
<file path=[Content_Types].xml><?xml version="1.0" encoding="utf-8"?>
<Types xmlns="http://schemas.openxmlformats.org/package/2006/content-types">
  <Default Extension="fntdata" ContentType="application/x-fontdata"/>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2" r:id="rId1"/>
  </p:sldMasterIdLst>
  <p:notesMasterIdLst>
    <p:notesMasterId r:id="rId44"/>
  </p:notesMasterIdLst>
  <p:sldIdLst>
    <p:sldId id="256" r:id="rId2"/>
    <p:sldId id="257" r:id="rId3"/>
    <p:sldId id="258" r:id="rId4"/>
    <p:sldId id="259" r:id="rId5"/>
    <p:sldId id="260" r:id="rId6"/>
    <p:sldId id="261" r:id="rId7"/>
    <p:sldId id="262" r:id="rId8"/>
    <p:sldId id="263" r:id="rId9"/>
    <p:sldId id="264" r:id="rId10"/>
    <p:sldId id="265" r:id="rId11"/>
    <p:sldId id="266" r:id="rId12"/>
    <p:sldId id="297"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3" r:id="rId28"/>
    <p:sldId id="296" r:id="rId29"/>
    <p:sldId id="284" r:id="rId30"/>
    <p:sldId id="285" r:id="rId31"/>
    <p:sldId id="286" r:id="rId32"/>
    <p:sldId id="287" r:id="rId33"/>
    <p:sldId id="288" r:id="rId34"/>
    <p:sldId id="289" r:id="rId35"/>
    <p:sldId id="290" r:id="rId36"/>
    <p:sldId id="291" r:id="rId37"/>
    <p:sldId id="292" r:id="rId38"/>
    <p:sldId id="293" r:id="rId39"/>
    <p:sldId id="294" r:id="rId40"/>
    <p:sldId id="281" r:id="rId41"/>
    <p:sldId id="295" r:id="rId42"/>
    <p:sldId id="282" r:id="rId43"/>
  </p:sldIdLst>
  <p:sldSz cx="12192000" cy="6858000"/>
  <p:notesSz cx="6858000" cy="9144000"/>
  <p:embeddedFontLst>
    <p:embeddedFont>
      <p:font typeface="Fira Sans" panose="020B0503050000020004" pitchFamily="34" charset="0"/>
      <p:regular r:id="rId45"/>
      <p:bold r:id="rId46"/>
      <p:italic r:id="rId47"/>
      <p:boldItalic r:id="rId48"/>
    </p:embeddedFont>
    <p:embeddedFont>
      <p:font typeface="Fira Sans Medium" panose="020B0603050000020004" pitchFamily="34" charset="0"/>
      <p:regular r:id="rId49"/>
      <p:bold r:id="rId50"/>
      <p:italic r:id="rId51"/>
      <p:boldItalic r:id="rId52"/>
    </p:embeddedFont>
    <p:embeddedFont>
      <p:font typeface="Source Sans Pro" panose="020B0503030403020204" pitchFamily="34" charset="0"/>
      <p:regular r:id="rId53"/>
      <p:bold r:id="rId5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384">
          <p15:clr>
            <a:srgbClr val="A4A3A4"/>
          </p15:clr>
        </p15:guide>
        <p15:guide id="2" orient="horz" pos="240">
          <p15:clr>
            <a:srgbClr val="A4A3A4"/>
          </p15:clr>
        </p15:guide>
        <p15:guide id="3" orient="horz" pos="4080">
          <p15:clr>
            <a:srgbClr val="A4A3A4"/>
          </p15:clr>
        </p15:guide>
        <p15:guide id="4" pos="7296">
          <p15:clr>
            <a:srgbClr val="A4A3A4"/>
          </p15:clr>
        </p15:guide>
        <p15:guide id="5" orient="horz" pos="2232">
          <p15:clr>
            <a:srgbClr val="A4A3A4"/>
          </p15:clr>
        </p15:guide>
        <p15:guide id="6" orient="horz" pos="528">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Tyler Rosauer" initials="" lastIdx="6"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954" autoAdjust="0"/>
    <p:restoredTop sz="88545" autoAdjust="0"/>
  </p:normalViewPr>
  <p:slideViewPr>
    <p:cSldViewPr snapToGrid="0">
      <p:cViewPr>
        <p:scale>
          <a:sx n="66" d="100"/>
          <a:sy n="66" d="100"/>
        </p:scale>
        <p:origin x="1212" y="300"/>
      </p:cViewPr>
      <p:guideLst>
        <p:guide pos="384"/>
        <p:guide orient="horz" pos="240"/>
        <p:guide orient="horz" pos="4080"/>
        <p:guide pos="7296"/>
        <p:guide orient="horz" pos="2232"/>
        <p:guide orient="horz" pos="52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font" Target="fonts/font6.fntdata"/><Relationship Id="rId55"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3" Type="http://schemas.openxmlformats.org/officeDocument/2006/relationships/font" Target="fonts/font9.fntdata"/><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4.fntdata"/><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font" Target="fonts/font7.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5.fntdata"/><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notesMaster" Target="notesMasters/notesMaster1.xml"/><Relationship Id="rId52" Type="http://schemas.openxmlformats.org/officeDocument/2006/relationships/font" Target="fonts/font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
        <p:cNvGrpSpPr/>
        <p:nvPr/>
      </p:nvGrpSpPr>
      <p:grpSpPr>
        <a:xfrm>
          <a:off x="0" y="0"/>
          <a:ext cx="0" cy="0"/>
          <a:chOff x="0" y="0"/>
          <a:chExt cx="0" cy="0"/>
        </a:xfrm>
      </p:grpSpPr>
      <p:sp>
        <p:nvSpPr>
          <p:cNvPr id="24" name="Google Shape;24;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 name="Google Shape;2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
        <p:cNvGrpSpPr/>
        <p:nvPr/>
      </p:nvGrpSpPr>
      <p:grpSpPr>
        <a:xfrm>
          <a:off x="0" y="0"/>
          <a:ext cx="0" cy="0"/>
          <a:chOff x="0" y="0"/>
          <a:chExt cx="0" cy="0"/>
        </a:xfrm>
      </p:grpSpPr>
      <p:sp>
        <p:nvSpPr>
          <p:cNvPr id="37" name="Google Shape;37;g3f995db9dca_0_14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8" name="Google Shape;38;g3f995db9dca_0_1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g3f995db9dca_0_12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 name="Google Shape;51;g3f995db9dca_0_1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g3f995db9dca_0_3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1" name="Google Shape;61;g3f995db9dca_0_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3f74dddae04_0_5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0" name="Google Shape;80;g3f74dddae04_0_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3f743b249f0_0_2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 name="Google Shape;97;g3f743b249f0_0_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3f74dddae04_0_3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8" name="Google Shape;118;g3f74dddae04_0_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3f995db9dca_0_5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0" name="Google Shape;140;g3f995db9dca_0_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3f995db9dca_0_7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54" name="Google Shape;154;g3f995db9dca_0_7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3f995db9dca_0_11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92" name="Google Shape;192;g3f995db9dca_0_1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3f995db9dca_0_13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02" name="Google Shape;202;g3f995db9dca_0_1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a:extLst>
            <a:ext uri="{FF2B5EF4-FFF2-40B4-BE49-F238E27FC236}">
              <a16:creationId xmlns:a16="http://schemas.microsoft.com/office/drawing/2014/main" id="{5957B23F-B9D5-BECD-91E9-19CC12E43FAB}"/>
            </a:ext>
          </a:extLst>
        </p:cNvPr>
        <p:cNvGrpSpPr/>
        <p:nvPr/>
      </p:nvGrpSpPr>
      <p:grpSpPr>
        <a:xfrm>
          <a:off x="0" y="0"/>
          <a:ext cx="0" cy="0"/>
          <a:chOff x="0" y="0"/>
          <a:chExt cx="0" cy="0"/>
        </a:xfrm>
      </p:grpSpPr>
      <p:sp>
        <p:nvSpPr>
          <p:cNvPr id="201" name="Google Shape;201;g3f995db9dca_0_133:notes">
            <a:extLst>
              <a:ext uri="{FF2B5EF4-FFF2-40B4-BE49-F238E27FC236}">
                <a16:creationId xmlns:a16="http://schemas.microsoft.com/office/drawing/2014/main" id="{27371C98-9036-161C-4524-4315A2906739}"/>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02" name="Google Shape;202;g3f995db9dca_0_133:notes">
            <a:extLst>
              <a:ext uri="{FF2B5EF4-FFF2-40B4-BE49-F238E27FC236}">
                <a16:creationId xmlns:a16="http://schemas.microsoft.com/office/drawing/2014/main" id="{213668C2-2BDE-2B5C-42A9-B2DA682B2DF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326993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3f995db9dca_0_16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12" name="Google Shape;212;g3f995db9dca_0_16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g3f995db9dca_0_17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9" name="Google Shape;229;g3f995db9dca_0_1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g3fab1934a60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9" name="Google Shape;239;g3fab1934a60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g3f995db9dca_0_18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2" name="Google Shape;252;g3f995db9dca_0_18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g3f743b249f0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7" name="Google Shape;267;g3f743b249f0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3f995db9dca_0_22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9" name="Google Shape;279;g3f995db9dca_0_2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g3f995db9dca_0_25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0" name="Google Shape;300;g3f995db9dca_0_2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g3f995db9dca_0_27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1" name="Google Shape;311;g3f995db9dca_0_2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g3f743b249f0_0_9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3" name="Google Shape;323;g3f743b249f0_0_9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g3f743b249f0_0_7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34" name="Google Shape;334;g3f743b249f0_0_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g3f71011af37_0_17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7" name="Google Shape;347;g3f71011af37_0_1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g3f74dddae04_0_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0" name="Google Shape;360;g3f74dddae04_0_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9"/>
        <p:cNvGrpSpPr/>
        <p:nvPr/>
      </p:nvGrpSpPr>
      <p:grpSpPr>
        <a:xfrm>
          <a:off x="0" y="0"/>
          <a:ext cx="0" cy="0"/>
          <a:chOff x="0" y="0"/>
          <a:chExt cx="0" cy="0"/>
        </a:xfrm>
      </p:grpSpPr>
      <p:sp>
        <p:nvSpPr>
          <p:cNvPr id="380" name="Google Shape;380;g3f6ebc1e7b7_1_3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1" name="Google Shape;381;g3f6ebc1e7b7_1_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p:cNvGrpSpPr/>
        <p:nvPr/>
      </p:nvGrpSpPr>
      <p:grpSpPr>
        <a:xfrm>
          <a:off x="0" y="0"/>
          <a:ext cx="0" cy="0"/>
          <a:chOff x="0" y="0"/>
          <a:chExt cx="0" cy="0"/>
        </a:xfrm>
      </p:grpSpPr>
      <p:sp>
        <p:nvSpPr>
          <p:cNvPr id="391" name="Google Shape;391;g3f6ebc1e7b7_1_4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2" name="Google Shape;392;g3f6ebc1e7b7_1_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p:cNvGrpSpPr/>
        <p:nvPr/>
      </p:nvGrpSpPr>
      <p:grpSpPr>
        <a:xfrm>
          <a:off x="0" y="0"/>
          <a:ext cx="0" cy="0"/>
          <a:chOff x="0" y="0"/>
          <a:chExt cx="0" cy="0"/>
        </a:xfrm>
      </p:grpSpPr>
      <p:sp>
        <p:nvSpPr>
          <p:cNvPr id="428" name="Google Shape;428;g3f6ebc1e7b7_1_2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29" name="Google Shape;429;g3f6ebc1e7b7_1_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a:extLst>
            <a:ext uri="{FF2B5EF4-FFF2-40B4-BE49-F238E27FC236}">
              <a16:creationId xmlns:a16="http://schemas.microsoft.com/office/drawing/2014/main" id="{AF77B55D-E691-32F2-6DDB-75847EE53BA4}"/>
            </a:ext>
          </a:extLst>
        </p:cNvPr>
        <p:cNvGrpSpPr/>
        <p:nvPr/>
      </p:nvGrpSpPr>
      <p:grpSpPr>
        <a:xfrm>
          <a:off x="0" y="0"/>
          <a:ext cx="0" cy="0"/>
          <a:chOff x="0" y="0"/>
          <a:chExt cx="0" cy="0"/>
        </a:xfrm>
      </p:grpSpPr>
      <p:sp>
        <p:nvSpPr>
          <p:cNvPr id="428" name="Google Shape;428;g3f6ebc1e7b7_1_22:notes">
            <a:extLst>
              <a:ext uri="{FF2B5EF4-FFF2-40B4-BE49-F238E27FC236}">
                <a16:creationId xmlns:a16="http://schemas.microsoft.com/office/drawing/2014/main" id="{E0319FD0-57AA-B708-2C2B-97CC67AC88E7}"/>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9" name="Google Shape;429;g3f6ebc1e7b7_1_22:notes">
            <a:extLst>
              <a:ext uri="{FF2B5EF4-FFF2-40B4-BE49-F238E27FC236}">
                <a16:creationId xmlns:a16="http://schemas.microsoft.com/office/drawing/2014/main" id="{77B986B7-225D-A87B-C883-DD05AB44E1D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9080460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1"/>
        <p:cNvGrpSpPr/>
        <p:nvPr/>
      </p:nvGrpSpPr>
      <p:grpSpPr>
        <a:xfrm>
          <a:off x="0" y="0"/>
          <a:ext cx="0" cy="0"/>
          <a:chOff x="0" y="0"/>
          <a:chExt cx="0" cy="0"/>
        </a:xfrm>
      </p:grpSpPr>
      <p:sp>
        <p:nvSpPr>
          <p:cNvPr id="442" name="Google Shape;442;g3f7737356a2_0_2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3" name="Google Shape;443;g3f7737356a2_0_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Google Shape;454;g3f745ea9b2f_0_2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5" name="Google Shape;455;g3f745ea9b2f_0_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
        <p:cNvGrpSpPr/>
        <p:nvPr/>
      </p:nvGrpSpPr>
      <p:grpSpPr>
        <a:xfrm>
          <a:off x="0" y="0"/>
          <a:ext cx="0" cy="0"/>
          <a:chOff x="0" y="0"/>
          <a:chExt cx="0" cy="0"/>
        </a:xfrm>
      </p:grpSpPr>
      <p:sp>
        <p:nvSpPr>
          <p:cNvPr id="465" name="Google Shape;465;g3f745ea9b2f_0_4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6" name="Google Shape;466;g3f745ea9b2f_0_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4"/>
        <p:cNvGrpSpPr/>
        <p:nvPr/>
      </p:nvGrpSpPr>
      <p:grpSpPr>
        <a:xfrm>
          <a:off x="0" y="0"/>
          <a:ext cx="0" cy="0"/>
          <a:chOff x="0" y="0"/>
          <a:chExt cx="0" cy="0"/>
        </a:xfrm>
      </p:grpSpPr>
      <p:sp>
        <p:nvSpPr>
          <p:cNvPr id="475" name="Google Shape;475;g3f745ea9b2f_0_5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6" name="Google Shape;476;g3f745ea9b2f_0_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6"/>
        <p:cNvGrpSpPr/>
        <p:nvPr/>
      </p:nvGrpSpPr>
      <p:grpSpPr>
        <a:xfrm>
          <a:off x="0" y="0"/>
          <a:ext cx="0" cy="0"/>
          <a:chOff x="0" y="0"/>
          <a:chExt cx="0" cy="0"/>
        </a:xfrm>
      </p:grpSpPr>
      <p:sp>
        <p:nvSpPr>
          <p:cNvPr id="487" name="Google Shape;487;g3f995db9dca_0_28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8" name="Google Shape;488;g3f995db9dca_0_28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g3f745ea9b2f_0_7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8" name="Google Shape;498;g3f745ea9b2f_0_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7"/>
        <p:cNvGrpSpPr/>
        <p:nvPr/>
      </p:nvGrpSpPr>
      <p:grpSpPr>
        <a:xfrm>
          <a:off x="0" y="0"/>
          <a:ext cx="0" cy="0"/>
          <a:chOff x="0" y="0"/>
          <a:chExt cx="0" cy="0"/>
        </a:xfrm>
      </p:grpSpPr>
      <p:sp>
        <p:nvSpPr>
          <p:cNvPr id="508" name="Google Shape;508;g3f995db9dca_0_10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9" name="Google Shape;509;g3f995db9dca_0_10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8"/>
        <p:cNvGrpSpPr/>
        <p:nvPr/>
      </p:nvGrpSpPr>
      <p:grpSpPr>
        <a:xfrm>
          <a:off x="0" y="0"/>
          <a:ext cx="0" cy="0"/>
          <a:chOff x="0" y="0"/>
          <a:chExt cx="0" cy="0"/>
        </a:xfrm>
      </p:grpSpPr>
      <p:sp>
        <p:nvSpPr>
          <p:cNvPr id="519" name="Google Shape;519;g3f6ebc1e7b7_1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0" name="Google Shape;520;g3f6ebc1e7b7_1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7"/>
        <p:cNvGrpSpPr/>
        <p:nvPr/>
      </p:nvGrpSpPr>
      <p:grpSpPr>
        <a:xfrm>
          <a:off x="0" y="0"/>
          <a:ext cx="0" cy="0"/>
          <a:chOff x="0" y="0"/>
          <a:chExt cx="0" cy="0"/>
        </a:xfrm>
      </p:grpSpPr>
      <p:sp>
        <p:nvSpPr>
          <p:cNvPr id="528" name="Google Shape;528;g3f745ea9b2f_0_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9" name="Google Shape;529;g3f745ea9b2f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
        <p:cNvGrpSpPr/>
        <p:nvPr/>
      </p:nvGrpSpPr>
      <p:grpSpPr>
        <a:xfrm>
          <a:off x="0" y="0"/>
          <a:ext cx="0" cy="0"/>
          <a:chOff x="0" y="0"/>
          <a:chExt cx="0" cy="0"/>
        </a:xfrm>
      </p:grpSpPr>
      <p:sp>
        <p:nvSpPr>
          <p:cNvPr id="543" name="Google Shape;543;g3f71011af37_0_15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44" name="Google Shape;544;g3f71011af37_0_1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5"/>
        <p:cNvGrpSpPr/>
        <p:nvPr/>
      </p:nvGrpSpPr>
      <p:grpSpPr>
        <a:xfrm>
          <a:off x="0" y="0"/>
          <a:ext cx="0" cy="0"/>
          <a:chOff x="0" y="0"/>
          <a:chExt cx="0" cy="0"/>
        </a:xfrm>
      </p:grpSpPr>
      <p:sp>
        <p:nvSpPr>
          <p:cNvPr id="556" name="Google Shape;556;g3f743b249f0_0_10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57" name="Google Shape;557;g3f743b249f0_0_10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p:cNvGrpSpPr/>
        <p:nvPr/>
      </p:nvGrpSpPr>
      <p:grpSpPr>
        <a:xfrm>
          <a:off x="0" y="0"/>
          <a:ext cx="0" cy="0"/>
          <a:chOff x="0" y="0"/>
          <a:chExt cx="0" cy="0"/>
        </a:xfrm>
      </p:grpSpPr>
      <p:sp>
        <p:nvSpPr>
          <p:cNvPr id="401" name="Google Shape;401;g3f6ebc1e7b7_1_1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lang="en-US" dirty="0"/>
          </a:p>
        </p:txBody>
      </p:sp>
      <p:sp>
        <p:nvSpPr>
          <p:cNvPr id="402" name="Google Shape;402;g3f6ebc1e7b7_1_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a:extLst>
            <a:ext uri="{FF2B5EF4-FFF2-40B4-BE49-F238E27FC236}">
              <a16:creationId xmlns:a16="http://schemas.microsoft.com/office/drawing/2014/main" id="{E0BEC856-D62C-7FCF-28FC-9C93EEAA9222}"/>
            </a:ext>
          </a:extLst>
        </p:cNvPr>
        <p:cNvGrpSpPr/>
        <p:nvPr/>
      </p:nvGrpSpPr>
      <p:grpSpPr>
        <a:xfrm>
          <a:off x="0" y="0"/>
          <a:ext cx="0" cy="0"/>
          <a:chOff x="0" y="0"/>
          <a:chExt cx="0" cy="0"/>
        </a:xfrm>
      </p:grpSpPr>
      <p:sp>
        <p:nvSpPr>
          <p:cNvPr id="401" name="Google Shape;401;g3f6ebc1e7b7_1_11:notes">
            <a:extLst>
              <a:ext uri="{FF2B5EF4-FFF2-40B4-BE49-F238E27FC236}">
                <a16:creationId xmlns:a16="http://schemas.microsoft.com/office/drawing/2014/main" id="{E3B2404E-1B6B-8AAB-B3B0-66ACD1528E1F}"/>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2" name="Google Shape;402;g3f6ebc1e7b7_1_11:notes">
            <a:extLst>
              <a:ext uri="{FF2B5EF4-FFF2-40B4-BE49-F238E27FC236}">
                <a16:creationId xmlns:a16="http://schemas.microsoft.com/office/drawing/2014/main" id="{256AFFB5-EB53-AC17-037C-0C793B9AFBD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1847836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Google Shape;417;g3f7737356a2_0_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8" name="Google Shape;418;g3f7737356a2_0_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1"/>
        <p:cNvGrpSpPr/>
        <p:nvPr/>
      </p:nvGrpSpPr>
      <p:grpSpPr>
        <a:xfrm>
          <a:off x="0" y="0"/>
          <a:ext cx="0" cy="0"/>
          <a:chOff x="0" y="0"/>
          <a:chExt cx="0" cy="0"/>
        </a:xfrm>
      </p:grpSpPr>
      <p:sp>
        <p:nvSpPr>
          <p:cNvPr id="12" name="Google Shape;12;p2"/>
          <p:cNvSpPr txBox="1">
            <a:spLocks noGrp="1"/>
          </p:cNvSpPr>
          <p:nvPr>
            <p:ph type="sldNum" idx="12"/>
          </p:nvPr>
        </p:nvSpPr>
        <p:spPr>
          <a:xfrm>
            <a:off x="11460312" y="6474509"/>
            <a:ext cx="731700" cy="525000"/>
          </a:xfrm>
          <a:prstGeom prst="rect">
            <a:avLst/>
          </a:prstGeom>
        </p:spPr>
        <p:txBody>
          <a:bodyPr spcFirstLastPara="1" wrap="square" lIns="91425" tIns="91425" rIns="91425" bIns="91425" anchor="t" anchorCtr="0">
            <a:noAutofit/>
          </a:bodyPr>
          <a:lstStyle>
            <a:lvl1pPr lvl="0">
              <a:buNone/>
              <a:defRPr sz="1500"/>
            </a:lvl1pPr>
            <a:lvl2pPr lvl="1">
              <a:buNone/>
              <a:defRPr sz="1500"/>
            </a:lvl2pPr>
            <a:lvl3pPr lvl="2">
              <a:buNone/>
              <a:defRPr sz="1500"/>
            </a:lvl3pPr>
            <a:lvl4pPr lvl="3">
              <a:buNone/>
              <a:defRPr sz="1500"/>
            </a:lvl4pPr>
            <a:lvl5pPr lvl="4">
              <a:buNone/>
              <a:defRPr sz="1500"/>
            </a:lvl5pPr>
            <a:lvl6pPr lvl="5">
              <a:buNone/>
              <a:defRPr sz="1500"/>
            </a:lvl6pPr>
            <a:lvl7pPr lvl="6">
              <a:buNone/>
              <a:defRPr sz="1500"/>
            </a:lvl7pPr>
            <a:lvl8pPr lvl="7">
              <a:buNone/>
              <a:defRPr sz="1500"/>
            </a:lvl8pPr>
            <a:lvl9pPr lvl="8">
              <a:buNone/>
              <a:defRPr sz="1500"/>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13"/>
        <p:cNvGrpSpPr/>
        <p:nvPr/>
      </p:nvGrpSpPr>
      <p:grpSpPr>
        <a:xfrm>
          <a:off x="0" y="0"/>
          <a:ext cx="0" cy="0"/>
          <a:chOff x="0" y="0"/>
          <a:chExt cx="0" cy="0"/>
        </a:xfrm>
      </p:grpSpPr>
      <p:sp>
        <p:nvSpPr>
          <p:cNvPr id="14" name="Google Shape;14;p3"/>
          <p:cNvSpPr txBox="1">
            <a:spLocks noGrp="1"/>
          </p:cNvSpPr>
          <p:nvPr>
            <p:ph type="sldNum" idx="12"/>
          </p:nvPr>
        </p:nvSpPr>
        <p:spPr>
          <a:xfrm>
            <a:off x="11409045" y="6333134"/>
            <a:ext cx="731700" cy="5250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15"/>
        <p:cNvGrpSpPr/>
        <p:nvPr/>
      </p:nvGrpSpPr>
      <p:grpSpPr>
        <a:xfrm>
          <a:off x="0" y="0"/>
          <a:ext cx="0" cy="0"/>
          <a:chOff x="0" y="0"/>
          <a:chExt cx="0" cy="0"/>
        </a:xfrm>
      </p:grpSpPr>
      <p:sp>
        <p:nvSpPr>
          <p:cNvPr id="16" name="Google Shape;16;p4"/>
          <p:cNvSpPr txBox="1">
            <a:spLocks noGrp="1"/>
          </p:cNvSpPr>
          <p:nvPr>
            <p:ph type="sldNum" idx="12"/>
          </p:nvPr>
        </p:nvSpPr>
        <p:spPr>
          <a:xfrm>
            <a:off x="11409045" y="6333134"/>
            <a:ext cx="731700" cy="5250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1" type="obj">
  <p:cSld name="OBJECT">
    <p:spTree>
      <p:nvGrpSpPr>
        <p:cNvPr id="1" name="Shape 17"/>
        <p:cNvGrpSpPr/>
        <p:nvPr/>
      </p:nvGrpSpPr>
      <p:grpSpPr>
        <a:xfrm>
          <a:off x="0" y="0"/>
          <a:ext cx="0" cy="0"/>
          <a:chOff x="0" y="0"/>
          <a:chExt cx="0" cy="0"/>
        </a:xfrm>
      </p:grpSpPr>
      <p:sp>
        <p:nvSpPr>
          <p:cNvPr id="18" name="Google Shape;18;p5"/>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4400"/>
              <a:buFont typeface="Calibri"/>
              <a:buChar char="●"/>
              <a:defRPr sz="1900">
                <a:latin typeface="Calibri"/>
                <a:ea typeface="Calibri"/>
                <a:cs typeface="Calibri"/>
                <a:sym typeface="Calibri"/>
              </a:defRPr>
            </a:lvl1pPr>
            <a:lvl2pPr lvl="1">
              <a:spcBef>
                <a:spcPts val="0"/>
              </a:spcBef>
              <a:spcAft>
                <a:spcPts val="0"/>
              </a:spcAft>
              <a:buSzPts val="1900"/>
              <a:buNone/>
              <a:defRPr sz="1900"/>
            </a:lvl2pPr>
            <a:lvl3pPr lvl="2">
              <a:spcBef>
                <a:spcPts val="0"/>
              </a:spcBef>
              <a:spcAft>
                <a:spcPts val="0"/>
              </a:spcAft>
              <a:buSzPts val="1900"/>
              <a:buNone/>
              <a:defRPr sz="1900"/>
            </a:lvl3pPr>
            <a:lvl4pPr lvl="3">
              <a:spcBef>
                <a:spcPts val="0"/>
              </a:spcBef>
              <a:spcAft>
                <a:spcPts val="0"/>
              </a:spcAft>
              <a:buSzPts val="1900"/>
              <a:buNone/>
              <a:defRPr sz="1900"/>
            </a:lvl4pPr>
            <a:lvl5pPr lvl="4">
              <a:spcBef>
                <a:spcPts val="0"/>
              </a:spcBef>
              <a:spcAft>
                <a:spcPts val="0"/>
              </a:spcAft>
              <a:buSzPts val="1900"/>
              <a:buNone/>
              <a:defRPr sz="1900"/>
            </a:lvl5pPr>
            <a:lvl6pPr lvl="5">
              <a:spcBef>
                <a:spcPts val="0"/>
              </a:spcBef>
              <a:spcAft>
                <a:spcPts val="0"/>
              </a:spcAft>
              <a:buSzPts val="1900"/>
              <a:buNone/>
              <a:defRPr sz="1900"/>
            </a:lvl6pPr>
            <a:lvl7pPr lvl="6">
              <a:spcBef>
                <a:spcPts val="0"/>
              </a:spcBef>
              <a:spcAft>
                <a:spcPts val="0"/>
              </a:spcAft>
              <a:buSzPts val="1900"/>
              <a:buNone/>
              <a:defRPr sz="1900"/>
            </a:lvl7pPr>
            <a:lvl8pPr lvl="7">
              <a:spcBef>
                <a:spcPts val="0"/>
              </a:spcBef>
              <a:spcAft>
                <a:spcPts val="0"/>
              </a:spcAft>
              <a:buSzPts val="1900"/>
              <a:buNone/>
              <a:defRPr sz="1900"/>
            </a:lvl8pPr>
            <a:lvl9pPr lvl="8">
              <a:spcBef>
                <a:spcPts val="0"/>
              </a:spcBef>
              <a:spcAft>
                <a:spcPts val="0"/>
              </a:spcAft>
              <a:buSzPts val="1900"/>
              <a:buNone/>
              <a:defRPr sz="1900"/>
            </a:lvl9pPr>
          </a:lstStyle>
          <a:p>
            <a:endParaRPr/>
          </a:p>
        </p:txBody>
      </p:sp>
      <p:sp>
        <p:nvSpPr>
          <p:cNvPr id="19" name="Google Shape;19;p5"/>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100"/>
              </a:spcBef>
              <a:spcAft>
                <a:spcPts val="0"/>
              </a:spcAft>
              <a:buClr>
                <a:schemeClr val="lt1"/>
              </a:buClr>
              <a:buSzPts val="2800"/>
              <a:buChar char="●"/>
              <a:defRPr sz="1900">
                <a:latin typeface="Calibri"/>
                <a:ea typeface="Calibri"/>
                <a:cs typeface="Calibri"/>
                <a:sym typeface="Calibri"/>
              </a:defRPr>
            </a:lvl1pPr>
            <a:lvl2pPr marL="914400" lvl="1" indent="-381000" algn="l">
              <a:lnSpc>
                <a:spcPct val="90000"/>
              </a:lnSpc>
              <a:spcBef>
                <a:spcPts val="500"/>
              </a:spcBef>
              <a:spcAft>
                <a:spcPts val="0"/>
              </a:spcAft>
              <a:buClr>
                <a:schemeClr val="lt1"/>
              </a:buClr>
              <a:buSzPts val="2400"/>
              <a:buChar char="○"/>
              <a:defRPr sz="1900">
                <a:latin typeface="Calibri"/>
                <a:ea typeface="Calibri"/>
                <a:cs typeface="Calibri"/>
                <a:sym typeface="Calibri"/>
              </a:defRPr>
            </a:lvl2pPr>
            <a:lvl3pPr marL="1371600" lvl="2" indent="-355600" algn="l">
              <a:lnSpc>
                <a:spcPct val="90000"/>
              </a:lnSpc>
              <a:spcBef>
                <a:spcPts val="500"/>
              </a:spcBef>
              <a:spcAft>
                <a:spcPts val="0"/>
              </a:spcAft>
              <a:buClr>
                <a:schemeClr val="lt1"/>
              </a:buClr>
              <a:buSzPts val="2000"/>
              <a:buChar char="■"/>
              <a:defRPr sz="1900">
                <a:latin typeface="Calibri"/>
                <a:ea typeface="Calibri"/>
                <a:cs typeface="Calibri"/>
                <a:sym typeface="Calibri"/>
              </a:defRPr>
            </a:lvl3pPr>
            <a:lvl4pPr marL="1828800" lvl="3" indent="-349250" algn="l">
              <a:lnSpc>
                <a:spcPct val="90000"/>
              </a:lnSpc>
              <a:spcBef>
                <a:spcPts val="500"/>
              </a:spcBef>
              <a:spcAft>
                <a:spcPts val="0"/>
              </a:spcAft>
              <a:buClr>
                <a:schemeClr val="lt1"/>
              </a:buClr>
              <a:buSzPts val="1900"/>
              <a:buChar char="●"/>
              <a:defRPr sz="1900">
                <a:latin typeface="Calibri"/>
                <a:ea typeface="Calibri"/>
                <a:cs typeface="Calibri"/>
                <a:sym typeface="Calibri"/>
              </a:defRPr>
            </a:lvl4pPr>
            <a:lvl5pPr marL="2286000" lvl="4" indent="-349250" algn="l">
              <a:lnSpc>
                <a:spcPct val="90000"/>
              </a:lnSpc>
              <a:spcBef>
                <a:spcPts val="500"/>
              </a:spcBef>
              <a:spcAft>
                <a:spcPts val="0"/>
              </a:spcAft>
              <a:buClr>
                <a:schemeClr val="lt1"/>
              </a:buClr>
              <a:buSzPts val="1900"/>
              <a:buChar char="○"/>
              <a:defRPr sz="1900">
                <a:latin typeface="Calibri"/>
                <a:ea typeface="Calibri"/>
                <a:cs typeface="Calibri"/>
                <a:sym typeface="Calibri"/>
              </a:defRPr>
            </a:lvl5pPr>
            <a:lvl6pPr marL="2743200" lvl="5" indent="-349250" algn="l">
              <a:lnSpc>
                <a:spcPct val="90000"/>
              </a:lnSpc>
              <a:spcBef>
                <a:spcPts val="500"/>
              </a:spcBef>
              <a:spcAft>
                <a:spcPts val="0"/>
              </a:spcAft>
              <a:buClr>
                <a:schemeClr val="lt1"/>
              </a:buClr>
              <a:buSzPts val="1900"/>
              <a:buChar char="■"/>
              <a:defRPr sz="1900"/>
            </a:lvl6pPr>
            <a:lvl7pPr marL="3200400" lvl="6" indent="-349250" algn="l">
              <a:lnSpc>
                <a:spcPct val="90000"/>
              </a:lnSpc>
              <a:spcBef>
                <a:spcPts val="500"/>
              </a:spcBef>
              <a:spcAft>
                <a:spcPts val="0"/>
              </a:spcAft>
              <a:buClr>
                <a:schemeClr val="lt1"/>
              </a:buClr>
              <a:buSzPts val="1900"/>
              <a:buChar char="●"/>
              <a:defRPr sz="1900"/>
            </a:lvl7pPr>
            <a:lvl8pPr marL="3657600" lvl="7" indent="-349250" algn="l">
              <a:lnSpc>
                <a:spcPct val="90000"/>
              </a:lnSpc>
              <a:spcBef>
                <a:spcPts val="500"/>
              </a:spcBef>
              <a:spcAft>
                <a:spcPts val="0"/>
              </a:spcAft>
              <a:buClr>
                <a:schemeClr val="lt1"/>
              </a:buClr>
              <a:buSzPts val="1900"/>
              <a:buChar char="○"/>
              <a:defRPr sz="1900"/>
            </a:lvl8pPr>
            <a:lvl9pPr marL="4114800" lvl="8" indent="-349250" algn="l">
              <a:lnSpc>
                <a:spcPct val="90000"/>
              </a:lnSpc>
              <a:spcBef>
                <a:spcPts val="500"/>
              </a:spcBef>
              <a:spcAft>
                <a:spcPts val="0"/>
              </a:spcAft>
              <a:buClr>
                <a:schemeClr val="lt1"/>
              </a:buClr>
              <a:buSzPts val="1900"/>
              <a:buChar char="■"/>
              <a:defRPr sz="1900"/>
            </a:lvl9pPr>
          </a:lstStyle>
          <a:p>
            <a:endParaRPr/>
          </a:p>
        </p:txBody>
      </p:sp>
      <p:sp>
        <p:nvSpPr>
          <p:cNvPr id="20" name="Google Shape;20;p5"/>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900"/>
              <a:buNone/>
              <a:defRPr sz="1900">
                <a:latin typeface="Calibri"/>
                <a:ea typeface="Calibri"/>
                <a:cs typeface="Calibri"/>
                <a:sym typeface="Calibri"/>
              </a:defRPr>
            </a:lvl1pPr>
            <a:lvl2pPr lvl="1" algn="l">
              <a:spcBef>
                <a:spcPts val="0"/>
              </a:spcBef>
              <a:spcAft>
                <a:spcPts val="0"/>
              </a:spcAft>
              <a:buSzPts val="1900"/>
              <a:buNone/>
              <a:defRPr sz="1900"/>
            </a:lvl2pPr>
            <a:lvl3pPr lvl="2" algn="l">
              <a:spcBef>
                <a:spcPts val="0"/>
              </a:spcBef>
              <a:spcAft>
                <a:spcPts val="0"/>
              </a:spcAft>
              <a:buSzPts val="1900"/>
              <a:buNone/>
              <a:defRPr sz="1900"/>
            </a:lvl3pPr>
            <a:lvl4pPr lvl="3" algn="l">
              <a:spcBef>
                <a:spcPts val="0"/>
              </a:spcBef>
              <a:spcAft>
                <a:spcPts val="0"/>
              </a:spcAft>
              <a:buSzPts val="1900"/>
              <a:buNone/>
              <a:defRPr sz="1900"/>
            </a:lvl4pPr>
            <a:lvl5pPr lvl="4" algn="l">
              <a:spcBef>
                <a:spcPts val="0"/>
              </a:spcBef>
              <a:spcAft>
                <a:spcPts val="0"/>
              </a:spcAft>
              <a:buSzPts val="1900"/>
              <a:buNone/>
              <a:defRPr sz="1900"/>
            </a:lvl5pPr>
            <a:lvl6pPr lvl="5" algn="l">
              <a:spcBef>
                <a:spcPts val="0"/>
              </a:spcBef>
              <a:spcAft>
                <a:spcPts val="0"/>
              </a:spcAft>
              <a:buSzPts val="1900"/>
              <a:buNone/>
              <a:defRPr sz="1900"/>
            </a:lvl6pPr>
            <a:lvl7pPr lvl="6" algn="l">
              <a:spcBef>
                <a:spcPts val="0"/>
              </a:spcBef>
              <a:spcAft>
                <a:spcPts val="0"/>
              </a:spcAft>
              <a:buSzPts val="1900"/>
              <a:buNone/>
              <a:defRPr sz="1900"/>
            </a:lvl7pPr>
            <a:lvl8pPr lvl="7" algn="l">
              <a:spcBef>
                <a:spcPts val="0"/>
              </a:spcBef>
              <a:spcAft>
                <a:spcPts val="0"/>
              </a:spcAft>
              <a:buSzPts val="1900"/>
              <a:buNone/>
              <a:defRPr sz="1900"/>
            </a:lvl8pPr>
            <a:lvl9pPr lvl="8" algn="l">
              <a:spcBef>
                <a:spcPts val="0"/>
              </a:spcBef>
              <a:spcAft>
                <a:spcPts val="0"/>
              </a:spcAft>
              <a:buSzPts val="1900"/>
              <a:buNone/>
              <a:defRPr sz="1900"/>
            </a:lvl9pPr>
          </a:lstStyle>
          <a:p>
            <a:endParaRPr/>
          </a:p>
        </p:txBody>
      </p:sp>
      <p:sp>
        <p:nvSpPr>
          <p:cNvPr id="21" name="Google Shape;21;p5"/>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900"/>
              <a:buNone/>
              <a:defRPr sz="1200">
                <a:latin typeface="Calibri"/>
                <a:ea typeface="Calibri"/>
                <a:cs typeface="Calibri"/>
                <a:sym typeface="Calibri"/>
              </a:defRPr>
            </a:lvl1pPr>
            <a:lvl2pPr lvl="1" algn="l">
              <a:spcBef>
                <a:spcPts val="0"/>
              </a:spcBef>
              <a:spcAft>
                <a:spcPts val="0"/>
              </a:spcAft>
              <a:buSzPts val="1900"/>
              <a:buNone/>
              <a:defRPr sz="1900"/>
            </a:lvl2pPr>
            <a:lvl3pPr lvl="2" algn="l">
              <a:spcBef>
                <a:spcPts val="0"/>
              </a:spcBef>
              <a:spcAft>
                <a:spcPts val="0"/>
              </a:spcAft>
              <a:buSzPts val="1900"/>
              <a:buNone/>
              <a:defRPr sz="1900"/>
            </a:lvl3pPr>
            <a:lvl4pPr lvl="3" algn="l">
              <a:spcBef>
                <a:spcPts val="0"/>
              </a:spcBef>
              <a:spcAft>
                <a:spcPts val="0"/>
              </a:spcAft>
              <a:buSzPts val="1900"/>
              <a:buNone/>
              <a:defRPr sz="1900"/>
            </a:lvl4pPr>
            <a:lvl5pPr lvl="4" algn="l">
              <a:spcBef>
                <a:spcPts val="0"/>
              </a:spcBef>
              <a:spcAft>
                <a:spcPts val="0"/>
              </a:spcAft>
              <a:buSzPts val="1900"/>
              <a:buNone/>
              <a:defRPr sz="1900"/>
            </a:lvl5pPr>
            <a:lvl6pPr lvl="5" algn="l">
              <a:spcBef>
                <a:spcPts val="0"/>
              </a:spcBef>
              <a:spcAft>
                <a:spcPts val="0"/>
              </a:spcAft>
              <a:buSzPts val="1900"/>
              <a:buNone/>
              <a:defRPr sz="1900"/>
            </a:lvl6pPr>
            <a:lvl7pPr lvl="6" algn="l">
              <a:spcBef>
                <a:spcPts val="0"/>
              </a:spcBef>
              <a:spcAft>
                <a:spcPts val="0"/>
              </a:spcAft>
              <a:buSzPts val="1900"/>
              <a:buNone/>
              <a:defRPr sz="1900"/>
            </a:lvl7pPr>
            <a:lvl8pPr lvl="7" algn="l">
              <a:spcBef>
                <a:spcPts val="0"/>
              </a:spcBef>
              <a:spcAft>
                <a:spcPts val="0"/>
              </a:spcAft>
              <a:buSzPts val="1900"/>
              <a:buNone/>
              <a:defRPr sz="1900"/>
            </a:lvl8pPr>
            <a:lvl9pPr lvl="8" algn="l">
              <a:spcBef>
                <a:spcPts val="0"/>
              </a:spcBef>
              <a:spcAft>
                <a:spcPts val="0"/>
              </a:spcAft>
              <a:buSzPts val="1900"/>
              <a:buNone/>
              <a:defRPr sz="1900"/>
            </a:lvl9pPr>
          </a:lstStyle>
          <a:p>
            <a:endParaRPr/>
          </a:p>
        </p:txBody>
      </p:sp>
      <p:sp>
        <p:nvSpPr>
          <p:cNvPr id="22" name="Google Shape;22;p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0" u="none" strike="noStrike" cap="none">
                <a:solidFill>
                  <a:srgbClr val="E9E9E9"/>
                </a:solidFill>
                <a:latin typeface="Calibri"/>
                <a:ea typeface="Calibri"/>
                <a:cs typeface="Calibri"/>
                <a:sym typeface="Calibri"/>
              </a:defRPr>
            </a:lvl1pPr>
            <a:lvl2pPr marL="0" lvl="1" indent="0" algn="r">
              <a:spcBef>
                <a:spcPts val="0"/>
              </a:spcBef>
              <a:buNone/>
              <a:defRPr sz="1200" b="0" i="0" u="none" strike="noStrike" cap="none">
                <a:solidFill>
                  <a:srgbClr val="E9E9E9"/>
                </a:solidFill>
                <a:latin typeface="Calibri"/>
                <a:ea typeface="Calibri"/>
                <a:cs typeface="Calibri"/>
                <a:sym typeface="Calibri"/>
              </a:defRPr>
            </a:lvl2pPr>
            <a:lvl3pPr marL="0" lvl="2" indent="0" algn="r">
              <a:spcBef>
                <a:spcPts val="0"/>
              </a:spcBef>
              <a:buNone/>
              <a:defRPr sz="1200" b="0" i="0" u="none" strike="noStrike" cap="none">
                <a:solidFill>
                  <a:srgbClr val="E9E9E9"/>
                </a:solidFill>
                <a:latin typeface="Calibri"/>
                <a:ea typeface="Calibri"/>
                <a:cs typeface="Calibri"/>
                <a:sym typeface="Calibri"/>
              </a:defRPr>
            </a:lvl3pPr>
            <a:lvl4pPr marL="0" lvl="3" indent="0" algn="r">
              <a:spcBef>
                <a:spcPts val="0"/>
              </a:spcBef>
              <a:buNone/>
              <a:defRPr sz="1200" b="0" i="0" u="none" strike="noStrike" cap="none">
                <a:solidFill>
                  <a:srgbClr val="E9E9E9"/>
                </a:solidFill>
                <a:latin typeface="Calibri"/>
                <a:ea typeface="Calibri"/>
                <a:cs typeface="Calibri"/>
                <a:sym typeface="Calibri"/>
              </a:defRPr>
            </a:lvl4pPr>
            <a:lvl5pPr marL="0" lvl="4" indent="0" algn="r">
              <a:spcBef>
                <a:spcPts val="0"/>
              </a:spcBef>
              <a:buNone/>
              <a:defRPr sz="1200" b="0" i="0" u="none" strike="noStrike" cap="none">
                <a:solidFill>
                  <a:srgbClr val="E9E9E9"/>
                </a:solidFill>
                <a:latin typeface="Calibri"/>
                <a:ea typeface="Calibri"/>
                <a:cs typeface="Calibri"/>
                <a:sym typeface="Calibri"/>
              </a:defRPr>
            </a:lvl5pPr>
            <a:lvl6pPr marL="0" lvl="5" indent="0" algn="r">
              <a:spcBef>
                <a:spcPts val="0"/>
              </a:spcBef>
              <a:buNone/>
              <a:defRPr sz="1200" b="0" i="0" u="none" strike="noStrike" cap="none">
                <a:solidFill>
                  <a:srgbClr val="E9E9E9"/>
                </a:solidFill>
                <a:latin typeface="Calibri"/>
                <a:ea typeface="Calibri"/>
                <a:cs typeface="Calibri"/>
                <a:sym typeface="Calibri"/>
              </a:defRPr>
            </a:lvl6pPr>
            <a:lvl7pPr marL="0" lvl="6" indent="0" algn="r">
              <a:spcBef>
                <a:spcPts val="0"/>
              </a:spcBef>
              <a:buNone/>
              <a:defRPr sz="1200" b="0" i="0" u="none" strike="noStrike" cap="none">
                <a:solidFill>
                  <a:srgbClr val="E9E9E9"/>
                </a:solidFill>
                <a:latin typeface="Calibri"/>
                <a:ea typeface="Calibri"/>
                <a:cs typeface="Calibri"/>
                <a:sym typeface="Calibri"/>
              </a:defRPr>
            </a:lvl7pPr>
            <a:lvl8pPr marL="0" lvl="7" indent="0" algn="r">
              <a:spcBef>
                <a:spcPts val="0"/>
              </a:spcBef>
              <a:buNone/>
              <a:defRPr sz="1200" b="0" i="0" u="none" strike="noStrike" cap="none">
                <a:solidFill>
                  <a:srgbClr val="E9E9E9"/>
                </a:solidFill>
                <a:latin typeface="Calibri"/>
                <a:ea typeface="Calibri"/>
                <a:cs typeface="Calibri"/>
                <a:sym typeface="Calibri"/>
              </a:defRPr>
            </a:lvl8pPr>
            <a:lvl9pPr marL="0" lvl="8" indent="0" algn="r">
              <a:spcBef>
                <a:spcPts val="0"/>
              </a:spcBef>
              <a:buNone/>
              <a:defRPr sz="1200" b="0" i="0" u="none" strike="noStrike" cap="none">
                <a:solidFill>
                  <a:srgbClr val="E9E9E9"/>
                </a:solidFill>
                <a:latin typeface="Calibri"/>
                <a:ea typeface="Calibri"/>
                <a:cs typeface="Calibri"/>
                <a:sym typeface="Calibri"/>
              </a:defRPr>
            </a:lvl9pPr>
          </a:lstStyle>
          <a:p>
            <a:pPr marL="0" lvl="0" indent="0" algn="r" rtl="0">
              <a:spcBef>
                <a:spcPts val="0"/>
              </a:spcBef>
              <a:spcAft>
                <a:spcPts val="0"/>
              </a:spcAft>
              <a:buNone/>
            </a:pPr>
            <a:r>
              <a:rPr lang="en-US"/>
              <a:t>Marmor, </a:t>
            </a: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sldNum" idx="12"/>
          </p:nvPr>
        </p:nvSpPr>
        <p:spPr>
          <a:xfrm>
            <a:off x="11409045" y="6333134"/>
            <a:ext cx="731700" cy="525000"/>
          </a:xfrm>
          <a:prstGeom prst="rect">
            <a:avLst/>
          </a:prstGeom>
          <a:noFill/>
          <a:ln>
            <a:noFill/>
          </a:ln>
        </p:spPr>
        <p:txBody>
          <a:bodyPr spcFirstLastPara="1" wrap="square" lIns="91425" tIns="91425" rIns="91425" bIns="91425" anchor="t" anchorCtr="0">
            <a:noAutofit/>
          </a:bodyPr>
          <a:lstStyle>
            <a:lvl1pPr lvl="0" algn="r">
              <a:buNone/>
              <a:defRPr sz="1300">
                <a:solidFill>
                  <a:schemeClr val="tx1"/>
                </a:solidFill>
              </a:defRPr>
            </a:lvl1pPr>
            <a:lvl2pPr lvl="1" algn="r">
              <a:buNone/>
              <a:defRPr sz="1300">
                <a:solidFill>
                  <a:schemeClr val="tx1"/>
                </a:solidFill>
              </a:defRPr>
            </a:lvl2pPr>
            <a:lvl3pPr lvl="2" algn="r">
              <a:buNone/>
              <a:defRPr sz="1300">
                <a:solidFill>
                  <a:schemeClr val="tx1"/>
                </a:solidFill>
              </a:defRPr>
            </a:lvl3pPr>
            <a:lvl4pPr lvl="3" algn="r">
              <a:buNone/>
              <a:defRPr sz="1300">
                <a:solidFill>
                  <a:schemeClr val="tx1"/>
                </a:solidFill>
              </a:defRPr>
            </a:lvl4pPr>
            <a:lvl5pPr lvl="4" algn="r">
              <a:buNone/>
              <a:defRPr sz="1300">
                <a:solidFill>
                  <a:schemeClr val="tx1"/>
                </a:solidFill>
              </a:defRPr>
            </a:lvl5pPr>
            <a:lvl6pPr lvl="5" algn="r">
              <a:buNone/>
              <a:defRPr sz="1300">
                <a:solidFill>
                  <a:schemeClr val="tx1"/>
                </a:solidFill>
              </a:defRPr>
            </a:lvl6pPr>
            <a:lvl7pPr lvl="6" algn="r">
              <a:buNone/>
              <a:defRPr sz="1300">
                <a:solidFill>
                  <a:schemeClr val="tx1"/>
                </a:solidFill>
              </a:defRPr>
            </a:lvl7pPr>
            <a:lvl8pPr lvl="7" algn="r">
              <a:buNone/>
              <a:defRPr sz="1300">
                <a:solidFill>
                  <a:schemeClr val="tx1"/>
                </a:solidFill>
              </a:defRPr>
            </a:lvl8pPr>
            <a:lvl9pPr lvl="8" algn="r">
              <a:buNone/>
              <a:defRPr sz="1300">
                <a:solidFill>
                  <a:schemeClr val="tx1"/>
                </a:solidFil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2.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2.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2.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2.png"/><Relationship Id="rId7"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2.pn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2.pn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2.pn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2.pn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hyperlink" Target="https://arxiv" TargetMode="External"/><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8.png"/><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hyperlink" Target="https://arxiv" TargetMode="External"/><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2.png"/><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2.png"/><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2.png"/><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png"/><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png"/><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png"/><Relationship Id="rId4" Type="http://schemas.openxmlformats.org/officeDocument/2006/relationships/image" Target="../media/image1.png"/></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1.png"/></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png"/><Relationship Id="rId4" Type="http://schemas.openxmlformats.org/officeDocument/2006/relationships/image" Target="../media/image1.png"/></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5.png"/><Relationship Id="rId4" Type="http://schemas.openxmlformats.org/officeDocument/2006/relationships/image" Target="../media/image11.png"/></Relationships>
</file>

<file path=ppt/slides/_rels/slide28.xml.rels><?xml version="1.0" encoding="UTF-8" standalone="yes"?>
<Relationships xmlns="http://schemas.openxmlformats.org/package/2006/relationships"><Relationship Id="rId3" Type="http://schemas.openxmlformats.org/officeDocument/2006/relationships/image" Target="../media/image25.gif"/><Relationship Id="rId7"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5.png"/><Relationship Id="rId4" Type="http://schemas.openxmlformats.org/officeDocument/2006/relationships/image" Target="../media/image11.png"/></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2.png"/><Relationship Id="rId4" Type="http://schemas.openxmlformats.org/officeDocument/2006/relationships/image" Target="../media/image1.png"/></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media/image2.png"/><Relationship Id="rId4" Type="http://schemas.openxmlformats.org/officeDocument/2006/relationships/image" Target="../media/image1.png"/></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28.pn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hyperlink" Target="https://git.ligo.org/IFOsim/ligo-commissioning-modeling/" TargetMode="External"/><Relationship Id="rId5" Type="http://schemas.openxmlformats.org/officeDocument/2006/relationships/image" Target="../media/image2.png"/><Relationship Id="rId4" Type="http://schemas.openxmlformats.org/officeDocument/2006/relationships/image" Target="../media/image1.png"/></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1.xml"/><Relationship Id="rId6" Type="http://schemas.openxmlformats.org/officeDocument/2006/relationships/image" Target="../media/image29.png"/><Relationship Id="rId5" Type="http://schemas.openxmlformats.org/officeDocument/2006/relationships/image" Target="../media/image4.png"/><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3.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4.xml"/><Relationship Id="rId1" Type="http://schemas.openxmlformats.org/officeDocument/2006/relationships/slideLayout" Target="../slideLayouts/slideLayout1.xml"/><Relationship Id="rId6" Type="http://schemas.openxmlformats.org/officeDocument/2006/relationships/image" Target="../media/image30.gif"/><Relationship Id="rId5" Type="http://schemas.openxmlformats.org/officeDocument/2006/relationships/image" Target="../media/image2.png"/><Relationship Id="rId4" Type="http://schemas.openxmlformats.org/officeDocument/2006/relationships/image" Target="../media/image1.png"/></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5.xml"/><Relationship Id="rId1" Type="http://schemas.openxmlformats.org/officeDocument/2006/relationships/slideLayout" Target="../slideLayouts/slideLayout1.xml"/><Relationship Id="rId6" Type="http://schemas.openxmlformats.org/officeDocument/2006/relationships/image" Target="../media/image31.jpg"/><Relationship Id="rId5" Type="http://schemas.openxmlformats.org/officeDocument/2006/relationships/image" Target="../media/image2.png"/><Relationship Id="rId4" Type="http://schemas.openxmlformats.org/officeDocument/2006/relationships/image" Target="../media/image1.png"/></Relationships>
</file>

<file path=ppt/slides/_rels/slide3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6.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5.png"/></Relationships>
</file>

<file path=ppt/slides/_rels/slide37.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hyperlink" Target="https://arxiv" TargetMode="External"/><Relationship Id="rId2" Type="http://schemas.openxmlformats.org/officeDocument/2006/relationships/notesSlide" Target="../notesSlides/notesSlide37.xml"/><Relationship Id="rId1" Type="http://schemas.openxmlformats.org/officeDocument/2006/relationships/slideLayout" Target="../slideLayouts/slideLayout1.xml"/><Relationship Id="rId6" Type="http://schemas.openxmlformats.org/officeDocument/2006/relationships/image" Target="../media/image33.png"/><Relationship Id="rId5" Type="http://schemas.openxmlformats.org/officeDocument/2006/relationships/image" Target="../media/image2.png"/><Relationship Id="rId4" Type="http://schemas.openxmlformats.org/officeDocument/2006/relationships/image" Target="../media/image1.png"/></Relationships>
</file>

<file path=ppt/slides/_rels/slide3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8.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5.png"/><Relationship Id="rId4" Type="http://schemas.openxmlformats.org/officeDocument/2006/relationships/image" Target="../media/image35.png"/></Relationships>
</file>

<file path=ppt/slides/_rels/slide39.xml.rels><?xml version="1.0" encoding="UTF-8" standalone="yes"?>
<Relationships xmlns="http://schemas.openxmlformats.org/package/2006/relationships"><Relationship Id="rId8" Type="http://schemas.openxmlformats.org/officeDocument/2006/relationships/hyperlink" Target="https://arxiv" TargetMode="External"/><Relationship Id="rId3" Type="http://schemas.openxmlformats.org/officeDocument/2006/relationships/image" Target="../media/image36.png"/><Relationship Id="rId7" Type="http://schemas.openxmlformats.org/officeDocument/2006/relationships/image" Target="../media/image37.png"/><Relationship Id="rId2" Type="http://schemas.openxmlformats.org/officeDocument/2006/relationships/notesSlide" Target="../notesSlides/notesSlide39.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5.png"/></Relationships>
</file>

<file path=ppt/slides/_rels/slide40.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2.png"/><Relationship Id="rId2" Type="http://schemas.openxmlformats.org/officeDocument/2006/relationships/notesSlide" Target="../notesSlides/notesSlide40.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5.png"/><Relationship Id="rId4" Type="http://schemas.openxmlformats.org/officeDocument/2006/relationships/image" Target="../media/image11.png"/></Relationships>
</file>

<file path=ppt/slides/_rels/slide41.xml.rels><?xml version="1.0" encoding="UTF-8" standalone="yes"?>
<Relationships xmlns="http://schemas.openxmlformats.org/package/2006/relationships"><Relationship Id="rId3" Type="http://schemas.openxmlformats.org/officeDocument/2006/relationships/image" Target="../media/image39.gif"/><Relationship Id="rId7" Type="http://schemas.openxmlformats.org/officeDocument/2006/relationships/image" Target="../media/image2.png"/><Relationship Id="rId2" Type="http://schemas.openxmlformats.org/officeDocument/2006/relationships/notesSlide" Target="../notesSlides/notesSlide41.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5.png"/><Relationship Id="rId4" Type="http://schemas.openxmlformats.org/officeDocument/2006/relationships/image" Target="../media/image11.png"/></Relationships>
</file>

<file path=ppt/slides/_rels/slide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2.xml"/><Relationship Id="rId1" Type="http://schemas.openxmlformats.org/officeDocument/2006/relationships/slideLayout" Target="../slideLayouts/slideLayout1.xml"/><Relationship Id="rId6" Type="http://schemas.openxmlformats.org/officeDocument/2006/relationships/image" Target="../media/image40.png"/><Relationship Id="rId5" Type="http://schemas.openxmlformats.org/officeDocument/2006/relationships/image" Target="../media/image2.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6"/>
        <p:cNvGrpSpPr/>
        <p:nvPr/>
      </p:nvGrpSpPr>
      <p:grpSpPr>
        <a:xfrm>
          <a:off x="0" y="0"/>
          <a:ext cx="0" cy="0"/>
          <a:chOff x="0" y="0"/>
          <a:chExt cx="0" cy="0"/>
        </a:xfrm>
      </p:grpSpPr>
      <p:pic>
        <p:nvPicPr>
          <p:cNvPr id="27" name="Google Shape;27;p6"/>
          <p:cNvPicPr preferRelativeResize="0"/>
          <p:nvPr/>
        </p:nvPicPr>
        <p:blipFill rotWithShape="1">
          <a:blip r:embed="rId3">
            <a:alphaModFix/>
          </a:blip>
          <a:srcRect r="-181690"/>
          <a:stretch/>
        </p:blipFill>
        <p:spPr>
          <a:xfrm>
            <a:off x="10503619" y="6145857"/>
            <a:ext cx="3991002" cy="525000"/>
          </a:xfrm>
          <a:prstGeom prst="halfFrame">
            <a:avLst>
              <a:gd name="adj1" fmla="val 71760"/>
              <a:gd name="adj2" fmla="val 75424"/>
            </a:avLst>
          </a:prstGeom>
          <a:noFill/>
          <a:ln>
            <a:noFill/>
          </a:ln>
        </p:spPr>
      </p:pic>
      <p:grpSp>
        <p:nvGrpSpPr>
          <p:cNvPr id="28" name="Google Shape;28;p6"/>
          <p:cNvGrpSpPr/>
          <p:nvPr/>
        </p:nvGrpSpPr>
        <p:grpSpPr>
          <a:xfrm>
            <a:off x="-18411" y="-6137"/>
            <a:ext cx="12212457" cy="6873342"/>
            <a:chOff x="-18411" y="-6137"/>
            <a:chExt cx="12212457" cy="6873342"/>
          </a:xfrm>
        </p:grpSpPr>
        <p:sp>
          <p:nvSpPr>
            <p:cNvPr id="29" name="Google Shape;29;p6"/>
            <p:cNvSpPr/>
            <p:nvPr/>
          </p:nvSpPr>
          <p:spPr>
            <a:xfrm>
              <a:off x="-18411" y="3031635"/>
              <a:ext cx="12212457" cy="3835570"/>
            </a:xfrm>
            <a:custGeom>
              <a:avLst/>
              <a:gdLst/>
              <a:ahLst/>
              <a:cxnLst/>
              <a:rect l="l" t="t" r="r" b="b"/>
              <a:pathLst>
                <a:path w="12212457" h="3835570" extrusionOk="0">
                  <a:moveTo>
                    <a:pt x="0" y="2718652"/>
                  </a:moveTo>
                  <a:lnTo>
                    <a:pt x="0" y="3835570"/>
                  </a:lnTo>
                  <a:lnTo>
                    <a:pt x="153423" y="3835570"/>
                  </a:lnTo>
                  <a:lnTo>
                    <a:pt x="5443442" y="3835570"/>
                  </a:lnTo>
                  <a:lnTo>
                    <a:pt x="12212457" y="619828"/>
                  </a:lnTo>
                  <a:lnTo>
                    <a:pt x="12212457" y="0"/>
                  </a:lnTo>
                  <a:lnTo>
                    <a:pt x="0" y="2718652"/>
                  </a:lnTo>
                  <a:close/>
                </a:path>
              </a:pathLst>
            </a:custGeom>
            <a:solidFill>
              <a:srgbClr val="FFB81D"/>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0" name="Google Shape;30;p6"/>
            <p:cNvSpPr/>
            <p:nvPr/>
          </p:nvSpPr>
          <p:spPr>
            <a:xfrm>
              <a:off x="-18411" y="-6137"/>
              <a:ext cx="12210411" cy="5842341"/>
            </a:xfrm>
            <a:custGeom>
              <a:avLst/>
              <a:gdLst/>
              <a:ahLst/>
              <a:cxnLst/>
              <a:rect l="l" t="t" r="r" b="b"/>
              <a:pathLst>
                <a:path w="12194047" h="5842341" extrusionOk="0">
                  <a:moveTo>
                    <a:pt x="0" y="5842341"/>
                  </a:moveTo>
                  <a:cubicBezTo>
                    <a:pt x="4091" y="3894894"/>
                    <a:pt x="8183" y="1947447"/>
                    <a:pt x="12274" y="0"/>
                  </a:cubicBezTo>
                  <a:lnTo>
                    <a:pt x="12194047" y="6137"/>
                  </a:lnTo>
                  <a:cubicBezTo>
                    <a:pt x="12194047" y="1031001"/>
                    <a:pt x="12194046" y="2055866"/>
                    <a:pt x="12194046" y="3080730"/>
                  </a:cubicBezTo>
                  <a:lnTo>
                    <a:pt x="0" y="5842341"/>
                  </a:lnTo>
                  <a:close/>
                </a:path>
              </a:pathLst>
            </a:custGeom>
            <a:solidFill>
              <a:srgbClr val="003DA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0" i="0" u="none" strike="noStrike" cap="none">
                  <a:solidFill>
                    <a:schemeClr val="lt1"/>
                  </a:solidFill>
                  <a:latin typeface="Calibri"/>
                  <a:ea typeface="Calibri"/>
                  <a:cs typeface="Calibri"/>
                  <a:sym typeface="Calibri"/>
                </a:rPr>
                <a:t>  </a:t>
              </a:r>
              <a:endParaRPr/>
            </a:p>
          </p:txBody>
        </p:sp>
      </p:grpSp>
      <p:sp>
        <p:nvSpPr>
          <p:cNvPr id="31" name="Google Shape;31;p6"/>
          <p:cNvSpPr txBox="1"/>
          <p:nvPr/>
        </p:nvSpPr>
        <p:spPr>
          <a:xfrm>
            <a:off x="719204" y="381009"/>
            <a:ext cx="6991800" cy="3207900"/>
          </a:xfrm>
          <a:prstGeom prst="rect">
            <a:avLst/>
          </a:prstGeom>
          <a:noFill/>
          <a:ln>
            <a:noFill/>
          </a:ln>
        </p:spPr>
        <p:txBody>
          <a:bodyPr spcFirstLastPara="1" wrap="square" lIns="0" tIns="91425" rIns="0" bIns="0" anchor="t" anchorCtr="0">
            <a:spAutoFit/>
          </a:bodyPr>
          <a:lstStyle/>
          <a:p>
            <a:pPr marL="0" marR="0" lvl="0" indent="0" algn="l" rtl="0">
              <a:lnSpc>
                <a:spcPct val="103333"/>
              </a:lnSpc>
              <a:spcBef>
                <a:spcPts val="0"/>
              </a:spcBef>
              <a:spcAft>
                <a:spcPts val="0"/>
              </a:spcAft>
              <a:buNone/>
            </a:pPr>
            <a:r>
              <a:rPr lang="en-US" sz="6600">
                <a:solidFill>
                  <a:schemeClr val="lt1"/>
                </a:solidFill>
                <a:latin typeface="Fira Sans Medium"/>
                <a:ea typeface="Fira Sans Medium"/>
                <a:cs typeface="Fira Sans Medium"/>
                <a:sym typeface="Fira Sans Medium"/>
              </a:rPr>
              <a:t>Validating LIGO Interferometer Models</a:t>
            </a:r>
            <a:endParaRPr/>
          </a:p>
        </p:txBody>
      </p:sp>
      <p:sp>
        <p:nvSpPr>
          <p:cNvPr id="32" name="Google Shape;32;p6"/>
          <p:cNvSpPr txBox="1"/>
          <p:nvPr/>
        </p:nvSpPr>
        <p:spPr>
          <a:xfrm>
            <a:off x="719204" y="3588901"/>
            <a:ext cx="4538100" cy="344705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700" dirty="0">
                <a:solidFill>
                  <a:schemeClr val="lt1"/>
                </a:solidFill>
                <a:latin typeface="Calibri"/>
                <a:ea typeface="Calibri"/>
                <a:cs typeface="Calibri"/>
                <a:sym typeface="Calibri"/>
              </a:rPr>
              <a:t>Abhiram Sharma, Cecilia Ochoa, Mary Ranjbar, </a:t>
            </a:r>
            <a:r>
              <a:rPr lang="en-US" sz="2700" dirty="0" err="1">
                <a:solidFill>
                  <a:schemeClr val="lt1"/>
                </a:solidFill>
                <a:latin typeface="Calibri"/>
                <a:ea typeface="Calibri"/>
                <a:cs typeface="Calibri"/>
                <a:sym typeface="Calibri"/>
              </a:rPr>
              <a:t>Xuesi</a:t>
            </a:r>
            <a:r>
              <a:rPr lang="en-US" sz="2700" dirty="0">
                <a:solidFill>
                  <a:schemeClr val="lt1"/>
                </a:solidFill>
                <a:latin typeface="Calibri"/>
                <a:ea typeface="Calibri"/>
                <a:cs typeface="Calibri"/>
                <a:sym typeface="Calibri"/>
              </a:rPr>
              <a:t> Ma, Jonathan Richardson</a:t>
            </a:r>
            <a:endParaRPr sz="2700" dirty="0">
              <a:solidFill>
                <a:schemeClr val="lt1"/>
              </a:solidFill>
              <a:latin typeface="Calibri"/>
              <a:ea typeface="Calibri"/>
              <a:cs typeface="Calibri"/>
              <a:sym typeface="Calibri"/>
            </a:endParaRPr>
          </a:p>
          <a:p>
            <a:pPr marL="0" marR="0" lvl="0" indent="0" algn="l" rtl="0">
              <a:spcBef>
                <a:spcPts val="0"/>
              </a:spcBef>
              <a:spcAft>
                <a:spcPts val="0"/>
              </a:spcAft>
              <a:buNone/>
            </a:pPr>
            <a:endParaRPr sz="1600" dirty="0">
              <a:solidFill>
                <a:schemeClr val="lt1"/>
              </a:solidFill>
              <a:latin typeface="Calibri"/>
              <a:ea typeface="Calibri"/>
              <a:cs typeface="Calibri"/>
              <a:sym typeface="Calibri"/>
            </a:endParaRPr>
          </a:p>
          <a:p>
            <a:pPr marL="0" marR="0" lvl="0" indent="0" algn="l" rtl="0">
              <a:spcBef>
                <a:spcPts val="0"/>
              </a:spcBef>
              <a:spcAft>
                <a:spcPts val="0"/>
              </a:spcAft>
              <a:buNone/>
            </a:pPr>
            <a:endParaRPr sz="3600" dirty="0">
              <a:solidFill>
                <a:schemeClr val="lt1"/>
              </a:solidFill>
              <a:latin typeface="Calibri"/>
              <a:ea typeface="Calibri"/>
              <a:cs typeface="Calibri"/>
              <a:sym typeface="Calibri"/>
            </a:endParaRPr>
          </a:p>
          <a:p>
            <a:pPr marL="0" marR="0" lvl="0" indent="0" algn="l" rtl="0">
              <a:spcBef>
                <a:spcPts val="0"/>
              </a:spcBef>
              <a:spcAft>
                <a:spcPts val="0"/>
              </a:spcAft>
              <a:buNone/>
            </a:pPr>
            <a:r>
              <a:rPr lang="en-US" sz="2700" dirty="0">
                <a:solidFill>
                  <a:schemeClr val="lt1"/>
                </a:solidFill>
                <a:latin typeface="Calibri"/>
                <a:ea typeface="Calibri"/>
                <a:cs typeface="Calibri"/>
                <a:sym typeface="Calibri"/>
              </a:rPr>
              <a:t>LIGO-T2600158</a:t>
            </a:r>
            <a:endParaRPr sz="2700" dirty="0">
              <a:solidFill>
                <a:schemeClr val="lt1"/>
              </a:solidFill>
              <a:latin typeface="Calibri"/>
              <a:ea typeface="Calibri"/>
              <a:cs typeface="Calibri"/>
              <a:sym typeface="Calibri"/>
            </a:endParaRPr>
          </a:p>
          <a:p>
            <a:pPr marL="0" marR="0" lvl="0" indent="0" algn="l" rtl="0">
              <a:spcBef>
                <a:spcPts val="0"/>
              </a:spcBef>
              <a:spcAft>
                <a:spcPts val="0"/>
              </a:spcAft>
              <a:buNone/>
            </a:pPr>
            <a:r>
              <a:rPr lang="en-US" sz="2700" dirty="0">
                <a:solidFill>
                  <a:schemeClr val="lt1"/>
                </a:solidFill>
                <a:latin typeface="Calibri"/>
                <a:ea typeface="Calibri"/>
                <a:cs typeface="Calibri"/>
                <a:sym typeface="Calibri"/>
              </a:rPr>
              <a:t>ask40@gatech.edu</a:t>
            </a:r>
            <a:br>
              <a:rPr lang="en-US" sz="2700" b="0" i="0" u="none" strike="noStrike" cap="none" dirty="0">
                <a:solidFill>
                  <a:schemeClr val="lt1"/>
                </a:solidFill>
                <a:latin typeface="Calibri"/>
                <a:ea typeface="Calibri"/>
                <a:cs typeface="Calibri"/>
                <a:sym typeface="Calibri"/>
              </a:rPr>
            </a:br>
            <a:r>
              <a:rPr lang="en-US" sz="2700" dirty="0">
                <a:solidFill>
                  <a:schemeClr val="lt1"/>
                </a:solidFill>
                <a:latin typeface="Calibri"/>
                <a:ea typeface="Calibri"/>
                <a:cs typeface="Calibri"/>
                <a:sym typeface="Calibri"/>
              </a:rPr>
              <a:t>August 21, 2026</a:t>
            </a:r>
            <a:endParaRPr sz="2700" dirty="0">
              <a:solidFill>
                <a:schemeClr val="lt1"/>
              </a:solidFill>
              <a:latin typeface="Fira Sans"/>
              <a:ea typeface="Fira Sans"/>
              <a:cs typeface="Fira Sans"/>
              <a:sym typeface="Fira Sans"/>
            </a:endParaRPr>
          </a:p>
        </p:txBody>
      </p:sp>
      <p:pic>
        <p:nvPicPr>
          <p:cNvPr id="33" name="Google Shape;33;p6"/>
          <p:cNvPicPr preferRelativeResize="0"/>
          <p:nvPr/>
        </p:nvPicPr>
        <p:blipFill rotWithShape="1">
          <a:blip r:embed="rId4">
            <a:alphaModFix/>
          </a:blip>
          <a:srcRect l="17413" t="9600" r="17950" b="50976"/>
          <a:stretch/>
        </p:blipFill>
        <p:spPr>
          <a:xfrm>
            <a:off x="9223825" y="6081200"/>
            <a:ext cx="1128600" cy="688200"/>
          </a:xfrm>
          <a:prstGeom prst="roundRect">
            <a:avLst>
              <a:gd name="adj" fmla="val 16667"/>
            </a:avLst>
          </a:prstGeom>
          <a:noFill/>
          <a:ln>
            <a:noFill/>
          </a:ln>
        </p:spPr>
      </p:pic>
      <p:sp>
        <p:nvSpPr>
          <p:cNvPr id="34" name="Google Shape;34;p6"/>
          <p:cNvSpPr txBox="1">
            <a:spLocks noGrp="1"/>
          </p:cNvSpPr>
          <p:nvPr>
            <p:ph type="sldNum" idx="12"/>
          </p:nvPr>
        </p:nvSpPr>
        <p:spPr>
          <a:xfrm>
            <a:off x="11460312" y="6474509"/>
            <a:ext cx="731700" cy="525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US"/>
              <a:t>1</a:t>
            </a:fld>
            <a:endParaRPr/>
          </a:p>
        </p:txBody>
      </p:sp>
      <p:pic>
        <p:nvPicPr>
          <p:cNvPr id="35" name="Google Shape;35;p6" title="NSF_Official_logo_High_Res_1200ppi.png"/>
          <p:cNvPicPr preferRelativeResize="0"/>
          <p:nvPr/>
        </p:nvPicPr>
        <p:blipFill>
          <a:blip r:embed="rId5">
            <a:alphaModFix/>
          </a:blip>
          <a:stretch>
            <a:fillRect/>
          </a:stretch>
        </p:blipFill>
        <p:spPr>
          <a:xfrm>
            <a:off x="10896012" y="4825516"/>
            <a:ext cx="1128600" cy="1188037"/>
          </a:xfrm>
          <a:prstGeom prst="rect">
            <a:avLst/>
          </a:prstGeom>
          <a:noFill/>
          <a:ln>
            <a:noFill/>
          </a:ln>
        </p:spPr>
      </p:pic>
      <p:pic>
        <p:nvPicPr>
          <p:cNvPr id="3" name="Picture 2">
            <a:extLst>
              <a:ext uri="{FF2B5EF4-FFF2-40B4-BE49-F238E27FC236}">
                <a16:creationId xmlns:a16="http://schemas.microsoft.com/office/drawing/2014/main" id="{11A4D1BA-07A6-CDE9-D822-9222B48D6F79}"/>
              </a:ext>
            </a:extLst>
          </p:cNvPr>
          <p:cNvPicPr>
            <a:picLocks noChangeAspect="1"/>
          </p:cNvPicPr>
          <p:nvPr/>
        </p:nvPicPr>
        <p:blipFill>
          <a:blip r:embed="rId6"/>
          <a:stretch>
            <a:fillRect/>
          </a:stretch>
        </p:blipFill>
        <p:spPr>
          <a:xfrm>
            <a:off x="9865521" y="4960571"/>
            <a:ext cx="973807" cy="97380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9"/>
        <p:cNvGrpSpPr/>
        <p:nvPr/>
      </p:nvGrpSpPr>
      <p:grpSpPr>
        <a:xfrm>
          <a:off x="0" y="0"/>
          <a:ext cx="0" cy="0"/>
          <a:chOff x="0" y="0"/>
          <a:chExt cx="0" cy="0"/>
        </a:xfrm>
      </p:grpSpPr>
      <p:pic>
        <p:nvPicPr>
          <p:cNvPr id="40" name="Google Shape;40;p7"/>
          <p:cNvPicPr preferRelativeResize="0"/>
          <p:nvPr/>
        </p:nvPicPr>
        <p:blipFill rotWithShape="1">
          <a:blip r:embed="rId3">
            <a:alphaModFix/>
          </a:blip>
          <a:srcRect/>
          <a:stretch/>
        </p:blipFill>
        <p:spPr>
          <a:xfrm>
            <a:off x="327375" y="178930"/>
            <a:ext cx="280947" cy="128525"/>
          </a:xfrm>
          <a:prstGeom prst="rect">
            <a:avLst/>
          </a:prstGeom>
          <a:noFill/>
          <a:ln>
            <a:noFill/>
          </a:ln>
        </p:spPr>
      </p:pic>
      <p:pic>
        <p:nvPicPr>
          <p:cNvPr id="41" name="Google Shape;41;p7"/>
          <p:cNvPicPr preferRelativeResize="0"/>
          <p:nvPr/>
        </p:nvPicPr>
        <p:blipFill rotWithShape="1">
          <a:blip r:embed="rId4">
            <a:alphaModFix/>
          </a:blip>
          <a:srcRect r="-181690"/>
          <a:stretch/>
        </p:blipFill>
        <p:spPr>
          <a:xfrm>
            <a:off x="10504325" y="6287400"/>
            <a:ext cx="3404400" cy="379200"/>
          </a:xfrm>
          <a:prstGeom prst="halfFrame">
            <a:avLst>
              <a:gd name="adj1" fmla="val 70853"/>
              <a:gd name="adj2" fmla="val 87217"/>
            </a:avLst>
          </a:prstGeom>
          <a:noFill/>
          <a:ln>
            <a:noFill/>
          </a:ln>
        </p:spPr>
      </p:pic>
      <p:pic>
        <p:nvPicPr>
          <p:cNvPr id="42" name="Google Shape;42;p7"/>
          <p:cNvPicPr preferRelativeResize="0"/>
          <p:nvPr/>
        </p:nvPicPr>
        <p:blipFill rotWithShape="1">
          <a:blip r:embed="rId5">
            <a:alphaModFix/>
          </a:blip>
          <a:srcRect l="17413" t="9600" r="17950" b="50976"/>
          <a:stretch/>
        </p:blipFill>
        <p:spPr>
          <a:xfrm>
            <a:off x="9223825" y="6081200"/>
            <a:ext cx="1128600" cy="688200"/>
          </a:xfrm>
          <a:prstGeom prst="roundRect">
            <a:avLst>
              <a:gd name="adj" fmla="val 16667"/>
            </a:avLst>
          </a:prstGeom>
          <a:noFill/>
          <a:ln>
            <a:noFill/>
          </a:ln>
        </p:spPr>
      </p:pic>
      <p:sp>
        <p:nvSpPr>
          <p:cNvPr id="43" name="Google Shape;43;p7"/>
          <p:cNvSpPr/>
          <p:nvPr/>
        </p:nvSpPr>
        <p:spPr>
          <a:xfrm>
            <a:off x="6283000" y="523475"/>
            <a:ext cx="761100" cy="5541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4" name="Google Shape;44;p7"/>
          <p:cNvSpPr txBox="1"/>
          <p:nvPr/>
        </p:nvSpPr>
        <p:spPr>
          <a:xfrm>
            <a:off x="327375" y="371066"/>
            <a:ext cx="9067200" cy="5541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600">
                <a:solidFill>
                  <a:srgbClr val="003DA5"/>
                </a:solidFill>
                <a:latin typeface="Fira Sans Medium"/>
                <a:ea typeface="Fira Sans Medium"/>
                <a:cs typeface="Fira Sans Medium"/>
                <a:sym typeface="Fira Sans Medium"/>
              </a:rPr>
              <a:t>Commissioning Modeling</a:t>
            </a:r>
            <a:endParaRPr/>
          </a:p>
        </p:txBody>
      </p:sp>
      <p:sp>
        <p:nvSpPr>
          <p:cNvPr id="45" name="Google Shape;45;p7"/>
          <p:cNvSpPr txBox="1"/>
          <p:nvPr/>
        </p:nvSpPr>
        <p:spPr>
          <a:xfrm>
            <a:off x="327375" y="1248825"/>
            <a:ext cx="11710200" cy="3891000"/>
          </a:xfrm>
          <a:prstGeom prst="rect">
            <a:avLst/>
          </a:prstGeom>
          <a:noFill/>
          <a:ln>
            <a:noFill/>
          </a:ln>
        </p:spPr>
        <p:txBody>
          <a:bodyPr spcFirstLastPara="1" wrap="square" lIns="0" tIns="0" rIns="0" bIns="0" anchor="t" anchorCtr="0">
            <a:noAutofit/>
          </a:bodyPr>
          <a:lstStyle/>
          <a:p>
            <a:pPr marL="457200" marR="0" lvl="0" indent="-355600" algn="l" rtl="0">
              <a:spcBef>
                <a:spcPts val="0"/>
              </a:spcBef>
              <a:spcAft>
                <a:spcPts val="0"/>
              </a:spcAft>
              <a:buClr>
                <a:srgbClr val="003DA5"/>
              </a:buClr>
              <a:buSzPts val="2000"/>
              <a:buFont typeface="Fira Sans"/>
              <a:buChar char="●"/>
            </a:pPr>
            <a:r>
              <a:rPr lang="en-US" sz="2000" b="1" dirty="0">
                <a:solidFill>
                  <a:srgbClr val="003DA5"/>
                </a:solidFill>
                <a:latin typeface="Fira Sans"/>
                <a:ea typeface="Fira Sans"/>
                <a:cs typeface="Fira Sans"/>
                <a:sym typeface="Fira Sans"/>
              </a:rPr>
              <a:t>LIGO is currently in between observing runs, improved knowledge on discrepant design parameters (such as mirror position displacement) is important</a:t>
            </a:r>
            <a:endParaRPr sz="2000" b="1" dirty="0">
              <a:solidFill>
                <a:srgbClr val="003DA5"/>
              </a:solidFill>
              <a:latin typeface="Fira Sans"/>
              <a:ea typeface="Fira Sans"/>
              <a:cs typeface="Fira Sans"/>
              <a:sym typeface="Fira Sans"/>
            </a:endParaRPr>
          </a:p>
          <a:p>
            <a:pPr marL="0" marR="0" lvl="0" indent="0" algn="l" rtl="0">
              <a:spcBef>
                <a:spcPts val="0"/>
              </a:spcBef>
              <a:spcAft>
                <a:spcPts val="0"/>
              </a:spcAft>
              <a:buNone/>
            </a:pPr>
            <a:endParaRPr sz="2000" b="1" dirty="0">
              <a:solidFill>
                <a:srgbClr val="003DA5"/>
              </a:solidFill>
              <a:latin typeface="Fira Sans"/>
              <a:ea typeface="Fira Sans"/>
              <a:cs typeface="Fira Sans"/>
              <a:sym typeface="Fira Sans"/>
            </a:endParaRPr>
          </a:p>
          <a:p>
            <a:pPr marL="457200" marR="0" lvl="0" indent="0" algn="l" rtl="0">
              <a:spcBef>
                <a:spcPts val="0"/>
              </a:spcBef>
              <a:spcAft>
                <a:spcPts val="0"/>
              </a:spcAft>
              <a:buNone/>
            </a:pPr>
            <a:endParaRPr sz="2000" b="1" dirty="0">
              <a:solidFill>
                <a:srgbClr val="003DA5"/>
              </a:solidFill>
              <a:latin typeface="Fira Sans"/>
              <a:ea typeface="Fira Sans"/>
              <a:cs typeface="Fira Sans"/>
              <a:sym typeface="Fira Sans"/>
            </a:endParaRPr>
          </a:p>
          <a:p>
            <a:pPr marL="457200" marR="0" lvl="0" indent="-355600" algn="l" rtl="0">
              <a:spcBef>
                <a:spcPts val="0"/>
              </a:spcBef>
              <a:spcAft>
                <a:spcPts val="0"/>
              </a:spcAft>
              <a:buClr>
                <a:srgbClr val="003DA5"/>
              </a:buClr>
              <a:buSzPts val="2000"/>
              <a:buFont typeface="Fira Sans"/>
              <a:buChar char="●"/>
            </a:pPr>
            <a:r>
              <a:rPr lang="en-US" sz="2000" b="1" dirty="0">
                <a:solidFill>
                  <a:srgbClr val="003DA5"/>
                </a:solidFill>
                <a:latin typeface="Fira Sans"/>
                <a:ea typeface="Fira Sans"/>
                <a:cs typeface="Fira Sans"/>
                <a:sym typeface="Fira Sans"/>
              </a:rPr>
              <a:t>Having an accurate model would help determine how future upgrades would affect the interferometer’s behavior/performance</a:t>
            </a:r>
            <a:endParaRPr sz="2000" b="1" dirty="0">
              <a:solidFill>
                <a:srgbClr val="003DA5"/>
              </a:solidFill>
              <a:latin typeface="Fira Sans"/>
              <a:ea typeface="Fira Sans"/>
              <a:cs typeface="Fira Sans"/>
              <a:sym typeface="Fira Sans"/>
            </a:endParaRPr>
          </a:p>
          <a:p>
            <a:pPr marL="457200" marR="0" lvl="0" indent="0" algn="ctr" rtl="0">
              <a:spcBef>
                <a:spcPts val="0"/>
              </a:spcBef>
              <a:spcAft>
                <a:spcPts val="0"/>
              </a:spcAft>
              <a:buNone/>
            </a:pPr>
            <a:endParaRPr sz="2000" b="1" dirty="0">
              <a:solidFill>
                <a:srgbClr val="003DA5"/>
              </a:solidFill>
              <a:latin typeface="Fira Sans"/>
              <a:ea typeface="Fira Sans"/>
              <a:cs typeface="Fira Sans"/>
              <a:sym typeface="Fira Sans"/>
            </a:endParaRPr>
          </a:p>
          <a:p>
            <a:pPr marL="457200" marR="0" lvl="0" indent="0" algn="l" rtl="0">
              <a:spcBef>
                <a:spcPts val="0"/>
              </a:spcBef>
              <a:spcAft>
                <a:spcPts val="0"/>
              </a:spcAft>
              <a:buNone/>
            </a:pPr>
            <a:endParaRPr sz="2000" b="1" dirty="0">
              <a:solidFill>
                <a:srgbClr val="003DA5"/>
              </a:solidFill>
              <a:latin typeface="Fira Sans"/>
              <a:ea typeface="Fira Sans"/>
              <a:cs typeface="Fira Sans"/>
              <a:sym typeface="Fira Sans"/>
            </a:endParaRPr>
          </a:p>
        </p:txBody>
      </p:sp>
      <p:sp>
        <p:nvSpPr>
          <p:cNvPr id="46" name="Google Shape;46;p7"/>
          <p:cNvSpPr txBox="1">
            <a:spLocks noGrp="1"/>
          </p:cNvSpPr>
          <p:nvPr>
            <p:ph type="sldNum" idx="12"/>
          </p:nvPr>
        </p:nvSpPr>
        <p:spPr>
          <a:xfrm>
            <a:off x="11460312" y="6474509"/>
            <a:ext cx="731700" cy="525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US"/>
              <a:t>2</a:t>
            </a:fld>
            <a:endParaRPr/>
          </a:p>
        </p:txBody>
      </p:sp>
      <p:pic>
        <p:nvPicPr>
          <p:cNvPr id="47" name="Google Shape;47;p7"/>
          <p:cNvPicPr preferRelativeResize="0"/>
          <p:nvPr/>
        </p:nvPicPr>
        <p:blipFill rotWithShape="1">
          <a:blip r:embed="rId6">
            <a:alphaModFix/>
          </a:blip>
          <a:srcRect b="63177"/>
          <a:stretch/>
        </p:blipFill>
        <p:spPr>
          <a:xfrm>
            <a:off x="14111" y="3754024"/>
            <a:ext cx="12192001" cy="1790051"/>
          </a:xfrm>
          <a:prstGeom prst="rect">
            <a:avLst/>
          </a:prstGeom>
          <a:noFill/>
          <a:ln>
            <a:noFill/>
          </a:ln>
        </p:spPr>
      </p:pic>
      <p:pic>
        <p:nvPicPr>
          <p:cNvPr id="48" name="Google Shape;48;p7"/>
          <p:cNvPicPr preferRelativeResize="0"/>
          <p:nvPr/>
        </p:nvPicPr>
        <p:blipFill rotWithShape="1">
          <a:blip r:embed="rId6">
            <a:alphaModFix/>
          </a:blip>
          <a:srcRect t="89200"/>
          <a:stretch/>
        </p:blipFill>
        <p:spPr>
          <a:xfrm>
            <a:off x="0" y="5544084"/>
            <a:ext cx="12192001" cy="525001"/>
          </a:xfrm>
          <a:prstGeom prst="rect">
            <a:avLst/>
          </a:prstGeom>
          <a:noFill/>
          <a:ln>
            <a:noFill/>
          </a:ln>
        </p:spPr>
      </p:pic>
      <p:sp>
        <p:nvSpPr>
          <p:cNvPr id="8" name="TextBox 7">
            <a:extLst>
              <a:ext uri="{FF2B5EF4-FFF2-40B4-BE49-F238E27FC236}">
                <a16:creationId xmlns:a16="http://schemas.microsoft.com/office/drawing/2014/main" id="{5D5DDB59-3D20-A1B7-DF70-E135444614F0}"/>
              </a:ext>
            </a:extLst>
          </p:cNvPr>
          <p:cNvSpPr txBox="1"/>
          <p:nvPr/>
        </p:nvSpPr>
        <p:spPr>
          <a:xfrm>
            <a:off x="7967693" y="6081200"/>
            <a:ext cx="1404378" cy="461665"/>
          </a:xfrm>
          <a:prstGeom prst="rect">
            <a:avLst/>
          </a:prstGeom>
          <a:noFill/>
        </p:spPr>
        <p:txBody>
          <a:bodyPr wrap="square" rtlCol="0">
            <a:spAutoFit/>
          </a:bodyPr>
          <a:lstStyle/>
          <a:p>
            <a:r>
              <a:rPr lang="en-US" sz="2400" b="1" dirty="0">
                <a:solidFill>
                  <a:schemeClr val="accent1">
                    <a:lumMod val="50000"/>
                  </a:schemeClr>
                </a:solidFill>
                <a:latin typeface="Fira Sans" panose="020B0503050000020004" pitchFamily="34" charset="0"/>
              </a:rPr>
              <a:t>Present</a:t>
            </a:r>
          </a:p>
        </p:txBody>
      </p:sp>
      <p:cxnSp>
        <p:nvCxnSpPr>
          <p:cNvPr id="3" name="Straight Connector 2">
            <a:extLst>
              <a:ext uri="{FF2B5EF4-FFF2-40B4-BE49-F238E27FC236}">
                <a16:creationId xmlns:a16="http://schemas.microsoft.com/office/drawing/2014/main" id="{4B94ED64-3930-62BE-D024-3C370CBE5D22}"/>
              </a:ext>
            </a:extLst>
          </p:cNvPr>
          <p:cNvCxnSpPr>
            <a:cxnSpLocks/>
          </p:cNvCxnSpPr>
          <p:nvPr/>
        </p:nvCxnSpPr>
        <p:spPr>
          <a:xfrm flipV="1">
            <a:off x="8606382" y="3754024"/>
            <a:ext cx="0" cy="2182319"/>
          </a:xfrm>
          <a:prstGeom prst="line">
            <a:avLst/>
          </a:prstGeom>
          <a:ln w="38100">
            <a:solidFill>
              <a:schemeClr val="accent1">
                <a:shade val="95000"/>
                <a:satMod val="105000"/>
                <a:alpha val="82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3DA5"/>
        </a:solidFill>
        <a:effectLst/>
      </p:bgPr>
    </p:bg>
    <p:spTree>
      <p:nvGrpSpPr>
        <p:cNvPr id="1" name="Shape 52"/>
        <p:cNvGrpSpPr/>
        <p:nvPr/>
      </p:nvGrpSpPr>
      <p:grpSpPr>
        <a:xfrm>
          <a:off x="0" y="0"/>
          <a:ext cx="0" cy="0"/>
          <a:chOff x="0" y="0"/>
          <a:chExt cx="0" cy="0"/>
        </a:xfrm>
      </p:grpSpPr>
      <p:pic>
        <p:nvPicPr>
          <p:cNvPr id="53" name="Google Shape;53;p8" descr="A close up of a logo&#10;&#10;Description automatically generated"/>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54" name="Google Shape;54;p8"/>
          <p:cNvSpPr txBox="1"/>
          <p:nvPr/>
        </p:nvSpPr>
        <p:spPr>
          <a:xfrm>
            <a:off x="1519948" y="724921"/>
            <a:ext cx="9152100" cy="5122500"/>
          </a:xfrm>
          <a:prstGeom prst="rect">
            <a:avLst/>
          </a:prstGeom>
          <a:noFill/>
          <a:ln>
            <a:noFill/>
          </a:ln>
        </p:spPr>
        <p:txBody>
          <a:bodyPr spcFirstLastPara="1" wrap="square" lIns="91425" tIns="45700" rIns="91425" bIns="45700" anchor="t" anchorCtr="0">
            <a:spAutoFit/>
          </a:bodyPr>
          <a:lstStyle/>
          <a:p>
            <a:pPr marL="0" marR="0" lvl="0" indent="0" algn="ctr" rtl="0">
              <a:lnSpc>
                <a:spcPct val="126296"/>
              </a:lnSpc>
              <a:spcBef>
                <a:spcPts val="0"/>
              </a:spcBef>
              <a:spcAft>
                <a:spcPts val="0"/>
              </a:spcAft>
              <a:buNone/>
            </a:pPr>
            <a:r>
              <a:rPr lang="en-US" sz="5400">
                <a:solidFill>
                  <a:schemeClr val="lt1"/>
                </a:solidFill>
                <a:latin typeface="Fira Sans Medium"/>
                <a:ea typeface="Fira Sans Medium"/>
                <a:cs typeface="Fira Sans Medium"/>
                <a:sym typeface="Fira Sans Medium"/>
              </a:rPr>
              <a:t>Commissioning Goal:</a:t>
            </a:r>
            <a:endParaRPr sz="5400">
              <a:solidFill>
                <a:schemeClr val="lt1"/>
              </a:solidFill>
              <a:latin typeface="Fira Sans Medium"/>
              <a:ea typeface="Fira Sans Medium"/>
              <a:cs typeface="Fira Sans Medium"/>
              <a:sym typeface="Fira Sans Medium"/>
            </a:endParaRPr>
          </a:p>
          <a:p>
            <a:pPr marL="0" marR="0" lvl="0" indent="0" algn="ctr" rtl="0">
              <a:lnSpc>
                <a:spcPct val="126296"/>
              </a:lnSpc>
              <a:spcBef>
                <a:spcPts val="0"/>
              </a:spcBef>
              <a:spcAft>
                <a:spcPts val="0"/>
              </a:spcAft>
              <a:buNone/>
            </a:pPr>
            <a:r>
              <a:rPr lang="en-US" sz="5400">
                <a:solidFill>
                  <a:schemeClr val="lt1"/>
                </a:solidFill>
                <a:latin typeface="Fira Sans Medium"/>
                <a:ea typeface="Fira Sans Medium"/>
                <a:cs typeface="Fira Sans Medium"/>
                <a:sym typeface="Fira Sans Medium"/>
              </a:rPr>
              <a:t>Create a model of the interferometer which can reproduce experimentally measured channel values</a:t>
            </a:r>
            <a:endParaRPr/>
          </a:p>
        </p:txBody>
      </p:sp>
      <p:pic>
        <p:nvPicPr>
          <p:cNvPr id="55" name="Google Shape;55;p8"/>
          <p:cNvPicPr preferRelativeResize="0"/>
          <p:nvPr/>
        </p:nvPicPr>
        <p:blipFill rotWithShape="1">
          <a:blip r:embed="rId4">
            <a:alphaModFix/>
          </a:blip>
          <a:srcRect/>
          <a:stretch/>
        </p:blipFill>
        <p:spPr>
          <a:xfrm>
            <a:off x="5873471" y="380989"/>
            <a:ext cx="444905" cy="203531"/>
          </a:xfrm>
          <a:prstGeom prst="rect">
            <a:avLst/>
          </a:prstGeom>
          <a:noFill/>
          <a:ln>
            <a:noFill/>
          </a:ln>
        </p:spPr>
      </p:pic>
      <p:pic>
        <p:nvPicPr>
          <p:cNvPr id="56" name="Google Shape;56;p8"/>
          <p:cNvPicPr preferRelativeResize="0"/>
          <p:nvPr/>
        </p:nvPicPr>
        <p:blipFill rotWithShape="1">
          <a:blip r:embed="rId5">
            <a:alphaModFix/>
          </a:blip>
          <a:srcRect l="17413" t="9600" r="17950" b="50976"/>
          <a:stretch/>
        </p:blipFill>
        <p:spPr>
          <a:xfrm>
            <a:off x="9223825" y="6081200"/>
            <a:ext cx="1128600" cy="688200"/>
          </a:xfrm>
          <a:prstGeom prst="roundRect">
            <a:avLst>
              <a:gd name="adj" fmla="val 16667"/>
            </a:avLst>
          </a:prstGeom>
          <a:noFill/>
          <a:ln>
            <a:noFill/>
          </a:ln>
        </p:spPr>
      </p:pic>
      <p:pic>
        <p:nvPicPr>
          <p:cNvPr id="57" name="Google Shape;57;p8"/>
          <p:cNvPicPr preferRelativeResize="0"/>
          <p:nvPr/>
        </p:nvPicPr>
        <p:blipFill rotWithShape="1">
          <a:blip r:embed="rId6">
            <a:alphaModFix/>
          </a:blip>
          <a:srcRect r="-172554"/>
          <a:stretch/>
        </p:blipFill>
        <p:spPr>
          <a:xfrm>
            <a:off x="10509450" y="6287700"/>
            <a:ext cx="3333900" cy="378600"/>
          </a:xfrm>
          <a:prstGeom prst="halfFrame">
            <a:avLst>
              <a:gd name="adj1" fmla="val 68735"/>
              <a:gd name="adj2" fmla="val 85378"/>
            </a:avLst>
          </a:prstGeom>
          <a:noFill/>
          <a:ln>
            <a:noFill/>
          </a:ln>
        </p:spPr>
      </p:pic>
      <p:sp>
        <p:nvSpPr>
          <p:cNvPr id="58" name="Google Shape;58;p8"/>
          <p:cNvSpPr txBox="1">
            <a:spLocks noGrp="1"/>
          </p:cNvSpPr>
          <p:nvPr>
            <p:ph type="sldNum" idx="12"/>
          </p:nvPr>
        </p:nvSpPr>
        <p:spPr>
          <a:xfrm>
            <a:off x="11460312" y="6474509"/>
            <a:ext cx="731700" cy="525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US">
                <a:solidFill>
                  <a:schemeClr val="lt1"/>
                </a:solidFill>
              </a:rPr>
              <a:t>3</a:t>
            </a:fld>
            <a:endParaRPr>
              <a:solidFill>
                <a:schemeClr val="lt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pic>
        <p:nvPicPr>
          <p:cNvPr id="63" name="Google Shape;63;p9"/>
          <p:cNvPicPr preferRelativeResize="0"/>
          <p:nvPr/>
        </p:nvPicPr>
        <p:blipFill rotWithShape="1">
          <a:blip r:embed="rId3">
            <a:alphaModFix/>
          </a:blip>
          <a:srcRect/>
          <a:stretch/>
        </p:blipFill>
        <p:spPr>
          <a:xfrm>
            <a:off x="327375" y="178930"/>
            <a:ext cx="280947" cy="128525"/>
          </a:xfrm>
          <a:prstGeom prst="rect">
            <a:avLst/>
          </a:prstGeom>
          <a:noFill/>
          <a:ln>
            <a:noFill/>
          </a:ln>
        </p:spPr>
      </p:pic>
      <p:pic>
        <p:nvPicPr>
          <p:cNvPr id="64" name="Google Shape;64;p9"/>
          <p:cNvPicPr preferRelativeResize="0"/>
          <p:nvPr/>
        </p:nvPicPr>
        <p:blipFill rotWithShape="1">
          <a:blip r:embed="rId4">
            <a:alphaModFix/>
          </a:blip>
          <a:srcRect r="-181690"/>
          <a:stretch/>
        </p:blipFill>
        <p:spPr>
          <a:xfrm>
            <a:off x="10504325" y="6287400"/>
            <a:ext cx="3404400" cy="379200"/>
          </a:xfrm>
          <a:prstGeom prst="halfFrame">
            <a:avLst>
              <a:gd name="adj1" fmla="val 70853"/>
              <a:gd name="adj2" fmla="val 87217"/>
            </a:avLst>
          </a:prstGeom>
          <a:noFill/>
          <a:ln>
            <a:noFill/>
          </a:ln>
        </p:spPr>
      </p:pic>
      <p:pic>
        <p:nvPicPr>
          <p:cNvPr id="65" name="Google Shape;65;p9"/>
          <p:cNvPicPr preferRelativeResize="0"/>
          <p:nvPr/>
        </p:nvPicPr>
        <p:blipFill rotWithShape="1">
          <a:blip r:embed="rId5">
            <a:alphaModFix/>
          </a:blip>
          <a:srcRect l="17413" t="9600" r="17950" b="50976"/>
          <a:stretch/>
        </p:blipFill>
        <p:spPr>
          <a:xfrm>
            <a:off x="9223825" y="6081200"/>
            <a:ext cx="1128600" cy="688200"/>
          </a:xfrm>
          <a:prstGeom prst="roundRect">
            <a:avLst>
              <a:gd name="adj" fmla="val 16667"/>
            </a:avLst>
          </a:prstGeom>
          <a:noFill/>
          <a:ln>
            <a:noFill/>
          </a:ln>
        </p:spPr>
      </p:pic>
      <p:pic>
        <p:nvPicPr>
          <p:cNvPr id="66" name="Google Shape;66;p9"/>
          <p:cNvPicPr preferRelativeResize="0"/>
          <p:nvPr/>
        </p:nvPicPr>
        <p:blipFill>
          <a:blip r:embed="rId6">
            <a:alphaModFix/>
          </a:blip>
          <a:stretch>
            <a:fillRect/>
          </a:stretch>
        </p:blipFill>
        <p:spPr>
          <a:xfrm>
            <a:off x="4296550" y="423341"/>
            <a:ext cx="7895444" cy="5116509"/>
          </a:xfrm>
          <a:prstGeom prst="rect">
            <a:avLst/>
          </a:prstGeom>
          <a:noFill/>
          <a:ln>
            <a:noFill/>
          </a:ln>
        </p:spPr>
      </p:pic>
      <p:sp>
        <p:nvSpPr>
          <p:cNvPr id="67" name="Google Shape;67;p9"/>
          <p:cNvSpPr/>
          <p:nvPr/>
        </p:nvSpPr>
        <p:spPr>
          <a:xfrm>
            <a:off x="4239300" y="2700225"/>
            <a:ext cx="1073100" cy="30291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8" name="Google Shape;68;p9"/>
          <p:cNvSpPr/>
          <p:nvPr/>
        </p:nvSpPr>
        <p:spPr>
          <a:xfrm>
            <a:off x="4579500" y="4075850"/>
            <a:ext cx="4154100" cy="14640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9" name="Google Shape;69;p9"/>
          <p:cNvSpPr/>
          <p:nvPr/>
        </p:nvSpPr>
        <p:spPr>
          <a:xfrm>
            <a:off x="4731900" y="2955125"/>
            <a:ext cx="1679700" cy="27372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0" name="Google Shape;70;p9"/>
          <p:cNvSpPr/>
          <p:nvPr/>
        </p:nvSpPr>
        <p:spPr>
          <a:xfrm>
            <a:off x="4294775" y="371075"/>
            <a:ext cx="1073100" cy="19260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1" name="Google Shape;71;p9"/>
          <p:cNvSpPr/>
          <p:nvPr/>
        </p:nvSpPr>
        <p:spPr>
          <a:xfrm>
            <a:off x="4437850" y="371075"/>
            <a:ext cx="1973700" cy="17943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2" name="Google Shape;72;p9"/>
          <p:cNvSpPr/>
          <p:nvPr/>
        </p:nvSpPr>
        <p:spPr>
          <a:xfrm>
            <a:off x="6283000" y="523475"/>
            <a:ext cx="761100" cy="5541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3" name="Google Shape;73;p9"/>
          <p:cNvSpPr txBox="1"/>
          <p:nvPr/>
        </p:nvSpPr>
        <p:spPr>
          <a:xfrm>
            <a:off x="327375" y="371066"/>
            <a:ext cx="9067200" cy="5541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600">
                <a:solidFill>
                  <a:srgbClr val="003DA5"/>
                </a:solidFill>
                <a:latin typeface="Fira Sans Medium"/>
                <a:ea typeface="Fira Sans Medium"/>
                <a:cs typeface="Fira Sans Medium"/>
                <a:sym typeface="Fira Sans Medium"/>
              </a:rPr>
              <a:t>LLO from a Modeling Perspective</a:t>
            </a:r>
            <a:endParaRPr/>
          </a:p>
        </p:txBody>
      </p:sp>
      <p:sp>
        <p:nvSpPr>
          <p:cNvPr id="74" name="Google Shape;74;p9"/>
          <p:cNvSpPr txBox="1"/>
          <p:nvPr/>
        </p:nvSpPr>
        <p:spPr>
          <a:xfrm>
            <a:off x="327375" y="1394550"/>
            <a:ext cx="4697100" cy="2878500"/>
          </a:xfrm>
          <a:prstGeom prst="rect">
            <a:avLst/>
          </a:prstGeom>
          <a:noFill/>
          <a:ln>
            <a:noFill/>
          </a:ln>
        </p:spPr>
        <p:txBody>
          <a:bodyPr spcFirstLastPara="1" wrap="square" lIns="0" tIns="0" rIns="0" bIns="0" anchor="t" anchorCtr="0">
            <a:noAutofit/>
          </a:bodyPr>
          <a:lstStyle/>
          <a:p>
            <a:pPr marL="457200" marR="0" lvl="0" indent="-355600" algn="l" rtl="0">
              <a:spcBef>
                <a:spcPts val="0"/>
              </a:spcBef>
              <a:spcAft>
                <a:spcPts val="0"/>
              </a:spcAft>
              <a:buClr>
                <a:srgbClr val="003DA5"/>
              </a:buClr>
              <a:buSzPts val="2000"/>
              <a:buFont typeface="Fira Sans"/>
              <a:buChar char="●"/>
            </a:pPr>
            <a:r>
              <a:rPr lang="en-US" sz="2000" b="1">
                <a:solidFill>
                  <a:srgbClr val="003DA5"/>
                </a:solidFill>
                <a:latin typeface="Fira Sans"/>
                <a:ea typeface="Fira Sans"/>
                <a:cs typeface="Fira Sans"/>
                <a:sym typeface="Fira Sans"/>
              </a:rPr>
              <a:t>LLO is a complicated optomechanical system with hundreds of ports, optics, etc</a:t>
            </a:r>
            <a:endParaRPr sz="2000" b="1">
              <a:solidFill>
                <a:srgbClr val="003DA5"/>
              </a:solidFill>
            </a:endParaRPr>
          </a:p>
          <a:p>
            <a:pPr marL="457200" marR="0" lvl="0" indent="0" algn="l" rtl="0">
              <a:spcBef>
                <a:spcPts val="0"/>
              </a:spcBef>
              <a:spcAft>
                <a:spcPts val="0"/>
              </a:spcAft>
              <a:buNone/>
            </a:pPr>
            <a:endParaRPr sz="2000" b="1">
              <a:solidFill>
                <a:srgbClr val="003DA5"/>
              </a:solidFill>
              <a:latin typeface="Fira Sans"/>
              <a:ea typeface="Fira Sans"/>
              <a:cs typeface="Fira Sans"/>
              <a:sym typeface="Fira Sans"/>
            </a:endParaRPr>
          </a:p>
          <a:p>
            <a:pPr marL="457200" lvl="0" indent="-355600" algn="l" rtl="0">
              <a:spcBef>
                <a:spcPts val="0"/>
              </a:spcBef>
              <a:spcAft>
                <a:spcPts val="0"/>
              </a:spcAft>
              <a:buClr>
                <a:srgbClr val="003DA5"/>
              </a:buClr>
              <a:buSzPts val="2000"/>
              <a:buFont typeface="Fira Sans"/>
              <a:buChar char="●"/>
            </a:pPr>
            <a:r>
              <a:rPr lang="en-US" sz="2000" b="1">
                <a:solidFill>
                  <a:srgbClr val="003DA5"/>
                </a:solidFill>
                <a:latin typeface="Fira Sans"/>
                <a:ea typeface="Fira Sans"/>
                <a:cs typeface="Fira Sans"/>
                <a:sym typeface="Fira Sans"/>
              </a:rPr>
              <a:t>The physics of the interferometer dictate what we measure from the dozens of detectors/channels</a:t>
            </a:r>
            <a:endParaRPr sz="2000" b="1">
              <a:solidFill>
                <a:srgbClr val="003DA5"/>
              </a:solidFill>
              <a:latin typeface="Fira Sans"/>
              <a:ea typeface="Fira Sans"/>
              <a:cs typeface="Fira Sans"/>
              <a:sym typeface="Fira Sans"/>
            </a:endParaRPr>
          </a:p>
          <a:p>
            <a:pPr marL="457200" marR="0" lvl="0" indent="0" algn="l" rtl="0">
              <a:spcBef>
                <a:spcPts val="0"/>
              </a:spcBef>
              <a:spcAft>
                <a:spcPts val="0"/>
              </a:spcAft>
              <a:buNone/>
            </a:pPr>
            <a:endParaRPr sz="2000" b="1">
              <a:solidFill>
                <a:srgbClr val="003DA5"/>
              </a:solidFill>
              <a:latin typeface="Fira Sans"/>
              <a:ea typeface="Fira Sans"/>
              <a:cs typeface="Fira Sans"/>
              <a:sym typeface="Fira Sans"/>
            </a:endParaRPr>
          </a:p>
          <a:p>
            <a:pPr marL="457200" marR="0" lvl="0" indent="-355600" algn="l" rtl="0">
              <a:spcBef>
                <a:spcPts val="0"/>
              </a:spcBef>
              <a:spcAft>
                <a:spcPts val="0"/>
              </a:spcAft>
              <a:buClr>
                <a:srgbClr val="003DA5"/>
              </a:buClr>
              <a:buSzPts val="2000"/>
              <a:buFont typeface="Fira Sans"/>
              <a:buChar char="●"/>
            </a:pPr>
            <a:r>
              <a:rPr lang="en-US" sz="2000" b="1">
                <a:solidFill>
                  <a:srgbClr val="003DA5"/>
                </a:solidFill>
                <a:latin typeface="Fira Sans"/>
                <a:ea typeface="Fira Sans"/>
                <a:cs typeface="Fira Sans"/>
                <a:sym typeface="Fira Sans"/>
              </a:rPr>
              <a:t>For the purpose of optical modeling, let’s reduce this system into a nonlinear function:</a:t>
            </a:r>
            <a:br>
              <a:rPr lang="en-US" sz="2000" b="1">
                <a:solidFill>
                  <a:srgbClr val="003DA5"/>
                </a:solidFill>
                <a:latin typeface="Fira Sans"/>
                <a:ea typeface="Fira Sans"/>
                <a:cs typeface="Fira Sans"/>
                <a:sym typeface="Fira Sans"/>
              </a:rPr>
            </a:br>
            <a:endParaRPr sz="2000" b="1">
              <a:solidFill>
                <a:srgbClr val="003DA5"/>
              </a:solidFill>
              <a:latin typeface="Fira Sans"/>
              <a:ea typeface="Fira Sans"/>
              <a:cs typeface="Fira Sans"/>
              <a:sym typeface="Fira Sans"/>
            </a:endParaRPr>
          </a:p>
          <a:p>
            <a:pPr marL="457200" marR="0" lvl="0" indent="0" algn="ctr" rtl="0">
              <a:spcBef>
                <a:spcPts val="0"/>
              </a:spcBef>
              <a:spcAft>
                <a:spcPts val="0"/>
              </a:spcAft>
              <a:buNone/>
            </a:pPr>
            <a:endParaRPr sz="2000" b="1">
              <a:solidFill>
                <a:srgbClr val="003DA5"/>
              </a:solidFill>
              <a:latin typeface="Fira Sans"/>
              <a:ea typeface="Fira Sans"/>
              <a:cs typeface="Fira Sans"/>
              <a:sym typeface="Fira Sans"/>
            </a:endParaRPr>
          </a:p>
          <a:p>
            <a:pPr marL="457200" marR="0" lvl="0" indent="0" algn="l" rtl="0">
              <a:spcBef>
                <a:spcPts val="0"/>
              </a:spcBef>
              <a:spcAft>
                <a:spcPts val="0"/>
              </a:spcAft>
              <a:buNone/>
            </a:pPr>
            <a:endParaRPr sz="2000" b="1">
              <a:solidFill>
                <a:srgbClr val="003DA5"/>
              </a:solidFill>
              <a:latin typeface="Fira Sans"/>
              <a:ea typeface="Fira Sans"/>
              <a:cs typeface="Fira Sans"/>
              <a:sym typeface="Fira Sans"/>
            </a:endParaRPr>
          </a:p>
        </p:txBody>
      </p:sp>
      <p:sp>
        <p:nvSpPr>
          <p:cNvPr id="75" name="Google Shape;75;p9"/>
          <p:cNvSpPr txBox="1"/>
          <p:nvPr/>
        </p:nvSpPr>
        <p:spPr>
          <a:xfrm>
            <a:off x="9394575" y="5620925"/>
            <a:ext cx="1505700" cy="379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a:t>DCC: G1200071</a:t>
            </a:r>
            <a:endParaRPr/>
          </a:p>
        </p:txBody>
      </p:sp>
      <p:sp>
        <p:nvSpPr>
          <p:cNvPr id="76" name="Google Shape;76;p9"/>
          <p:cNvSpPr txBox="1">
            <a:spLocks noGrp="1"/>
          </p:cNvSpPr>
          <p:nvPr>
            <p:ph type="sldNum" idx="12"/>
          </p:nvPr>
        </p:nvSpPr>
        <p:spPr>
          <a:xfrm>
            <a:off x="11460312" y="6474509"/>
            <a:ext cx="731700" cy="525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US"/>
              <a:t>4</a:t>
            </a:fld>
            <a:endParaRPr/>
          </a:p>
        </p:txBody>
      </p:sp>
      <p:pic>
        <p:nvPicPr>
          <p:cNvPr id="77" name="Google Shape;77;p9" title="{&quot;red&quot;:0,&quot;green&quot;:0,&quot;blue&quot;:0,&quot;origURL&quot;:&quot;https://saxarona.github.io/mathjax-viewer/?input=%20F_%7BLLO%7D(%5Cvec%5Ctheta)%20%3D%20%5Cvec%7Bd%7D%20%20%20%20#0&quot;,&quot;size&quot;:39,&quot;width&quot;:236.2204724409449,&quot;height&quot;:35.1496062992126}"/>
          <p:cNvPicPr preferRelativeResize="0"/>
          <p:nvPr/>
        </p:nvPicPr>
        <p:blipFill>
          <a:blip r:embed="rId7">
            <a:alphaModFix/>
          </a:blip>
          <a:stretch>
            <a:fillRect/>
          </a:stretch>
        </p:blipFill>
        <p:spPr>
          <a:xfrm>
            <a:off x="1310942" y="4948225"/>
            <a:ext cx="2928366" cy="744093"/>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pic>
        <p:nvPicPr>
          <p:cNvPr id="82" name="Google Shape;82;p10"/>
          <p:cNvPicPr preferRelativeResize="0"/>
          <p:nvPr/>
        </p:nvPicPr>
        <p:blipFill rotWithShape="1">
          <a:blip r:embed="rId3">
            <a:alphaModFix/>
          </a:blip>
          <a:srcRect l="2541" t="7457" r="3332" b="1823"/>
          <a:stretch/>
        </p:blipFill>
        <p:spPr>
          <a:xfrm>
            <a:off x="5749121" y="287600"/>
            <a:ext cx="5659926" cy="5252251"/>
          </a:xfrm>
          <a:prstGeom prst="rect">
            <a:avLst/>
          </a:prstGeom>
          <a:noFill/>
          <a:ln>
            <a:noFill/>
          </a:ln>
        </p:spPr>
      </p:pic>
      <p:pic>
        <p:nvPicPr>
          <p:cNvPr id="83" name="Google Shape;83;p10"/>
          <p:cNvPicPr preferRelativeResize="0"/>
          <p:nvPr/>
        </p:nvPicPr>
        <p:blipFill rotWithShape="1">
          <a:blip r:embed="rId4">
            <a:alphaModFix/>
          </a:blip>
          <a:srcRect/>
          <a:stretch/>
        </p:blipFill>
        <p:spPr>
          <a:xfrm>
            <a:off x="327375" y="178930"/>
            <a:ext cx="280947" cy="128525"/>
          </a:xfrm>
          <a:prstGeom prst="rect">
            <a:avLst/>
          </a:prstGeom>
          <a:noFill/>
          <a:ln>
            <a:noFill/>
          </a:ln>
        </p:spPr>
      </p:pic>
      <p:pic>
        <p:nvPicPr>
          <p:cNvPr id="84" name="Google Shape;84;p10"/>
          <p:cNvPicPr preferRelativeResize="0"/>
          <p:nvPr/>
        </p:nvPicPr>
        <p:blipFill rotWithShape="1">
          <a:blip r:embed="rId5">
            <a:alphaModFix/>
          </a:blip>
          <a:srcRect r="-181690"/>
          <a:stretch/>
        </p:blipFill>
        <p:spPr>
          <a:xfrm>
            <a:off x="10504325" y="6287400"/>
            <a:ext cx="3404400" cy="379200"/>
          </a:xfrm>
          <a:prstGeom prst="halfFrame">
            <a:avLst>
              <a:gd name="adj1" fmla="val 70853"/>
              <a:gd name="adj2" fmla="val 87217"/>
            </a:avLst>
          </a:prstGeom>
          <a:noFill/>
          <a:ln>
            <a:noFill/>
          </a:ln>
        </p:spPr>
      </p:pic>
      <p:pic>
        <p:nvPicPr>
          <p:cNvPr id="85" name="Google Shape;85;p10"/>
          <p:cNvPicPr preferRelativeResize="0"/>
          <p:nvPr/>
        </p:nvPicPr>
        <p:blipFill rotWithShape="1">
          <a:blip r:embed="rId6">
            <a:alphaModFix/>
          </a:blip>
          <a:srcRect l="17413" t="9600" r="17950" b="50976"/>
          <a:stretch/>
        </p:blipFill>
        <p:spPr>
          <a:xfrm>
            <a:off x="9223825" y="6081200"/>
            <a:ext cx="1128600" cy="688200"/>
          </a:xfrm>
          <a:prstGeom prst="roundRect">
            <a:avLst>
              <a:gd name="adj" fmla="val 16667"/>
            </a:avLst>
          </a:prstGeom>
          <a:noFill/>
          <a:ln>
            <a:noFill/>
          </a:ln>
        </p:spPr>
      </p:pic>
      <p:sp>
        <p:nvSpPr>
          <p:cNvPr id="86" name="Google Shape;86;p10"/>
          <p:cNvSpPr/>
          <p:nvPr/>
        </p:nvSpPr>
        <p:spPr>
          <a:xfrm>
            <a:off x="4239300" y="2700225"/>
            <a:ext cx="1073100" cy="30291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7" name="Google Shape;87;p10"/>
          <p:cNvSpPr/>
          <p:nvPr/>
        </p:nvSpPr>
        <p:spPr>
          <a:xfrm>
            <a:off x="4579500" y="4075850"/>
            <a:ext cx="4154100" cy="14640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8" name="Google Shape;88;p10"/>
          <p:cNvSpPr/>
          <p:nvPr/>
        </p:nvSpPr>
        <p:spPr>
          <a:xfrm>
            <a:off x="4731900" y="2955125"/>
            <a:ext cx="1679700" cy="27372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9" name="Google Shape;89;p10"/>
          <p:cNvSpPr/>
          <p:nvPr/>
        </p:nvSpPr>
        <p:spPr>
          <a:xfrm>
            <a:off x="6283000" y="523475"/>
            <a:ext cx="761100" cy="5541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90" name="Google Shape;90;p10"/>
          <p:cNvSpPr txBox="1"/>
          <p:nvPr/>
        </p:nvSpPr>
        <p:spPr>
          <a:xfrm>
            <a:off x="327375" y="1394550"/>
            <a:ext cx="4697100" cy="2878500"/>
          </a:xfrm>
          <a:prstGeom prst="rect">
            <a:avLst/>
          </a:prstGeom>
          <a:noFill/>
          <a:ln>
            <a:noFill/>
          </a:ln>
        </p:spPr>
        <p:txBody>
          <a:bodyPr spcFirstLastPara="1" wrap="square" lIns="0" tIns="0" rIns="0" bIns="0" anchor="t" anchorCtr="0">
            <a:noAutofit/>
          </a:bodyPr>
          <a:lstStyle/>
          <a:p>
            <a:pPr marL="457200" marR="0" lvl="0" indent="-355600" algn="l" rtl="0">
              <a:spcBef>
                <a:spcPts val="0"/>
              </a:spcBef>
              <a:spcAft>
                <a:spcPts val="0"/>
              </a:spcAft>
              <a:buClr>
                <a:srgbClr val="003DA5"/>
              </a:buClr>
              <a:buSzPts val="2000"/>
              <a:buFont typeface="Fira Sans"/>
              <a:buChar char="●"/>
            </a:pPr>
            <a:r>
              <a:rPr lang="en-US" sz="2000" b="1">
                <a:solidFill>
                  <a:srgbClr val="003DA5"/>
                </a:solidFill>
                <a:latin typeface="Fira Sans"/>
                <a:ea typeface="Fira Sans"/>
                <a:cs typeface="Fira Sans"/>
                <a:sym typeface="Fira Sans"/>
              </a:rPr>
              <a:t>LLO is a complicated optomechanical system with hundreds of ports, optics, etc</a:t>
            </a:r>
            <a:endParaRPr sz="2000" b="1">
              <a:solidFill>
                <a:srgbClr val="003DA5"/>
              </a:solidFill>
            </a:endParaRPr>
          </a:p>
          <a:p>
            <a:pPr marL="457200" marR="0" lvl="0" indent="0" algn="l" rtl="0">
              <a:spcBef>
                <a:spcPts val="0"/>
              </a:spcBef>
              <a:spcAft>
                <a:spcPts val="0"/>
              </a:spcAft>
              <a:buNone/>
            </a:pPr>
            <a:endParaRPr sz="2000" b="1">
              <a:solidFill>
                <a:srgbClr val="003DA5"/>
              </a:solidFill>
              <a:latin typeface="Fira Sans"/>
              <a:ea typeface="Fira Sans"/>
              <a:cs typeface="Fira Sans"/>
              <a:sym typeface="Fira Sans"/>
            </a:endParaRPr>
          </a:p>
          <a:p>
            <a:pPr marL="457200" lvl="0" indent="-355600" algn="l" rtl="0">
              <a:spcBef>
                <a:spcPts val="0"/>
              </a:spcBef>
              <a:spcAft>
                <a:spcPts val="0"/>
              </a:spcAft>
              <a:buClr>
                <a:srgbClr val="003DA5"/>
              </a:buClr>
              <a:buSzPts val="2000"/>
              <a:buFont typeface="Fira Sans"/>
              <a:buChar char="●"/>
            </a:pPr>
            <a:r>
              <a:rPr lang="en-US" sz="2000" b="1">
                <a:solidFill>
                  <a:srgbClr val="003DA5"/>
                </a:solidFill>
                <a:latin typeface="Fira Sans"/>
                <a:ea typeface="Fira Sans"/>
                <a:cs typeface="Fira Sans"/>
                <a:sym typeface="Fira Sans"/>
              </a:rPr>
              <a:t>The physics of the interferometer dictate what we measure from the dozens of detectors/channels</a:t>
            </a:r>
            <a:endParaRPr sz="2000" b="1">
              <a:solidFill>
                <a:srgbClr val="003DA5"/>
              </a:solidFill>
              <a:latin typeface="Fira Sans"/>
              <a:ea typeface="Fira Sans"/>
              <a:cs typeface="Fira Sans"/>
              <a:sym typeface="Fira Sans"/>
            </a:endParaRPr>
          </a:p>
          <a:p>
            <a:pPr marL="457200" marR="0" lvl="0" indent="0" algn="l" rtl="0">
              <a:spcBef>
                <a:spcPts val="0"/>
              </a:spcBef>
              <a:spcAft>
                <a:spcPts val="0"/>
              </a:spcAft>
              <a:buNone/>
            </a:pPr>
            <a:endParaRPr sz="2000" b="1">
              <a:solidFill>
                <a:srgbClr val="003DA5"/>
              </a:solidFill>
              <a:latin typeface="Fira Sans"/>
              <a:ea typeface="Fira Sans"/>
              <a:cs typeface="Fira Sans"/>
              <a:sym typeface="Fira Sans"/>
            </a:endParaRPr>
          </a:p>
          <a:p>
            <a:pPr marL="457200" marR="0" lvl="0" indent="-355600" algn="l" rtl="0">
              <a:spcBef>
                <a:spcPts val="0"/>
              </a:spcBef>
              <a:spcAft>
                <a:spcPts val="0"/>
              </a:spcAft>
              <a:buClr>
                <a:srgbClr val="003DA5"/>
              </a:buClr>
              <a:buSzPts val="2000"/>
              <a:buFont typeface="Fira Sans"/>
              <a:buChar char="●"/>
            </a:pPr>
            <a:r>
              <a:rPr lang="en-US" sz="2000" b="1">
                <a:solidFill>
                  <a:srgbClr val="003DA5"/>
                </a:solidFill>
                <a:latin typeface="Fira Sans"/>
                <a:ea typeface="Fira Sans"/>
                <a:cs typeface="Fira Sans"/>
                <a:sym typeface="Fira Sans"/>
              </a:rPr>
              <a:t>For the purpose of optical modeling, let’s reduce this system into a nonlinear function:</a:t>
            </a:r>
            <a:br>
              <a:rPr lang="en-US" sz="2000" b="1">
                <a:solidFill>
                  <a:srgbClr val="003DA5"/>
                </a:solidFill>
                <a:latin typeface="Fira Sans"/>
                <a:ea typeface="Fira Sans"/>
                <a:cs typeface="Fira Sans"/>
                <a:sym typeface="Fira Sans"/>
              </a:rPr>
            </a:br>
            <a:endParaRPr sz="2000" b="1">
              <a:solidFill>
                <a:srgbClr val="003DA5"/>
              </a:solidFill>
              <a:latin typeface="Fira Sans"/>
              <a:ea typeface="Fira Sans"/>
              <a:cs typeface="Fira Sans"/>
              <a:sym typeface="Fira Sans"/>
            </a:endParaRPr>
          </a:p>
          <a:p>
            <a:pPr marL="457200" marR="0" lvl="0" indent="0" algn="ctr" rtl="0">
              <a:spcBef>
                <a:spcPts val="0"/>
              </a:spcBef>
              <a:spcAft>
                <a:spcPts val="0"/>
              </a:spcAft>
              <a:buNone/>
            </a:pPr>
            <a:endParaRPr sz="2000" b="1">
              <a:solidFill>
                <a:srgbClr val="003DA5"/>
              </a:solidFill>
              <a:latin typeface="Fira Sans"/>
              <a:ea typeface="Fira Sans"/>
              <a:cs typeface="Fira Sans"/>
              <a:sym typeface="Fira Sans"/>
            </a:endParaRPr>
          </a:p>
          <a:p>
            <a:pPr marL="457200" marR="0" lvl="0" indent="0" algn="l" rtl="0">
              <a:spcBef>
                <a:spcPts val="0"/>
              </a:spcBef>
              <a:spcAft>
                <a:spcPts val="0"/>
              </a:spcAft>
              <a:buNone/>
            </a:pPr>
            <a:endParaRPr sz="2000" b="1">
              <a:solidFill>
                <a:srgbClr val="003DA5"/>
              </a:solidFill>
              <a:latin typeface="Fira Sans"/>
              <a:ea typeface="Fira Sans"/>
              <a:cs typeface="Fira Sans"/>
              <a:sym typeface="Fira Sans"/>
            </a:endParaRPr>
          </a:p>
        </p:txBody>
      </p:sp>
      <p:sp>
        <p:nvSpPr>
          <p:cNvPr id="91" name="Google Shape;91;p10"/>
          <p:cNvSpPr txBox="1">
            <a:spLocks noGrp="1"/>
          </p:cNvSpPr>
          <p:nvPr>
            <p:ph type="sldNum" idx="12"/>
          </p:nvPr>
        </p:nvSpPr>
        <p:spPr>
          <a:xfrm>
            <a:off x="11460312" y="6474509"/>
            <a:ext cx="731700" cy="525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US"/>
              <a:t>5</a:t>
            </a:fld>
            <a:endParaRPr/>
          </a:p>
        </p:txBody>
      </p:sp>
      <p:sp>
        <p:nvSpPr>
          <p:cNvPr id="92" name="Google Shape;92;p10"/>
          <p:cNvSpPr txBox="1"/>
          <p:nvPr/>
        </p:nvSpPr>
        <p:spPr>
          <a:xfrm>
            <a:off x="7744450" y="5620925"/>
            <a:ext cx="3757800" cy="379200"/>
          </a:xfrm>
          <a:prstGeom prst="rect">
            <a:avLst/>
          </a:prstGeom>
          <a:no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800"/>
              <a:buFont typeface="Arial"/>
              <a:buNone/>
            </a:pPr>
            <a:r>
              <a:rPr lang="en-US" i="0" u="none" strike="noStrike" cap="none">
                <a:solidFill>
                  <a:schemeClr val="dk1"/>
                </a:solidFill>
              </a:rPr>
              <a:t>Capote, E., et al. , arXiv:2411.14607 (2024)</a:t>
            </a:r>
            <a:endParaRPr i="0" u="none" strike="noStrike" cap="none">
              <a:solidFill>
                <a:schemeClr val="dk1"/>
              </a:solidFill>
            </a:endParaRPr>
          </a:p>
        </p:txBody>
      </p:sp>
      <p:sp>
        <p:nvSpPr>
          <p:cNvPr id="93" name="Google Shape;93;p10"/>
          <p:cNvSpPr txBox="1"/>
          <p:nvPr/>
        </p:nvSpPr>
        <p:spPr>
          <a:xfrm>
            <a:off x="327375" y="371066"/>
            <a:ext cx="9067200" cy="5541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600">
                <a:solidFill>
                  <a:srgbClr val="003DA5"/>
                </a:solidFill>
                <a:latin typeface="Fira Sans Medium"/>
                <a:ea typeface="Fira Sans Medium"/>
                <a:cs typeface="Fira Sans Medium"/>
                <a:sym typeface="Fira Sans Medium"/>
              </a:rPr>
              <a:t>LLO from a Modeling Perspective</a:t>
            </a:r>
            <a:endParaRPr/>
          </a:p>
        </p:txBody>
      </p:sp>
      <p:pic>
        <p:nvPicPr>
          <p:cNvPr id="94" name="Google Shape;94;p10" title="{&quot;red&quot;:0,&quot;green&quot;:0,&quot;blue&quot;:0,&quot;origURL&quot;:&quot;https://saxarona.github.io/mathjax-viewer/?input=%20F_%7BLLO%7D(%5Cvec%5Ctheta)%20%3D%20%5Cvec%7Bd%7D%20%20%20%20#0&quot;,&quot;size&quot;:39,&quot;width&quot;:236.2204724409449,&quot;height&quot;:35.1496062992126}"/>
          <p:cNvPicPr preferRelativeResize="0"/>
          <p:nvPr/>
        </p:nvPicPr>
        <p:blipFill>
          <a:blip r:embed="rId7">
            <a:alphaModFix/>
          </a:blip>
          <a:stretch>
            <a:fillRect/>
          </a:stretch>
        </p:blipFill>
        <p:spPr>
          <a:xfrm>
            <a:off x="1310942" y="4948225"/>
            <a:ext cx="2928366" cy="744093"/>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pic>
        <p:nvPicPr>
          <p:cNvPr id="99" name="Google Shape;99;p11"/>
          <p:cNvPicPr preferRelativeResize="0"/>
          <p:nvPr/>
        </p:nvPicPr>
        <p:blipFill rotWithShape="1">
          <a:blip r:embed="rId3">
            <a:alphaModFix amt="42000"/>
          </a:blip>
          <a:srcRect l="2541" t="7457" r="3332" b="1823"/>
          <a:stretch/>
        </p:blipFill>
        <p:spPr>
          <a:xfrm>
            <a:off x="5749121" y="287600"/>
            <a:ext cx="5659926" cy="5252251"/>
          </a:xfrm>
          <a:prstGeom prst="rect">
            <a:avLst/>
          </a:prstGeom>
          <a:noFill/>
          <a:ln>
            <a:noFill/>
          </a:ln>
        </p:spPr>
      </p:pic>
      <p:pic>
        <p:nvPicPr>
          <p:cNvPr id="100" name="Google Shape;100;p11"/>
          <p:cNvPicPr preferRelativeResize="0"/>
          <p:nvPr/>
        </p:nvPicPr>
        <p:blipFill rotWithShape="1">
          <a:blip r:embed="rId4">
            <a:alphaModFix/>
          </a:blip>
          <a:srcRect/>
          <a:stretch/>
        </p:blipFill>
        <p:spPr>
          <a:xfrm>
            <a:off x="327375" y="178930"/>
            <a:ext cx="280947" cy="128525"/>
          </a:xfrm>
          <a:prstGeom prst="rect">
            <a:avLst/>
          </a:prstGeom>
          <a:noFill/>
          <a:ln>
            <a:noFill/>
          </a:ln>
        </p:spPr>
      </p:pic>
      <p:pic>
        <p:nvPicPr>
          <p:cNvPr id="101" name="Google Shape;101;p11"/>
          <p:cNvPicPr preferRelativeResize="0"/>
          <p:nvPr/>
        </p:nvPicPr>
        <p:blipFill rotWithShape="1">
          <a:blip r:embed="rId5">
            <a:alphaModFix/>
          </a:blip>
          <a:srcRect r="-181690"/>
          <a:stretch/>
        </p:blipFill>
        <p:spPr>
          <a:xfrm>
            <a:off x="10504325" y="6287400"/>
            <a:ext cx="3404400" cy="379200"/>
          </a:xfrm>
          <a:prstGeom prst="halfFrame">
            <a:avLst>
              <a:gd name="adj1" fmla="val 70853"/>
              <a:gd name="adj2" fmla="val 87217"/>
            </a:avLst>
          </a:prstGeom>
          <a:noFill/>
          <a:ln>
            <a:noFill/>
          </a:ln>
        </p:spPr>
      </p:pic>
      <p:pic>
        <p:nvPicPr>
          <p:cNvPr id="102" name="Google Shape;102;p11"/>
          <p:cNvPicPr preferRelativeResize="0"/>
          <p:nvPr/>
        </p:nvPicPr>
        <p:blipFill rotWithShape="1">
          <a:blip r:embed="rId6">
            <a:alphaModFix/>
          </a:blip>
          <a:srcRect l="17413" t="9600" r="17950" b="50976"/>
          <a:stretch/>
        </p:blipFill>
        <p:spPr>
          <a:xfrm>
            <a:off x="9223825" y="6081200"/>
            <a:ext cx="1128600" cy="688200"/>
          </a:xfrm>
          <a:prstGeom prst="roundRect">
            <a:avLst>
              <a:gd name="adj" fmla="val 16667"/>
            </a:avLst>
          </a:prstGeom>
          <a:noFill/>
          <a:ln>
            <a:noFill/>
          </a:ln>
        </p:spPr>
      </p:pic>
      <p:sp>
        <p:nvSpPr>
          <p:cNvPr id="103" name="Google Shape;103;p11"/>
          <p:cNvSpPr/>
          <p:nvPr/>
        </p:nvSpPr>
        <p:spPr>
          <a:xfrm>
            <a:off x="4239300" y="2700225"/>
            <a:ext cx="1073100" cy="30291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04" name="Google Shape;104;p11"/>
          <p:cNvSpPr/>
          <p:nvPr/>
        </p:nvSpPr>
        <p:spPr>
          <a:xfrm>
            <a:off x="4579500" y="4075850"/>
            <a:ext cx="4154100" cy="14640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05" name="Google Shape;105;p11"/>
          <p:cNvSpPr/>
          <p:nvPr/>
        </p:nvSpPr>
        <p:spPr>
          <a:xfrm>
            <a:off x="4731900" y="2955125"/>
            <a:ext cx="1679700" cy="27372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06" name="Google Shape;106;p11"/>
          <p:cNvSpPr/>
          <p:nvPr/>
        </p:nvSpPr>
        <p:spPr>
          <a:xfrm>
            <a:off x="6283000" y="523475"/>
            <a:ext cx="761100" cy="5541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07" name="Google Shape;107;p11"/>
          <p:cNvSpPr txBox="1"/>
          <p:nvPr/>
        </p:nvSpPr>
        <p:spPr>
          <a:xfrm>
            <a:off x="327375" y="1394550"/>
            <a:ext cx="4697100" cy="2878500"/>
          </a:xfrm>
          <a:prstGeom prst="rect">
            <a:avLst/>
          </a:prstGeom>
          <a:noFill/>
          <a:ln>
            <a:noFill/>
          </a:ln>
        </p:spPr>
        <p:txBody>
          <a:bodyPr spcFirstLastPara="1" wrap="square" lIns="0" tIns="0" rIns="0" bIns="0" anchor="t" anchorCtr="0">
            <a:noAutofit/>
          </a:bodyPr>
          <a:lstStyle/>
          <a:p>
            <a:pPr marL="457200" marR="0" lvl="0" indent="-355600" algn="l" rtl="0">
              <a:spcBef>
                <a:spcPts val="0"/>
              </a:spcBef>
              <a:spcAft>
                <a:spcPts val="0"/>
              </a:spcAft>
              <a:buClr>
                <a:srgbClr val="003DA5"/>
              </a:buClr>
              <a:buSzPts val="2000"/>
              <a:buFont typeface="Fira Sans"/>
              <a:buChar char="●"/>
            </a:pPr>
            <a:r>
              <a:rPr lang="en-US" sz="2000" b="1">
                <a:solidFill>
                  <a:srgbClr val="003DA5"/>
                </a:solidFill>
                <a:latin typeface="Fira Sans"/>
                <a:ea typeface="Fira Sans"/>
                <a:cs typeface="Fira Sans"/>
                <a:sym typeface="Fira Sans"/>
              </a:rPr>
              <a:t>LLO is a complicated optomechanical system with hundreds of ports, optics, etc</a:t>
            </a:r>
            <a:endParaRPr sz="2000" b="1">
              <a:solidFill>
                <a:srgbClr val="003DA5"/>
              </a:solidFill>
            </a:endParaRPr>
          </a:p>
          <a:p>
            <a:pPr marL="457200" marR="0" lvl="0" indent="0" algn="l" rtl="0">
              <a:spcBef>
                <a:spcPts val="0"/>
              </a:spcBef>
              <a:spcAft>
                <a:spcPts val="0"/>
              </a:spcAft>
              <a:buNone/>
            </a:pPr>
            <a:endParaRPr sz="2000" b="1">
              <a:solidFill>
                <a:srgbClr val="003DA5"/>
              </a:solidFill>
              <a:latin typeface="Fira Sans"/>
              <a:ea typeface="Fira Sans"/>
              <a:cs typeface="Fira Sans"/>
              <a:sym typeface="Fira Sans"/>
            </a:endParaRPr>
          </a:p>
          <a:p>
            <a:pPr marL="457200" lvl="0" indent="-355600" algn="l" rtl="0">
              <a:spcBef>
                <a:spcPts val="0"/>
              </a:spcBef>
              <a:spcAft>
                <a:spcPts val="0"/>
              </a:spcAft>
              <a:buClr>
                <a:srgbClr val="003DA5"/>
              </a:buClr>
              <a:buSzPts val="2000"/>
              <a:buFont typeface="Fira Sans"/>
              <a:buChar char="●"/>
            </a:pPr>
            <a:r>
              <a:rPr lang="en-US" sz="2000" b="1">
                <a:solidFill>
                  <a:srgbClr val="003DA5"/>
                </a:solidFill>
                <a:latin typeface="Fira Sans"/>
                <a:ea typeface="Fira Sans"/>
                <a:cs typeface="Fira Sans"/>
                <a:sym typeface="Fira Sans"/>
              </a:rPr>
              <a:t>The physics of the interferometer dictate what we measure from the dozens of detectors/channels</a:t>
            </a:r>
            <a:endParaRPr sz="2000" b="1">
              <a:solidFill>
                <a:srgbClr val="003DA5"/>
              </a:solidFill>
              <a:latin typeface="Fira Sans"/>
              <a:ea typeface="Fira Sans"/>
              <a:cs typeface="Fira Sans"/>
              <a:sym typeface="Fira Sans"/>
            </a:endParaRPr>
          </a:p>
          <a:p>
            <a:pPr marL="457200" marR="0" lvl="0" indent="0" algn="l" rtl="0">
              <a:spcBef>
                <a:spcPts val="0"/>
              </a:spcBef>
              <a:spcAft>
                <a:spcPts val="0"/>
              </a:spcAft>
              <a:buNone/>
            </a:pPr>
            <a:endParaRPr sz="2000" b="1">
              <a:solidFill>
                <a:srgbClr val="003DA5"/>
              </a:solidFill>
              <a:latin typeface="Fira Sans"/>
              <a:ea typeface="Fira Sans"/>
              <a:cs typeface="Fira Sans"/>
              <a:sym typeface="Fira Sans"/>
            </a:endParaRPr>
          </a:p>
          <a:p>
            <a:pPr marL="457200" marR="0" lvl="0" indent="-355600" algn="l" rtl="0">
              <a:spcBef>
                <a:spcPts val="0"/>
              </a:spcBef>
              <a:spcAft>
                <a:spcPts val="0"/>
              </a:spcAft>
              <a:buClr>
                <a:srgbClr val="003DA5"/>
              </a:buClr>
              <a:buSzPts val="2000"/>
              <a:buFont typeface="Fira Sans"/>
              <a:buChar char="●"/>
            </a:pPr>
            <a:r>
              <a:rPr lang="en-US" sz="2000" b="1">
                <a:solidFill>
                  <a:srgbClr val="003DA5"/>
                </a:solidFill>
                <a:latin typeface="Fira Sans"/>
                <a:ea typeface="Fira Sans"/>
                <a:cs typeface="Fira Sans"/>
                <a:sym typeface="Fira Sans"/>
              </a:rPr>
              <a:t>For the purpose of optical modeling, let’s reduce this system into a nonlinear function:</a:t>
            </a:r>
            <a:br>
              <a:rPr lang="en-US" sz="2000" b="1">
                <a:solidFill>
                  <a:srgbClr val="003DA5"/>
                </a:solidFill>
                <a:latin typeface="Fira Sans"/>
                <a:ea typeface="Fira Sans"/>
                <a:cs typeface="Fira Sans"/>
                <a:sym typeface="Fira Sans"/>
              </a:rPr>
            </a:br>
            <a:endParaRPr sz="2000" b="1">
              <a:solidFill>
                <a:srgbClr val="003DA5"/>
              </a:solidFill>
              <a:latin typeface="Fira Sans"/>
              <a:ea typeface="Fira Sans"/>
              <a:cs typeface="Fira Sans"/>
              <a:sym typeface="Fira Sans"/>
            </a:endParaRPr>
          </a:p>
          <a:p>
            <a:pPr marL="457200" marR="0" lvl="0" indent="0" algn="ctr" rtl="0">
              <a:spcBef>
                <a:spcPts val="0"/>
              </a:spcBef>
              <a:spcAft>
                <a:spcPts val="0"/>
              </a:spcAft>
              <a:buNone/>
            </a:pPr>
            <a:endParaRPr sz="2000" b="1">
              <a:solidFill>
                <a:srgbClr val="003DA5"/>
              </a:solidFill>
              <a:latin typeface="Fira Sans"/>
              <a:ea typeface="Fira Sans"/>
              <a:cs typeface="Fira Sans"/>
              <a:sym typeface="Fira Sans"/>
            </a:endParaRPr>
          </a:p>
          <a:p>
            <a:pPr marL="457200" marR="0" lvl="0" indent="0" algn="l" rtl="0">
              <a:spcBef>
                <a:spcPts val="0"/>
              </a:spcBef>
              <a:spcAft>
                <a:spcPts val="0"/>
              </a:spcAft>
              <a:buNone/>
            </a:pPr>
            <a:endParaRPr sz="2000" b="1">
              <a:solidFill>
                <a:srgbClr val="003DA5"/>
              </a:solidFill>
              <a:latin typeface="Fira Sans"/>
              <a:ea typeface="Fira Sans"/>
              <a:cs typeface="Fira Sans"/>
              <a:sym typeface="Fira Sans"/>
            </a:endParaRPr>
          </a:p>
        </p:txBody>
      </p:sp>
      <p:sp>
        <p:nvSpPr>
          <p:cNvPr id="108" name="Google Shape;108;p11"/>
          <p:cNvSpPr txBox="1">
            <a:spLocks noGrp="1"/>
          </p:cNvSpPr>
          <p:nvPr>
            <p:ph type="sldNum" idx="12"/>
          </p:nvPr>
        </p:nvSpPr>
        <p:spPr>
          <a:xfrm>
            <a:off x="11460312" y="6474509"/>
            <a:ext cx="731700" cy="525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US"/>
              <a:t>6</a:t>
            </a:fld>
            <a:endParaRPr/>
          </a:p>
        </p:txBody>
      </p:sp>
      <p:sp>
        <p:nvSpPr>
          <p:cNvPr id="109" name="Google Shape;109;p11"/>
          <p:cNvSpPr txBox="1"/>
          <p:nvPr/>
        </p:nvSpPr>
        <p:spPr>
          <a:xfrm>
            <a:off x="7744450" y="5620925"/>
            <a:ext cx="3757800" cy="379200"/>
          </a:xfrm>
          <a:prstGeom prst="rect">
            <a:avLst/>
          </a:prstGeom>
          <a:no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800"/>
              <a:buFont typeface="Arial"/>
              <a:buNone/>
            </a:pPr>
            <a:r>
              <a:rPr lang="en-US" i="0" u="none" strike="noStrike" cap="none">
                <a:solidFill>
                  <a:schemeClr val="dk1"/>
                </a:solidFill>
              </a:rPr>
              <a:t>Capote, E., et al. , arXiv:2411.14607 (2024)</a:t>
            </a:r>
            <a:endParaRPr i="0" u="none" strike="noStrike" cap="none">
              <a:solidFill>
                <a:schemeClr val="dk1"/>
              </a:solidFill>
            </a:endParaRPr>
          </a:p>
        </p:txBody>
      </p:sp>
      <p:pic>
        <p:nvPicPr>
          <p:cNvPr id="110" name="Google Shape;110;p11"/>
          <p:cNvPicPr preferRelativeResize="0"/>
          <p:nvPr/>
        </p:nvPicPr>
        <p:blipFill rotWithShape="1">
          <a:blip r:embed="rId3">
            <a:alphaModFix/>
          </a:blip>
          <a:srcRect l="2542" t="21101" r="85291" b="61552"/>
          <a:stretch/>
        </p:blipFill>
        <p:spPr>
          <a:xfrm>
            <a:off x="5749125" y="1077575"/>
            <a:ext cx="731700" cy="1004400"/>
          </a:xfrm>
          <a:prstGeom prst="rect">
            <a:avLst/>
          </a:prstGeom>
          <a:noFill/>
          <a:ln w="28575" cap="flat" cmpd="sng">
            <a:solidFill>
              <a:srgbClr val="000000"/>
            </a:solidFill>
            <a:prstDash val="solid"/>
            <a:round/>
            <a:headEnd type="none" w="sm" len="sm"/>
            <a:tailEnd type="none" w="sm" len="sm"/>
          </a:ln>
        </p:spPr>
      </p:pic>
      <p:sp>
        <p:nvSpPr>
          <p:cNvPr id="111" name="Google Shape;111;p11"/>
          <p:cNvSpPr txBox="1"/>
          <p:nvPr/>
        </p:nvSpPr>
        <p:spPr>
          <a:xfrm>
            <a:off x="327375" y="371066"/>
            <a:ext cx="9067200" cy="5541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600">
                <a:solidFill>
                  <a:srgbClr val="003DA5"/>
                </a:solidFill>
                <a:latin typeface="Fira Sans Medium"/>
                <a:ea typeface="Fira Sans Medium"/>
                <a:cs typeface="Fira Sans Medium"/>
                <a:sym typeface="Fira Sans Medium"/>
              </a:rPr>
              <a:t>LLO from a Modeling Perspective</a:t>
            </a:r>
            <a:endParaRPr/>
          </a:p>
        </p:txBody>
      </p:sp>
      <p:pic>
        <p:nvPicPr>
          <p:cNvPr id="112" name="Google Shape;112;p11" title="{&quot;red&quot;:0,&quot;green&quot;:0,&quot;blue&quot;:0,&quot;origURL&quot;:&quot;https://saxarona.github.io/mathjax-viewer/?input=%20F_%7BLLO%7D(%5Cvec%5Ctheta)%20%3D%20%5Cvec%7Bd%7D%20%20%20%20#0&quot;,&quot;size&quot;:39,&quot;width&quot;:236.2204724409449,&quot;height&quot;:35.1496062992126}"/>
          <p:cNvPicPr preferRelativeResize="0"/>
          <p:nvPr/>
        </p:nvPicPr>
        <p:blipFill>
          <a:blip r:embed="rId7">
            <a:alphaModFix/>
          </a:blip>
          <a:stretch>
            <a:fillRect/>
          </a:stretch>
        </p:blipFill>
        <p:spPr>
          <a:xfrm>
            <a:off x="1310942" y="4948225"/>
            <a:ext cx="2928366" cy="744093"/>
          </a:xfrm>
          <a:prstGeom prst="rect">
            <a:avLst/>
          </a:prstGeom>
          <a:noFill/>
          <a:ln>
            <a:noFill/>
          </a:ln>
        </p:spPr>
      </p:pic>
      <p:pic>
        <p:nvPicPr>
          <p:cNvPr id="113" name="Google Shape;113;p11"/>
          <p:cNvPicPr preferRelativeResize="0"/>
          <p:nvPr/>
        </p:nvPicPr>
        <p:blipFill rotWithShape="1">
          <a:blip r:embed="rId3">
            <a:alphaModFix/>
          </a:blip>
          <a:srcRect l="71040" t="32331" r="5386" b="56574"/>
          <a:stretch/>
        </p:blipFill>
        <p:spPr>
          <a:xfrm>
            <a:off x="9868350" y="1727800"/>
            <a:ext cx="1417500" cy="642600"/>
          </a:xfrm>
          <a:prstGeom prst="rect">
            <a:avLst/>
          </a:prstGeom>
          <a:noFill/>
          <a:ln w="28575" cap="flat" cmpd="sng">
            <a:solidFill>
              <a:srgbClr val="000000"/>
            </a:solidFill>
            <a:prstDash val="solid"/>
            <a:round/>
            <a:headEnd type="none" w="sm" len="sm"/>
            <a:tailEnd type="none" w="sm" len="sm"/>
          </a:ln>
        </p:spPr>
      </p:pic>
      <p:pic>
        <p:nvPicPr>
          <p:cNvPr id="114" name="Google Shape;114;p11"/>
          <p:cNvPicPr preferRelativeResize="0"/>
          <p:nvPr/>
        </p:nvPicPr>
        <p:blipFill rotWithShape="1">
          <a:blip r:embed="rId3">
            <a:alphaModFix/>
          </a:blip>
          <a:srcRect l="74724" t="81860" r="14225" b="1849"/>
          <a:stretch/>
        </p:blipFill>
        <p:spPr>
          <a:xfrm>
            <a:off x="10089850" y="4596375"/>
            <a:ext cx="664500" cy="943500"/>
          </a:xfrm>
          <a:prstGeom prst="rect">
            <a:avLst/>
          </a:prstGeom>
          <a:noFill/>
          <a:ln w="28575" cap="flat" cmpd="sng">
            <a:solidFill>
              <a:srgbClr val="000000"/>
            </a:solidFill>
            <a:prstDash val="solid"/>
            <a:round/>
            <a:headEnd type="none" w="sm" len="sm"/>
            <a:tailEnd type="none" w="sm" len="sm"/>
          </a:ln>
        </p:spPr>
      </p:pic>
      <p:sp>
        <p:nvSpPr>
          <p:cNvPr id="115" name="Google Shape;115;p11"/>
          <p:cNvSpPr txBox="1"/>
          <p:nvPr/>
        </p:nvSpPr>
        <p:spPr>
          <a:xfrm>
            <a:off x="6047275" y="3533100"/>
            <a:ext cx="2259600" cy="697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3000"/>
              <a:t>Parameters/Inputs</a:t>
            </a:r>
            <a:endParaRPr sz="30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pic>
        <p:nvPicPr>
          <p:cNvPr id="120" name="Google Shape;120;p12"/>
          <p:cNvPicPr preferRelativeResize="0"/>
          <p:nvPr/>
        </p:nvPicPr>
        <p:blipFill rotWithShape="1">
          <a:blip r:embed="rId3">
            <a:alphaModFix amt="42000"/>
          </a:blip>
          <a:srcRect l="2541" t="7457" r="3332" b="1823"/>
          <a:stretch/>
        </p:blipFill>
        <p:spPr>
          <a:xfrm>
            <a:off x="5749121" y="287600"/>
            <a:ext cx="5659926" cy="5252251"/>
          </a:xfrm>
          <a:prstGeom prst="rect">
            <a:avLst/>
          </a:prstGeom>
          <a:noFill/>
          <a:ln>
            <a:noFill/>
          </a:ln>
        </p:spPr>
      </p:pic>
      <p:pic>
        <p:nvPicPr>
          <p:cNvPr id="121" name="Google Shape;121;p12"/>
          <p:cNvPicPr preferRelativeResize="0"/>
          <p:nvPr/>
        </p:nvPicPr>
        <p:blipFill rotWithShape="1">
          <a:blip r:embed="rId4">
            <a:alphaModFix/>
          </a:blip>
          <a:srcRect/>
          <a:stretch/>
        </p:blipFill>
        <p:spPr>
          <a:xfrm>
            <a:off x="327375" y="178930"/>
            <a:ext cx="280947" cy="128525"/>
          </a:xfrm>
          <a:prstGeom prst="rect">
            <a:avLst/>
          </a:prstGeom>
          <a:noFill/>
          <a:ln>
            <a:noFill/>
          </a:ln>
        </p:spPr>
      </p:pic>
      <p:pic>
        <p:nvPicPr>
          <p:cNvPr id="122" name="Google Shape;122;p12"/>
          <p:cNvPicPr preferRelativeResize="0"/>
          <p:nvPr/>
        </p:nvPicPr>
        <p:blipFill rotWithShape="1">
          <a:blip r:embed="rId5">
            <a:alphaModFix/>
          </a:blip>
          <a:srcRect r="-181690"/>
          <a:stretch/>
        </p:blipFill>
        <p:spPr>
          <a:xfrm>
            <a:off x="10504325" y="6287400"/>
            <a:ext cx="3404400" cy="379200"/>
          </a:xfrm>
          <a:prstGeom prst="halfFrame">
            <a:avLst>
              <a:gd name="adj1" fmla="val 70853"/>
              <a:gd name="adj2" fmla="val 87217"/>
            </a:avLst>
          </a:prstGeom>
          <a:noFill/>
          <a:ln>
            <a:noFill/>
          </a:ln>
        </p:spPr>
      </p:pic>
      <p:pic>
        <p:nvPicPr>
          <p:cNvPr id="123" name="Google Shape;123;p12"/>
          <p:cNvPicPr preferRelativeResize="0"/>
          <p:nvPr/>
        </p:nvPicPr>
        <p:blipFill rotWithShape="1">
          <a:blip r:embed="rId6">
            <a:alphaModFix/>
          </a:blip>
          <a:srcRect l="17413" t="9600" r="17950" b="50976"/>
          <a:stretch/>
        </p:blipFill>
        <p:spPr>
          <a:xfrm>
            <a:off x="9223825" y="6081200"/>
            <a:ext cx="1128600" cy="688200"/>
          </a:xfrm>
          <a:prstGeom prst="roundRect">
            <a:avLst>
              <a:gd name="adj" fmla="val 16667"/>
            </a:avLst>
          </a:prstGeom>
          <a:noFill/>
          <a:ln>
            <a:noFill/>
          </a:ln>
        </p:spPr>
      </p:pic>
      <p:sp>
        <p:nvSpPr>
          <p:cNvPr id="124" name="Google Shape;124;p12"/>
          <p:cNvSpPr/>
          <p:nvPr/>
        </p:nvSpPr>
        <p:spPr>
          <a:xfrm>
            <a:off x="4239300" y="2700225"/>
            <a:ext cx="1073100" cy="30291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25" name="Google Shape;125;p12"/>
          <p:cNvSpPr/>
          <p:nvPr/>
        </p:nvSpPr>
        <p:spPr>
          <a:xfrm>
            <a:off x="4579500" y="4075850"/>
            <a:ext cx="4154100" cy="14640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26" name="Google Shape;126;p12"/>
          <p:cNvSpPr/>
          <p:nvPr/>
        </p:nvSpPr>
        <p:spPr>
          <a:xfrm>
            <a:off x="4731900" y="2955125"/>
            <a:ext cx="1679700" cy="27372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27" name="Google Shape;127;p12"/>
          <p:cNvSpPr/>
          <p:nvPr/>
        </p:nvSpPr>
        <p:spPr>
          <a:xfrm>
            <a:off x="6283000" y="523475"/>
            <a:ext cx="761100" cy="5541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28" name="Google Shape;128;p12"/>
          <p:cNvSpPr txBox="1"/>
          <p:nvPr/>
        </p:nvSpPr>
        <p:spPr>
          <a:xfrm>
            <a:off x="327375" y="1394550"/>
            <a:ext cx="4697100" cy="2878500"/>
          </a:xfrm>
          <a:prstGeom prst="rect">
            <a:avLst/>
          </a:prstGeom>
          <a:noFill/>
          <a:ln>
            <a:noFill/>
          </a:ln>
        </p:spPr>
        <p:txBody>
          <a:bodyPr spcFirstLastPara="1" wrap="square" lIns="0" tIns="0" rIns="0" bIns="0" anchor="t" anchorCtr="0">
            <a:noAutofit/>
          </a:bodyPr>
          <a:lstStyle/>
          <a:p>
            <a:pPr marL="457200" marR="0" lvl="0" indent="-355600" algn="l" rtl="0">
              <a:spcBef>
                <a:spcPts val="0"/>
              </a:spcBef>
              <a:spcAft>
                <a:spcPts val="0"/>
              </a:spcAft>
              <a:buClr>
                <a:srgbClr val="003DA5"/>
              </a:buClr>
              <a:buSzPts val="2000"/>
              <a:buFont typeface="Fira Sans"/>
              <a:buChar char="●"/>
            </a:pPr>
            <a:r>
              <a:rPr lang="en-US" sz="2000" b="1">
                <a:solidFill>
                  <a:srgbClr val="003DA5"/>
                </a:solidFill>
                <a:latin typeface="Fira Sans"/>
                <a:ea typeface="Fira Sans"/>
                <a:cs typeface="Fira Sans"/>
                <a:sym typeface="Fira Sans"/>
              </a:rPr>
              <a:t>LLO is a complicated optomechanical system with hundreds of ports, optics, etc</a:t>
            </a:r>
            <a:endParaRPr sz="2000" b="1">
              <a:solidFill>
                <a:srgbClr val="003DA5"/>
              </a:solidFill>
            </a:endParaRPr>
          </a:p>
          <a:p>
            <a:pPr marL="457200" marR="0" lvl="0" indent="0" algn="l" rtl="0">
              <a:spcBef>
                <a:spcPts val="0"/>
              </a:spcBef>
              <a:spcAft>
                <a:spcPts val="0"/>
              </a:spcAft>
              <a:buNone/>
            </a:pPr>
            <a:endParaRPr sz="2000" b="1">
              <a:solidFill>
                <a:srgbClr val="003DA5"/>
              </a:solidFill>
              <a:latin typeface="Fira Sans"/>
              <a:ea typeface="Fira Sans"/>
              <a:cs typeface="Fira Sans"/>
              <a:sym typeface="Fira Sans"/>
            </a:endParaRPr>
          </a:p>
          <a:p>
            <a:pPr marL="457200" lvl="0" indent="-355600" algn="l" rtl="0">
              <a:spcBef>
                <a:spcPts val="0"/>
              </a:spcBef>
              <a:spcAft>
                <a:spcPts val="0"/>
              </a:spcAft>
              <a:buClr>
                <a:srgbClr val="003DA5"/>
              </a:buClr>
              <a:buSzPts val="2000"/>
              <a:buFont typeface="Fira Sans"/>
              <a:buChar char="●"/>
            </a:pPr>
            <a:r>
              <a:rPr lang="en-US" sz="2000" b="1">
                <a:solidFill>
                  <a:srgbClr val="003DA5"/>
                </a:solidFill>
                <a:latin typeface="Fira Sans"/>
                <a:ea typeface="Fira Sans"/>
                <a:cs typeface="Fira Sans"/>
                <a:sym typeface="Fira Sans"/>
              </a:rPr>
              <a:t>The physics of the interferometer dictate what we measure from the dozens of detectors/channels</a:t>
            </a:r>
            <a:endParaRPr sz="2000" b="1">
              <a:solidFill>
                <a:srgbClr val="003DA5"/>
              </a:solidFill>
              <a:latin typeface="Fira Sans"/>
              <a:ea typeface="Fira Sans"/>
              <a:cs typeface="Fira Sans"/>
              <a:sym typeface="Fira Sans"/>
            </a:endParaRPr>
          </a:p>
          <a:p>
            <a:pPr marL="457200" marR="0" lvl="0" indent="0" algn="l" rtl="0">
              <a:spcBef>
                <a:spcPts val="0"/>
              </a:spcBef>
              <a:spcAft>
                <a:spcPts val="0"/>
              </a:spcAft>
              <a:buNone/>
            </a:pPr>
            <a:endParaRPr sz="2000" b="1">
              <a:solidFill>
                <a:srgbClr val="003DA5"/>
              </a:solidFill>
              <a:latin typeface="Fira Sans"/>
              <a:ea typeface="Fira Sans"/>
              <a:cs typeface="Fira Sans"/>
              <a:sym typeface="Fira Sans"/>
            </a:endParaRPr>
          </a:p>
          <a:p>
            <a:pPr marL="457200" marR="0" lvl="0" indent="-355600" algn="l" rtl="0">
              <a:spcBef>
                <a:spcPts val="0"/>
              </a:spcBef>
              <a:spcAft>
                <a:spcPts val="0"/>
              </a:spcAft>
              <a:buClr>
                <a:srgbClr val="003DA5"/>
              </a:buClr>
              <a:buSzPts val="2000"/>
              <a:buFont typeface="Fira Sans"/>
              <a:buChar char="●"/>
            </a:pPr>
            <a:r>
              <a:rPr lang="en-US" sz="2000" b="1">
                <a:solidFill>
                  <a:srgbClr val="003DA5"/>
                </a:solidFill>
                <a:latin typeface="Fira Sans"/>
                <a:ea typeface="Fira Sans"/>
                <a:cs typeface="Fira Sans"/>
                <a:sym typeface="Fira Sans"/>
              </a:rPr>
              <a:t>For the purpose of optical modeling, let’s reduce this system into a nonlinear function:</a:t>
            </a:r>
            <a:br>
              <a:rPr lang="en-US" sz="2000" b="1">
                <a:solidFill>
                  <a:srgbClr val="003DA5"/>
                </a:solidFill>
                <a:latin typeface="Fira Sans"/>
                <a:ea typeface="Fira Sans"/>
                <a:cs typeface="Fira Sans"/>
                <a:sym typeface="Fira Sans"/>
              </a:rPr>
            </a:br>
            <a:endParaRPr sz="2000" b="1">
              <a:solidFill>
                <a:srgbClr val="003DA5"/>
              </a:solidFill>
              <a:latin typeface="Fira Sans"/>
              <a:ea typeface="Fira Sans"/>
              <a:cs typeface="Fira Sans"/>
              <a:sym typeface="Fira Sans"/>
            </a:endParaRPr>
          </a:p>
          <a:p>
            <a:pPr marL="457200" marR="0" lvl="0" indent="0" algn="ctr" rtl="0">
              <a:spcBef>
                <a:spcPts val="0"/>
              </a:spcBef>
              <a:spcAft>
                <a:spcPts val="0"/>
              </a:spcAft>
              <a:buNone/>
            </a:pPr>
            <a:endParaRPr sz="2000" b="1">
              <a:solidFill>
                <a:srgbClr val="003DA5"/>
              </a:solidFill>
              <a:latin typeface="Fira Sans"/>
              <a:ea typeface="Fira Sans"/>
              <a:cs typeface="Fira Sans"/>
              <a:sym typeface="Fira Sans"/>
            </a:endParaRPr>
          </a:p>
          <a:p>
            <a:pPr marL="457200" marR="0" lvl="0" indent="0" algn="l" rtl="0">
              <a:spcBef>
                <a:spcPts val="0"/>
              </a:spcBef>
              <a:spcAft>
                <a:spcPts val="0"/>
              </a:spcAft>
              <a:buNone/>
            </a:pPr>
            <a:endParaRPr sz="2000" b="1">
              <a:solidFill>
                <a:srgbClr val="003DA5"/>
              </a:solidFill>
              <a:latin typeface="Fira Sans"/>
              <a:ea typeface="Fira Sans"/>
              <a:cs typeface="Fira Sans"/>
              <a:sym typeface="Fira Sans"/>
            </a:endParaRPr>
          </a:p>
        </p:txBody>
      </p:sp>
      <p:sp>
        <p:nvSpPr>
          <p:cNvPr id="129" name="Google Shape;129;p12"/>
          <p:cNvSpPr txBox="1">
            <a:spLocks noGrp="1"/>
          </p:cNvSpPr>
          <p:nvPr>
            <p:ph type="sldNum" idx="12"/>
          </p:nvPr>
        </p:nvSpPr>
        <p:spPr>
          <a:xfrm>
            <a:off x="11460312" y="6474509"/>
            <a:ext cx="731700" cy="525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US"/>
              <a:t>7</a:t>
            </a:fld>
            <a:endParaRPr/>
          </a:p>
        </p:txBody>
      </p:sp>
      <p:sp>
        <p:nvSpPr>
          <p:cNvPr id="130" name="Google Shape;130;p12"/>
          <p:cNvSpPr txBox="1"/>
          <p:nvPr/>
        </p:nvSpPr>
        <p:spPr>
          <a:xfrm>
            <a:off x="7744450" y="5620925"/>
            <a:ext cx="3757800" cy="379200"/>
          </a:xfrm>
          <a:prstGeom prst="rect">
            <a:avLst/>
          </a:prstGeom>
          <a:no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800"/>
              <a:buFont typeface="Arial"/>
              <a:buNone/>
            </a:pPr>
            <a:r>
              <a:rPr lang="en-US" i="0" u="none" strike="noStrike" cap="none">
                <a:solidFill>
                  <a:schemeClr val="dk1"/>
                </a:solidFill>
              </a:rPr>
              <a:t>Capote, E., et al. , arXiv:2411.14607 (2024)</a:t>
            </a:r>
            <a:endParaRPr i="0" u="none" strike="noStrike" cap="none">
              <a:solidFill>
                <a:schemeClr val="dk1"/>
              </a:solidFill>
            </a:endParaRPr>
          </a:p>
        </p:txBody>
      </p:sp>
      <p:pic>
        <p:nvPicPr>
          <p:cNvPr id="131" name="Google Shape;131;p12"/>
          <p:cNvPicPr preferRelativeResize="0"/>
          <p:nvPr/>
        </p:nvPicPr>
        <p:blipFill rotWithShape="1">
          <a:blip r:embed="rId3">
            <a:alphaModFix/>
          </a:blip>
          <a:srcRect l="33859" t="43023" r="56868" b="45879"/>
          <a:stretch/>
        </p:blipFill>
        <p:spPr>
          <a:xfrm>
            <a:off x="7604925" y="2346875"/>
            <a:ext cx="557700" cy="642600"/>
          </a:xfrm>
          <a:prstGeom prst="rect">
            <a:avLst/>
          </a:prstGeom>
          <a:noFill/>
          <a:ln w="28575" cap="flat" cmpd="sng">
            <a:solidFill>
              <a:srgbClr val="000000"/>
            </a:solidFill>
            <a:prstDash val="solid"/>
            <a:round/>
            <a:headEnd type="none" w="sm" len="sm"/>
            <a:tailEnd type="none" w="sm" len="sm"/>
          </a:ln>
        </p:spPr>
      </p:pic>
      <p:sp>
        <p:nvSpPr>
          <p:cNvPr id="132" name="Google Shape;132;p12"/>
          <p:cNvSpPr txBox="1"/>
          <p:nvPr/>
        </p:nvSpPr>
        <p:spPr>
          <a:xfrm>
            <a:off x="327375" y="371066"/>
            <a:ext cx="9067200" cy="5541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600">
                <a:solidFill>
                  <a:srgbClr val="003DA5"/>
                </a:solidFill>
                <a:latin typeface="Fira Sans Medium"/>
                <a:ea typeface="Fira Sans Medium"/>
                <a:cs typeface="Fira Sans Medium"/>
                <a:sym typeface="Fira Sans Medium"/>
              </a:rPr>
              <a:t>LLO from a Modeling Perspective</a:t>
            </a:r>
            <a:endParaRPr/>
          </a:p>
        </p:txBody>
      </p:sp>
      <p:pic>
        <p:nvPicPr>
          <p:cNvPr id="133" name="Google Shape;133;p12" title="{&quot;red&quot;:0,&quot;green&quot;:0,&quot;blue&quot;:0,&quot;origURL&quot;:&quot;https://saxarona.github.io/mathjax-viewer/?input=%20F_%7BLLO%7D(%5Cvec%5Ctheta)%20%3D%20%5Cvec%7Bd%7D%20%20%20%20#0&quot;,&quot;size&quot;:39,&quot;width&quot;:236.2204724409449,&quot;height&quot;:35.1496062992126}"/>
          <p:cNvPicPr preferRelativeResize="0"/>
          <p:nvPr/>
        </p:nvPicPr>
        <p:blipFill>
          <a:blip r:embed="rId7">
            <a:alphaModFix/>
          </a:blip>
          <a:stretch>
            <a:fillRect/>
          </a:stretch>
        </p:blipFill>
        <p:spPr>
          <a:xfrm>
            <a:off x="1310942" y="4948225"/>
            <a:ext cx="2928366" cy="744093"/>
          </a:xfrm>
          <a:prstGeom prst="rect">
            <a:avLst/>
          </a:prstGeom>
          <a:noFill/>
          <a:ln>
            <a:noFill/>
          </a:ln>
        </p:spPr>
      </p:pic>
      <p:pic>
        <p:nvPicPr>
          <p:cNvPr id="134" name="Google Shape;134;p12"/>
          <p:cNvPicPr preferRelativeResize="0"/>
          <p:nvPr/>
        </p:nvPicPr>
        <p:blipFill rotWithShape="1">
          <a:blip r:embed="rId3">
            <a:alphaModFix/>
          </a:blip>
          <a:srcRect l="57225" t="30578" r="38103" b="61741"/>
          <a:stretch/>
        </p:blipFill>
        <p:spPr>
          <a:xfrm>
            <a:off x="9037675" y="1626300"/>
            <a:ext cx="281100" cy="444900"/>
          </a:xfrm>
          <a:prstGeom prst="rect">
            <a:avLst/>
          </a:prstGeom>
          <a:noFill/>
          <a:ln w="28575" cap="flat" cmpd="sng">
            <a:solidFill>
              <a:srgbClr val="000000"/>
            </a:solidFill>
            <a:prstDash val="solid"/>
            <a:round/>
            <a:headEnd type="none" w="sm" len="sm"/>
            <a:tailEnd type="none" w="sm" len="sm"/>
          </a:ln>
        </p:spPr>
      </p:pic>
      <p:pic>
        <p:nvPicPr>
          <p:cNvPr id="135" name="Google Shape;135;p12"/>
          <p:cNvPicPr preferRelativeResize="0"/>
          <p:nvPr/>
        </p:nvPicPr>
        <p:blipFill rotWithShape="1">
          <a:blip r:embed="rId3">
            <a:alphaModFix/>
          </a:blip>
          <a:srcRect l="55752" t="74401" r="36840" b="19052"/>
          <a:stretch/>
        </p:blipFill>
        <p:spPr>
          <a:xfrm>
            <a:off x="8949075" y="4164425"/>
            <a:ext cx="445500" cy="379200"/>
          </a:xfrm>
          <a:prstGeom prst="rect">
            <a:avLst/>
          </a:prstGeom>
          <a:noFill/>
          <a:ln w="28575" cap="flat" cmpd="sng">
            <a:solidFill>
              <a:srgbClr val="000000"/>
            </a:solidFill>
            <a:prstDash val="solid"/>
            <a:round/>
            <a:headEnd type="none" w="sm" len="sm"/>
            <a:tailEnd type="none" w="sm" len="sm"/>
          </a:ln>
        </p:spPr>
      </p:pic>
      <p:pic>
        <p:nvPicPr>
          <p:cNvPr id="136" name="Google Shape;136;p12"/>
          <p:cNvPicPr preferRelativeResize="0"/>
          <p:nvPr/>
        </p:nvPicPr>
        <p:blipFill rotWithShape="1">
          <a:blip r:embed="rId3">
            <a:alphaModFix/>
          </a:blip>
          <a:srcRect l="35229" t="80677" r="49143" b="6476"/>
          <a:stretch/>
        </p:blipFill>
        <p:spPr>
          <a:xfrm>
            <a:off x="7721275" y="4527925"/>
            <a:ext cx="939900" cy="744000"/>
          </a:xfrm>
          <a:prstGeom prst="rect">
            <a:avLst/>
          </a:prstGeom>
          <a:noFill/>
          <a:ln w="28575" cap="flat" cmpd="sng">
            <a:solidFill>
              <a:srgbClr val="000000"/>
            </a:solidFill>
            <a:prstDash val="solid"/>
            <a:round/>
            <a:headEnd type="none" w="sm" len="sm"/>
            <a:tailEnd type="none" w="sm" len="sm"/>
          </a:ln>
        </p:spPr>
      </p:pic>
      <p:sp>
        <p:nvSpPr>
          <p:cNvPr id="137" name="Google Shape;137;p12"/>
          <p:cNvSpPr txBox="1"/>
          <p:nvPr/>
        </p:nvSpPr>
        <p:spPr>
          <a:xfrm>
            <a:off x="6047275" y="3533100"/>
            <a:ext cx="2259600" cy="697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3000"/>
              <a:t>Detectors/</a:t>
            </a:r>
            <a:endParaRPr sz="3000"/>
          </a:p>
          <a:p>
            <a:pPr marL="0" lvl="0" indent="0" algn="l" rtl="0">
              <a:spcBef>
                <a:spcPts val="0"/>
              </a:spcBef>
              <a:spcAft>
                <a:spcPts val="0"/>
              </a:spcAft>
              <a:buNone/>
            </a:pPr>
            <a:r>
              <a:rPr lang="en-US" sz="3000"/>
              <a:t>Outputs</a:t>
            </a:r>
            <a:endParaRPr sz="30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pic>
        <p:nvPicPr>
          <p:cNvPr id="142" name="Google Shape;142;p13" title="{&quot;red&quot;:0,&quot;green&quot;:0,&quot;blue&quot;:0,&quot;origURL&quot;:&quot;https://saxarona.github.io/mathjax-viewer/?input=%0A%5Cvec%7Bd%7D%20%3D%20%5Cbegin%7Bpmatrix%7D%0AP_%7B%5Ctext%7BX%20arm%7D%7D%20%5C%5C%0APRG%20%5C%5C%0A%5Cdots%0A%0A%5Cend%7Bpmatrix%7D%0A%0A%0A#0&quot;,&quot;size&quot;:35,&quot;width&quot;:369.8503937007874,&quot;height&quot;:226.6535433070866}"/>
          <p:cNvPicPr preferRelativeResize="0"/>
          <p:nvPr/>
        </p:nvPicPr>
        <p:blipFill rotWithShape="1">
          <a:blip r:embed="rId3">
            <a:alphaModFix/>
          </a:blip>
          <a:srcRect l="12358"/>
          <a:stretch/>
        </p:blipFill>
        <p:spPr>
          <a:xfrm>
            <a:off x="6156550" y="3323900"/>
            <a:ext cx="3295399" cy="2282325"/>
          </a:xfrm>
          <a:prstGeom prst="rect">
            <a:avLst/>
          </a:prstGeom>
          <a:noFill/>
          <a:ln>
            <a:noFill/>
          </a:ln>
        </p:spPr>
      </p:pic>
      <p:pic>
        <p:nvPicPr>
          <p:cNvPr id="143" name="Google Shape;143;p13"/>
          <p:cNvPicPr preferRelativeResize="0"/>
          <p:nvPr/>
        </p:nvPicPr>
        <p:blipFill rotWithShape="1">
          <a:blip r:embed="rId4">
            <a:alphaModFix/>
          </a:blip>
          <a:srcRect/>
          <a:stretch/>
        </p:blipFill>
        <p:spPr>
          <a:xfrm>
            <a:off x="327375" y="178930"/>
            <a:ext cx="280947" cy="128525"/>
          </a:xfrm>
          <a:prstGeom prst="rect">
            <a:avLst/>
          </a:prstGeom>
          <a:noFill/>
          <a:ln>
            <a:noFill/>
          </a:ln>
        </p:spPr>
      </p:pic>
      <p:pic>
        <p:nvPicPr>
          <p:cNvPr id="144" name="Google Shape;144;p13"/>
          <p:cNvPicPr preferRelativeResize="0"/>
          <p:nvPr/>
        </p:nvPicPr>
        <p:blipFill rotWithShape="1">
          <a:blip r:embed="rId5">
            <a:alphaModFix/>
          </a:blip>
          <a:srcRect r="-181690"/>
          <a:stretch/>
        </p:blipFill>
        <p:spPr>
          <a:xfrm>
            <a:off x="10504325" y="6287400"/>
            <a:ext cx="3404400" cy="379200"/>
          </a:xfrm>
          <a:prstGeom prst="halfFrame">
            <a:avLst>
              <a:gd name="adj1" fmla="val 70853"/>
              <a:gd name="adj2" fmla="val 87217"/>
            </a:avLst>
          </a:prstGeom>
          <a:noFill/>
          <a:ln>
            <a:noFill/>
          </a:ln>
        </p:spPr>
      </p:pic>
      <p:pic>
        <p:nvPicPr>
          <p:cNvPr id="145" name="Google Shape;145;p13"/>
          <p:cNvPicPr preferRelativeResize="0"/>
          <p:nvPr/>
        </p:nvPicPr>
        <p:blipFill rotWithShape="1">
          <a:blip r:embed="rId6">
            <a:alphaModFix/>
          </a:blip>
          <a:srcRect l="17413" t="9600" r="17950" b="50976"/>
          <a:stretch/>
        </p:blipFill>
        <p:spPr>
          <a:xfrm>
            <a:off x="9223825" y="6081200"/>
            <a:ext cx="1128600" cy="688200"/>
          </a:xfrm>
          <a:prstGeom prst="roundRect">
            <a:avLst>
              <a:gd name="adj" fmla="val 16667"/>
            </a:avLst>
          </a:prstGeom>
          <a:noFill/>
          <a:ln>
            <a:noFill/>
          </a:ln>
        </p:spPr>
      </p:pic>
      <p:sp>
        <p:nvSpPr>
          <p:cNvPr id="146" name="Google Shape;146;p13"/>
          <p:cNvSpPr/>
          <p:nvPr/>
        </p:nvSpPr>
        <p:spPr>
          <a:xfrm>
            <a:off x="6283000" y="523475"/>
            <a:ext cx="761100" cy="5541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7" name="Google Shape;147;p13"/>
          <p:cNvSpPr txBox="1"/>
          <p:nvPr/>
        </p:nvSpPr>
        <p:spPr>
          <a:xfrm>
            <a:off x="327375" y="371066"/>
            <a:ext cx="9067200" cy="5541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600">
                <a:solidFill>
                  <a:srgbClr val="003DA5"/>
                </a:solidFill>
                <a:latin typeface="Fira Sans Medium"/>
                <a:ea typeface="Fira Sans Medium"/>
                <a:cs typeface="Fira Sans Medium"/>
                <a:sym typeface="Fira Sans Medium"/>
              </a:rPr>
              <a:t>LLO from a Modeling Perspective</a:t>
            </a:r>
            <a:endParaRPr/>
          </a:p>
        </p:txBody>
      </p:sp>
      <p:cxnSp>
        <p:nvCxnSpPr>
          <p:cNvPr id="148" name="Google Shape;148;p13"/>
          <p:cNvCxnSpPr/>
          <p:nvPr/>
        </p:nvCxnSpPr>
        <p:spPr>
          <a:xfrm>
            <a:off x="4200375" y="3137100"/>
            <a:ext cx="0" cy="583800"/>
          </a:xfrm>
          <a:prstGeom prst="straightConnector1">
            <a:avLst/>
          </a:prstGeom>
          <a:noFill/>
          <a:ln w="76200" cap="flat" cmpd="sng">
            <a:solidFill>
              <a:schemeClr val="dk2"/>
            </a:solidFill>
            <a:prstDash val="solid"/>
            <a:round/>
            <a:headEnd type="none" w="med" len="med"/>
            <a:tailEnd type="triangle" w="med" len="med"/>
          </a:ln>
        </p:spPr>
      </p:cxnSp>
      <p:sp>
        <p:nvSpPr>
          <p:cNvPr id="149" name="Google Shape;149;p13"/>
          <p:cNvSpPr txBox="1">
            <a:spLocks noGrp="1"/>
          </p:cNvSpPr>
          <p:nvPr>
            <p:ph type="sldNum" idx="12"/>
          </p:nvPr>
        </p:nvSpPr>
        <p:spPr>
          <a:xfrm>
            <a:off x="11460312" y="6474509"/>
            <a:ext cx="731700" cy="525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US"/>
              <a:t>8</a:t>
            </a:fld>
            <a:endParaRPr/>
          </a:p>
        </p:txBody>
      </p:sp>
      <p:pic>
        <p:nvPicPr>
          <p:cNvPr id="150" name="Google Shape;150;p13" title="{&quot;red&quot;:0,&quot;green&quot;:0,&quot;blue&quot;:0,&quot;origURL&quot;:&quot;https://saxarona.github.io/mathjax-viewer/?input=%20F_%7BLLO%7D(%5Cvec%20%5Ctheta)%20%3D%20%5Cvec%7Bd%7D%20%20%20%20%20%20#0&quot;,&quot;size&quot;:39,&quot;width&quot;:236.22047244094492,&quot;height&quot;:35.1496062992126}"/>
          <p:cNvPicPr preferRelativeResize="0"/>
          <p:nvPr/>
        </p:nvPicPr>
        <p:blipFill>
          <a:blip r:embed="rId7">
            <a:alphaModFix/>
          </a:blip>
          <a:stretch>
            <a:fillRect/>
          </a:stretch>
        </p:blipFill>
        <p:spPr>
          <a:xfrm>
            <a:off x="1685854" y="3901524"/>
            <a:ext cx="4308674" cy="1094834"/>
          </a:xfrm>
          <a:prstGeom prst="rect">
            <a:avLst/>
          </a:prstGeom>
          <a:noFill/>
          <a:ln>
            <a:noFill/>
          </a:ln>
        </p:spPr>
      </p:pic>
      <p:pic>
        <p:nvPicPr>
          <p:cNvPr id="151" name="Google Shape;151;p13" title="{&quot;red&quot;:0,&quot;green&quot;:0,&quot;blue&quot;:0,&quot;origURL&quot;:&quot;https://saxarona.github.io/mathjax-viewer/?input=%0A%5Cvec%5Ctheta%20%3D%20%5Cbegin%7Bpmatrix%7D%0A%5Ctext%7BITMX%20RoC%7D%20%5C%5C%0A%5Ctext%7BX%20Arm%20Length%7D%20%5C%5C%0A%5Cdots%0A%5Cend%7Bpmatrix%7D%0A#0&quot;,&quot;size&quot;:30,&quot;width&quot;:236.2204724409449,&quot;height&quot;:341.78740157480314}"/>
          <p:cNvPicPr preferRelativeResize="0"/>
          <p:nvPr/>
        </p:nvPicPr>
        <p:blipFill>
          <a:blip r:embed="rId8">
            <a:alphaModFix/>
          </a:blip>
          <a:stretch>
            <a:fillRect/>
          </a:stretch>
        </p:blipFill>
        <p:spPr>
          <a:xfrm>
            <a:off x="1974327" y="1292604"/>
            <a:ext cx="4308673" cy="1663868"/>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5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14"/>
          <p:cNvSpPr txBox="1"/>
          <p:nvPr/>
        </p:nvSpPr>
        <p:spPr>
          <a:xfrm>
            <a:off x="327375" y="988800"/>
            <a:ext cx="11179500" cy="1332900"/>
          </a:xfrm>
          <a:prstGeom prst="rect">
            <a:avLst/>
          </a:prstGeom>
          <a:noFill/>
          <a:ln>
            <a:noFill/>
          </a:ln>
        </p:spPr>
        <p:txBody>
          <a:bodyPr spcFirstLastPara="1" wrap="square" lIns="0" tIns="0" rIns="0" bIns="0" anchor="t" anchorCtr="0">
            <a:noAutofit/>
          </a:bodyPr>
          <a:lstStyle/>
          <a:p>
            <a:pPr marL="457200" marR="0" lvl="0" indent="-406400" algn="l" rtl="0">
              <a:spcBef>
                <a:spcPts val="0"/>
              </a:spcBef>
              <a:spcAft>
                <a:spcPts val="0"/>
              </a:spcAft>
              <a:buClr>
                <a:srgbClr val="003DA5"/>
              </a:buClr>
              <a:buSzPts val="2800"/>
              <a:buFont typeface="Fira Sans"/>
              <a:buChar char="●"/>
            </a:pPr>
            <a:r>
              <a:rPr lang="en-US" sz="2800" dirty="0">
                <a:solidFill>
                  <a:srgbClr val="003DA5"/>
                </a:solidFill>
                <a:latin typeface="Fira Sans"/>
                <a:ea typeface="Fira Sans"/>
                <a:cs typeface="Fira Sans"/>
                <a:sym typeface="Fira Sans"/>
              </a:rPr>
              <a:t>At high circulating arm power, heating effects from the laser into optics (such as the test masses) significantly alter the cavity mode structure</a:t>
            </a:r>
          </a:p>
          <a:p>
            <a:pPr marL="457200" marR="0" lvl="0" indent="-406400" algn="l" rtl="0">
              <a:spcBef>
                <a:spcPts val="0"/>
              </a:spcBef>
              <a:spcAft>
                <a:spcPts val="0"/>
              </a:spcAft>
              <a:buClr>
                <a:srgbClr val="003DA5"/>
              </a:buClr>
              <a:buSzPts val="2800"/>
              <a:buFont typeface="Fira Sans"/>
              <a:buChar char="●"/>
            </a:pPr>
            <a:endParaRPr sz="2800" dirty="0">
              <a:solidFill>
                <a:srgbClr val="003DA5"/>
              </a:solidFill>
              <a:latin typeface="Fira Sans"/>
              <a:ea typeface="Fira Sans"/>
              <a:cs typeface="Fira Sans"/>
              <a:sym typeface="Fira Sans"/>
            </a:endParaRPr>
          </a:p>
          <a:p>
            <a:pPr marL="0" marR="0" lvl="0" indent="0" algn="l" rtl="0">
              <a:spcBef>
                <a:spcPts val="0"/>
              </a:spcBef>
              <a:spcAft>
                <a:spcPts val="0"/>
              </a:spcAft>
              <a:buNone/>
            </a:pPr>
            <a:endParaRPr sz="2800" dirty="0">
              <a:solidFill>
                <a:srgbClr val="003DA5"/>
              </a:solidFill>
              <a:latin typeface="Fira Sans"/>
              <a:ea typeface="Fira Sans"/>
              <a:cs typeface="Fira Sans"/>
              <a:sym typeface="Fira Sans"/>
            </a:endParaRPr>
          </a:p>
          <a:p>
            <a:pPr marL="0" marR="0" lvl="0" indent="0" algn="l" rtl="0">
              <a:spcBef>
                <a:spcPts val="0"/>
              </a:spcBef>
              <a:spcAft>
                <a:spcPts val="0"/>
              </a:spcAft>
              <a:buNone/>
            </a:pPr>
            <a:endParaRPr sz="2800" dirty="0">
              <a:solidFill>
                <a:srgbClr val="003DA5"/>
              </a:solidFill>
              <a:latin typeface="Fira Sans"/>
              <a:ea typeface="Fira Sans"/>
              <a:cs typeface="Fira Sans"/>
              <a:sym typeface="Fira Sans"/>
            </a:endParaRPr>
          </a:p>
          <a:p>
            <a:pPr marL="0" marR="0" lvl="0" indent="0" algn="l" rtl="0">
              <a:spcBef>
                <a:spcPts val="0"/>
              </a:spcBef>
              <a:spcAft>
                <a:spcPts val="0"/>
              </a:spcAft>
              <a:buNone/>
            </a:pPr>
            <a:endParaRPr sz="2800" dirty="0">
              <a:solidFill>
                <a:srgbClr val="003DA5"/>
              </a:solidFill>
              <a:latin typeface="Fira Sans"/>
              <a:ea typeface="Fira Sans"/>
              <a:cs typeface="Fira Sans"/>
              <a:sym typeface="Fira Sans"/>
            </a:endParaRPr>
          </a:p>
          <a:p>
            <a:pPr marL="0" marR="0" lvl="0" indent="0" algn="l" rtl="0">
              <a:spcBef>
                <a:spcPts val="0"/>
              </a:spcBef>
              <a:spcAft>
                <a:spcPts val="0"/>
              </a:spcAft>
              <a:buNone/>
            </a:pPr>
            <a:endParaRPr sz="2800" dirty="0">
              <a:solidFill>
                <a:srgbClr val="003DA5"/>
              </a:solidFill>
              <a:latin typeface="Fira Sans"/>
              <a:ea typeface="Fira Sans"/>
              <a:cs typeface="Fira Sans"/>
              <a:sym typeface="Fira Sans"/>
            </a:endParaRPr>
          </a:p>
          <a:p>
            <a:pPr marL="0" marR="0" lvl="0" indent="0" algn="l" rtl="0">
              <a:spcBef>
                <a:spcPts val="0"/>
              </a:spcBef>
              <a:spcAft>
                <a:spcPts val="0"/>
              </a:spcAft>
              <a:buNone/>
            </a:pPr>
            <a:endParaRPr sz="2800" dirty="0">
              <a:solidFill>
                <a:srgbClr val="003DA5"/>
              </a:solidFill>
              <a:latin typeface="Fira Sans"/>
              <a:ea typeface="Fira Sans"/>
              <a:cs typeface="Fira Sans"/>
              <a:sym typeface="Fira Sans"/>
            </a:endParaRPr>
          </a:p>
          <a:p>
            <a:pPr marL="457200" marR="0" lvl="0" indent="0" algn="l" rtl="0">
              <a:spcBef>
                <a:spcPts val="0"/>
              </a:spcBef>
              <a:spcAft>
                <a:spcPts val="0"/>
              </a:spcAft>
              <a:buNone/>
            </a:pPr>
            <a:endParaRPr sz="2800" dirty="0">
              <a:solidFill>
                <a:srgbClr val="003DA5"/>
              </a:solidFill>
              <a:latin typeface="Fira Sans"/>
              <a:ea typeface="Fira Sans"/>
              <a:cs typeface="Fira Sans"/>
              <a:sym typeface="Fira Sans"/>
            </a:endParaRPr>
          </a:p>
          <a:p>
            <a:pPr marL="457200" marR="0" lvl="0" indent="-406400" algn="l" rtl="0">
              <a:spcBef>
                <a:spcPts val="0"/>
              </a:spcBef>
              <a:spcAft>
                <a:spcPts val="0"/>
              </a:spcAft>
              <a:buClr>
                <a:srgbClr val="003DA5"/>
              </a:buClr>
              <a:buSzPts val="2800"/>
              <a:buFont typeface="Fira Sans"/>
              <a:buChar char="●"/>
            </a:pPr>
            <a:r>
              <a:rPr lang="en-US" sz="2800" dirty="0">
                <a:solidFill>
                  <a:srgbClr val="003DA5"/>
                </a:solidFill>
                <a:latin typeface="Fira Sans"/>
                <a:ea typeface="Fira Sans"/>
                <a:cs typeface="Fira Sans"/>
                <a:sym typeface="Fira Sans"/>
              </a:rPr>
              <a:t>Heating deformations are compensated by the TCS components, like ring heaters, but this needs to be included into our model</a:t>
            </a:r>
            <a:endParaRPr sz="2800" dirty="0">
              <a:solidFill>
                <a:srgbClr val="003DA5"/>
              </a:solidFill>
              <a:latin typeface="Fira Sans"/>
              <a:ea typeface="Fira Sans"/>
              <a:cs typeface="Fira Sans"/>
              <a:sym typeface="Fira Sans"/>
            </a:endParaRPr>
          </a:p>
          <a:p>
            <a:pPr marL="457200" marR="0" lvl="0" indent="0" algn="ctr" rtl="0">
              <a:spcBef>
                <a:spcPts val="0"/>
              </a:spcBef>
              <a:spcAft>
                <a:spcPts val="0"/>
              </a:spcAft>
              <a:buNone/>
            </a:pPr>
            <a:endParaRPr sz="1700" dirty="0">
              <a:solidFill>
                <a:srgbClr val="003DA5"/>
              </a:solidFill>
              <a:latin typeface="Fira Sans"/>
              <a:ea typeface="Fira Sans"/>
              <a:cs typeface="Fira Sans"/>
              <a:sym typeface="Fira Sans"/>
            </a:endParaRPr>
          </a:p>
          <a:p>
            <a:pPr marL="457200" marR="0" lvl="0" indent="0" algn="l" rtl="0">
              <a:spcBef>
                <a:spcPts val="0"/>
              </a:spcBef>
              <a:spcAft>
                <a:spcPts val="0"/>
              </a:spcAft>
              <a:buNone/>
            </a:pPr>
            <a:endParaRPr sz="1700" dirty="0">
              <a:solidFill>
                <a:srgbClr val="003DA5"/>
              </a:solidFill>
              <a:latin typeface="Fira Sans"/>
              <a:ea typeface="Fira Sans"/>
              <a:cs typeface="Fira Sans"/>
              <a:sym typeface="Fira Sans"/>
            </a:endParaRPr>
          </a:p>
        </p:txBody>
      </p:sp>
      <p:sp>
        <p:nvSpPr>
          <p:cNvPr id="157" name="Google Shape;157;p14"/>
          <p:cNvSpPr txBox="1"/>
          <p:nvPr/>
        </p:nvSpPr>
        <p:spPr>
          <a:xfrm>
            <a:off x="9364292" y="3028599"/>
            <a:ext cx="1332900" cy="525000"/>
          </a:xfrm>
          <a:prstGeom prst="rect">
            <a:avLst/>
          </a:prstGeom>
          <a:noFill/>
          <a:ln>
            <a:noFill/>
          </a:ln>
        </p:spPr>
        <p:txBody>
          <a:bodyPr spcFirstLastPara="1" wrap="square" lIns="63325" tIns="63325" rIns="63325" bIns="63325" anchor="t" anchorCtr="0">
            <a:noAutofit/>
          </a:bodyPr>
          <a:lstStyle/>
          <a:p>
            <a:pPr marL="0" lvl="0" indent="0" algn="ctr" rtl="0">
              <a:spcBef>
                <a:spcPts val="0"/>
              </a:spcBef>
              <a:spcAft>
                <a:spcPts val="0"/>
              </a:spcAft>
              <a:buNone/>
            </a:pPr>
            <a:r>
              <a:rPr lang="en-US" sz="1970" dirty="0"/>
              <a:t>Thermal Dynamics in ITM</a:t>
            </a:r>
            <a:endParaRPr sz="1970" dirty="0"/>
          </a:p>
        </p:txBody>
      </p:sp>
      <p:pic>
        <p:nvPicPr>
          <p:cNvPr id="158" name="Google Shape;158;p14"/>
          <p:cNvPicPr preferRelativeResize="0"/>
          <p:nvPr/>
        </p:nvPicPr>
        <p:blipFill rotWithShape="1">
          <a:blip r:embed="rId3">
            <a:alphaModFix/>
          </a:blip>
          <a:srcRect/>
          <a:stretch/>
        </p:blipFill>
        <p:spPr>
          <a:xfrm>
            <a:off x="327375" y="178930"/>
            <a:ext cx="280947" cy="128525"/>
          </a:xfrm>
          <a:prstGeom prst="rect">
            <a:avLst/>
          </a:prstGeom>
          <a:noFill/>
          <a:ln>
            <a:noFill/>
          </a:ln>
        </p:spPr>
      </p:pic>
      <p:pic>
        <p:nvPicPr>
          <p:cNvPr id="159" name="Google Shape;159;p14"/>
          <p:cNvPicPr preferRelativeResize="0"/>
          <p:nvPr/>
        </p:nvPicPr>
        <p:blipFill rotWithShape="1">
          <a:blip r:embed="rId4">
            <a:alphaModFix/>
          </a:blip>
          <a:srcRect r="-181690"/>
          <a:stretch/>
        </p:blipFill>
        <p:spPr>
          <a:xfrm>
            <a:off x="10504325" y="6287400"/>
            <a:ext cx="3404400" cy="379200"/>
          </a:xfrm>
          <a:prstGeom prst="halfFrame">
            <a:avLst>
              <a:gd name="adj1" fmla="val 70853"/>
              <a:gd name="adj2" fmla="val 87217"/>
            </a:avLst>
          </a:prstGeom>
          <a:noFill/>
          <a:ln>
            <a:noFill/>
          </a:ln>
        </p:spPr>
      </p:pic>
      <p:pic>
        <p:nvPicPr>
          <p:cNvPr id="160" name="Google Shape;160;p14"/>
          <p:cNvPicPr preferRelativeResize="0"/>
          <p:nvPr/>
        </p:nvPicPr>
        <p:blipFill rotWithShape="1">
          <a:blip r:embed="rId5">
            <a:alphaModFix/>
          </a:blip>
          <a:srcRect l="17413" t="9600" r="17950" b="50976"/>
          <a:stretch/>
        </p:blipFill>
        <p:spPr>
          <a:xfrm>
            <a:off x="9223825" y="6081200"/>
            <a:ext cx="1128600" cy="688200"/>
          </a:xfrm>
          <a:prstGeom prst="roundRect">
            <a:avLst>
              <a:gd name="adj" fmla="val 16667"/>
            </a:avLst>
          </a:prstGeom>
          <a:noFill/>
          <a:ln>
            <a:noFill/>
          </a:ln>
        </p:spPr>
      </p:pic>
      <p:sp>
        <p:nvSpPr>
          <p:cNvPr id="161" name="Google Shape;161;p14"/>
          <p:cNvSpPr txBox="1"/>
          <p:nvPr/>
        </p:nvSpPr>
        <p:spPr>
          <a:xfrm>
            <a:off x="327375" y="371066"/>
            <a:ext cx="9067200" cy="5541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600">
                <a:solidFill>
                  <a:srgbClr val="003DA5"/>
                </a:solidFill>
                <a:latin typeface="Fira Sans Medium"/>
                <a:ea typeface="Fira Sans Medium"/>
                <a:cs typeface="Fira Sans Medium"/>
                <a:sym typeface="Fira Sans Medium"/>
              </a:rPr>
              <a:t>Thermal Dynamics in LIGO</a:t>
            </a:r>
            <a:endParaRPr/>
          </a:p>
        </p:txBody>
      </p:sp>
      <p:sp>
        <p:nvSpPr>
          <p:cNvPr id="162" name="Google Shape;162;p14"/>
          <p:cNvSpPr txBox="1">
            <a:spLocks noGrp="1"/>
          </p:cNvSpPr>
          <p:nvPr>
            <p:ph type="sldNum" idx="12"/>
          </p:nvPr>
        </p:nvSpPr>
        <p:spPr>
          <a:xfrm>
            <a:off x="11460312" y="6474509"/>
            <a:ext cx="731700" cy="525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US"/>
              <a:t>9</a:t>
            </a:fld>
            <a:endParaRPr/>
          </a:p>
        </p:txBody>
      </p:sp>
      <p:sp>
        <p:nvSpPr>
          <p:cNvPr id="165" name="Google Shape;165;p14"/>
          <p:cNvSpPr/>
          <p:nvPr/>
        </p:nvSpPr>
        <p:spPr>
          <a:xfrm>
            <a:off x="4569179" y="2335008"/>
            <a:ext cx="591300" cy="2361900"/>
          </a:xfrm>
          <a:prstGeom prst="rect">
            <a:avLst/>
          </a:prstGeom>
          <a:solidFill>
            <a:srgbClr val="D8D8D8"/>
          </a:solidFill>
          <a:ln>
            <a:noFill/>
          </a:ln>
        </p:spPr>
        <p:txBody>
          <a:bodyPr spcFirstLastPara="1" wrap="square" lIns="63325" tIns="31675" rIns="63325" bIns="31675" anchor="ctr" anchorCtr="0">
            <a:noAutofit/>
          </a:bodyPr>
          <a:lstStyle/>
          <a:p>
            <a:pPr marL="0" marR="0" lvl="0" indent="0" algn="ctr" rtl="0">
              <a:spcBef>
                <a:spcPts val="0"/>
              </a:spcBef>
              <a:spcAft>
                <a:spcPts val="0"/>
              </a:spcAft>
              <a:buNone/>
            </a:pPr>
            <a:endParaRPr sz="1247">
              <a:solidFill>
                <a:schemeClr val="lt1"/>
              </a:solidFill>
              <a:latin typeface="Calibri"/>
              <a:ea typeface="Calibri"/>
              <a:cs typeface="Calibri"/>
              <a:sym typeface="Calibri"/>
            </a:endParaRPr>
          </a:p>
        </p:txBody>
      </p:sp>
      <p:sp>
        <p:nvSpPr>
          <p:cNvPr id="166" name="Google Shape;166;p14"/>
          <p:cNvSpPr/>
          <p:nvPr/>
        </p:nvSpPr>
        <p:spPr>
          <a:xfrm rot="-2210218" flipH="1">
            <a:off x="2436543" y="3665535"/>
            <a:ext cx="1879440" cy="445500"/>
          </a:xfrm>
          <a:prstGeom prst="rect">
            <a:avLst/>
          </a:prstGeom>
          <a:solidFill>
            <a:srgbClr val="7030A0">
              <a:alpha val="40000"/>
            </a:srgbClr>
          </a:solidFill>
          <a:ln>
            <a:noFill/>
          </a:ln>
        </p:spPr>
        <p:txBody>
          <a:bodyPr spcFirstLastPara="1" wrap="square" lIns="63325" tIns="31675" rIns="63325" bIns="31675" anchor="ctr" anchorCtr="0">
            <a:noAutofit/>
          </a:bodyPr>
          <a:lstStyle/>
          <a:p>
            <a:pPr marL="0" marR="0" lvl="0" indent="0" algn="ctr" rtl="0">
              <a:spcBef>
                <a:spcPts val="0"/>
              </a:spcBef>
              <a:spcAft>
                <a:spcPts val="0"/>
              </a:spcAft>
              <a:buNone/>
            </a:pPr>
            <a:endParaRPr sz="1247">
              <a:solidFill>
                <a:schemeClr val="lt1"/>
              </a:solidFill>
              <a:latin typeface="Calibri"/>
              <a:ea typeface="Calibri"/>
              <a:cs typeface="Calibri"/>
              <a:sym typeface="Calibri"/>
            </a:endParaRPr>
          </a:p>
        </p:txBody>
      </p:sp>
      <p:sp>
        <p:nvSpPr>
          <p:cNvPr id="167" name="Google Shape;167;p14"/>
          <p:cNvSpPr/>
          <p:nvPr/>
        </p:nvSpPr>
        <p:spPr>
          <a:xfrm>
            <a:off x="5154262" y="3201446"/>
            <a:ext cx="3601500" cy="629100"/>
          </a:xfrm>
          <a:prstGeom prst="rect">
            <a:avLst/>
          </a:prstGeom>
          <a:solidFill>
            <a:srgbClr val="FF0000"/>
          </a:solidFill>
          <a:ln>
            <a:noFill/>
          </a:ln>
        </p:spPr>
        <p:txBody>
          <a:bodyPr spcFirstLastPara="1" wrap="square" lIns="63325" tIns="31675" rIns="63325" bIns="31675" anchor="ctr" anchorCtr="0">
            <a:noAutofit/>
          </a:bodyPr>
          <a:lstStyle/>
          <a:p>
            <a:pPr marL="0" marR="0" lvl="0" indent="0" algn="ctr" rtl="0">
              <a:spcBef>
                <a:spcPts val="0"/>
              </a:spcBef>
              <a:spcAft>
                <a:spcPts val="0"/>
              </a:spcAft>
              <a:buNone/>
            </a:pPr>
            <a:r>
              <a:rPr lang="en-US" sz="1247">
                <a:solidFill>
                  <a:schemeClr val="lt1"/>
                </a:solidFill>
                <a:latin typeface="Calibri"/>
                <a:ea typeface="Calibri"/>
                <a:cs typeface="Calibri"/>
                <a:sym typeface="Calibri"/>
              </a:rPr>
              <a:t>Laser Heating</a:t>
            </a:r>
            <a:endParaRPr sz="970"/>
          </a:p>
        </p:txBody>
      </p:sp>
      <p:sp>
        <p:nvSpPr>
          <p:cNvPr id="168" name="Google Shape;168;p14"/>
          <p:cNvSpPr/>
          <p:nvPr/>
        </p:nvSpPr>
        <p:spPr>
          <a:xfrm>
            <a:off x="4809946" y="2255829"/>
            <a:ext cx="87900" cy="2520300"/>
          </a:xfrm>
          <a:prstGeom prst="roundRect">
            <a:avLst>
              <a:gd name="adj" fmla="val 16667"/>
            </a:avLst>
          </a:prstGeom>
          <a:solidFill>
            <a:srgbClr val="7F7F7F"/>
          </a:solidFill>
          <a:ln w="13200" cap="flat" cmpd="sng">
            <a:solidFill>
              <a:srgbClr val="082836"/>
            </a:solidFill>
            <a:prstDash val="solid"/>
            <a:miter lim="8000"/>
            <a:headEnd type="none" w="sm" len="sm"/>
            <a:tailEnd type="none" w="sm" len="sm"/>
          </a:ln>
        </p:spPr>
        <p:txBody>
          <a:bodyPr spcFirstLastPara="1" wrap="square" lIns="63325" tIns="31675" rIns="63325" bIns="31675" anchor="ctr" anchorCtr="0">
            <a:noAutofit/>
          </a:bodyPr>
          <a:lstStyle/>
          <a:p>
            <a:pPr marL="0" marR="0" lvl="0" indent="0" algn="ctr" rtl="0">
              <a:spcBef>
                <a:spcPts val="0"/>
              </a:spcBef>
              <a:spcAft>
                <a:spcPts val="0"/>
              </a:spcAft>
              <a:buNone/>
            </a:pPr>
            <a:endParaRPr sz="1247">
              <a:solidFill>
                <a:schemeClr val="lt1"/>
              </a:solidFill>
              <a:latin typeface="Calibri"/>
              <a:ea typeface="Calibri"/>
              <a:cs typeface="Calibri"/>
              <a:sym typeface="Calibri"/>
            </a:endParaRPr>
          </a:p>
        </p:txBody>
      </p:sp>
      <p:sp>
        <p:nvSpPr>
          <p:cNvPr id="170" name="Google Shape;170;p14"/>
          <p:cNvSpPr/>
          <p:nvPr/>
        </p:nvSpPr>
        <p:spPr>
          <a:xfrm>
            <a:off x="3906862" y="2335008"/>
            <a:ext cx="591300" cy="2361900"/>
          </a:xfrm>
          <a:prstGeom prst="rect">
            <a:avLst/>
          </a:prstGeom>
          <a:solidFill>
            <a:srgbClr val="D8D8D8"/>
          </a:solidFill>
          <a:ln>
            <a:noFill/>
          </a:ln>
        </p:spPr>
        <p:txBody>
          <a:bodyPr spcFirstLastPara="1" wrap="square" lIns="63325" tIns="31675" rIns="63325" bIns="31675" anchor="ctr" anchorCtr="0">
            <a:noAutofit/>
          </a:bodyPr>
          <a:lstStyle/>
          <a:p>
            <a:pPr marL="0" marR="0" lvl="0" indent="0" algn="ctr" rtl="0">
              <a:spcBef>
                <a:spcPts val="0"/>
              </a:spcBef>
              <a:spcAft>
                <a:spcPts val="0"/>
              </a:spcAft>
              <a:buNone/>
            </a:pPr>
            <a:endParaRPr sz="1247">
              <a:solidFill>
                <a:schemeClr val="lt1"/>
              </a:solidFill>
              <a:latin typeface="Calibri"/>
              <a:ea typeface="Calibri"/>
              <a:cs typeface="Calibri"/>
              <a:sym typeface="Calibri"/>
            </a:endParaRPr>
          </a:p>
        </p:txBody>
      </p:sp>
      <p:sp>
        <p:nvSpPr>
          <p:cNvPr id="171" name="Google Shape;171;p14"/>
          <p:cNvSpPr txBox="1"/>
          <p:nvPr/>
        </p:nvSpPr>
        <p:spPr>
          <a:xfrm>
            <a:off x="2918343" y="4486001"/>
            <a:ext cx="1156800" cy="255900"/>
          </a:xfrm>
          <a:prstGeom prst="rect">
            <a:avLst/>
          </a:prstGeom>
          <a:noFill/>
          <a:ln>
            <a:noFill/>
          </a:ln>
        </p:spPr>
        <p:txBody>
          <a:bodyPr spcFirstLastPara="1" wrap="square" lIns="63325" tIns="31675" rIns="63325" bIns="31675" anchor="t" anchorCtr="0">
            <a:spAutoFit/>
          </a:bodyPr>
          <a:lstStyle/>
          <a:p>
            <a:pPr marL="0" marR="0" lvl="0" indent="0" algn="l" rtl="0">
              <a:spcBef>
                <a:spcPts val="0"/>
              </a:spcBef>
              <a:spcAft>
                <a:spcPts val="0"/>
              </a:spcAft>
              <a:buNone/>
            </a:pPr>
            <a:r>
              <a:rPr lang="en-US" sz="1247">
                <a:solidFill>
                  <a:schemeClr val="lt1"/>
                </a:solidFill>
                <a:latin typeface="Calibri"/>
                <a:ea typeface="Calibri"/>
                <a:cs typeface="Calibri"/>
                <a:sym typeface="Calibri"/>
              </a:rPr>
              <a:t>CO2 Laser</a:t>
            </a:r>
            <a:endParaRPr sz="1247">
              <a:solidFill>
                <a:schemeClr val="lt1"/>
              </a:solidFill>
              <a:latin typeface="Calibri"/>
              <a:ea typeface="Calibri"/>
              <a:cs typeface="Calibri"/>
              <a:sym typeface="Calibri"/>
            </a:endParaRPr>
          </a:p>
        </p:txBody>
      </p:sp>
      <p:sp>
        <p:nvSpPr>
          <p:cNvPr id="172" name="Google Shape;172;p14"/>
          <p:cNvSpPr txBox="1"/>
          <p:nvPr/>
        </p:nvSpPr>
        <p:spPr>
          <a:xfrm>
            <a:off x="3154658" y="4756731"/>
            <a:ext cx="1488600" cy="255900"/>
          </a:xfrm>
          <a:prstGeom prst="rect">
            <a:avLst/>
          </a:prstGeom>
          <a:noFill/>
          <a:ln>
            <a:noFill/>
          </a:ln>
        </p:spPr>
        <p:txBody>
          <a:bodyPr spcFirstLastPara="1" wrap="square" lIns="63325" tIns="31675" rIns="63325" bIns="31675" anchor="t" anchorCtr="0">
            <a:spAutoFit/>
          </a:bodyPr>
          <a:lstStyle/>
          <a:p>
            <a:pPr marL="0" marR="0" lvl="0" indent="0" algn="l" rtl="0">
              <a:spcBef>
                <a:spcPts val="0"/>
              </a:spcBef>
              <a:spcAft>
                <a:spcPts val="0"/>
              </a:spcAft>
              <a:buNone/>
            </a:pPr>
            <a:r>
              <a:rPr lang="en-US" sz="1247">
                <a:solidFill>
                  <a:schemeClr val="lt1"/>
                </a:solidFill>
                <a:latin typeface="Calibri"/>
                <a:ea typeface="Calibri"/>
                <a:cs typeface="Calibri"/>
                <a:sym typeface="Calibri"/>
              </a:rPr>
              <a:t>Compensation Plate</a:t>
            </a:r>
            <a:endParaRPr sz="970"/>
          </a:p>
        </p:txBody>
      </p:sp>
      <p:sp>
        <p:nvSpPr>
          <p:cNvPr id="175" name="Google Shape;175;p14"/>
          <p:cNvSpPr txBox="1"/>
          <p:nvPr/>
        </p:nvSpPr>
        <p:spPr>
          <a:xfrm>
            <a:off x="6406942" y="4696787"/>
            <a:ext cx="1332900" cy="255900"/>
          </a:xfrm>
          <a:prstGeom prst="rect">
            <a:avLst/>
          </a:prstGeom>
          <a:noFill/>
          <a:ln>
            <a:noFill/>
          </a:ln>
        </p:spPr>
        <p:txBody>
          <a:bodyPr spcFirstLastPara="1" wrap="square" lIns="63325" tIns="31675" rIns="63325" bIns="31675" anchor="t" anchorCtr="0">
            <a:spAutoFit/>
          </a:bodyPr>
          <a:lstStyle/>
          <a:p>
            <a:pPr marL="0" marR="0" lvl="0" indent="0" algn="l" rtl="0">
              <a:spcBef>
                <a:spcPts val="0"/>
              </a:spcBef>
              <a:spcAft>
                <a:spcPts val="0"/>
              </a:spcAft>
              <a:buNone/>
            </a:pPr>
            <a:r>
              <a:rPr lang="en-US" sz="1247">
                <a:solidFill>
                  <a:schemeClr val="lt1"/>
                </a:solidFill>
                <a:latin typeface="Calibri"/>
                <a:ea typeface="Calibri"/>
                <a:cs typeface="Calibri"/>
                <a:sym typeface="Calibri"/>
              </a:rPr>
              <a:t>FROSTI</a:t>
            </a:r>
            <a:endParaRPr sz="970"/>
          </a:p>
        </p:txBody>
      </p:sp>
      <p:sp>
        <p:nvSpPr>
          <p:cNvPr id="176" name="Google Shape;176;p14"/>
          <p:cNvSpPr txBox="1"/>
          <p:nvPr/>
        </p:nvSpPr>
        <p:spPr>
          <a:xfrm>
            <a:off x="6300410" y="1986156"/>
            <a:ext cx="1332900" cy="255900"/>
          </a:xfrm>
          <a:prstGeom prst="rect">
            <a:avLst/>
          </a:prstGeom>
          <a:noFill/>
          <a:ln>
            <a:noFill/>
          </a:ln>
        </p:spPr>
        <p:txBody>
          <a:bodyPr spcFirstLastPara="1" wrap="square" lIns="63325" tIns="31675" rIns="63325" bIns="31675" anchor="t" anchorCtr="0">
            <a:spAutoFit/>
          </a:bodyPr>
          <a:lstStyle/>
          <a:p>
            <a:pPr marL="0" marR="0" lvl="0" indent="0" algn="l" rtl="0">
              <a:spcBef>
                <a:spcPts val="0"/>
              </a:spcBef>
              <a:spcAft>
                <a:spcPts val="0"/>
              </a:spcAft>
              <a:buNone/>
            </a:pPr>
            <a:r>
              <a:rPr lang="en-US" sz="1247">
                <a:solidFill>
                  <a:schemeClr val="lt1"/>
                </a:solidFill>
                <a:latin typeface="Calibri"/>
                <a:ea typeface="Calibri"/>
                <a:cs typeface="Calibri"/>
                <a:sym typeface="Calibri"/>
              </a:rPr>
              <a:t>FROSTI</a:t>
            </a:r>
            <a:endParaRPr sz="970"/>
          </a:p>
        </p:txBody>
      </p:sp>
      <p:sp>
        <p:nvSpPr>
          <p:cNvPr id="177" name="Google Shape;177;p14"/>
          <p:cNvSpPr txBox="1"/>
          <p:nvPr/>
        </p:nvSpPr>
        <p:spPr>
          <a:xfrm>
            <a:off x="8940377" y="4354817"/>
            <a:ext cx="1412100" cy="447900"/>
          </a:xfrm>
          <a:prstGeom prst="rect">
            <a:avLst/>
          </a:prstGeom>
          <a:noFill/>
          <a:ln>
            <a:noFill/>
          </a:ln>
        </p:spPr>
        <p:txBody>
          <a:bodyPr spcFirstLastPara="1" wrap="square" lIns="63325" tIns="31675" rIns="63325" bIns="31675" anchor="t" anchorCtr="0">
            <a:spAutoFit/>
          </a:bodyPr>
          <a:lstStyle/>
          <a:p>
            <a:pPr marL="0" marR="0" lvl="0" indent="0" algn="l" rtl="0">
              <a:spcBef>
                <a:spcPts val="0"/>
              </a:spcBef>
              <a:spcAft>
                <a:spcPts val="0"/>
              </a:spcAft>
              <a:buNone/>
            </a:pPr>
            <a:r>
              <a:rPr lang="en-US" sz="1247">
                <a:solidFill>
                  <a:schemeClr val="lt1"/>
                </a:solidFill>
                <a:latin typeface="Calibri"/>
                <a:ea typeface="Calibri"/>
                <a:cs typeface="Calibri"/>
                <a:sym typeface="Calibri"/>
              </a:rPr>
              <a:t>Surface Deformation</a:t>
            </a:r>
            <a:endParaRPr sz="970"/>
          </a:p>
        </p:txBody>
      </p:sp>
      <p:sp>
        <p:nvSpPr>
          <p:cNvPr id="178" name="Google Shape;178;p14"/>
          <p:cNvSpPr txBox="1"/>
          <p:nvPr/>
        </p:nvSpPr>
        <p:spPr>
          <a:xfrm>
            <a:off x="4555651" y="4802515"/>
            <a:ext cx="604800" cy="255900"/>
          </a:xfrm>
          <a:prstGeom prst="rect">
            <a:avLst/>
          </a:prstGeom>
          <a:noFill/>
          <a:ln>
            <a:noFill/>
          </a:ln>
        </p:spPr>
        <p:txBody>
          <a:bodyPr spcFirstLastPara="1" wrap="square" lIns="63325" tIns="31675" rIns="63325" bIns="31675" anchor="t" anchorCtr="0">
            <a:spAutoFit/>
          </a:bodyPr>
          <a:lstStyle/>
          <a:p>
            <a:pPr marL="0" marR="0" lvl="0" indent="0" algn="ctr" rtl="0">
              <a:spcBef>
                <a:spcPts val="0"/>
              </a:spcBef>
              <a:spcAft>
                <a:spcPts val="0"/>
              </a:spcAft>
              <a:buNone/>
            </a:pPr>
            <a:r>
              <a:rPr lang="en-US" sz="1247">
                <a:solidFill>
                  <a:schemeClr val="lt1"/>
                </a:solidFill>
                <a:latin typeface="Calibri"/>
                <a:ea typeface="Calibri"/>
                <a:cs typeface="Calibri"/>
                <a:sym typeface="Calibri"/>
              </a:rPr>
              <a:t>ITM</a:t>
            </a:r>
            <a:endParaRPr sz="970"/>
          </a:p>
        </p:txBody>
      </p:sp>
      <p:grpSp>
        <p:nvGrpSpPr>
          <p:cNvPr id="179" name="Google Shape;179;p14"/>
          <p:cNvGrpSpPr/>
          <p:nvPr/>
        </p:nvGrpSpPr>
        <p:grpSpPr>
          <a:xfrm>
            <a:off x="5114612" y="2241881"/>
            <a:ext cx="374471" cy="2610685"/>
            <a:chOff x="9957259" y="1293077"/>
            <a:chExt cx="540517" cy="3768309"/>
          </a:xfrm>
        </p:grpSpPr>
        <p:sp>
          <p:nvSpPr>
            <p:cNvPr id="180" name="Google Shape;180;p14"/>
            <p:cNvSpPr/>
            <p:nvPr/>
          </p:nvSpPr>
          <p:spPr>
            <a:xfrm rot="12244943" flipH="1">
              <a:off x="10053179" y="1293077"/>
              <a:ext cx="354033" cy="1080418"/>
            </a:xfrm>
            <a:prstGeom prst="arc">
              <a:avLst>
                <a:gd name="adj1" fmla="val 17791952"/>
                <a:gd name="adj2" fmla="val 3555384"/>
              </a:avLst>
            </a:prstGeom>
            <a:noFill/>
            <a:ln w="39600" cap="flat" cmpd="sng">
              <a:solidFill>
                <a:srgbClr val="7F7F7F"/>
              </a:solidFill>
              <a:prstDash val="solid"/>
              <a:miter lim="8000"/>
              <a:headEnd type="none" w="sm" len="sm"/>
              <a:tailEnd type="none" w="sm" len="sm"/>
            </a:ln>
          </p:spPr>
          <p:txBody>
            <a:bodyPr spcFirstLastPara="1" wrap="square" lIns="63325" tIns="31675" rIns="63325" bIns="31675" anchor="ctr" anchorCtr="0">
              <a:noAutofit/>
            </a:bodyPr>
            <a:lstStyle/>
            <a:p>
              <a:pPr marL="0" marR="0" lvl="0" indent="0" algn="ctr" rtl="0">
                <a:spcBef>
                  <a:spcPts val="0"/>
                </a:spcBef>
                <a:spcAft>
                  <a:spcPts val="0"/>
                </a:spcAft>
                <a:buNone/>
              </a:pPr>
              <a:endParaRPr sz="1247">
                <a:solidFill>
                  <a:schemeClr val="lt1"/>
                </a:solidFill>
                <a:latin typeface="Calibri"/>
                <a:ea typeface="Calibri"/>
                <a:cs typeface="Calibri"/>
                <a:sym typeface="Calibri"/>
              </a:endParaRPr>
            </a:p>
          </p:txBody>
        </p:sp>
        <p:grpSp>
          <p:nvGrpSpPr>
            <p:cNvPr id="181" name="Google Shape;181;p14"/>
            <p:cNvGrpSpPr/>
            <p:nvPr/>
          </p:nvGrpSpPr>
          <p:grpSpPr>
            <a:xfrm>
              <a:off x="9957259" y="1842889"/>
              <a:ext cx="540517" cy="3218497"/>
              <a:chOff x="9957259" y="1842889"/>
              <a:chExt cx="540517" cy="3218497"/>
            </a:xfrm>
          </p:grpSpPr>
          <p:sp>
            <p:nvSpPr>
              <p:cNvPr id="182" name="Google Shape;182;p14"/>
              <p:cNvSpPr/>
              <p:nvPr/>
            </p:nvSpPr>
            <p:spPr>
              <a:xfrm rot="10800000" flipH="1">
                <a:off x="9957259" y="2546585"/>
                <a:ext cx="290400" cy="1171500"/>
              </a:xfrm>
              <a:prstGeom prst="arc">
                <a:avLst>
                  <a:gd name="adj1" fmla="val 17301079"/>
                  <a:gd name="adj2" fmla="val 4135529"/>
                </a:avLst>
              </a:prstGeom>
              <a:noFill/>
              <a:ln w="39600" cap="flat" cmpd="sng">
                <a:solidFill>
                  <a:srgbClr val="7F7F7F"/>
                </a:solidFill>
                <a:prstDash val="solid"/>
                <a:miter lim="8000"/>
                <a:headEnd type="none" w="sm" len="sm"/>
                <a:tailEnd type="none" w="sm" len="sm"/>
              </a:ln>
            </p:spPr>
            <p:txBody>
              <a:bodyPr spcFirstLastPara="1" wrap="square" lIns="63325" tIns="31675" rIns="63325" bIns="31675" anchor="ctr" anchorCtr="0">
                <a:noAutofit/>
              </a:bodyPr>
              <a:lstStyle/>
              <a:p>
                <a:pPr marL="0" marR="0" lvl="0" indent="0" algn="ctr" rtl="0">
                  <a:spcBef>
                    <a:spcPts val="0"/>
                  </a:spcBef>
                  <a:spcAft>
                    <a:spcPts val="0"/>
                  </a:spcAft>
                  <a:buNone/>
                </a:pPr>
                <a:endParaRPr sz="1247">
                  <a:solidFill>
                    <a:schemeClr val="lt1"/>
                  </a:solidFill>
                  <a:latin typeface="Calibri"/>
                  <a:ea typeface="Calibri"/>
                  <a:cs typeface="Calibri"/>
                  <a:sym typeface="Calibri"/>
                </a:endParaRPr>
              </a:p>
            </p:txBody>
          </p:sp>
          <p:sp>
            <p:nvSpPr>
              <p:cNvPr id="183" name="Google Shape;183;p14"/>
              <p:cNvSpPr/>
              <p:nvPr/>
            </p:nvSpPr>
            <p:spPr>
              <a:xfrm rot="10800000">
                <a:off x="10207376" y="1842889"/>
                <a:ext cx="290400" cy="1171500"/>
              </a:xfrm>
              <a:prstGeom prst="arc">
                <a:avLst>
                  <a:gd name="adj1" fmla="val 17791952"/>
                  <a:gd name="adj2" fmla="val 3555384"/>
                </a:avLst>
              </a:prstGeom>
              <a:noFill/>
              <a:ln w="39600" cap="flat" cmpd="sng">
                <a:solidFill>
                  <a:srgbClr val="7F7F7F"/>
                </a:solidFill>
                <a:prstDash val="solid"/>
                <a:miter lim="8000"/>
                <a:headEnd type="none" w="sm" len="sm"/>
                <a:tailEnd type="none" w="sm" len="sm"/>
              </a:ln>
            </p:spPr>
            <p:txBody>
              <a:bodyPr spcFirstLastPara="1" wrap="square" lIns="63325" tIns="31675" rIns="63325" bIns="31675" anchor="ctr" anchorCtr="0">
                <a:noAutofit/>
              </a:bodyPr>
              <a:lstStyle/>
              <a:p>
                <a:pPr marL="0" marR="0" lvl="0" indent="0" algn="ctr" rtl="0">
                  <a:spcBef>
                    <a:spcPts val="0"/>
                  </a:spcBef>
                  <a:spcAft>
                    <a:spcPts val="0"/>
                  </a:spcAft>
                  <a:buNone/>
                </a:pPr>
                <a:endParaRPr sz="1247">
                  <a:solidFill>
                    <a:schemeClr val="lt1"/>
                  </a:solidFill>
                  <a:latin typeface="Calibri"/>
                  <a:ea typeface="Calibri"/>
                  <a:cs typeface="Calibri"/>
                  <a:sym typeface="Calibri"/>
                </a:endParaRPr>
              </a:p>
            </p:txBody>
          </p:sp>
          <p:sp>
            <p:nvSpPr>
              <p:cNvPr id="184" name="Google Shape;184;p14"/>
              <p:cNvSpPr/>
              <p:nvPr/>
            </p:nvSpPr>
            <p:spPr>
              <a:xfrm rot="10800000">
                <a:off x="10197215" y="3254426"/>
                <a:ext cx="290400" cy="1171500"/>
              </a:xfrm>
              <a:prstGeom prst="arc">
                <a:avLst>
                  <a:gd name="adj1" fmla="val 17791952"/>
                  <a:gd name="adj2" fmla="val 3555384"/>
                </a:avLst>
              </a:prstGeom>
              <a:noFill/>
              <a:ln w="39600" cap="flat" cmpd="sng">
                <a:solidFill>
                  <a:srgbClr val="7F7F7F"/>
                </a:solidFill>
                <a:prstDash val="solid"/>
                <a:miter lim="8000"/>
                <a:headEnd type="none" w="sm" len="sm"/>
                <a:tailEnd type="none" w="sm" len="sm"/>
              </a:ln>
            </p:spPr>
            <p:txBody>
              <a:bodyPr spcFirstLastPara="1" wrap="square" lIns="63325" tIns="31675" rIns="63325" bIns="31675" anchor="ctr" anchorCtr="0">
                <a:noAutofit/>
              </a:bodyPr>
              <a:lstStyle/>
              <a:p>
                <a:pPr marL="0" marR="0" lvl="0" indent="0" algn="ctr" rtl="0">
                  <a:spcBef>
                    <a:spcPts val="0"/>
                  </a:spcBef>
                  <a:spcAft>
                    <a:spcPts val="0"/>
                  </a:spcAft>
                  <a:buNone/>
                </a:pPr>
                <a:endParaRPr sz="1247">
                  <a:solidFill>
                    <a:schemeClr val="lt1"/>
                  </a:solidFill>
                  <a:latin typeface="Calibri"/>
                  <a:ea typeface="Calibri"/>
                  <a:cs typeface="Calibri"/>
                  <a:sym typeface="Calibri"/>
                </a:endParaRPr>
              </a:p>
            </p:txBody>
          </p:sp>
          <p:sp>
            <p:nvSpPr>
              <p:cNvPr id="185" name="Google Shape;185;p14"/>
              <p:cNvSpPr/>
              <p:nvPr/>
            </p:nvSpPr>
            <p:spPr>
              <a:xfrm rot="9742087" flipH="1">
                <a:off x="10018755" y="3889886"/>
                <a:ext cx="342000" cy="1171500"/>
              </a:xfrm>
              <a:prstGeom prst="arc">
                <a:avLst>
                  <a:gd name="adj1" fmla="val 17791952"/>
                  <a:gd name="adj2" fmla="val 3555384"/>
                </a:avLst>
              </a:prstGeom>
              <a:noFill/>
              <a:ln w="39600" cap="flat" cmpd="sng">
                <a:solidFill>
                  <a:srgbClr val="7F7F7F"/>
                </a:solidFill>
                <a:prstDash val="solid"/>
                <a:miter lim="8000"/>
                <a:headEnd type="none" w="sm" len="sm"/>
                <a:tailEnd type="none" w="sm" len="sm"/>
              </a:ln>
            </p:spPr>
            <p:txBody>
              <a:bodyPr spcFirstLastPara="1" wrap="square" lIns="63325" tIns="31675" rIns="63325" bIns="31675" anchor="ctr" anchorCtr="0">
                <a:noAutofit/>
              </a:bodyPr>
              <a:lstStyle/>
              <a:p>
                <a:pPr marL="0" marR="0" lvl="0" indent="0" algn="ctr" rtl="0">
                  <a:spcBef>
                    <a:spcPts val="0"/>
                  </a:spcBef>
                  <a:spcAft>
                    <a:spcPts val="0"/>
                  </a:spcAft>
                  <a:buNone/>
                </a:pPr>
                <a:endParaRPr sz="1247">
                  <a:solidFill>
                    <a:schemeClr val="lt1"/>
                  </a:solidFill>
                  <a:latin typeface="Calibri"/>
                  <a:ea typeface="Calibri"/>
                  <a:cs typeface="Calibri"/>
                  <a:sym typeface="Calibri"/>
                </a:endParaRPr>
              </a:p>
            </p:txBody>
          </p:sp>
        </p:grpSp>
      </p:grpSp>
      <p:sp>
        <p:nvSpPr>
          <p:cNvPr id="186" name="Google Shape;186;p14"/>
          <p:cNvSpPr txBox="1"/>
          <p:nvPr/>
        </p:nvSpPr>
        <p:spPr>
          <a:xfrm rot="-2207074">
            <a:off x="2716647" y="3917444"/>
            <a:ext cx="886261" cy="268560"/>
          </a:xfrm>
          <a:prstGeom prst="rect">
            <a:avLst/>
          </a:prstGeom>
          <a:noFill/>
          <a:ln>
            <a:noFill/>
          </a:ln>
        </p:spPr>
        <p:txBody>
          <a:bodyPr spcFirstLastPara="1" wrap="square" lIns="63325" tIns="63325" rIns="63325" bIns="63325" anchor="t" anchorCtr="0">
            <a:noAutofit/>
          </a:bodyPr>
          <a:lstStyle/>
          <a:p>
            <a:pPr marL="0" lvl="0" indent="0" algn="l" rtl="0">
              <a:spcBef>
                <a:spcPts val="0"/>
              </a:spcBef>
              <a:spcAft>
                <a:spcPts val="0"/>
              </a:spcAft>
              <a:buNone/>
            </a:pPr>
            <a:r>
              <a:rPr lang="en-US" sz="970"/>
              <a:t>CO2 Laser</a:t>
            </a:r>
            <a:endParaRPr sz="970"/>
          </a:p>
        </p:txBody>
      </p:sp>
      <p:sp>
        <p:nvSpPr>
          <p:cNvPr id="187" name="Google Shape;187;p14"/>
          <p:cNvSpPr txBox="1"/>
          <p:nvPr/>
        </p:nvSpPr>
        <p:spPr>
          <a:xfrm>
            <a:off x="4492583" y="4952604"/>
            <a:ext cx="730800" cy="88800"/>
          </a:xfrm>
          <a:prstGeom prst="rect">
            <a:avLst/>
          </a:prstGeom>
          <a:noFill/>
          <a:ln>
            <a:noFill/>
          </a:ln>
        </p:spPr>
        <p:txBody>
          <a:bodyPr spcFirstLastPara="1" wrap="square" lIns="63325" tIns="63325" rIns="63325" bIns="63325" anchor="t" anchorCtr="0">
            <a:noAutofit/>
          </a:bodyPr>
          <a:lstStyle/>
          <a:p>
            <a:pPr marL="0" lvl="0" indent="0" algn="ctr" rtl="0">
              <a:spcBef>
                <a:spcPts val="0"/>
              </a:spcBef>
              <a:spcAft>
                <a:spcPts val="0"/>
              </a:spcAft>
              <a:buNone/>
            </a:pPr>
            <a:r>
              <a:rPr lang="en-US" sz="970"/>
              <a:t>Ring Heater</a:t>
            </a:r>
            <a:endParaRPr sz="970"/>
          </a:p>
        </p:txBody>
      </p:sp>
      <p:sp>
        <p:nvSpPr>
          <p:cNvPr id="189" name="Google Shape;189;p14"/>
          <p:cNvSpPr txBox="1"/>
          <p:nvPr/>
        </p:nvSpPr>
        <p:spPr>
          <a:xfrm rot="-5400000">
            <a:off x="3536056" y="3253456"/>
            <a:ext cx="1332900" cy="525000"/>
          </a:xfrm>
          <a:prstGeom prst="rect">
            <a:avLst/>
          </a:prstGeom>
          <a:noFill/>
          <a:ln>
            <a:noFill/>
          </a:ln>
        </p:spPr>
        <p:txBody>
          <a:bodyPr spcFirstLastPara="1" wrap="square" lIns="63325" tIns="63325" rIns="63325" bIns="63325" anchor="t" anchorCtr="0">
            <a:noAutofit/>
          </a:bodyPr>
          <a:lstStyle/>
          <a:p>
            <a:pPr marL="0" lvl="0" indent="0" algn="ctr" rtl="0">
              <a:spcBef>
                <a:spcPts val="0"/>
              </a:spcBef>
              <a:spcAft>
                <a:spcPts val="0"/>
              </a:spcAft>
              <a:buNone/>
            </a:pPr>
            <a:r>
              <a:rPr lang="en-US" sz="970"/>
              <a:t>Compensation</a:t>
            </a:r>
            <a:endParaRPr sz="970"/>
          </a:p>
          <a:p>
            <a:pPr marL="0" lvl="0" indent="0" algn="ctr" rtl="0">
              <a:spcBef>
                <a:spcPts val="0"/>
              </a:spcBef>
              <a:spcAft>
                <a:spcPts val="0"/>
              </a:spcAft>
              <a:buNone/>
            </a:pPr>
            <a:r>
              <a:rPr lang="en-US" sz="970"/>
              <a:t>Plate</a:t>
            </a:r>
            <a:endParaRPr sz="97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pic>
        <p:nvPicPr>
          <p:cNvPr id="194" name="Google Shape;194;p15"/>
          <p:cNvPicPr preferRelativeResize="0"/>
          <p:nvPr/>
        </p:nvPicPr>
        <p:blipFill rotWithShape="1">
          <a:blip r:embed="rId3">
            <a:alphaModFix/>
          </a:blip>
          <a:srcRect/>
          <a:stretch/>
        </p:blipFill>
        <p:spPr>
          <a:xfrm>
            <a:off x="327375" y="178930"/>
            <a:ext cx="280947" cy="128525"/>
          </a:xfrm>
          <a:prstGeom prst="rect">
            <a:avLst/>
          </a:prstGeom>
          <a:noFill/>
          <a:ln>
            <a:noFill/>
          </a:ln>
        </p:spPr>
      </p:pic>
      <p:pic>
        <p:nvPicPr>
          <p:cNvPr id="195" name="Google Shape;195;p15"/>
          <p:cNvPicPr preferRelativeResize="0"/>
          <p:nvPr/>
        </p:nvPicPr>
        <p:blipFill rotWithShape="1">
          <a:blip r:embed="rId4">
            <a:alphaModFix/>
          </a:blip>
          <a:srcRect r="-181690"/>
          <a:stretch/>
        </p:blipFill>
        <p:spPr>
          <a:xfrm>
            <a:off x="10504325" y="6287400"/>
            <a:ext cx="3404400" cy="379200"/>
          </a:xfrm>
          <a:prstGeom prst="halfFrame">
            <a:avLst>
              <a:gd name="adj1" fmla="val 70853"/>
              <a:gd name="adj2" fmla="val 87217"/>
            </a:avLst>
          </a:prstGeom>
          <a:noFill/>
          <a:ln>
            <a:noFill/>
          </a:ln>
        </p:spPr>
      </p:pic>
      <p:pic>
        <p:nvPicPr>
          <p:cNvPr id="196" name="Google Shape;196;p15"/>
          <p:cNvPicPr preferRelativeResize="0"/>
          <p:nvPr/>
        </p:nvPicPr>
        <p:blipFill rotWithShape="1">
          <a:blip r:embed="rId5">
            <a:alphaModFix/>
          </a:blip>
          <a:srcRect l="17413" t="9600" r="17950" b="50976"/>
          <a:stretch/>
        </p:blipFill>
        <p:spPr>
          <a:xfrm>
            <a:off x="9223825" y="6081200"/>
            <a:ext cx="1128600" cy="688200"/>
          </a:xfrm>
          <a:prstGeom prst="roundRect">
            <a:avLst>
              <a:gd name="adj" fmla="val 16667"/>
            </a:avLst>
          </a:prstGeom>
          <a:noFill/>
          <a:ln>
            <a:noFill/>
          </a:ln>
        </p:spPr>
      </p:pic>
      <p:sp>
        <p:nvSpPr>
          <p:cNvPr id="197" name="Google Shape;197;p15"/>
          <p:cNvSpPr txBox="1"/>
          <p:nvPr/>
        </p:nvSpPr>
        <p:spPr>
          <a:xfrm>
            <a:off x="327375" y="371066"/>
            <a:ext cx="9067200" cy="5541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600">
                <a:solidFill>
                  <a:srgbClr val="003DA5"/>
                </a:solidFill>
                <a:latin typeface="Fira Sans Medium"/>
                <a:ea typeface="Fira Sans Medium"/>
                <a:cs typeface="Fira Sans Medium"/>
                <a:sym typeface="Fira Sans Medium"/>
              </a:rPr>
              <a:t>LLO Thermal Steady State Data</a:t>
            </a:r>
            <a:endParaRPr/>
          </a:p>
        </p:txBody>
      </p:sp>
      <p:sp>
        <p:nvSpPr>
          <p:cNvPr id="198" name="Google Shape;198;p15"/>
          <p:cNvSpPr txBox="1"/>
          <p:nvPr/>
        </p:nvSpPr>
        <p:spPr>
          <a:xfrm>
            <a:off x="327375" y="1090775"/>
            <a:ext cx="4803425" cy="3594600"/>
          </a:xfrm>
          <a:prstGeom prst="rect">
            <a:avLst/>
          </a:prstGeom>
          <a:noFill/>
          <a:ln>
            <a:noFill/>
          </a:ln>
        </p:spPr>
        <p:txBody>
          <a:bodyPr spcFirstLastPara="1" wrap="square" lIns="0" tIns="0" rIns="0" bIns="0" anchor="t" anchorCtr="0">
            <a:noAutofit/>
          </a:bodyPr>
          <a:lstStyle/>
          <a:p>
            <a:pPr marL="457200" marR="0" lvl="0" indent="-406400" algn="l" rtl="0">
              <a:spcBef>
                <a:spcPts val="0"/>
              </a:spcBef>
              <a:spcAft>
                <a:spcPts val="0"/>
              </a:spcAft>
              <a:buClr>
                <a:srgbClr val="003DA5"/>
              </a:buClr>
              <a:buSzPts val="2800"/>
              <a:buFont typeface="Fira Sans"/>
              <a:buChar char="●"/>
            </a:pPr>
            <a:r>
              <a:rPr lang="en-US" sz="2800" dirty="0">
                <a:solidFill>
                  <a:srgbClr val="003DA5"/>
                </a:solidFill>
                <a:latin typeface="Fira Sans"/>
                <a:ea typeface="Fira Sans"/>
                <a:cs typeface="Fira Sans"/>
                <a:sym typeface="Fira Sans"/>
              </a:rPr>
              <a:t>Segments where the interferometer was locked &gt;24 hours and the TCS components were fixed</a:t>
            </a:r>
            <a:endParaRPr sz="2800" dirty="0">
              <a:solidFill>
                <a:srgbClr val="003DA5"/>
              </a:solidFill>
              <a:latin typeface="Fira Sans"/>
              <a:ea typeface="Fira Sans"/>
              <a:cs typeface="Fira Sans"/>
              <a:sym typeface="Fira Sans"/>
            </a:endParaRPr>
          </a:p>
          <a:p>
            <a:pPr marL="457200" marR="0" lvl="0" indent="0" algn="l" rtl="0">
              <a:spcBef>
                <a:spcPts val="0"/>
              </a:spcBef>
              <a:spcAft>
                <a:spcPts val="0"/>
              </a:spcAft>
              <a:buNone/>
            </a:pPr>
            <a:endParaRPr sz="2800" dirty="0">
              <a:solidFill>
                <a:srgbClr val="003DA5"/>
              </a:solidFill>
              <a:latin typeface="Fira Sans"/>
              <a:ea typeface="Fira Sans"/>
              <a:cs typeface="Fira Sans"/>
              <a:sym typeface="Fira Sans"/>
            </a:endParaRPr>
          </a:p>
          <a:p>
            <a:pPr marL="457200" marR="0" lvl="0" indent="-406400" algn="l" rtl="0">
              <a:spcBef>
                <a:spcPts val="0"/>
              </a:spcBef>
              <a:spcAft>
                <a:spcPts val="0"/>
              </a:spcAft>
              <a:buClr>
                <a:srgbClr val="003DA5"/>
              </a:buClr>
              <a:buSzPts val="2800"/>
              <a:buFont typeface="Fira Sans"/>
              <a:buChar char="●"/>
            </a:pPr>
            <a:r>
              <a:rPr lang="en-US" sz="2800" dirty="0">
                <a:solidFill>
                  <a:srgbClr val="003DA5"/>
                </a:solidFill>
                <a:latin typeface="Fira Sans"/>
                <a:ea typeface="Fira Sans"/>
                <a:cs typeface="Fira Sans"/>
                <a:sym typeface="Fira Sans"/>
              </a:rPr>
              <a:t>Data coming from this period will be much more comparable to a steady state model compared to using the transient regime</a:t>
            </a:r>
            <a:endParaRPr sz="2800" dirty="0">
              <a:solidFill>
                <a:srgbClr val="003DA5"/>
              </a:solidFill>
              <a:latin typeface="Fira Sans"/>
              <a:ea typeface="Fira Sans"/>
              <a:cs typeface="Fira Sans"/>
              <a:sym typeface="Fira Sans"/>
            </a:endParaRPr>
          </a:p>
        </p:txBody>
      </p:sp>
      <p:sp>
        <p:nvSpPr>
          <p:cNvPr id="199" name="Google Shape;199;p15"/>
          <p:cNvSpPr txBox="1">
            <a:spLocks noGrp="1"/>
          </p:cNvSpPr>
          <p:nvPr>
            <p:ph type="sldNum" idx="12"/>
          </p:nvPr>
        </p:nvSpPr>
        <p:spPr>
          <a:xfrm>
            <a:off x="11460312" y="6474509"/>
            <a:ext cx="731700" cy="525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US"/>
              <a:t>10</a:t>
            </a:fld>
            <a:endParaRPr/>
          </a:p>
        </p:txBody>
      </p:sp>
      <p:pic>
        <p:nvPicPr>
          <p:cNvPr id="2" name="Picture 1">
            <a:extLst>
              <a:ext uri="{FF2B5EF4-FFF2-40B4-BE49-F238E27FC236}">
                <a16:creationId xmlns:a16="http://schemas.microsoft.com/office/drawing/2014/main" id="{ECBC4672-89F2-D5CA-E271-6B3071AEED47}"/>
              </a:ext>
            </a:extLst>
          </p:cNvPr>
          <p:cNvPicPr>
            <a:picLocks noChangeAspect="1"/>
          </p:cNvPicPr>
          <p:nvPr/>
        </p:nvPicPr>
        <p:blipFill>
          <a:blip r:embed="rId6"/>
          <a:stretch>
            <a:fillRect/>
          </a:stretch>
        </p:blipFill>
        <p:spPr>
          <a:xfrm>
            <a:off x="5257800" y="1219200"/>
            <a:ext cx="6883621" cy="4585691"/>
          </a:xfrm>
          <a:prstGeom prst="rect">
            <a:avLst/>
          </a:prstGeom>
        </p:spPr>
      </p:pic>
      <p:sp>
        <p:nvSpPr>
          <p:cNvPr id="4" name="Google Shape;198;p15">
            <a:extLst>
              <a:ext uri="{FF2B5EF4-FFF2-40B4-BE49-F238E27FC236}">
                <a16:creationId xmlns:a16="http://schemas.microsoft.com/office/drawing/2014/main" id="{C606B27A-ED1D-A685-694C-09EAAEA9F5EB}"/>
              </a:ext>
            </a:extLst>
          </p:cNvPr>
          <p:cNvSpPr txBox="1"/>
          <p:nvPr/>
        </p:nvSpPr>
        <p:spPr>
          <a:xfrm>
            <a:off x="11177825" y="5461898"/>
            <a:ext cx="1028700" cy="481147"/>
          </a:xfrm>
          <a:prstGeom prst="rect">
            <a:avLst/>
          </a:prstGeom>
          <a:noFill/>
          <a:ln>
            <a:noFill/>
          </a:ln>
        </p:spPr>
        <p:txBody>
          <a:bodyPr spcFirstLastPara="1" wrap="square" lIns="0" tIns="0" rIns="0" bIns="0" anchor="t" anchorCtr="0">
            <a:noAutofit/>
          </a:bodyPr>
          <a:lstStyle/>
          <a:p>
            <a:pPr marL="50800" marR="0" lvl="0" algn="l" rtl="0">
              <a:spcBef>
                <a:spcPts val="0"/>
              </a:spcBef>
              <a:spcAft>
                <a:spcPts val="0"/>
              </a:spcAft>
              <a:buClr>
                <a:srgbClr val="003DA5"/>
              </a:buClr>
              <a:buSzPts val="2800"/>
            </a:pPr>
            <a:r>
              <a:rPr lang="en-US" sz="2800" dirty="0">
                <a:solidFill>
                  <a:srgbClr val="003DA5"/>
                </a:solidFill>
                <a:latin typeface="Fira Sans"/>
                <a:ea typeface="Fira Sans"/>
                <a:cs typeface="Fira Sans"/>
                <a:sym typeface="Fira Sans"/>
              </a:rPr>
              <a:t>~3 </a:t>
            </a:r>
            <a:r>
              <a:rPr lang="en-US" sz="2800" dirty="0" err="1">
                <a:solidFill>
                  <a:srgbClr val="003DA5"/>
                </a:solidFill>
                <a:latin typeface="Fira Sans"/>
                <a:ea typeface="Fira Sans"/>
                <a:cs typeface="Fira Sans"/>
                <a:sym typeface="Fira Sans"/>
              </a:rPr>
              <a:t>hrs</a:t>
            </a:r>
            <a:endParaRPr sz="2800" dirty="0">
              <a:solidFill>
                <a:srgbClr val="003DA5"/>
              </a:solidFill>
              <a:latin typeface="Fira Sans"/>
              <a:ea typeface="Fira Sans"/>
              <a:cs typeface="Fira Sans"/>
              <a:sym typeface="Fira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pic>
        <p:nvPicPr>
          <p:cNvPr id="204" name="Google Shape;204;p16"/>
          <p:cNvPicPr preferRelativeResize="0"/>
          <p:nvPr/>
        </p:nvPicPr>
        <p:blipFill rotWithShape="1">
          <a:blip r:embed="rId3">
            <a:alphaModFix/>
          </a:blip>
          <a:srcRect/>
          <a:stretch/>
        </p:blipFill>
        <p:spPr>
          <a:xfrm>
            <a:off x="327375" y="178930"/>
            <a:ext cx="280947" cy="128525"/>
          </a:xfrm>
          <a:prstGeom prst="rect">
            <a:avLst/>
          </a:prstGeom>
          <a:noFill/>
          <a:ln>
            <a:noFill/>
          </a:ln>
        </p:spPr>
      </p:pic>
      <p:pic>
        <p:nvPicPr>
          <p:cNvPr id="205" name="Google Shape;205;p16"/>
          <p:cNvPicPr preferRelativeResize="0"/>
          <p:nvPr/>
        </p:nvPicPr>
        <p:blipFill rotWithShape="1">
          <a:blip r:embed="rId4">
            <a:alphaModFix/>
          </a:blip>
          <a:srcRect r="-181690"/>
          <a:stretch/>
        </p:blipFill>
        <p:spPr>
          <a:xfrm>
            <a:off x="10504325" y="6287400"/>
            <a:ext cx="3404400" cy="379200"/>
          </a:xfrm>
          <a:prstGeom prst="halfFrame">
            <a:avLst>
              <a:gd name="adj1" fmla="val 70853"/>
              <a:gd name="adj2" fmla="val 87217"/>
            </a:avLst>
          </a:prstGeom>
          <a:noFill/>
          <a:ln>
            <a:noFill/>
          </a:ln>
        </p:spPr>
      </p:pic>
      <p:pic>
        <p:nvPicPr>
          <p:cNvPr id="206" name="Google Shape;206;p16"/>
          <p:cNvPicPr preferRelativeResize="0"/>
          <p:nvPr/>
        </p:nvPicPr>
        <p:blipFill rotWithShape="1">
          <a:blip r:embed="rId5">
            <a:alphaModFix/>
          </a:blip>
          <a:srcRect l="17413" t="9600" r="17950" b="50976"/>
          <a:stretch/>
        </p:blipFill>
        <p:spPr>
          <a:xfrm>
            <a:off x="9223825" y="6081200"/>
            <a:ext cx="1128600" cy="688200"/>
          </a:xfrm>
          <a:prstGeom prst="roundRect">
            <a:avLst>
              <a:gd name="adj" fmla="val 16667"/>
            </a:avLst>
          </a:prstGeom>
          <a:noFill/>
          <a:ln>
            <a:noFill/>
          </a:ln>
        </p:spPr>
      </p:pic>
      <p:sp>
        <p:nvSpPr>
          <p:cNvPr id="207" name="Google Shape;207;p16"/>
          <p:cNvSpPr txBox="1"/>
          <p:nvPr/>
        </p:nvSpPr>
        <p:spPr>
          <a:xfrm>
            <a:off x="327375" y="371066"/>
            <a:ext cx="9067200" cy="5541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600">
                <a:solidFill>
                  <a:srgbClr val="003DA5"/>
                </a:solidFill>
                <a:latin typeface="Fira Sans Medium"/>
                <a:ea typeface="Fira Sans Medium"/>
                <a:cs typeface="Fira Sans Medium"/>
                <a:sym typeface="Fira Sans Medium"/>
              </a:rPr>
              <a:t>LLO Thermal Steady State Data</a:t>
            </a:r>
            <a:endParaRPr/>
          </a:p>
        </p:txBody>
      </p:sp>
      <p:sp>
        <p:nvSpPr>
          <p:cNvPr id="209" name="Google Shape;209;p16"/>
          <p:cNvSpPr txBox="1">
            <a:spLocks noGrp="1"/>
          </p:cNvSpPr>
          <p:nvPr>
            <p:ph type="sldNum" idx="12"/>
          </p:nvPr>
        </p:nvSpPr>
        <p:spPr>
          <a:xfrm>
            <a:off x="11460312" y="6474509"/>
            <a:ext cx="731700" cy="525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US"/>
              <a:t>11</a:t>
            </a:fld>
            <a:endParaRPr/>
          </a:p>
        </p:txBody>
      </p:sp>
      <p:pic>
        <p:nvPicPr>
          <p:cNvPr id="3" name="Google Shape;208;p16">
            <a:extLst>
              <a:ext uri="{FF2B5EF4-FFF2-40B4-BE49-F238E27FC236}">
                <a16:creationId xmlns:a16="http://schemas.microsoft.com/office/drawing/2014/main" id="{C1B606E7-3E1F-2CB1-87FE-B2EEE85BDD07}"/>
              </a:ext>
            </a:extLst>
          </p:cNvPr>
          <p:cNvPicPr preferRelativeResize="0"/>
          <p:nvPr/>
        </p:nvPicPr>
        <p:blipFill rotWithShape="1">
          <a:blip r:embed="rId6">
            <a:alphaModFix/>
          </a:blip>
          <a:srcRect l="32344" b="7167"/>
          <a:stretch>
            <a:fillRect/>
          </a:stretch>
        </p:blipFill>
        <p:spPr>
          <a:xfrm>
            <a:off x="2946400" y="988777"/>
            <a:ext cx="6034313" cy="5125075"/>
          </a:xfrm>
          <a:prstGeom prst="rect">
            <a:avLst/>
          </a:prstGeom>
          <a:noFill/>
          <a:ln w="38100" cap="flat" cmpd="sng">
            <a:solidFill>
              <a:schemeClr val="dk2"/>
            </a:solidFill>
            <a:prstDash val="solid"/>
            <a:round/>
            <a:headEnd type="none" w="sm" len="sm"/>
            <a:tailEnd type="none" w="sm" len="sm"/>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3">
          <a:extLst>
            <a:ext uri="{FF2B5EF4-FFF2-40B4-BE49-F238E27FC236}">
              <a16:creationId xmlns:a16="http://schemas.microsoft.com/office/drawing/2014/main" id="{8A3BD985-BC85-AFA3-DF25-29A82C406D1B}"/>
            </a:ext>
          </a:extLst>
        </p:cNvPr>
        <p:cNvGrpSpPr/>
        <p:nvPr/>
      </p:nvGrpSpPr>
      <p:grpSpPr>
        <a:xfrm>
          <a:off x="0" y="0"/>
          <a:ext cx="0" cy="0"/>
          <a:chOff x="0" y="0"/>
          <a:chExt cx="0" cy="0"/>
        </a:xfrm>
      </p:grpSpPr>
      <p:pic>
        <p:nvPicPr>
          <p:cNvPr id="204" name="Google Shape;204;p16">
            <a:extLst>
              <a:ext uri="{FF2B5EF4-FFF2-40B4-BE49-F238E27FC236}">
                <a16:creationId xmlns:a16="http://schemas.microsoft.com/office/drawing/2014/main" id="{0E409BBD-EA5E-1BE7-1AB3-B0BBFB452AA4}"/>
              </a:ext>
            </a:extLst>
          </p:cNvPr>
          <p:cNvPicPr preferRelativeResize="0"/>
          <p:nvPr/>
        </p:nvPicPr>
        <p:blipFill rotWithShape="1">
          <a:blip r:embed="rId3">
            <a:alphaModFix/>
          </a:blip>
          <a:srcRect/>
          <a:stretch/>
        </p:blipFill>
        <p:spPr>
          <a:xfrm>
            <a:off x="327375" y="178930"/>
            <a:ext cx="280947" cy="128525"/>
          </a:xfrm>
          <a:prstGeom prst="rect">
            <a:avLst/>
          </a:prstGeom>
          <a:noFill/>
          <a:ln>
            <a:noFill/>
          </a:ln>
        </p:spPr>
      </p:pic>
      <p:pic>
        <p:nvPicPr>
          <p:cNvPr id="205" name="Google Shape;205;p16">
            <a:extLst>
              <a:ext uri="{FF2B5EF4-FFF2-40B4-BE49-F238E27FC236}">
                <a16:creationId xmlns:a16="http://schemas.microsoft.com/office/drawing/2014/main" id="{D2030A8F-4A1C-DAB6-5099-4E27B61C5ED2}"/>
              </a:ext>
            </a:extLst>
          </p:cNvPr>
          <p:cNvPicPr preferRelativeResize="0"/>
          <p:nvPr/>
        </p:nvPicPr>
        <p:blipFill rotWithShape="1">
          <a:blip r:embed="rId4">
            <a:alphaModFix/>
          </a:blip>
          <a:srcRect r="-181690"/>
          <a:stretch/>
        </p:blipFill>
        <p:spPr>
          <a:xfrm>
            <a:off x="10504325" y="6287400"/>
            <a:ext cx="3404400" cy="379200"/>
          </a:xfrm>
          <a:prstGeom prst="halfFrame">
            <a:avLst>
              <a:gd name="adj1" fmla="val 70853"/>
              <a:gd name="adj2" fmla="val 87217"/>
            </a:avLst>
          </a:prstGeom>
          <a:noFill/>
          <a:ln>
            <a:noFill/>
          </a:ln>
        </p:spPr>
      </p:pic>
      <p:pic>
        <p:nvPicPr>
          <p:cNvPr id="206" name="Google Shape;206;p16">
            <a:extLst>
              <a:ext uri="{FF2B5EF4-FFF2-40B4-BE49-F238E27FC236}">
                <a16:creationId xmlns:a16="http://schemas.microsoft.com/office/drawing/2014/main" id="{EEC47F64-E55B-0DDC-D986-6DA113FFB6B5}"/>
              </a:ext>
            </a:extLst>
          </p:cNvPr>
          <p:cNvPicPr preferRelativeResize="0"/>
          <p:nvPr/>
        </p:nvPicPr>
        <p:blipFill rotWithShape="1">
          <a:blip r:embed="rId5">
            <a:alphaModFix/>
          </a:blip>
          <a:srcRect l="17413" t="9600" r="17950" b="50976"/>
          <a:stretch/>
        </p:blipFill>
        <p:spPr>
          <a:xfrm>
            <a:off x="9223825" y="6081200"/>
            <a:ext cx="1128600" cy="688200"/>
          </a:xfrm>
          <a:prstGeom prst="roundRect">
            <a:avLst>
              <a:gd name="adj" fmla="val 16667"/>
            </a:avLst>
          </a:prstGeom>
          <a:noFill/>
          <a:ln>
            <a:noFill/>
          </a:ln>
        </p:spPr>
      </p:pic>
      <p:sp>
        <p:nvSpPr>
          <p:cNvPr id="207" name="Google Shape;207;p16">
            <a:extLst>
              <a:ext uri="{FF2B5EF4-FFF2-40B4-BE49-F238E27FC236}">
                <a16:creationId xmlns:a16="http://schemas.microsoft.com/office/drawing/2014/main" id="{41BA799C-A87A-C775-0E55-189251E6817E}"/>
              </a:ext>
            </a:extLst>
          </p:cNvPr>
          <p:cNvSpPr txBox="1"/>
          <p:nvPr/>
        </p:nvSpPr>
        <p:spPr>
          <a:xfrm>
            <a:off x="327375" y="371066"/>
            <a:ext cx="9067200" cy="5541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600" dirty="0">
                <a:solidFill>
                  <a:srgbClr val="003DA5"/>
                </a:solidFill>
                <a:latin typeface="Fira Sans Medium"/>
                <a:ea typeface="Fira Sans Medium"/>
                <a:cs typeface="Fira Sans Medium"/>
                <a:sym typeface="Fira Sans Medium"/>
              </a:rPr>
              <a:t>LLO Thermal Steady State Data</a:t>
            </a:r>
            <a:endParaRPr dirty="0"/>
          </a:p>
        </p:txBody>
      </p:sp>
      <p:pic>
        <p:nvPicPr>
          <p:cNvPr id="208" name="Google Shape;208;p16">
            <a:extLst>
              <a:ext uri="{FF2B5EF4-FFF2-40B4-BE49-F238E27FC236}">
                <a16:creationId xmlns:a16="http://schemas.microsoft.com/office/drawing/2014/main" id="{120BA6EB-293B-29C1-B139-5B8EA46379FA}"/>
              </a:ext>
            </a:extLst>
          </p:cNvPr>
          <p:cNvPicPr preferRelativeResize="0"/>
          <p:nvPr/>
        </p:nvPicPr>
        <p:blipFill rotWithShape="1">
          <a:blip r:embed="rId6">
            <a:alphaModFix amt="8000"/>
          </a:blip>
          <a:srcRect l="32344" b="7167"/>
          <a:stretch>
            <a:fillRect/>
          </a:stretch>
        </p:blipFill>
        <p:spPr>
          <a:xfrm>
            <a:off x="2946400" y="988777"/>
            <a:ext cx="6034313" cy="5125075"/>
          </a:xfrm>
          <a:prstGeom prst="rect">
            <a:avLst/>
          </a:prstGeom>
          <a:noFill/>
          <a:ln w="38100" cap="flat" cmpd="sng">
            <a:solidFill>
              <a:schemeClr val="dk2"/>
            </a:solidFill>
            <a:prstDash val="solid"/>
            <a:round/>
            <a:headEnd type="none" w="sm" len="sm"/>
            <a:tailEnd type="none" w="sm" len="sm"/>
          </a:ln>
        </p:spPr>
      </p:pic>
      <p:sp>
        <p:nvSpPr>
          <p:cNvPr id="209" name="Google Shape;209;p16">
            <a:extLst>
              <a:ext uri="{FF2B5EF4-FFF2-40B4-BE49-F238E27FC236}">
                <a16:creationId xmlns:a16="http://schemas.microsoft.com/office/drawing/2014/main" id="{430E267C-7BE4-FEA7-CC0E-A2DFC0963142}"/>
              </a:ext>
            </a:extLst>
          </p:cNvPr>
          <p:cNvSpPr txBox="1">
            <a:spLocks noGrp="1"/>
          </p:cNvSpPr>
          <p:nvPr>
            <p:ph type="sldNum" idx="12"/>
          </p:nvPr>
        </p:nvSpPr>
        <p:spPr>
          <a:xfrm>
            <a:off x="11460312" y="6474509"/>
            <a:ext cx="731700" cy="525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US"/>
              <a:t>12</a:t>
            </a:fld>
            <a:endParaRPr/>
          </a:p>
        </p:txBody>
      </p:sp>
      <p:pic>
        <p:nvPicPr>
          <p:cNvPr id="3" name="Google Shape;208;p16">
            <a:extLst>
              <a:ext uri="{FF2B5EF4-FFF2-40B4-BE49-F238E27FC236}">
                <a16:creationId xmlns:a16="http://schemas.microsoft.com/office/drawing/2014/main" id="{19F31D16-CFD0-F610-7A8E-7F2E2DDED0BD}"/>
              </a:ext>
            </a:extLst>
          </p:cNvPr>
          <p:cNvPicPr preferRelativeResize="0"/>
          <p:nvPr/>
        </p:nvPicPr>
        <p:blipFill rotWithShape="1">
          <a:blip r:embed="rId6">
            <a:alphaModFix/>
          </a:blip>
          <a:srcRect l="51140" t="9226" r="27352" b="7166"/>
          <a:stretch>
            <a:fillRect/>
          </a:stretch>
        </p:blipFill>
        <p:spPr>
          <a:xfrm>
            <a:off x="4622800" y="1498045"/>
            <a:ext cx="1918338" cy="4615808"/>
          </a:xfrm>
          <a:prstGeom prst="rect">
            <a:avLst/>
          </a:prstGeom>
          <a:noFill/>
          <a:ln w="38100" cap="flat" cmpd="sng">
            <a:solidFill>
              <a:schemeClr val="tx1"/>
            </a:solidFill>
            <a:prstDash val="solid"/>
            <a:round/>
            <a:headEnd type="none" w="sm" len="sm"/>
            <a:tailEnd type="none" w="sm" len="sm"/>
          </a:ln>
        </p:spPr>
      </p:pic>
      <p:sp>
        <p:nvSpPr>
          <p:cNvPr id="8" name="Google Shape;207;p16">
            <a:extLst>
              <a:ext uri="{FF2B5EF4-FFF2-40B4-BE49-F238E27FC236}">
                <a16:creationId xmlns:a16="http://schemas.microsoft.com/office/drawing/2014/main" id="{E3F7EC30-BF4E-2104-15CB-3B2DAF0C105E}"/>
              </a:ext>
            </a:extLst>
          </p:cNvPr>
          <p:cNvSpPr txBox="1"/>
          <p:nvPr/>
        </p:nvSpPr>
        <p:spPr>
          <a:xfrm>
            <a:off x="4604182" y="1161748"/>
            <a:ext cx="1936956"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dirty="0">
                <a:solidFill>
                  <a:srgbClr val="003DA5"/>
                </a:solidFill>
                <a:latin typeface="Fira Sans Medium"/>
                <a:ea typeface="Fira Sans Medium"/>
                <a:cs typeface="Fira Sans Medium"/>
                <a:sym typeface="Fira Sans Medium"/>
              </a:rPr>
              <a:t>Input Laser Power</a:t>
            </a:r>
            <a:endParaRPr sz="900" dirty="0"/>
          </a:p>
        </p:txBody>
      </p:sp>
    </p:spTree>
    <p:extLst>
      <p:ext uri="{BB962C8B-B14F-4D97-AF65-F5344CB8AC3E}">
        <p14:creationId xmlns:p14="http://schemas.microsoft.com/office/powerpoint/2010/main" val="27921760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pic>
        <p:nvPicPr>
          <p:cNvPr id="214" name="Google Shape;214;p17"/>
          <p:cNvPicPr preferRelativeResize="0"/>
          <p:nvPr/>
        </p:nvPicPr>
        <p:blipFill rotWithShape="1">
          <a:blip r:embed="rId3">
            <a:alphaModFix/>
          </a:blip>
          <a:srcRect/>
          <a:stretch/>
        </p:blipFill>
        <p:spPr>
          <a:xfrm>
            <a:off x="327375" y="178930"/>
            <a:ext cx="280947" cy="128525"/>
          </a:xfrm>
          <a:prstGeom prst="rect">
            <a:avLst/>
          </a:prstGeom>
          <a:noFill/>
          <a:ln>
            <a:noFill/>
          </a:ln>
        </p:spPr>
      </p:pic>
      <p:sp>
        <p:nvSpPr>
          <p:cNvPr id="217" name="Google Shape;217;p17"/>
          <p:cNvSpPr txBox="1"/>
          <p:nvPr/>
        </p:nvSpPr>
        <p:spPr>
          <a:xfrm>
            <a:off x="327375" y="371066"/>
            <a:ext cx="9067200" cy="5541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600">
                <a:solidFill>
                  <a:srgbClr val="003DA5"/>
                </a:solidFill>
                <a:latin typeface="Fira Sans Medium"/>
                <a:ea typeface="Fira Sans Medium"/>
                <a:cs typeface="Fira Sans Medium"/>
                <a:sym typeface="Fira Sans Medium"/>
              </a:rPr>
              <a:t>Commissioning Model Results</a:t>
            </a:r>
            <a:endParaRPr/>
          </a:p>
        </p:txBody>
      </p:sp>
      <p:pic>
        <p:nvPicPr>
          <p:cNvPr id="218" name="Google Shape;218;p17"/>
          <p:cNvPicPr preferRelativeResize="0"/>
          <p:nvPr/>
        </p:nvPicPr>
        <p:blipFill rotWithShape="1">
          <a:blip r:embed="rId4">
            <a:alphaModFix/>
          </a:blip>
          <a:srcRect l="1858" t="10058" r="1384" b="43584"/>
          <a:stretch>
            <a:fillRect/>
          </a:stretch>
        </p:blipFill>
        <p:spPr>
          <a:xfrm>
            <a:off x="506250" y="3395280"/>
            <a:ext cx="11179499" cy="1284875"/>
          </a:xfrm>
          <a:prstGeom prst="rect">
            <a:avLst/>
          </a:prstGeom>
          <a:noFill/>
          <a:ln>
            <a:noFill/>
          </a:ln>
        </p:spPr>
      </p:pic>
      <p:sp>
        <p:nvSpPr>
          <p:cNvPr id="219" name="Google Shape;219;p17"/>
          <p:cNvSpPr txBox="1"/>
          <p:nvPr/>
        </p:nvSpPr>
        <p:spPr>
          <a:xfrm>
            <a:off x="327375" y="1330487"/>
            <a:ext cx="11179500" cy="1902600"/>
          </a:xfrm>
          <a:prstGeom prst="rect">
            <a:avLst/>
          </a:prstGeom>
          <a:noFill/>
          <a:ln>
            <a:noFill/>
          </a:ln>
        </p:spPr>
        <p:txBody>
          <a:bodyPr spcFirstLastPara="1" wrap="square" lIns="0" tIns="0" rIns="0" bIns="0" anchor="t" anchorCtr="0">
            <a:noAutofit/>
          </a:bodyPr>
          <a:lstStyle/>
          <a:p>
            <a:pPr marL="457200" marR="0" lvl="0" indent="-406400" algn="l" rtl="0">
              <a:spcBef>
                <a:spcPts val="0"/>
              </a:spcBef>
              <a:spcAft>
                <a:spcPts val="0"/>
              </a:spcAft>
              <a:buClr>
                <a:srgbClr val="003DA5"/>
              </a:buClr>
              <a:buSzPts val="2800"/>
              <a:buFont typeface="Fira Sans"/>
              <a:buChar char="●"/>
            </a:pPr>
            <a:r>
              <a:rPr lang="en-US" sz="2800" dirty="0">
                <a:solidFill>
                  <a:srgbClr val="003DA5"/>
                </a:solidFill>
                <a:latin typeface="Fira Sans"/>
                <a:ea typeface="Fira Sans"/>
                <a:cs typeface="Fira Sans"/>
                <a:sym typeface="Fira Sans"/>
              </a:rPr>
              <a:t>This comparison table shows the agreement with the FINESSE model and experimental values after calibration</a:t>
            </a:r>
            <a:endParaRPr sz="2800" dirty="0">
              <a:solidFill>
                <a:srgbClr val="003DA5"/>
              </a:solidFill>
              <a:latin typeface="Fira Sans"/>
              <a:ea typeface="Fira Sans"/>
              <a:cs typeface="Fira Sans"/>
              <a:sym typeface="Fira Sans"/>
            </a:endParaRPr>
          </a:p>
          <a:p>
            <a:pPr marL="457200" marR="0" lvl="0" indent="0" algn="ctr" rtl="0">
              <a:spcBef>
                <a:spcPts val="0"/>
              </a:spcBef>
              <a:spcAft>
                <a:spcPts val="0"/>
              </a:spcAft>
              <a:buNone/>
            </a:pPr>
            <a:endParaRPr sz="1700" b="1" dirty="0">
              <a:solidFill>
                <a:srgbClr val="003DA5"/>
              </a:solidFill>
              <a:latin typeface="Fira Sans"/>
              <a:ea typeface="Fira Sans"/>
              <a:cs typeface="Fira Sans"/>
              <a:sym typeface="Fira Sans"/>
            </a:endParaRPr>
          </a:p>
          <a:p>
            <a:pPr marL="457200" marR="0" lvl="0" indent="0" algn="l" rtl="0">
              <a:spcBef>
                <a:spcPts val="0"/>
              </a:spcBef>
              <a:spcAft>
                <a:spcPts val="0"/>
              </a:spcAft>
              <a:buNone/>
            </a:pPr>
            <a:endParaRPr sz="1700" b="1" dirty="0">
              <a:solidFill>
                <a:srgbClr val="003DA5"/>
              </a:solidFill>
              <a:latin typeface="Fira Sans"/>
              <a:ea typeface="Fira Sans"/>
              <a:cs typeface="Fira Sans"/>
              <a:sym typeface="Fira Sans"/>
            </a:endParaRPr>
          </a:p>
        </p:txBody>
      </p:sp>
      <p:sp>
        <p:nvSpPr>
          <p:cNvPr id="220" name="Google Shape;220;p17"/>
          <p:cNvSpPr txBox="1">
            <a:spLocks noGrp="1"/>
          </p:cNvSpPr>
          <p:nvPr>
            <p:ph type="sldNum" idx="12"/>
          </p:nvPr>
        </p:nvSpPr>
        <p:spPr>
          <a:xfrm>
            <a:off x="11460312" y="6474509"/>
            <a:ext cx="731700" cy="525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US"/>
              <a:t>13</a:t>
            </a:fld>
            <a:endParaRPr/>
          </a:p>
        </p:txBody>
      </p:sp>
      <p:pic>
        <p:nvPicPr>
          <p:cNvPr id="221" name="Google Shape;221;p17"/>
          <p:cNvPicPr preferRelativeResize="0"/>
          <p:nvPr/>
        </p:nvPicPr>
        <p:blipFill>
          <a:blip r:embed="rId5">
            <a:alphaModFix/>
          </a:blip>
          <a:stretch>
            <a:fillRect/>
          </a:stretch>
        </p:blipFill>
        <p:spPr>
          <a:xfrm>
            <a:off x="9816757" y="123825"/>
            <a:ext cx="2256993" cy="846375"/>
          </a:xfrm>
          <a:prstGeom prst="rect">
            <a:avLst/>
          </a:prstGeom>
          <a:noFill/>
          <a:ln>
            <a:noFill/>
          </a:ln>
        </p:spPr>
      </p:pic>
      <p:sp>
        <p:nvSpPr>
          <p:cNvPr id="222" name="Google Shape;222;p17"/>
          <p:cNvSpPr txBox="1"/>
          <p:nvPr/>
        </p:nvSpPr>
        <p:spPr>
          <a:xfrm>
            <a:off x="413125" y="2777555"/>
            <a:ext cx="1128600" cy="5541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en-US" sz="1700" b="1">
                <a:solidFill>
                  <a:srgbClr val="003DA5"/>
                </a:solidFill>
                <a:latin typeface="Fira Sans"/>
                <a:ea typeface="Fira Sans"/>
                <a:cs typeface="Fira Sans"/>
                <a:sym typeface="Fira Sans"/>
              </a:rPr>
              <a:t>FINESSE</a:t>
            </a:r>
            <a:endParaRPr sz="1700" b="1">
              <a:solidFill>
                <a:srgbClr val="003DA5"/>
              </a:solidFill>
              <a:latin typeface="Fira Sans"/>
              <a:ea typeface="Fira Sans"/>
              <a:cs typeface="Fira Sans"/>
              <a:sym typeface="Fira Sans"/>
            </a:endParaRPr>
          </a:p>
          <a:p>
            <a:pPr marL="0" marR="0" lvl="0" indent="0" algn="ctr" rtl="0">
              <a:spcBef>
                <a:spcPts val="0"/>
              </a:spcBef>
              <a:spcAft>
                <a:spcPts val="0"/>
              </a:spcAft>
              <a:buNone/>
            </a:pPr>
            <a:r>
              <a:rPr lang="en-US" sz="1700" b="1">
                <a:solidFill>
                  <a:srgbClr val="003DA5"/>
                </a:solidFill>
                <a:latin typeface="Fira Sans"/>
                <a:ea typeface="Fira Sans"/>
                <a:cs typeface="Fira Sans"/>
                <a:sym typeface="Fira Sans"/>
              </a:rPr>
              <a:t>Detector</a:t>
            </a:r>
            <a:endParaRPr sz="1700" b="1">
              <a:solidFill>
                <a:srgbClr val="003DA5"/>
              </a:solidFill>
              <a:latin typeface="Fira Sans"/>
              <a:ea typeface="Fira Sans"/>
              <a:cs typeface="Fira Sans"/>
              <a:sym typeface="Fira Sans"/>
            </a:endParaRPr>
          </a:p>
        </p:txBody>
      </p:sp>
      <p:sp>
        <p:nvSpPr>
          <p:cNvPr id="223" name="Google Shape;223;p17"/>
          <p:cNvSpPr txBox="1"/>
          <p:nvPr/>
        </p:nvSpPr>
        <p:spPr>
          <a:xfrm>
            <a:off x="2975450" y="2841180"/>
            <a:ext cx="1128600" cy="5541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en-US" sz="1700" b="1">
                <a:solidFill>
                  <a:srgbClr val="003DA5"/>
                </a:solidFill>
                <a:latin typeface="Fira Sans"/>
                <a:ea typeface="Fira Sans"/>
                <a:cs typeface="Fira Sans"/>
                <a:sym typeface="Fira Sans"/>
              </a:rPr>
              <a:t>FINESSE</a:t>
            </a:r>
            <a:endParaRPr sz="1700" b="1">
              <a:solidFill>
                <a:srgbClr val="003DA5"/>
              </a:solidFill>
              <a:latin typeface="Fira Sans"/>
              <a:ea typeface="Fira Sans"/>
              <a:cs typeface="Fira Sans"/>
              <a:sym typeface="Fira Sans"/>
            </a:endParaRPr>
          </a:p>
          <a:p>
            <a:pPr marL="0" marR="0" lvl="0" indent="0" algn="ctr" rtl="0">
              <a:spcBef>
                <a:spcPts val="0"/>
              </a:spcBef>
              <a:spcAft>
                <a:spcPts val="0"/>
              </a:spcAft>
              <a:buNone/>
            </a:pPr>
            <a:r>
              <a:rPr lang="en-US" sz="1700" b="1">
                <a:solidFill>
                  <a:srgbClr val="003DA5"/>
                </a:solidFill>
                <a:latin typeface="Fira Sans"/>
                <a:ea typeface="Fira Sans"/>
                <a:cs typeface="Fira Sans"/>
                <a:sym typeface="Fira Sans"/>
              </a:rPr>
              <a:t>Output (W)</a:t>
            </a:r>
            <a:endParaRPr sz="1700" b="1">
              <a:solidFill>
                <a:srgbClr val="003DA5"/>
              </a:solidFill>
              <a:latin typeface="Fira Sans"/>
              <a:ea typeface="Fira Sans"/>
              <a:cs typeface="Fira Sans"/>
              <a:sym typeface="Fira Sans"/>
            </a:endParaRPr>
          </a:p>
        </p:txBody>
      </p:sp>
      <p:sp>
        <p:nvSpPr>
          <p:cNvPr id="224" name="Google Shape;224;p17"/>
          <p:cNvSpPr txBox="1"/>
          <p:nvPr/>
        </p:nvSpPr>
        <p:spPr>
          <a:xfrm>
            <a:off x="4710925" y="2824860"/>
            <a:ext cx="1128600" cy="5541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en-US" sz="1700" b="1" dirty="0">
                <a:solidFill>
                  <a:srgbClr val="003DA5"/>
                </a:solidFill>
                <a:latin typeface="Fira Sans"/>
                <a:ea typeface="Fira Sans"/>
                <a:cs typeface="Fira Sans"/>
                <a:sym typeface="Fira Sans"/>
              </a:rPr>
              <a:t>LLO</a:t>
            </a:r>
            <a:endParaRPr sz="1700" b="1" dirty="0">
              <a:solidFill>
                <a:srgbClr val="003DA5"/>
              </a:solidFill>
              <a:latin typeface="Fira Sans"/>
              <a:ea typeface="Fira Sans"/>
              <a:cs typeface="Fira Sans"/>
              <a:sym typeface="Fira Sans"/>
            </a:endParaRPr>
          </a:p>
          <a:p>
            <a:pPr marL="0" marR="0" lvl="0" indent="0" algn="ctr" rtl="0">
              <a:spcBef>
                <a:spcPts val="0"/>
              </a:spcBef>
              <a:spcAft>
                <a:spcPts val="0"/>
              </a:spcAft>
              <a:buNone/>
            </a:pPr>
            <a:r>
              <a:rPr lang="en-US" sz="1700" b="1" dirty="0">
                <a:solidFill>
                  <a:srgbClr val="003DA5"/>
                </a:solidFill>
                <a:latin typeface="Fira Sans"/>
                <a:ea typeface="Fira Sans"/>
                <a:cs typeface="Fira Sans"/>
                <a:sym typeface="Fira Sans"/>
              </a:rPr>
              <a:t>Output (W)</a:t>
            </a:r>
            <a:endParaRPr sz="1700" b="1" dirty="0">
              <a:solidFill>
                <a:srgbClr val="003DA5"/>
              </a:solidFill>
              <a:latin typeface="Fira Sans"/>
              <a:ea typeface="Fira Sans"/>
              <a:cs typeface="Fira Sans"/>
              <a:sym typeface="Fira Sans"/>
            </a:endParaRPr>
          </a:p>
        </p:txBody>
      </p:sp>
      <p:sp>
        <p:nvSpPr>
          <p:cNvPr id="225" name="Google Shape;225;p17"/>
          <p:cNvSpPr txBox="1"/>
          <p:nvPr/>
        </p:nvSpPr>
        <p:spPr>
          <a:xfrm>
            <a:off x="7503400" y="2777555"/>
            <a:ext cx="1437400" cy="5541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en-US" sz="1700" b="1" dirty="0">
                <a:solidFill>
                  <a:srgbClr val="003DA5"/>
                </a:solidFill>
                <a:latin typeface="Fira Sans"/>
                <a:ea typeface="Fira Sans"/>
                <a:cs typeface="Fira Sans"/>
                <a:sym typeface="Fira Sans"/>
              </a:rPr>
              <a:t>LLO</a:t>
            </a:r>
            <a:endParaRPr sz="1700" b="1" dirty="0">
              <a:solidFill>
                <a:srgbClr val="003DA5"/>
              </a:solidFill>
              <a:latin typeface="Fira Sans"/>
              <a:ea typeface="Fira Sans"/>
              <a:cs typeface="Fira Sans"/>
              <a:sym typeface="Fira Sans"/>
            </a:endParaRPr>
          </a:p>
          <a:p>
            <a:pPr marL="0" marR="0" lvl="0" indent="0" algn="ctr" rtl="0">
              <a:spcBef>
                <a:spcPts val="0"/>
              </a:spcBef>
              <a:spcAft>
                <a:spcPts val="0"/>
              </a:spcAft>
              <a:buNone/>
            </a:pPr>
            <a:r>
              <a:rPr lang="en-US" sz="1700" b="1" dirty="0">
                <a:solidFill>
                  <a:srgbClr val="003DA5"/>
                </a:solidFill>
                <a:latin typeface="Fira Sans"/>
                <a:ea typeface="Fira Sans"/>
                <a:cs typeface="Fira Sans"/>
                <a:sym typeface="Fira Sans"/>
              </a:rPr>
              <a:t>Channel (</a:t>
            </a:r>
            <a:r>
              <a:rPr lang="en-US" sz="1700" b="1" dirty="0" err="1">
                <a:solidFill>
                  <a:srgbClr val="003DA5"/>
                </a:solidFill>
                <a:latin typeface="Fira Sans"/>
                <a:ea typeface="Fira Sans"/>
                <a:cs typeface="Fira Sans"/>
                <a:sym typeface="Fira Sans"/>
              </a:rPr>
              <a:t>cts</a:t>
            </a:r>
            <a:r>
              <a:rPr lang="en-US" sz="1700" b="1" dirty="0">
                <a:solidFill>
                  <a:srgbClr val="003DA5"/>
                </a:solidFill>
                <a:latin typeface="Fira Sans"/>
                <a:ea typeface="Fira Sans"/>
                <a:cs typeface="Fira Sans"/>
                <a:sym typeface="Fira Sans"/>
              </a:rPr>
              <a:t>)</a:t>
            </a:r>
            <a:endParaRPr sz="1700" b="1" dirty="0">
              <a:solidFill>
                <a:srgbClr val="003DA5"/>
              </a:solidFill>
              <a:latin typeface="Fira Sans"/>
              <a:ea typeface="Fira Sans"/>
              <a:cs typeface="Fira Sans"/>
              <a:sym typeface="Fira Sans"/>
            </a:endParaRPr>
          </a:p>
        </p:txBody>
      </p:sp>
      <p:sp>
        <p:nvSpPr>
          <p:cNvPr id="226" name="Google Shape;226;p17"/>
          <p:cNvSpPr txBox="1"/>
          <p:nvPr/>
        </p:nvSpPr>
        <p:spPr>
          <a:xfrm>
            <a:off x="9874150" y="2777555"/>
            <a:ext cx="1904725" cy="5541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en-US" sz="1700" b="1" dirty="0">
                <a:solidFill>
                  <a:srgbClr val="003DA5"/>
                </a:solidFill>
                <a:latin typeface="Fira Sans"/>
                <a:ea typeface="Fira Sans"/>
                <a:cs typeface="Fira Sans"/>
                <a:sym typeface="Fira Sans"/>
              </a:rPr>
              <a:t>Channel</a:t>
            </a:r>
            <a:endParaRPr sz="1700" b="1" dirty="0">
              <a:solidFill>
                <a:srgbClr val="003DA5"/>
              </a:solidFill>
              <a:latin typeface="Fira Sans"/>
              <a:ea typeface="Fira Sans"/>
              <a:cs typeface="Fira Sans"/>
              <a:sym typeface="Fira Sans"/>
            </a:endParaRPr>
          </a:p>
          <a:p>
            <a:pPr lvl="0" algn="ctr"/>
            <a:r>
              <a:rPr lang="en-US" sz="1700" b="1" dirty="0">
                <a:solidFill>
                  <a:srgbClr val="003DA5"/>
                </a:solidFill>
                <a:latin typeface="Fira Sans"/>
                <a:ea typeface="Fira Sans"/>
                <a:cs typeface="Fira Sans"/>
                <a:sym typeface="Fira Sans"/>
              </a:rPr>
              <a:t>Calibration (W/</a:t>
            </a:r>
            <a:r>
              <a:rPr lang="en-US" sz="1700" b="1" dirty="0" err="1">
                <a:solidFill>
                  <a:srgbClr val="003DA5"/>
                </a:solidFill>
                <a:latin typeface="Fira Sans"/>
                <a:ea typeface="Fira Sans"/>
                <a:cs typeface="Fira Sans"/>
                <a:sym typeface="Fira Sans"/>
              </a:rPr>
              <a:t>ct</a:t>
            </a:r>
            <a:r>
              <a:rPr lang="en-US" sz="1700" b="1" dirty="0">
                <a:solidFill>
                  <a:srgbClr val="003DA5"/>
                </a:solidFill>
                <a:latin typeface="Fira Sans"/>
                <a:ea typeface="Fira Sans"/>
                <a:cs typeface="Fira Sans"/>
                <a:sym typeface="Fira Sans"/>
              </a:rPr>
              <a:t>)</a:t>
            </a:r>
            <a:endParaRPr sz="1700" b="1" dirty="0">
              <a:solidFill>
                <a:srgbClr val="003DA5"/>
              </a:solidFill>
              <a:latin typeface="Fira Sans"/>
              <a:ea typeface="Fira Sans"/>
              <a:cs typeface="Fira Sans"/>
              <a:sym typeface="Fira Sans"/>
            </a:endParaRPr>
          </a:p>
        </p:txBody>
      </p:sp>
      <p:pic>
        <p:nvPicPr>
          <p:cNvPr id="3" name="Google Shape;218;p17">
            <a:extLst>
              <a:ext uri="{FF2B5EF4-FFF2-40B4-BE49-F238E27FC236}">
                <a16:creationId xmlns:a16="http://schemas.microsoft.com/office/drawing/2014/main" id="{05B8BD64-B555-8D2D-5A1A-73EDF16BE2BD}"/>
              </a:ext>
            </a:extLst>
          </p:cNvPr>
          <p:cNvPicPr preferRelativeResize="0"/>
          <p:nvPr/>
        </p:nvPicPr>
        <p:blipFill rotWithShape="1">
          <a:blip r:embed="rId4">
            <a:alphaModFix/>
          </a:blip>
          <a:srcRect l="1858" t="56416" r="1384" b="16260"/>
          <a:stretch>
            <a:fillRect/>
          </a:stretch>
        </p:blipFill>
        <p:spPr>
          <a:xfrm>
            <a:off x="506250" y="5054450"/>
            <a:ext cx="11179499" cy="757314"/>
          </a:xfrm>
          <a:prstGeom prst="rect">
            <a:avLst/>
          </a:prstGeom>
          <a:noFill/>
          <a:ln>
            <a:noFill/>
          </a:ln>
        </p:spPr>
      </p:pic>
      <p:pic>
        <p:nvPicPr>
          <p:cNvPr id="5" name="Google Shape;218;p17">
            <a:extLst>
              <a:ext uri="{FF2B5EF4-FFF2-40B4-BE49-F238E27FC236}">
                <a16:creationId xmlns:a16="http://schemas.microsoft.com/office/drawing/2014/main" id="{E27BA3D8-69A4-40B8-8CDB-D36EBB0A1E68}"/>
              </a:ext>
            </a:extLst>
          </p:cNvPr>
          <p:cNvPicPr preferRelativeResize="0"/>
          <p:nvPr/>
        </p:nvPicPr>
        <p:blipFill rotWithShape="1">
          <a:blip r:embed="rId4">
            <a:alphaModFix/>
          </a:blip>
          <a:srcRect l="1858" t="84383" r="1384" b="6539"/>
          <a:stretch>
            <a:fillRect/>
          </a:stretch>
        </p:blipFill>
        <p:spPr>
          <a:xfrm>
            <a:off x="506250" y="6286500"/>
            <a:ext cx="11179499" cy="251634"/>
          </a:xfrm>
          <a:prstGeom prst="rect">
            <a:avLst/>
          </a:prstGeom>
          <a:noFill/>
          <a:ln>
            <a:noFill/>
          </a:ln>
        </p:spPr>
      </p:pic>
      <p:sp>
        <p:nvSpPr>
          <p:cNvPr id="7" name="Google Shape;224;p17">
            <a:extLst>
              <a:ext uri="{FF2B5EF4-FFF2-40B4-BE49-F238E27FC236}">
                <a16:creationId xmlns:a16="http://schemas.microsoft.com/office/drawing/2014/main" id="{1E93C70C-7DAD-06E7-6AEF-4AEFEFD87380}"/>
              </a:ext>
            </a:extLst>
          </p:cNvPr>
          <p:cNvSpPr txBox="1"/>
          <p:nvPr/>
        </p:nvSpPr>
        <p:spPr>
          <a:xfrm>
            <a:off x="3561349" y="4727460"/>
            <a:ext cx="1713875" cy="316771"/>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en-US" sz="1700" b="1" dirty="0">
                <a:solidFill>
                  <a:srgbClr val="003DA5"/>
                </a:solidFill>
                <a:latin typeface="Fira Sans"/>
                <a:ea typeface="Fira Sans"/>
                <a:cs typeface="Fira Sans"/>
                <a:sym typeface="Fira Sans"/>
              </a:rPr>
              <a:t>Gain (Unitless)</a:t>
            </a:r>
          </a:p>
          <a:p>
            <a:pPr marL="0" marR="0" lvl="0" indent="0" algn="ctr" rtl="0">
              <a:spcBef>
                <a:spcPts val="0"/>
              </a:spcBef>
              <a:spcAft>
                <a:spcPts val="0"/>
              </a:spcAft>
              <a:buNone/>
            </a:pPr>
            <a:endParaRPr sz="1700" b="1" dirty="0">
              <a:solidFill>
                <a:srgbClr val="003DA5"/>
              </a:solidFill>
              <a:latin typeface="Fira Sans"/>
              <a:ea typeface="Fira Sans"/>
              <a:cs typeface="Fira Sans"/>
              <a:sym typeface="Fira Sans"/>
            </a:endParaRPr>
          </a:p>
        </p:txBody>
      </p:sp>
      <p:sp>
        <p:nvSpPr>
          <p:cNvPr id="9" name="Google Shape;224;p17">
            <a:extLst>
              <a:ext uri="{FF2B5EF4-FFF2-40B4-BE49-F238E27FC236}">
                <a16:creationId xmlns:a16="http://schemas.microsoft.com/office/drawing/2014/main" id="{A000750D-A558-9DDC-99BC-653D04749D98}"/>
              </a:ext>
            </a:extLst>
          </p:cNvPr>
          <p:cNvSpPr txBox="1"/>
          <p:nvPr/>
        </p:nvSpPr>
        <p:spPr>
          <a:xfrm>
            <a:off x="3561349" y="5969729"/>
            <a:ext cx="1713875" cy="316771"/>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en-US" sz="1700" b="1" dirty="0">
                <a:solidFill>
                  <a:srgbClr val="003DA5"/>
                </a:solidFill>
                <a:latin typeface="Fira Sans"/>
                <a:ea typeface="Fira Sans"/>
                <a:cs typeface="Fira Sans"/>
                <a:sym typeface="Fira Sans"/>
              </a:rPr>
              <a:t>(</a:t>
            </a:r>
            <a:r>
              <a:rPr lang="en-US" sz="1700" b="1" dirty="0" err="1">
                <a:solidFill>
                  <a:srgbClr val="003DA5"/>
                </a:solidFill>
                <a:latin typeface="Fira Sans"/>
                <a:ea typeface="Fira Sans"/>
                <a:cs typeface="Fira Sans"/>
                <a:sym typeface="Fira Sans"/>
              </a:rPr>
              <a:t>mW</a:t>
            </a:r>
            <a:r>
              <a:rPr lang="en-US" sz="1700" b="1" dirty="0">
                <a:solidFill>
                  <a:srgbClr val="003DA5"/>
                </a:solidFill>
                <a:latin typeface="Fira Sans"/>
                <a:ea typeface="Fira Sans"/>
                <a:cs typeface="Fira Sans"/>
                <a:sym typeface="Fira Sans"/>
              </a:rPr>
              <a:t>)</a:t>
            </a:r>
          </a:p>
          <a:p>
            <a:pPr marL="0" marR="0" lvl="0" indent="0" algn="ctr" rtl="0">
              <a:spcBef>
                <a:spcPts val="0"/>
              </a:spcBef>
              <a:spcAft>
                <a:spcPts val="0"/>
              </a:spcAft>
              <a:buNone/>
            </a:pPr>
            <a:endParaRPr sz="1700" b="1" dirty="0">
              <a:solidFill>
                <a:srgbClr val="003DA5"/>
              </a:solidFill>
              <a:latin typeface="Fira Sans"/>
              <a:ea typeface="Fira Sans"/>
              <a:cs typeface="Fira Sans"/>
              <a:sym typeface="Fira Sans"/>
            </a:endParaRPr>
          </a:p>
        </p:txBody>
      </p:sp>
      <p:sp>
        <p:nvSpPr>
          <p:cNvPr id="13" name="TextBox 12">
            <a:extLst>
              <a:ext uri="{FF2B5EF4-FFF2-40B4-BE49-F238E27FC236}">
                <a16:creationId xmlns:a16="http://schemas.microsoft.com/office/drawing/2014/main" id="{99C1876F-C211-7DA7-AEFA-B498B509F1CE}"/>
              </a:ext>
            </a:extLst>
          </p:cNvPr>
          <p:cNvSpPr txBox="1"/>
          <p:nvPr/>
        </p:nvSpPr>
        <p:spPr>
          <a:xfrm>
            <a:off x="10145361" y="5922450"/>
            <a:ext cx="1218784" cy="353943"/>
          </a:xfrm>
          <a:prstGeom prst="rect">
            <a:avLst/>
          </a:prstGeom>
          <a:noFill/>
        </p:spPr>
        <p:txBody>
          <a:bodyPr wrap="square">
            <a:spAutoFit/>
          </a:bodyPr>
          <a:lstStyle/>
          <a:p>
            <a:r>
              <a:rPr lang="en-US" sz="1700" b="1" dirty="0">
                <a:solidFill>
                  <a:srgbClr val="003DA5"/>
                </a:solidFill>
                <a:latin typeface="Fira Sans"/>
                <a:ea typeface="Fira Sans"/>
                <a:cs typeface="Fira Sans"/>
                <a:sym typeface="Fira Sans"/>
              </a:rPr>
              <a:t>(</a:t>
            </a:r>
            <a:r>
              <a:rPr lang="en-US" sz="1700" b="1" dirty="0" err="1">
                <a:solidFill>
                  <a:srgbClr val="003DA5"/>
                </a:solidFill>
                <a:latin typeface="Fira Sans"/>
                <a:ea typeface="Fira Sans"/>
                <a:cs typeface="Fira Sans"/>
                <a:sym typeface="Fira Sans"/>
              </a:rPr>
              <a:t>mW</a:t>
            </a:r>
            <a:r>
              <a:rPr lang="en-US" sz="1700" b="1" dirty="0">
                <a:solidFill>
                  <a:srgbClr val="003DA5"/>
                </a:solidFill>
                <a:latin typeface="Fira Sans"/>
                <a:ea typeface="Fira Sans"/>
                <a:cs typeface="Fira Sans"/>
                <a:sym typeface="Fira Sans"/>
              </a:rPr>
              <a:t>/mA)</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3DA5"/>
        </a:solidFill>
        <a:effectLst/>
      </p:bgPr>
    </p:bg>
    <p:spTree>
      <p:nvGrpSpPr>
        <p:cNvPr id="1" name="Shape 230"/>
        <p:cNvGrpSpPr/>
        <p:nvPr/>
      </p:nvGrpSpPr>
      <p:grpSpPr>
        <a:xfrm>
          <a:off x="0" y="0"/>
          <a:ext cx="0" cy="0"/>
          <a:chOff x="0" y="0"/>
          <a:chExt cx="0" cy="0"/>
        </a:xfrm>
      </p:grpSpPr>
      <p:pic>
        <p:nvPicPr>
          <p:cNvPr id="231" name="Google Shape;231;p18" descr="A close up of a logo&#10;&#10;Description automatically generated"/>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32" name="Google Shape;232;p18"/>
          <p:cNvSpPr txBox="1"/>
          <p:nvPr/>
        </p:nvSpPr>
        <p:spPr>
          <a:xfrm>
            <a:off x="1519948" y="566272"/>
            <a:ext cx="9152100" cy="5327700"/>
          </a:xfrm>
          <a:prstGeom prst="rect">
            <a:avLst/>
          </a:prstGeom>
          <a:noFill/>
          <a:ln>
            <a:noFill/>
          </a:ln>
        </p:spPr>
        <p:txBody>
          <a:bodyPr spcFirstLastPara="1" wrap="square" lIns="91425" tIns="45700" rIns="91425" bIns="45700" anchor="t" anchorCtr="0">
            <a:spAutoFit/>
          </a:bodyPr>
          <a:lstStyle/>
          <a:p>
            <a:pPr marL="0" marR="0" lvl="0" indent="0" algn="ctr" rtl="0">
              <a:lnSpc>
                <a:spcPct val="126296"/>
              </a:lnSpc>
              <a:spcBef>
                <a:spcPts val="0"/>
              </a:spcBef>
              <a:spcAft>
                <a:spcPts val="0"/>
              </a:spcAft>
              <a:buNone/>
            </a:pPr>
            <a:r>
              <a:rPr lang="en-US" sz="5400" dirty="0">
                <a:solidFill>
                  <a:schemeClr val="lt1"/>
                </a:solidFill>
                <a:latin typeface="Fira Sans Medium"/>
                <a:ea typeface="Fira Sans Medium"/>
                <a:cs typeface="Fira Sans Medium"/>
                <a:sym typeface="Fira Sans Medium"/>
              </a:rPr>
              <a:t>SURF Project Goal:</a:t>
            </a:r>
            <a:endParaRPr sz="5400" dirty="0">
              <a:solidFill>
                <a:schemeClr val="lt1"/>
              </a:solidFill>
              <a:latin typeface="Fira Sans Medium"/>
              <a:ea typeface="Fira Sans Medium"/>
              <a:cs typeface="Fira Sans Medium"/>
              <a:sym typeface="Fira Sans Medium"/>
            </a:endParaRPr>
          </a:p>
          <a:p>
            <a:pPr marL="0" marR="0" lvl="0" indent="0" algn="ctr" rtl="0">
              <a:lnSpc>
                <a:spcPct val="126296"/>
              </a:lnSpc>
              <a:spcBef>
                <a:spcPts val="0"/>
              </a:spcBef>
              <a:spcAft>
                <a:spcPts val="0"/>
              </a:spcAft>
              <a:buNone/>
            </a:pPr>
            <a:r>
              <a:rPr lang="en-US" sz="5400" dirty="0">
                <a:solidFill>
                  <a:schemeClr val="lt1"/>
                </a:solidFill>
                <a:latin typeface="Fira Sans Medium"/>
                <a:ea typeface="Fira Sans Medium"/>
                <a:cs typeface="Fira Sans Medium"/>
                <a:sym typeface="Fira Sans Medium"/>
              </a:rPr>
              <a:t>Diagnosing discrepancies between model and experimental results with MCMC sampling</a:t>
            </a:r>
            <a:endParaRPr dirty="0"/>
          </a:p>
        </p:txBody>
      </p:sp>
      <p:pic>
        <p:nvPicPr>
          <p:cNvPr id="233" name="Google Shape;233;p18"/>
          <p:cNvPicPr preferRelativeResize="0"/>
          <p:nvPr/>
        </p:nvPicPr>
        <p:blipFill rotWithShape="1">
          <a:blip r:embed="rId4">
            <a:alphaModFix/>
          </a:blip>
          <a:srcRect/>
          <a:stretch/>
        </p:blipFill>
        <p:spPr>
          <a:xfrm>
            <a:off x="5873471" y="222339"/>
            <a:ext cx="444905" cy="203531"/>
          </a:xfrm>
          <a:prstGeom prst="rect">
            <a:avLst/>
          </a:prstGeom>
          <a:noFill/>
          <a:ln>
            <a:noFill/>
          </a:ln>
        </p:spPr>
      </p:pic>
      <p:pic>
        <p:nvPicPr>
          <p:cNvPr id="234" name="Google Shape;234;p18"/>
          <p:cNvPicPr preferRelativeResize="0"/>
          <p:nvPr/>
        </p:nvPicPr>
        <p:blipFill rotWithShape="1">
          <a:blip r:embed="rId5">
            <a:alphaModFix/>
          </a:blip>
          <a:srcRect l="17413" t="9600" r="17950" b="50976"/>
          <a:stretch/>
        </p:blipFill>
        <p:spPr>
          <a:xfrm>
            <a:off x="9223825" y="6081200"/>
            <a:ext cx="1128600" cy="688200"/>
          </a:xfrm>
          <a:prstGeom prst="roundRect">
            <a:avLst>
              <a:gd name="adj" fmla="val 16667"/>
            </a:avLst>
          </a:prstGeom>
          <a:noFill/>
          <a:ln>
            <a:noFill/>
          </a:ln>
        </p:spPr>
      </p:pic>
      <p:pic>
        <p:nvPicPr>
          <p:cNvPr id="235" name="Google Shape;235;p18"/>
          <p:cNvPicPr preferRelativeResize="0"/>
          <p:nvPr/>
        </p:nvPicPr>
        <p:blipFill rotWithShape="1">
          <a:blip r:embed="rId6">
            <a:alphaModFix/>
          </a:blip>
          <a:srcRect r="-172554"/>
          <a:stretch/>
        </p:blipFill>
        <p:spPr>
          <a:xfrm>
            <a:off x="10450850" y="6287700"/>
            <a:ext cx="3333900" cy="378600"/>
          </a:xfrm>
          <a:prstGeom prst="halfFrame">
            <a:avLst>
              <a:gd name="adj1" fmla="val 68735"/>
              <a:gd name="adj2" fmla="val 85378"/>
            </a:avLst>
          </a:prstGeom>
          <a:noFill/>
          <a:ln>
            <a:noFill/>
          </a:ln>
        </p:spPr>
      </p:pic>
      <p:sp>
        <p:nvSpPr>
          <p:cNvPr id="236" name="Google Shape;236;p18"/>
          <p:cNvSpPr txBox="1">
            <a:spLocks noGrp="1"/>
          </p:cNvSpPr>
          <p:nvPr>
            <p:ph type="sldNum" idx="12"/>
          </p:nvPr>
        </p:nvSpPr>
        <p:spPr>
          <a:xfrm>
            <a:off x="11460312" y="6474509"/>
            <a:ext cx="731700" cy="525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US">
                <a:solidFill>
                  <a:schemeClr val="lt1"/>
                </a:solidFill>
              </a:rPr>
              <a:t>14</a:t>
            </a:fld>
            <a:endParaRPr>
              <a:solidFill>
                <a:schemeClr val="lt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grpSp>
        <p:nvGrpSpPr>
          <p:cNvPr id="242" name="Google Shape;242;p19"/>
          <p:cNvGrpSpPr/>
          <p:nvPr/>
        </p:nvGrpSpPr>
        <p:grpSpPr>
          <a:xfrm>
            <a:off x="-18411" y="-6137"/>
            <a:ext cx="12224532" cy="6873342"/>
            <a:chOff x="-18411" y="-6137"/>
            <a:chExt cx="12224532" cy="6873342"/>
          </a:xfrm>
        </p:grpSpPr>
        <p:sp>
          <p:nvSpPr>
            <p:cNvPr id="243" name="Google Shape;243;p19"/>
            <p:cNvSpPr/>
            <p:nvPr/>
          </p:nvSpPr>
          <p:spPr>
            <a:xfrm>
              <a:off x="-18411" y="3031635"/>
              <a:ext cx="12212457" cy="3835570"/>
            </a:xfrm>
            <a:custGeom>
              <a:avLst/>
              <a:gdLst/>
              <a:ahLst/>
              <a:cxnLst/>
              <a:rect l="l" t="t" r="r" b="b"/>
              <a:pathLst>
                <a:path w="12212457" h="3835570" extrusionOk="0">
                  <a:moveTo>
                    <a:pt x="0" y="2718652"/>
                  </a:moveTo>
                  <a:lnTo>
                    <a:pt x="0" y="3835570"/>
                  </a:lnTo>
                  <a:lnTo>
                    <a:pt x="153423" y="3835570"/>
                  </a:lnTo>
                  <a:lnTo>
                    <a:pt x="5443442" y="3835570"/>
                  </a:lnTo>
                  <a:lnTo>
                    <a:pt x="12212457" y="619828"/>
                  </a:lnTo>
                  <a:lnTo>
                    <a:pt x="12212457" y="0"/>
                  </a:lnTo>
                  <a:lnTo>
                    <a:pt x="0" y="2718652"/>
                  </a:lnTo>
                  <a:close/>
                </a:path>
              </a:pathLst>
            </a:custGeom>
            <a:solidFill>
              <a:srgbClr val="FFB81D"/>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44" name="Google Shape;244;p19"/>
            <p:cNvSpPr/>
            <p:nvPr/>
          </p:nvSpPr>
          <p:spPr>
            <a:xfrm>
              <a:off x="-18411" y="-6137"/>
              <a:ext cx="12224532" cy="5842341"/>
            </a:xfrm>
            <a:custGeom>
              <a:avLst/>
              <a:gdLst/>
              <a:ahLst/>
              <a:cxnLst/>
              <a:rect l="l" t="t" r="r" b="b"/>
              <a:pathLst>
                <a:path w="12194047" h="5842341" extrusionOk="0">
                  <a:moveTo>
                    <a:pt x="0" y="5842341"/>
                  </a:moveTo>
                  <a:cubicBezTo>
                    <a:pt x="4091" y="3894894"/>
                    <a:pt x="8183" y="1947447"/>
                    <a:pt x="12274" y="0"/>
                  </a:cubicBezTo>
                  <a:lnTo>
                    <a:pt x="12194047" y="6137"/>
                  </a:lnTo>
                  <a:cubicBezTo>
                    <a:pt x="12194047" y="1031001"/>
                    <a:pt x="12194046" y="2055866"/>
                    <a:pt x="12194046" y="3080730"/>
                  </a:cubicBezTo>
                  <a:lnTo>
                    <a:pt x="0" y="5842341"/>
                  </a:lnTo>
                  <a:close/>
                </a:path>
              </a:pathLst>
            </a:custGeom>
            <a:solidFill>
              <a:srgbClr val="003DA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0" i="0" u="none" strike="noStrike" cap="none">
                  <a:solidFill>
                    <a:schemeClr val="lt1"/>
                  </a:solidFill>
                  <a:latin typeface="Calibri"/>
                  <a:ea typeface="Calibri"/>
                  <a:cs typeface="Calibri"/>
                  <a:sym typeface="Calibri"/>
                </a:rPr>
                <a:t>  </a:t>
              </a:r>
              <a:endParaRPr/>
            </a:p>
          </p:txBody>
        </p:sp>
      </p:grpSp>
      <p:sp>
        <p:nvSpPr>
          <p:cNvPr id="245" name="Google Shape;245;p19"/>
          <p:cNvSpPr txBox="1"/>
          <p:nvPr/>
        </p:nvSpPr>
        <p:spPr>
          <a:xfrm>
            <a:off x="719198" y="381000"/>
            <a:ext cx="11063100" cy="3207900"/>
          </a:xfrm>
          <a:prstGeom prst="rect">
            <a:avLst/>
          </a:prstGeom>
          <a:noFill/>
          <a:ln>
            <a:noFill/>
          </a:ln>
        </p:spPr>
        <p:txBody>
          <a:bodyPr spcFirstLastPara="1" wrap="square" lIns="0" tIns="91425" rIns="0" bIns="0" anchor="t" anchorCtr="0">
            <a:spAutoFit/>
          </a:bodyPr>
          <a:lstStyle/>
          <a:p>
            <a:pPr marL="0" marR="0" lvl="0" indent="0" algn="l" rtl="0">
              <a:lnSpc>
                <a:spcPct val="103333"/>
              </a:lnSpc>
              <a:spcBef>
                <a:spcPts val="0"/>
              </a:spcBef>
              <a:spcAft>
                <a:spcPts val="0"/>
              </a:spcAft>
              <a:buNone/>
            </a:pPr>
            <a:r>
              <a:rPr lang="en-US" sz="6600">
                <a:solidFill>
                  <a:schemeClr val="lt1"/>
                </a:solidFill>
                <a:latin typeface="Fira Sans Medium"/>
                <a:ea typeface="Fira Sans Medium"/>
                <a:cs typeface="Fira Sans Medium"/>
                <a:sym typeface="Fira Sans Medium"/>
              </a:rPr>
              <a:t>*Parameter Estimation for the Interferometer Instead of Black Holes</a:t>
            </a:r>
            <a:endParaRPr/>
          </a:p>
        </p:txBody>
      </p:sp>
      <p:sp>
        <p:nvSpPr>
          <p:cNvPr id="246" name="Google Shape;246;p19"/>
          <p:cNvSpPr txBox="1"/>
          <p:nvPr/>
        </p:nvSpPr>
        <p:spPr>
          <a:xfrm>
            <a:off x="719204" y="3588901"/>
            <a:ext cx="4538100" cy="3247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700">
                <a:solidFill>
                  <a:schemeClr val="lt1"/>
                </a:solidFill>
                <a:latin typeface="Calibri"/>
                <a:ea typeface="Calibri"/>
                <a:cs typeface="Calibri"/>
                <a:sym typeface="Calibri"/>
              </a:rPr>
              <a:t>Abhiram Sharma, Cecilia Ochoa, Mary Ranjbar, Xuesi Ma, Jonathan Richardson</a:t>
            </a:r>
            <a:endParaRPr sz="2700">
              <a:solidFill>
                <a:schemeClr val="lt1"/>
              </a:solidFill>
              <a:latin typeface="Calibri"/>
              <a:ea typeface="Calibri"/>
              <a:cs typeface="Calibri"/>
              <a:sym typeface="Calibri"/>
            </a:endParaRPr>
          </a:p>
          <a:p>
            <a:pPr marL="0" marR="0" lvl="0" indent="0" algn="l" rtl="0">
              <a:spcBef>
                <a:spcPts val="0"/>
              </a:spcBef>
              <a:spcAft>
                <a:spcPts val="0"/>
              </a:spcAft>
              <a:buNone/>
            </a:pPr>
            <a:endParaRPr sz="1600">
              <a:solidFill>
                <a:schemeClr val="lt1"/>
              </a:solidFill>
              <a:latin typeface="Calibri"/>
              <a:ea typeface="Calibri"/>
              <a:cs typeface="Calibri"/>
              <a:sym typeface="Calibri"/>
            </a:endParaRPr>
          </a:p>
          <a:p>
            <a:pPr marL="0" marR="0" lvl="0" indent="0" algn="l" rtl="0">
              <a:spcBef>
                <a:spcPts val="0"/>
              </a:spcBef>
              <a:spcAft>
                <a:spcPts val="0"/>
              </a:spcAft>
              <a:buNone/>
            </a:pPr>
            <a:endParaRPr sz="2700">
              <a:solidFill>
                <a:schemeClr val="lt1"/>
              </a:solidFill>
              <a:latin typeface="Calibri"/>
              <a:ea typeface="Calibri"/>
              <a:cs typeface="Calibri"/>
              <a:sym typeface="Calibri"/>
            </a:endParaRPr>
          </a:p>
          <a:p>
            <a:pPr marL="0" marR="0" lvl="0" indent="0" algn="l" rtl="0">
              <a:spcBef>
                <a:spcPts val="0"/>
              </a:spcBef>
              <a:spcAft>
                <a:spcPts val="0"/>
              </a:spcAft>
              <a:buNone/>
            </a:pPr>
            <a:r>
              <a:rPr lang="en-US" sz="2700">
                <a:solidFill>
                  <a:schemeClr val="lt1"/>
                </a:solidFill>
                <a:latin typeface="Calibri"/>
                <a:ea typeface="Calibri"/>
                <a:cs typeface="Calibri"/>
                <a:sym typeface="Calibri"/>
              </a:rPr>
              <a:t>LIGO-T2600158</a:t>
            </a:r>
            <a:endParaRPr sz="2700">
              <a:solidFill>
                <a:schemeClr val="lt1"/>
              </a:solidFill>
              <a:latin typeface="Calibri"/>
              <a:ea typeface="Calibri"/>
              <a:cs typeface="Calibri"/>
              <a:sym typeface="Calibri"/>
            </a:endParaRPr>
          </a:p>
          <a:p>
            <a:pPr marL="0" marR="0" lvl="0" indent="0" algn="l" rtl="0">
              <a:spcBef>
                <a:spcPts val="0"/>
              </a:spcBef>
              <a:spcAft>
                <a:spcPts val="0"/>
              </a:spcAft>
              <a:buNone/>
            </a:pPr>
            <a:r>
              <a:rPr lang="en-US" sz="2700">
                <a:solidFill>
                  <a:schemeClr val="lt1"/>
                </a:solidFill>
                <a:latin typeface="Calibri"/>
                <a:ea typeface="Calibri"/>
                <a:cs typeface="Calibri"/>
                <a:sym typeface="Calibri"/>
              </a:rPr>
              <a:t>ask40@gatech.edu</a:t>
            </a:r>
            <a:br>
              <a:rPr lang="en-US" sz="2700" b="0" i="0" u="none" strike="noStrike" cap="none">
                <a:solidFill>
                  <a:schemeClr val="lt1"/>
                </a:solidFill>
                <a:latin typeface="Calibri"/>
                <a:ea typeface="Calibri"/>
                <a:cs typeface="Calibri"/>
                <a:sym typeface="Calibri"/>
              </a:rPr>
            </a:br>
            <a:r>
              <a:rPr lang="en-US" sz="2700">
                <a:solidFill>
                  <a:schemeClr val="lt1"/>
                </a:solidFill>
                <a:latin typeface="Calibri"/>
                <a:ea typeface="Calibri"/>
                <a:cs typeface="Calibri"/>
                <a:sym typeface="Calibri"/>
              </a:rPr>
              <a:t>August 21, 2026</a:t>
            </a:r>
            <a:endParaRPr sz="2700">
              <a:solidFill>
                <a:schemeClr val="lt1"/>
              </a:solidFill>
              <a:latin typeface="Fira Sans"/>
              <a:ea typeface="Fira Sans"/>
              <a:cs typeface="Fira Sans"/>
              <a:sym typeface="Fira Sans"/>
            </a:endParaRPr>
          </a:p>
        </p:txBody>
      </p:sp>
      <p:sp>
        <p:nvSpPr>
          <p:cNvPr id="248" name="Google Shape;248;p19"/>
          <p:cNvSpPr txBox="1">
            <a:spLocks noGrp="1"/>
          </p:cNvSpPr>
          <p:nvPr>
            <p:ph type="sldNum" idx="12"/>
          </p:nvPr>
        </p:nvSpPr>
        <p:spPr>
          <a:xfrm>
            <a:off x="11460312" y="6474509"/>
            <a:ext cx="731700" cy="525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US"/>
              <a:t>15</a:t>
            </a:fld>
            <a:endParaRPr/>
          </a:p>
        </p:txBody>
      </p:sp>
      <p:pic>
        <p:nvPicPr>
          <p:cNvPr id="3" name="Google Shape;27;p6">
            <a:extLst>
              <a:ext uri="{FF2B5EF4-FFF2-40B4-BE49-F238E27FC236}">
                <a16:creationId xmlns:a16="http://schemas.microsoft.com/office/drawing/2014/main" id="{F8D5E7C8-9248-C2C4-6308-1EDA4310DFE6}"/>
              </a:ext>
            </a:extLst>
          </p:cNvPr>
          <p:cNvPicPr preferRelativeResize="0"/>
          <p:nvPr/>
        </p:nvPicPr>
        <p:blipFill rotWithShape="1">
          <a:blip r:embed="rId3">
            <a:alphaModFix/>
          </a:blip>
          <a:srcRect r="-181690"/>
          <a:stretch/>
        </p:blipFill>
        <p:spPr>
          <a:xfrm>
            <a:off x="10503619" y="6145857"/>
            <a:ext cx="3991002" cy="525000"/>
          </a:xfrm>
          <a:prstGeom prst="halfFrame">
            <a:avLst>
              <a:gd name="adj1" fmla="val 71760"/>
              <a:gd name="adj2" fmla="val 75424"/>
            </a:avLst>
          </a:prstGeom>
          <a:noFill/>
          <a:ln>
            <a:noFill/>
          </a:ln>
        </p:spPr>
      </p:pic>
      <p:pic>
        <p:nvPicPr>
          <p:cNvPr id="5" name="Google Shape;33;p6">
            <a:extLst>
              <a:ext uri="{FF2B5EF4-FFF2-40B4-BE49-F238E27FC236}">
                <a16:creationId xmlns:a16="http://schemas.microsoft.com/office/drawing/2014/main" id="{9268FB02-0B58-4E80-1702-925A16CD612E}"/>
              </a:ext>
            </a:extLst>
          </p:cNvPr>
          <p:cNvPicPr preferRelativeResize="0"/>
          <p:nvPr/>
        </p:nvPicPr>
        <p:blipFill rotWithShape="1">
          <a:blip r:embed="rId4">
            <a:alphaModFix/>
          </a:blip>
          <a:srcRect l="17413" t="9600" r="17950" b="50976"/>
          <a:stretch/>
        </p:blipFill>
        <p:spPr>
          <a:xfrm>
            <a:off x="9223825" y="6081200"/>
            <a:ext cx="1128600" cy="688200"/>
          </a:xfrm>
          <a:prstGeom prst="roundRect">
            <a:avLst>
              <a:gd name="adj" fmla="val 16667"/>
            </a:avLst>
          </a:prstGeom>
          <a:noFill/>
          <a:ln>
            <a:noFill/>
          </a:ln>
        </p:spPr>
      </p:pic>
      <p:pic>
        <p:nvPicPr>
          <p:cNvPr id="7" name="Google Shape;35;p6" title="NSF_Official_logo_High_Res_1200ppi.png">
            <a:extLst>
              <a:ext uri="{FF2B5EF4-FFF2-40B4-BE49-F238E27FC236}">
                <a16:creationId xmlns:a16="http://schemas.microsoft.com/office/drawing/2014/main" id="{AACA60D6-CE53-757F-B0A3-6B9C139486E3}"/>
              </a:ext>
            </a:extLst>
          </p:cNvPr>
          <p:cNvPicPr preferRelativeResize="0"/>
          <p:nvPr/>
        </p:nvPicPr>
        <p:blipFill>
          <a:blip r:embed="rId5">
            <a:alphaModFix/>
          </a:blip>
          <a:stretch>
            <a:fillRect/>
          </a:stretch>
        </p:blipFill>
        <p:spPr>
          <a:xfrm>
            <a:off x="10896012" y="4825516"/>
            <a:ext cx="1128600" cy="1188037"/>
          </a:xfrm>
          <a:prstGeom prst="rect">
            <a:avLst/>
          </a:prstGeom>
          <a:noFill/>
          <a:ln>
            <a:noFill/>
          </a:ln>
        </p:spPr>
      </p:pic>
      <p:pic>
        <p:nvPicPr>
          <p:cNvPr id="9" name="Picture 8">
            <a:extLst>
              <a:ext uri="{FF2B5EF4-FFF2-40B4-BE49-F238E27FC236}">
                <a16:creationId xmlns:a16="http://schemas.microsoft.com/office/drawing/2014/main" id="{45A0F8F0-75BE-9023-7FA4-7F824A2EFC70}"/>
              </a:ext>
            </a:extLst>
          </p:cNvPr>
          <p:cNvPicPr>
            <a:picLocks noChangeAspect="1"/>
          </p:cNvPicPr>
          <p:nvPr/>
        </p:nvPicPr>
        <p:blipFill>
          <a:blip r:embed="rId6"/>
          <a:stretch>
            <a:fillRect/>
          </a:stretch>
        </p:blipFill>
        <p:spPr>
          <a:xfrm>
            <a:off x="9865521" y="4960571"/>
            <a:ext cx="973807" cy="973807"/>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pic>
        <p:nvPicPr>
          <p:cNvPr id="254" name="Google Shape;254;p20"/>
          <p:cNvPicPr preferRelativeResize="0"/>
          <p:nvPr/>
        </p:nvPicPr>
        <p:blipFill rotWithShape="1">
          <a:blip r:embed="rId3">
            <a:alphaModFix/>
          </a:blip>
          <a:srcRect/>
          <a:stretch/>
        </p:blipFill>
        <p:spPr>
          <a:xfrm>
            <a:off x="327375" y="178930"/>
            <a:ext cx="280947" cy="128525"/>
          </a:xfrm>
          <a:prstGeom prst="rect">
            <a:avLst/>
          </a:prstGeom>
          <a:noFill/>
          <a:ln>
            <a:noFill/>
          </a:ln>
        </p:spPr>
      </p:pic>
      <p:pic>
        <p:nvPicPr>
          <p:cNvPr id="255" name="Google Shape;255;p20"/>
          <p:cNvPicPr preferRelativeResize="0"/>
          <p:nvPr/>
        </p:nvPicPr>
        <p:blipFill rotWithShape="1">
          <a:blip r:embed="rId4">
            <a:alphaModFix/>
          </a:blip>
          <a:srcRect r="-181690"/>
          <a:stretch/>
        </p:blipFill>
        <p:spPr>
          <a:xfrm>
            <a:off x="10504325" y="6287400"/>
            <a:ext cx="3404400" cy="379200"/>
          </a:xfrm>
          <a:prstGeom prst="halfFrame">
            <a:avLst>
              <a:gd name="adj1" fmla="val 70853"/>
              <a:gd name="adj2" fmla="val 87217"/>
            </a:avLst>
          </a:prstGeom>
          <a:noFill/>
          <a:ln>
            <a:noFill/>
          </a:ln>
        </p:spPr>
      </p:pic>
      <p:sp>
        <p:nvSpPr>
          <p:cNvPr id="256" name="Google Shape;256;p20"/>
          <p:cNvSpPr txBox="1"/>
          <p:nvPr/>
        </p:nvSpPr>
        <p:spPr>
          <a:xfrm>
            <a:off x="327375" y="371066"/>
            <a:ext cx="9067200" cy="5541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600">
                <a:solidFill>
                  <a:srgbClr val="003DA5"/>
                </a:solidFill>
                <a:latin typeface="Fira Sans Medium"/>
                <a:ea typeface="Fira Sans Medium"/>
                <a:cs typeface="Fira Sans Medium"/>
                <a:sym typeface="Fira Sans Medium"/>
              </a:rPr>
              <a:t>MCMC parameter estimation</a:t>
            </a:r>
            <a:endParaRPr/>
          </a:p>
        </p:txBody>
      </p:sp>
      <p:pic>
        <p:nvPicPr>
          <p:cNvPr id="257" name="Google Shape;257;p20"/>
          <p:cNvPicPr preferRelativeResize="0"/>
          <p:nvPr/>
        </p:nvPicPr>
        <p:blipFill>
          <a:blip r:embed="rId5">
            <a:alphaModFix/>
          </a:blip>
          <a:stretch>
            <a:fillRect/>
          </a:stretch>
        </p:blipFill>
        <p:spPr>
          <a:xfrm>
            <a:off x="2120188" y="3800466"/>
            <a:ext cx="7762875" cy="2676525"/>
          </a:xfrm>
          <a:prstGeom prst="rect">
            <a:avLst/>
          </a:prstGeom>
          <a:noFill/>
          <a:ln>
            <a:noFill/>
          </a:ln>
        </p:spPr>
      </p:pic>
      <p:sp>
        <p:nvSpPr>
          <p:cNvPr id="258" name="Google Shape;258;p20"/>
          <p:cNvSpPr txBox="1"/>
          <p:nvPr/>
        </p:nvSpPr>
        <p:spPr>
          <a:xfrm>
            <a:off x="327375" y="1090775"/>
            <a:ext cx="11179500" cy="1813200"/>
          </a:xfrm>
          <a:prstGeom prst="rect">
            <a:avLst/>
          </a:prstGeom>
          <a:noFill/>
          <a:ln>
            <a:noFill/>
          </a:ln>
        </p:spPr>
        <p:txBody>
          <a:bodyPr spcFirstLastPara="1" wrap="square" lIns="0" tIns="0" rIns="0" bIns="0" anchor="t" anchorCtr="0">
            <a:noAutofit/>
          </a:bodyPr>
          <a:lstStyle/>
          <a:p>
            <a:pPr marL="457200" marR="0" lvl="0" indent="-406400" algn="l" rtl="0">
              <a:spcBef>
                <a:spcPts val="0"/>
              </a:spcBef>
              <a:spcAft>
                <a:spcPts val="0"/>
              </a:spcAft>
              <a:buClr>
                <a:srgbClr val="003DA5"/>
              </a:buClr>
              <a:buSzPts val="2800"/>
              <a:buFont typeface="Fira Sans"/>
              <a:buChar char="●"/>
            </a:pPr>
            <a:r>
              <a:rPr lang="en-US" sz="2800">
                <a:solidFill>
                  <a:srgbClr val="003DA5"/>
                </a:solidFill>
                <a:latin typeface="Fira Sans"/>
                <a:ea typeface="Fira Sans"/>
                <a:cs typeface="Fira Sans"/>
                <a:sym typeface="Fira Sans"/>
              </a:rPr>
              <a:t>Implementing Markov chain Monte Carlo (MCMC) sampling into the FINESSE commissioning model allows us to estimate the posteriors of various parameters</a:t>
            </a:r>
            <a:endParaRPr sz="2800">
              <a:solidFill>
                <a:srgbClr val="003DA5"/>
              </a:solidFill>
              <a:latin typeface="Fira Sans"/>
              <a:ea typeface="Fira Sans"/>
              <a:cs typeface="Fira Sans"/>
              <a:sym typeface="Fira Sans"/>
            </a:endParaRPr>
          </a:p>
          <a:p>
            <a:pPr marL="914400" marR="0" lvl="0" indent="0" algn="l" rtl="0">
              <a:spcBef>
                <a:spcPts val="0"/>
              </a:spcBef>
              <a:spcAft>
                <a:spcPts val="0"/>
              </a:spcAft>
              <a:buNone/>
            </a:pPr>
            <a:endParaRPr sz="2800">
              <a:solidFill>
                <a:srgbClr val="003DA5"/>
              </a:solidFill>
              <a:latin typeface="Fira Sans"/>
              <a:ea typeface="Fira Sans"/>
              <a:cs typeface="Fira Sans"/>
              <a:sym typeface="Fira Sans"/>
            </a:endParaRPr>
          </a:p>
          <a:p>
            <a:pPr marL="457200" marR="0" lvl="0" indent="-406400" algn="l" rtl="0">
              <a:spcBef>
                <a:spcPts val="0"/>
              </a:spcBef>
              <a:spcAft>
                <a:spcPts val="0"/>
              </a:spcAft>
              <a:buClr>
                <a:srgbClr val="003DA5"/>
              </a:buClr>
              <a:buSzPts val="2800"/>
              <a:buFont typeface="Fira Sans"/>
              <a:buChar char="●"/>
            </a:pPr>
            <a:r>
              <a:rPr lang="en-US" sz="2800">
                <a:solidFill>
                  <a:srgbClr val="003DA5"/>
                </a:solidFill>
                <a:latin typeface="Fira Sans"/>
                <a:ea typeface="Fira Sans"/>
                <a:cs typeface="Fira Sans"/>
                <a:sym typeface="Fira Sans"/>
              </a:rPr>
              <a:t>The emcee python package was chosen for sampling</a:t>
            </a:r>
            <a:endParaRPr sz="2800">
              <a:solidFill>
                <a:srgbClr val="003DA5"/>
              </a:solidFill>
              <a:latin typeface="Fira Sans"/>
              <a:ea typeface="Fira Sans"/>
              <a:cs typeface="Fira Sans"/>
              <a:sym typeface="Fira Sans"/>
            </a:endParaRPr>
          </a:p>
        </p:txBody>
      </p:sp>
      <p:sp>
        <p:nvSpPr>
          <p:cNvPr id="259" name="Google Shape;259;p20"/>
          <p:cNvSpPr txBox="1">
            <a:spLocks noGrp="1"/>
          </p:cNvSpPr>
          <p:nvPr>
            <p:ph type="sldNum" idx="12"/>
          </p:nvPr>
        </p:nvSpPr>
        <p:spPr>
          <a:xfrm>
            <a:off x="11460312" y="6474509"/>
            <a:ext cx="731700" cy="525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US"/>
              <a:t>16</a:t>
            </a:fld>
            <a:endParaRPr/>
          </a:p>
        </p:txBody>
      </p:sp>
      <p:sp>
        <p:nvSpPr>
          <p:cNvPr id="260" name="Google Shape;260;p20"/>
          <p:cNvSpPr txBox="1"/>
          <p:nvPr/>
        </p:nvSpPr>
        <p:spPr>
          <a:xfrm>
            <a:off x="3177325" y="4071950"/>
            <a:ext cx="1688400" cy="34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800" b="1"/>
              <a:t>Posterior</a:t>
            </a:r>
            <a:endParaRPr sz="1800" b="1"/>
          </a:p>
        </p:txBody>
      </p:sp>
      <p:sp>
        <p:nvSpPr>
          <p:cNvPr id="261" name="Google Shape;261;p20"/>
          <p:cNvSpPr txBox="1"/>
          <p:nvPr/>
        </p:nvSpPr>
        <p:spPr>
          <a:xfrm>
            <a:off x="8664025" y="3726038"/>
            <a:ext cx="1688400" cy="34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800" b="1">
                <a:solidFill>
                  <a:schemeClr val="dk1"/>
                </a:solidFill>
              </a:rPr>
              <a:t>Prior</a:t>
            </a:r>
            <a:endParaRPr sz="1800" b="1">
              <a:solidFill>
                <a:schemeClr val="dk1"/>
              </a:solidFill>
            </a:endParaRPr>
          </a:p>
        </p:txBody>
      </p:sp>
      <p:sp>
        <p:nvSpPr>
          <p:cNvPr id="262" name="Google Shape;262;p20"/>
          <p:cNvSpPr txBox="1"/>
          <p:nvPr/>
        </p:nvSpPr>
        <p:spPr>
          <a:xfrm>
            <a:off x="6677225" y="3651838"/>
            <a:ext cx="1688400" cy="34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800" b="1">
                <a:solidFill>
                  <a:schemeClr val="dk1"/>
                </a:solidFill>
              </a:rPr>
              <a:t>Likelihood</a:t>
            </a:r>
            <a:endParaRPr sz="1800" b="1">
              <a:solidFill>
                <a:schemeClr val="dk1"/>
              </a:solidFill>
            </a:endParaRPr>
          </a:p>
        </p:txBody>
      </p:sp>
      <p:pic>
        <p:nvPicPr>
          <p:cNvPr id="263" name="Google Shape;263;p20"/>
          <p:cNvPicPr preferRelativeResize="0"/>
          <p:nvPr/>
        </p:nvPicPr>
        <p:blipFill rotWithShape="1">
          <a:blip r:embed="rId6">
            <a:alphaModFix/>
          </a:blip>
          <a:srcRect l="17413" t="9600" r="17950" b="50976"/>
          <a:stretch/>
        </p:blipFill>
        <p:spPr>
          <a:xfrm>
            <a:off x="9223825" y="6081200"/>
            <a:ext cx="1128600" cy="688200"/>
          </a:xfrm>
          <a:prstGeom prst="roundRect">
            <a:avLst>
              <a:gd name="adj" fmla="val 16667"/>
            </a:avLst>
          </a:prstGeom>
          <a:noFill/>
          <a:ln>
            <a:noFill/>
          </a:ln>
        </p:spPr>
      </p:pic>
      <p:sp>
        <p:nvSpPr>
          <p:cNvPr id="264" name="Google Shape;264;p20"/>
          <p:cNvSpPr txBox="1"/>
          <p:nvPr/>
        </p:nvSpPr>
        <p:spPr>
          <a:xfrm>
            <a:off x="5004375" y="6474500"/>
            <a:ext cx="1825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u="sng">
                <a:solidFill>
                  <a:schemeClr val="dk1"/>
                </a:solidFill>
                <a:hlinkClick r:id="rId7">
                  <a:extLst>
                    <a:ext uri="{A12FA001-AC4F-418D-AE19-62706E023703}">
                      <ahyp:hlinkClr xmlns:ahyp="http://schemas.microsoft.com/office/drawing/2018/hyperlinkcolor" val="tx"/>
                    </a:ext>
                  </a:extLst>
                </a:hlinkClick>
              </a:rPr>
              <a:t>arxiv</a:t>
            </a:r>
            <a:r>
              <a:rPr lang="en-US"/>
              <a:t>: 1202.3665</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pic>
        <p:nvPicPr>
          <p:cNvPr id="269" name="Google Shape;269;p21"/>
          <p:cNvPicPr preferRelativeResize="0"/>
          <p:nvPr/>
        </p:nvPicPr>
        <p:blipFill rotWithShape="1">
          <a:blip r:embed="rId3">
            <a:alphaModFix/>
          </a:blip>
          <a:srcRect/>
          <a:stretch/>
        </p:blipFill>
        <p:spPr>
          <a:xfrm>
            <a:off x="327375" y="178930"/>
            <a:ext cx="280947" cy="128525"/>
          </a:xfrm>
          <a:prstGeom prst="rect">
            <a:avLst/>
          </a:prstGeom>
          <a:noFill/>
          <a:ln>
            <a:noFill/>
          </a:ln>
        </p:spPr>
      </p:pic>
      <p:pic>
        <p:nvPicPr>
          <p:cNvPr id="270" name="Google Shape;270;p21"/>
          <p:cNvPicPr preferRelativeResize="0"/>
          <p:nvPr/>
        </p:nvPicPr>
        <p:blipFill rotWithShape="1">
          <a:blip r:embed="rId4">
            <a:alphaModFix/>
          </a:blip>
          <a:srcRect r="-181690"/>
          <a:stretch/>
        </p:blipFill>
        <p:spPr>
          <a:xfrm>
            <a:off x="10504325" y="6287400"/>
            <a:ext cx="3404400" cy="379200"/>
          </a:xfrm>
          <a:prstGeom prst="halfFrame">
            <a:avLst>
              <a:gd name="adj1" fmla="val 70853"/>
              <a:gd name="adj2" fmla="val 87217"/>
            </a:avLst>
          </a:prstGeom>
          <a:noFill/>
          <a:ln>
            <a:noFill/>
          </a:ln>
        </p:spPr>
      </p:pic>
      <p:sp>
        <p:nvSpPr>
          <p:cNvPr id="271" name="Google Shape;271;p21"/>
          <p:cNvSpPr txBox="1"/>
          <p:nvPr/>
        </p:nvSpPr>
        <p:spPr>
          <a:xfrm>
            <a:off x="327375" y="371066"/>
            <a:ext cx="9067200" cy="5541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600">
                <a:solidFill>
                  <a:srgbClr val="003DA5"/>
                </a:solidFill>
                <a:latin typeface="Fira Sans Medium"/>
                <a:ea typeface="Fira Sans Medium"/>
                <a:cs typeface="Fira Sans Medium"/>
                <a:sym typeface="Fira Sans Medium"/>
              </a:rPr>
              <a:t>MCMC parameter estimation</a:t>
            </a:r>
            <a:endParaRPr/>
          </a:p>
        </p:txBody>
      </p:sp>
      <p:sp>
        <p:nvSpPr>
          <p:cNvPr id="272" name="Google Shape;272;p21"/>
          <p:cNvSpPr txBox="1">
            <a:spLocks noGrp="1"/>
          </p:cNvSpPr>
          <p:nvPr>
            <p:ph type="sldNum" idx="12"/>
          </p:nvPr>
        </p:nvSpPr>
        <p:spPr>
          <a:xfrm>
            <a:off x="11460312" y="6474509"/>
            <a:ext cx="731700" cy="525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US"/>
              <a:t>17</a:t>
            </a:fld>
            <a:endParaRPr/>
          </a:p>
        </p:txBody>
      </p:sp>
      <p:pic>
        <p:nvPicPr>
          <p:cNvPr id="273" name="Google Shape;273;p21"/>
          <p:cNvPicPr preferRelativeResize="0"/>
          <p:nvPr/>
        </p:nvPicPr>
        <p:blipFill rotWithShape="1">
          <a:blip r:embed="rId5">
            <a:alphaModFix/>
          </a:blip>
          <a:srcRect l="17413" t="9600" r="17950" b="50976"/>
          <a:stretch/>
        </p:blipFill>
        <p:spPr>
          <a:xfrm>
            <a:off x="9223825" y="6081200"/>
            <a:ext cx="1128600" cy="688200"/>
          </a:xfrm>
          <a:prstGeom prst="roundRect">
            <a:avLst>
              <a:gd name="adj" fmla="val 16667"/>
            </a:avLst>
          </a:prstGeom>
          <a:noFill/>
          <a:ln>
            <a:noFill/>
          </a:ln>
        </p:spPr>
      </p:pic>
      <p:pic>
        <p:nvPicPr>
          <p:cNvPr id="274" name="Google Shape;274;p21"/>
          <p:cNvPicPr preferRelativeResize="0"/>
          <p:nvPr/>
        </p:nvPicPr>
        <p:blipFill>
          <a:blip r:embed="rId6">
            <a:alphaModFix/>
          </a:blip>
          <a:stretch>
            <a:fillRect/>
          </a:stretch>
        </p:blipFill>
        <p:spPr>
          <a:xfrm>
            <a:off x="3274250" y="2754900"/>
            <a:ext cx="5285750" cy="3911700"/>
          </a:xfrm>
          <a:prstGeom prst="rect">
            <a:avLst/>
          </a:prstGeom>
          <a:noFill/>
          <a:ln>
            <a:noFill/>
          </a:ln>
        </p:spPr>
      </p:pic>
      <p:sp>
        <p:nvSpPr>
          <p:cNvPr id="275" name="Google Shape;275;p21"/>
          <p:cNvSpPr txBox="1"/>
          <p:nvPr/>
        </p:nvSpPr>
        <p:spPr>
          <a:xfrm>
            <a:off x="327375" y="1090775"/>
            <a:ext cx="11179500" cy="1813200"/>
          </a:xfrm>
          <a:prstGeom prst="rect">
            <a:avLst/>
          </a:prstGeom>
          <a:noFill/>
          <a:ln>
            <a:noFill/>
          </a:ln>
        </p:spPr>
        <p:txBody>
          <a:bodyPr spcFirstLastPara="1" wrap="square" lIns="0" tIns="0" rIns="0" bIns="0" anchor="t" anchorCtr="0">
            <a:noAutofit/>
          </a:bodyPr>
          <a:lstStyle/>
          <a:p>
            <a:pPr marL="457200" marR="0" lvl="0" indent="-406400" algn="l" rtl="0">
              <a:spcBef>
                <a:spcPts val="0"/>
              </a:spcBef>
              <a:spcAft>
                <a:spcPts val="0"/>
              </a:spcAft>
              <a:buClr>
                <a:srgbClr val="003DA5"/>
              </a:buClr>
              <a:buSzPts val="2800"/>
              <a:buFont typeface="Fira Sans"/>
              <a:buChar char="●"/>
            </a:pPr>
            <a:r>
              <a:rPr lang="en-US" sz="2800" dirty="0">
                <a:solidFill>
                  <a:srgbClr val="003DA5"/>
                </a:solidFill>
                <a:latin typeface="Fira Sans"/>
                <a:ea typeface="Fira Sans"/>
                <a:cs typeface="Fira Sans"/>
                <a:sym typeface="Fira Sans"/>
              </a:rPr>
              <a:t>Emcee’s main sampling methods are affine invariant (unchanged by location-scale transformations)</a:t>
            </a:r>
            <a:endParaRPr sz="2800" dirty="0">
              <a:solidFill>
                <a:srgbClr val="003DA5"/>
              </a:solidFill>
              <a:latin typeface="Fira Sans"/>
              <a:ea typeface="Fira Sans"/>
              <a:cs typeface="Fira Sans"/>
              <a:sym typeface="Fira Sans"/>
            </a:endParaRPr>
          </a:p>
          <a:p>
            <a:pPr marL="457200" marR="0" lvl="0" indent="-406400" algn="l" rtl="0">
              <a:spcBef>
                <a:spcPts val="0"/>
              </a:spcBef>
              <a:spcAft>
                <a:spcPts val="0"/>
              </a:spcAft>
              <a:buClr>
                <a:srgbClr val="003DA5"/>
              </a:buClr>
              <a:buSzPts val="2800"/>
              <a:buFont typeface="Fira Sans"/>
              <a:buChar char="●"/>
            </a:pPr>
            <a:r>
              <a:rPr lang="en-US" sz="2800" dirty="0">
                <a:solidFill>
                  <a:srgbClr val="003DA5"/>
                </a:solidFill>
                <a:latin typeface="Fira Sans"/>
                <a:ea typeface="Fira Sans"/>
                <a:cs typeface="Fira Sans"/>
                <a:sym typeface="Fira Sans"/>
              </a:rPr>
              <a:t>This means we don’t have to choose a characteristic scale for every parameter</a:t>
            </a:r>
            <a:endParaRPr sz="2800" dirty="0">
              <a:solidFill>
                <a:srgbClr val="003DA5"/>
              </a:solidFill>
              <a:latin typeface="Fira Sans"/>
              <a:ea typeface="Fira Sans"/>
              <a:cs typeface="Fira Sans"/>
              <a:sym typeface="Fira Sans"/>
            </a:endParaRPr>
          </a:p>
        </p:txBody>
      </p:sp>
      <p:sp>
        <p:nvSpPr>
          <p:cNvPr id="276" name="Google Shape;276;p21"/>
          <p:cNvSpPr txBox="1"/>
          <p:nvPr/>
        </p:nvSpPr>
        <p:spPr>
          <a:xfrm>
            <a:off x="4702225" y="6369200"/>
            <a:ext cx="2966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u="sng">
                <a:solidFill>
                  <a:schemeClr val="dk1"/>
                </a:solidFill>
                <a:hlinkClick r:id="rId7">
                  <a:extLst>
                    <a:ext uri="{A12FA001-AC4F-418D-AE19-62706E023703}">
                      <ahyp:hlinkClr xmlns:ahyp="http://schemas.microsoft.com/office/drawing/2018/hyperlinkcolor" val="tx"/>
                    </a:ext>
                  </a:extLst>
                </a:hlinkClick>
              </a:rPr>
              <a:t>arxiv</a:t>
            </a:r>
            <a:r>
              <a:rPr lang="en-US"/>
              <a:t>: 1202.3665, 2605.30412</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pic>
        <p:nvPicPr>
          <p:cNvPr id="281" name="Google Shape;281;p22"/>
          <p:cNvPicPr preferRelativeResize="0"/>
          <p:nvPr/>
        </p:nvPicPr>
        <p:blipFill rotWithShape="1">
          <a:blip r:embed="rId3">
            <a:alphaModFix/>
          </a:blip>
          <a:srcRect/>
          <a:stretch/>
        </p:blipFill>
        <p:spPr>
          <a:xfrm>
            <a:off x="327375" y="178930"/>
            <a:ext cx="280947" cy="128525"/>
          </a:xfrm>
          <a:prstGeom prst="rect">
            <a:avLst/>
          </a:prstGeom>
          <a:noFill/>
          <a:ln>
            <a:noFill/>
          </a:ln>
        </p:spPr>
      </p:pic>
      <p:pic>
        <p:nvPicPr>
          <p:cNvPr id="282" name="Google Shape;282;p22"/>
          <p:cNvPicPr preferRelativeResize="0"/>
          <p:nvPr/>
        </p:nvPicPr>
        <p:blipFill rotWithShape="1">
          <a:blip r:embed="rId4">
            <a:alphaModFix/>
          </a:blip>
          <a:srcRect r="-181690"/>
          <a:stretch/>
        </p:blipFill>
        <p:spPr>
          <a:xfrm>
            <a:off x="10504325" y="6287400"/>
            <a:ext cx="3404400" cy="379200"/>
          </a:xfrm>
          <a:prstGeom prst="halfFrame">
            <a:avLst>
              <a:gd name="adj1" fmla="val 70853"/>
              <a:gd name="adj2" fmla="val 87217"/>
            </a:avLst>
          </a:prstGeom>
          <a:noFill/>
          <a:ln>
            <a:noFill/>
          </a:ln>
        </p:spPr>
      </p:pic>
      <p:pic>
        <p:nvPicPr>
          <p:cNvPr id="283" name="Google Shape;283;p22"/>
          <p:cNvPicPr preferRelativeResize="0"/>
          <p:nvPr/>
        </p:nvPicPr>
        <p:blipFill rotWithShape="1">
          <a:blip r:embed="rId5">
            <a:alphaModFix/>
          </a:blip>
          <a:srcRect l="17413" t="9600" r="17950" b="50976"/>
          <a:stretch/>
        </p:blipFill>
        <p:spPr>
          <a:xfrm>
            <a:off x="9223825" y="6081200"/>
            <a:ext cx="1128600" cy="688200"/>
          </a:xfrm>
          <a:prstGeom prst="roundRect">
            <a:avLst>
              <a:gd name="adj" fmla="val 16667"/>
            </a:avLst>
          </a:prstGeom>
          <a:noFill/>
          <a:ln>
            <a:noFill/>
          </a:ln>
        </p:spPr>
      </p:pic>
      <p:sp>
        <p:nvSpPr>
          <p:cNvPr id="284" name="Google Shape;284;p22"/>
          <p:cNvSpPr txBox="1"/>
          <p:nvPr/>
        </p:nvSpPr>
        <p:spPr>
          <a:xfrm>
            <a:off x="327375" y="371066"/>
            <a:ext cx="9067200" cy="5541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600">
                <a:solidFill>
                  <a:srgbClr val="003DA5"/>
                </a:solidFill>
                <a:latin typeface="Fira Sans Medium"/>
                <a:ea typeface="Fira Sans Medium"/>
                <a:cs typeface="Fira Sans Medium"/>
                <a:sym typeface="Fira Sans Medium"/>
              </a:rPr>
              <a:t>MCMC parameter estimation</a:t>
            </a:r>
            <a:endParaRPr/>
          </a:p>
        </p:txBody>
      </p:sp>
      <p:sp>
        <p:nvSpPr>
          <p:cNvPr id="285" name="Google Shape;285;p22"/>
          <p:cNvSpPr/>
          <p:nvPr/>
        </p:nvSpPr>
        <p:spPr>
          <a:xfrm>
            <a:off x="123200" y="1280950"/>
            <a:ext cx="1647600" cy="4296000"/>
          </a:xfrm>
          <a:prstGeom prst="roundRect">
            <a:avLst>
              <a:gd name="adj" fmla="val 16667"/>
            </a:avLst>
          </a:prstGeom>
          <a:solidFill>
            <a:srgbClr val="00FF00"/>
          </a:solidFill>
          <a:ln w="12925" cap="flat" cmpd="sng">
            <a:solidFill>
              <a:srgbClr val="000000"/>
            </a:solidFill>
            <a:prstDash val="solid"/>
            <a:round/>
            <a:headEnd type="none" w="sm" len="sm"/>
            <a:tailEnd type="none" w="sm" len="sm"/>
          </a:ln>
        </p:spPr>
        <p:txBody>
          <a:bodyPr spcFirstLastPara="1" wrap="square" lIns="123950" tIns="123950" rIns="123950" bIns="123950" anchor="ctr" anchorCtr="0">
            <a:noAutofit/>
          </a:bodyPr>
          <a:lstStyle/>
          <a:p>
            <a:pPr marL="0" lvl="0" indent="0" algn="ctr" rtl="0">
              <a:spcBef>
                <a:spcPts val="0"/>
              </a:spcBef>
              <a:spcAft>
                <a:spcPts val="0"/>
              </a:spcAft>
              <a:buNone/>
            </a:pPr>
            <a:r>
              <a:rPr lang="en-US" sz="1898">
                <a:latin typeface="Source Sans Pro"/>
                <a:ea typeface="Source Sans Pro"/>
                <a:cs typeface="Source Sans Pro"/>
                <a:sym typeface="Source Sans Pro"/>
              </a:rPr>
              <a:t>TRUE PARAMETER VALUES</a:t>
            </a:r>
            <a:endParaRPr sz="1898">
              <a:latin typeface="Source Sans Pro"/>
              <a:ea typeface="Source Sans Pro"/>
              <a:cs typeface="Source Sans Pro"/>
              <a:sym typeface="Source Sans Pro"/>
            </a:endParaRPr>
          </a:p>
          <a:p>
            <a:pPr marL="0" lvl="0" indent="0" algn="ctr" rtl="0">
              <a:spcBef>
                <a:spcPts val="0"/>
              </a:spcBef>
              <a:spcAft>
                <a:spcPts val="0"/>
              </a:spcAft>
              <a:buNone/>
            </a:pPr>
            <a:endParaRPr sz="1898">
              <a:latin typeface="Source Sans Pro"/>
              <a:ea typeface="Source Sans Pro"/>
              <a:cs typeface="Source Sans Pro"/>
              <a:sym typeface="Source Sans Pro"/>
            </a:endParaRPr>
          </a:p>
          <a:p>
            <a:pPr marL="0" lvl="0" indent="0" algn="ctr" rtl="0">
              <a:spcBef>
                <a:spcPts val="0"/>
              </a:spcBef>
              <a:spcAft>
                <a:spcPts val="0"/>
              </a:spcAft>
              <a:buNone/>
            </a:pPr>
            <a:r>
              <a:rPr lang="en-US" sz="1898">
                <a:latin typeface="Source Sans Pro"/>
                <a:ea typeface="Source Sans Pro"/>
                <a:cs typeface="Source Sans Pro"/>
                <a:sym typeface="Source Sans Pro"/>
              </a:rPr>
              <a:t>(ETM RH Power, PR2 dX)</a:t>
            </a:r>
            <a:endParaRPr sz="1898">
              <a:latin typeface="Source Sans Pro"/>
              <a:ea typeface="Source Sans Pro"/>
              <a:cs typeface="Source Sans Pro"/>
              <a:sym typeface="Source Sans Pro"/>
            </a:endParaRPr>
          </a:p>
        </p:txBody>
      </p:sp>
      <p:cxnSp>
        <p:nvCxnSpPr>
          <p:cNvPr id="286" name="Google Shape;286;p22"/>
          <p:cNvCxnSpPr/>
          <p:nvPr/>
        </p:nvCxnSpPr>
        <p:spPr>
          <a:xfrm>
            <a:off x="2024668" y="3429000"/>
            <a:ext cx="1500900" cy="0"/>
          </a:xfrm>
          <a:prstGeom prst="straightConnector1">
            <a:avLst/>
          </a:prstGeom>
          <a:noFill/>
          <a:ln w="12925" cap="flat" cmpd="sng">
            <a:solidFill>
              <a:srgbClr val="000000"/>
            </a:solidFill>
            <a:prstDash val="solid"/>
            <a:round/>
            <a:headEnd type="none" w="med" len="med"/>
            <a:tailEnd type="triangle" w="med" len="med"/>
          </a:ln>
        </p:spPr>
      </p:cxnSp>
      <p:sp>
        <p:nvSpPr>
          <p:cNvPr id="287" name="Google Shape;287;p22"/>
          <p:cNvSpPr txBox="1"/>
          <p:nvPr/>
        </p:nvSpPr>
        <p:spPr>
          <a:xfrm>
            <a:off x="1682515" y="2457176"/>
            <a:ext cx="2148000" cy="860700"/>
          </a:xfrm>
          <a:prstGeom prst="rect">
            <a:avLst/>
          </a:prstGeom>
          <a:noFill/>
          <a:ln>
            <a:noFill/>
          </a:ln>
        </p:spPr>
        <p:txBody>
          <a:bodyPr spcFirstLastPara="1" wrap="square" lIns="123950" tIns="123950" rIns="123950" bIns="123950" anchor="t" anchorCtr="0">
            <a:noAutofit/>
          </a:bodyPr>
          <a:lstStyle/>
          <a:p>
            <a:pPr marL="0" lvl="0" indent="0" algn="ctr" rtl="0">
              <a:spcBef>
                <a:spcPts val="0"/>
              </a:spcBef>
              <a:spcAft>
                <a:spcPts val="0"/>
              </a:spcAft>
              <a:buNone/>
            </a:pPr>
            <a:r>
              <a:rPr lang="en-US" sz="2441" b="1" dirty="0">
                <a:solidFill>
                  <a:srgbClr val="7F7F7F"/>
                </a:solidFill>
                <a:latin typeface="Source Sans Pro"/>
                <a:ea typeface="Source Sans Pro"/>
                <a:cs typeface="Source Sans Pro"/>
                <a:sym typeface="Source Sans Pro"/>
              </a:rPr>
              <a:t>Measurement Uncertainty</a:t>
            </a:r>
            <a:endParaRPr sz="2441" b="1" dirty="0">
              <a:solidFill>
                <a:srgbClr val="7F7F7F"/>
              </a:solidFill>
              <a:latin typeface="Source Sans Pro"/>
              <a:ea typeface="Source Sans Pro"/>
              <a:cs typeface="Source Sans Pro"/>
              <a:sym typeface="Source Sans Pro"/>
            </a:endParaRPr>
          </a:p>
        </p:txBody>
      </p:sp>
      <p:sp>
        <p:nvSpPr>
          <p:cNvPr id="288" name="Google Shape;288;p22"/>
          <p:cNvSpPr/>
          <p:nvPr/>
        </p:nvSpPr>
        <p:spPr>
          <a:xfrm>
            <a:off x="3755084" y="1280950"/>
            <a:ext cx="1647600" cy="4296000"/>
          </a:xfrm>
          <a:prstGeom prst="roundRect">
            <a:avLst>
              <a:gd name="adj" fmla="val 16667"/>
            </a:avLst>
          </a:prstGeom>
          <a:solidFill>
            <a:schemeClr val="accent6"/>
          </a:solidFill>
          <a:ln w="12925" cap="flat" cmpd="sng">
            <a:solidFill>
              <a:srgbClr val="000000"/>
            </a:solidFill>
            <a:prstDash val="solid"/>
            <a:round/>
            <a:headEnd type="none" w="sm" len="sm"/>
            <a:tailEnd type="none" w="sm" len="sm"/>
          </a:ln>
        </p:spPr>
        <p:txBody>
          <a:bodyPr spcFirstLastPara="1" wrap="square" lIns="123950" tIns="123950" rIns="123950" bIns="123950" anchor="ctr" anchorCtr="0">
            <a:noAutofit/>
          </a:bodyPr>
          <a:lstStyle/>
          <a:p>
            <a:pPr marL="0" lvl="0" indent="0" algn="ctr" rtl="0">
              <a:spcBef>
                <a:spcPts val="0"/>
              </a:spcBef>
              <a:spcAft>
                <a:spcPts val="0"/>
              </a:spcAft>
              <a:buNone/>
            </a:pPr>
            <a:r>
              <a:rPr lang="en-US" sz="1898">
                <a:latin typeface="Source Sans Pro"/>
                <a:ea typeface="Source Sans Pro"/>
                <a:cs typeface="Source Sans Pro"/>
                <a:sym typeface="Source Sans Pro"/>
              </a:rPr>
              <a:t>FINESSE Model Parameter Values</a:t>
            </a:r>
            <a:endParaRPr sz="1898">
              <a:latin typeface="Source Sans Pro"/>
              <a:ea typeface="Source Sans Pro"/>
              <a:cs typeface="Source Sans Pro"/>
              <a:sym typeface="Source Sans Pro"/>
            </a:endParaRPr>
          </a:p>
        </p:txBody>
      </p:sp>
      <p:sp>
        <p:nvSpPr>
          <p:cNvPr id="289" name="Google Shape;289;p22"/>
          <p:cNvSpPr txBox="1"/>
          <p:nvPr/>
        </p:nvSpPr>
        <p:spPr>
          <a:xfrm>
            <a:off x="1813218" y="3540133"/>
            <a:ext cx="1773000" cy="456000"/>
          </a:xfrm>
          <a:prstGeom prst="rect">
            <a:avLst/>
          </a:prstGeom>
          <a:noFill/>
          <a:ln>
            <a:noFill/>
          </a:ln>
        </p:spPr>
        <p:txBody>
          <a:bodyPr spcFirstLastPara="1" wrap="square" lIns="123950" tIns="123950" rIns="123950" bIns="123950" anchor="t" anchorCtr="0">
            <a:noAutofit/>
          </a:bodyPr>
          <a:lstStyle/>
          <a:p>
            <a:pPr marL="0" lvl="0" indent="0" algn="ctr" rtl="0">
              <a:spcBef>
                <a:spcPts val="0"/>
              </a:spcBef>
              <a:spcAft>
                <a:spcPts val="0"/>
              </a:spcAft>
              <a:buNone/>
            </a:pPr>
            <a:r>
              <a:rPr lang="en-US" sz="2441">
                <a:solidFill>
                  <a:srgbClr val="7F7F7F"/>
                </a:solidFill>
                <a:latin typeface="Source Sans Pro"/>
                <a:ea typeface="Source Sans Pro"/>
                <a:cs typeface="Source Sans Pro"/>
                <a:sym typeface="Source Sans Pro"/>
              </a:rPr>
              <a:t>(Encoded in Prior)</a:t>
            </a:r>
            <a:endParaRPr sz="2441">
              <a:solidFill>
                <a:srgbClr val="7F7F7F"/>
              </a:solidFill>
              <a:latin typeface="Source Sans Pro"/>
              <a:ea typeface="Source Sans Pro"/>
              <a:cs typeface="Source Sans Pro"/>
              <a:sym typeface="Source Sans Pro"/>
            </a:endParaRPr>
          </a:p>
        </p:txBody>
      </p:sp>
      <p:sp>
        <p:nvSpPr>
          <p:cNvPr id="290" name="Google Shape;290;p22"/>
          <p:cNvSpPr/>
          <p:nvPr/>
        </p:nvSpPr>
        <p:spPr>
          <a:xfrm>
            <a:off x="7062961" y="1280950"/>
            <a:ext cx="1647600" cy="4296000"/>
          </a:xfrm>
          <a:prstGeom prst="roundRect">
            <a:avLst>
              <a:gd name="adj" fmla="val 16667"/>
            </a:avLst>
          </a:prstGeom>
          <a:solidFill>
            <a:srgbClr val="EA9999"/>
          </a:solidFill>
          <a:ln w="12925" cap="flat" cmpd="sng">
            <a:solidFill>
              <a:srgbClr val="000000"/>
            </a:solidFill>
            <a:prstDash val="solid"/>
            <a:round/>
            <a:headEnd type="none" w="sm" len="sm"/>
            <a:tailEnd type="none" w="sm" len="sm"/>
          </a:ln>
        </p:spPr>
        <p:txBody>
          <a:bodyPr spcFirstLastPara="1" wrap="square" lIns="123950" tIns="123950" rIns="123950" bIns="123950" anchor="ctr" anchorCtr="0">
            <a:noAutofit/>
          </a:bodyPr>
          <a:lstStyle/>
          <a:p>
            <a:pPr marL="0" lvl="0" indent="0" algn="ctr" rtl="0">
              <a:spcBef>
                <a:spcPts val="0"/>
              </a:spcBef>
              <a:spcAft>
                <a:spcPts val="0"/>
              </a:spcAft>
              <a:buNone/>
            </a:pPr>
            <a:r>
              <a:rPr lang="en-US" sz="1898">
                <a:latin typeface="Source Sans Pro"/>
                <a:ea typeface="Source Sans Pro"/>
                <a:cs typeface="Source Sans Pro"/>
                <a:sym typeface="Source Sans Pro"/>
              </a:rPr>
              <a:t>FINESSE Detector Outputs</a:t>
            </a:r>
            <a:endParaRPr sz="1898">
              <a:latin typeface="Source Sans Pro"/>
              <a:ea typeface="Source Sans Pro"/>
              <a:cs typeface="Source Sans Pro"/>
              <a:sym typeface="Source Sans Pro"/>
            </a:endParaRPr>
          </a:p>
          <a:p>
            <a:pPr marL="0" lvl="0" indent="0" algn="ctr" rtl="0">
              <a:spcBef>
                <a:spcPts val="0"/>
              </a:spcBef>
              <a:spcAft>
                <a:spcPts val="0"/>
              </a:spcAft>
              <a:buNone/>
            </a:pPr>
            <a:endParaRPr sz="1898">
              <a:latin typeface="Source Sans Pro"/>
              <a:ea typeface="Source Sans Pro"/>
              <a:cs typeface="Source Sans Pro"/>
              <a:sym typeface="Source Sans Pro"/>
            </a:endParaRPr>
          </a:p>
          <a:p>
            <a:pPr marL="0" lvl="0" indent="0" algn="ctr" rtl="0">
              <a:spcBef>
                <a:spcPts val="0"/>
              </a:spcBef>
              <a:spcAft>
                <a:spcPts val="0"/>
              </a:spcAft>
              <a:buNone/>
            </a:pPr>
            <a:r>
              <a:rPr lang="en-US" sz="1898">
                <a:latin typeface="Source Sans Pro"/>
                <a:ea typeface="Source Sans Pro"/>
                <a:cs typeface="Source Sans Pro"/>
                <a:sym typeface="Source Sans Pro"/>
              </a:rPr>
              <a:t>(Pin, Parm, PX)</a:t>
            </a:r>
            <a:endParaRPr sz="1898">
              <a:latin typeface="Source Sans Pro"/>
              <a:ea typeface="Source Sans Pro"/>
              <a:cs typeface="Source Sans Pro"/>
              <a:sym typeface="Source Sans Pro"/>
            </a:endParaRPr>
          </a:p>
        </p:txBody>
      </p:sp>
      <p:sp>
        <p:nvSpPr>
          <p:cNvPr id="291" name="Google Shape;291;p22"/>
          <p:cNvSpPr txBox="1"/>
          <p:nvPr/>
        </p:nvSpPr>
        <p:spPr>
          <a:xfrm>
            <a:off x="5116318" y="2726542"/>
            <a:ext cx="2148000" cy="948900"/>
          </a:xfrm>
          <a:prstGeom prst="rect">
            <a:avLst/>
          </a:prstGeom>
          <a:noFill/>
          <a:ln>
            <a:noFill/>
          </a:ln>
        </p:spPr>
        <p:txBody>
          <a:bodyPr spcFirstLastPara="1" wrap="square" lIns="123950" tIns="123950" rIns="123950" bIns="123950" anchor="t" anchorCtr="0">
            <a:noAutofit/>
          </a:bodyPr>
          <a:lstStyle/>
          <a:p>
            <a:pPr marL="0" lvl="0" indent="0" algn="ctr" rtl="0">
              <a:spcBef>
                <a:spcPts val="0"/>
              </a:spcBef>
              <a:spcAft>
                <a:spcPts val="0"/>
              </a:spcAft>
              <a:buNone/>
            </a:pPr>
            <a:r>
              <a:rPr lang="en-US" sz="2441" dirty="0">
                <a:solidFill>
                  <a:srgbClr val="7F7F7F"/>
                </a:solidFill>
                <a:latin typeface="Source Sans Pro"/>
                <a:ea typeface="Source Sans Pro"/>
                <a:cs typeface="Source Sans Pro"/>
                <a:sym typeface="Source Sans Pro"/>
              </a:rPr>
              <a:t>Simulation</a:t>
            </a:r>
            <a:endParaRPr sz="2441" dirty="0">
              <a:solidFill>
                <a:srgbClr val="7F7F7F"/>
              </a:solidFill>
              <a:latin typeface="Source Sans Pro"/>
              <a:ea typeface="Source Sans Pro"/>
              <a:cs typeface="Source Sans Pro"/>
              <a:sym typeface="Source Sans Pro"/>
            </a:endParaRPr>
          </a:p>
        </p:txBody>
      </p:sp>
      <p:cxnSp>
        <p:nvCxnSpPr>
          <p:cNvPr id="292" name="Google Shape;292;p22"/>
          <p:cNvCxnSpPr/>
          <p:nvPr/>
        </p:nvCxnSpPr>
        <p:spPr>
          <a:xfrm>
            <a:off x="5471787" y="3425373"/>
            <a:ext cx="1500900" cy="0"/>
          </a:xfrm>
          <a:prstGeom prst="straightConnector1">
            <a:avLst/>
          </a:prstGeom>
          <a:noFill/>
          <a:ln w="12925" cap="flat" cmpd="sng">
            <a:solidFill>
              <a:srgbClr val="000000"/>
            </a:solidFill>
            <a:prstDash val="solid"/>
            <a:round/>
            <a:headEnd type="none" w="med" len="med"/>
            <a:tailEnd type="triangle" w="med" len="med"/>
          </a:ln>
        </p:spPr>
      </p:cxnSp>
      <p:sp>
        <p:nvSpPr>
          <p:cNvPr id="293" name="Google Shape;293;p22"/>
          <p:cNvSpPr/>
          <p:nvPr/>
        </p:nvSpPr>
        <p:spPr>
          <a:xfrm>
            <a:off x="10421056" y="1280950"/>
            <a:ext cx="1647600" cy="4296000"/>
          </a:xfrm>
          <a:prstGeom prst="roundRect">
            <a:avLst>
              <a:gd name="adj" fmla="val 16667"/>
            </a:avLst>
          </a:prstGeom>
          <a:solidFill>
            <a:srgbClr val="FF0000"/>
          </a:solidFill>
          <a:ln w="12925" cap="flat" cmpd="sng">
            <a:solidFill>
              <a:srgbClr val="000000"/>
            </a:solidFill>
            <a:prstDash val="solid"/>
            <a:round/>
            <a:headEnd type="none" w="sm" len="sm"/>
            <a:tailEnd type="none" w="sm" len="sm"/>
          </a:ln>
        </p:spPr>
        <p:txBody>
          <a:bodyPr spcFirstLastPara="1" wrap="square" lIns="123950" tIns="123950" rIns="123950" bIns="123950" anchor="ctr" anchorCtr="0">
            <a:noAutofit/>
          </a:bodyPr>
          <a:lstStyle/>
          <a:p>
            <a:pPr marL="0" lvl="0" indent="0" algn="ctr" rtl="0">
              <a:spcBef>
                <a:spcPts val="0"/>
              </a:spcBef>
              <a:spcAft>
                <a:spcPts val="0"/>
              </a:spcAft>
              <a:buNone/>
            </a:pPr>
            <a:r>
              <a:rPr lang="en-US" sz="1898">
                <a:latin typeface="Source Sans Pro"/>
                <a:ea typeface="Source Sans Pro"/>
                <a:cs typeface="Source Sans Pro"/>
                <a:sym typeface="Source Sans Pro"/>
              </a:rPr>
              <a:t>LLO Detector Outputs</a:t>
            </a:r>
            <a:endParaRPr sz="1898">
              <a:latin typeface="Source Sans Pro"/>
              <a:ea typeface="Source Sans Pro"/>
              <a:cs typeface="Source Sans Pro"/>
              <a:sym typeface="Source Sans Pro"/>
            </a:endParaRPr>
          </a:p>
          <a:p>
            <a:pPr marL="0" lvl="0" indent="0" algn="ctr" rtl="0">
              <a:spcBef>
                <a:spcPts val="0"/>
              </a:spcBef>
              <a:spcAft>
                <a:spcPts val="0"/>
              </a:spcAft>
              <a:buNone/>
            </a:pPr>
            <a:endParaRPr sz="1898">
              <a:latin typeface="Source Sans Pro"/>
              <a:ea typeface="Source Sans Pro"/>
              <a:cs typeface="Source Sans Pro"/>
              <a:sym typeface="Source Sans Pro"/>
            </a:endParaRPr>
          </a:p>
          <a:p>
            <a:pPr marL="0" lvl="0" indent="0" algn="ctr" rtl="0">
              <a:spcBef>
                <a:spcPts val="0"/>
              </a:spcBef>
              <a:spcAft>
                <a:spcPts val="0"/>
              </a:spcAft>
              <a:buNone/>
            </a:pPr>
            <a:r>
              <a:rPr lang="en-US" sz="1898">
                <a:latin typeface="Source Sans Pro"/>
                <a:ea typeface="Source Sans Pro"/>
                <a:cs typeface="Source Sans Pro"/>
                <a:sym typeface="Source Sans Pro"/>
              </a:rPr>
              <a:t>(L1:LSC-POP_A_LF_OUTPUT)</a:t>
            </a:r>
            <a:endParaRPr sz="1898">
              <a:latin typeface="Source Sans Pro"/>
              <a:ea typeface="Source Sans Pro"/>
              <a:cs typeface="Source Sans Pro"/>
              <a:sym typeface="Source Sans Pro"/>
            </a:endParaRPr>
          </a:p>
        </p:txBody>
      </p:sp>
      <p:cxnSp>
        <p:nvCxnSpPr>
          <p:cNvPr id="294" name="Google Shape;294;p22"/>
          <p:cNvCxnSpPr>
            <a:cxnSpLocks/>
          </p:cNvCxnSpPr>
          <p:nvPr/>
        </p:nvCxnSpPr>
        <p:spPr>
          <a:xfrm>
            <a:off x="8924675" y="3425373"/>
            <a:ext cx="1264946" cy="0"/>
          </a:xfrm>
          <a:prstGeom prst="straightConnector1">
            <a:avLst/>
          </a:prstGeom>
          <a:noFill/>
          <a:ln w="12925" cap="flat" cmpd="sng">
            <a:solidFill>
              <a:srgbClr val="000000"/>
            </a:solidFill>
            <a:prstDash val="solid"/>
            <a:round/>
            <a:headEnd type="none" w="med" len="med"/>
            <a:tailEnd type="triangle" w="med" len="med"/>
          </a:ln>
        </p:spPr>
      </p:cxnSp>
      <p:sp>
        <p:nvSpPr>
          <p:cNvPr id="295" name="Google Shape;295;p22"/>
          <p:cNvSpPr txBox="1"/>
          <p:nvPr/>
        </p:nvSpPr>
        <p:spPr>
          <a:xfrm>
            <a:off x="8491809" y="1351404"/>
            <a:ext cx="2148000" cy="948900"/>
          </a:xfrm>
          <a:prstGeom prst="rect">
            <a:avLst/>
          </a:prstGeom>
          <a:noFill/>
          <a:ln>
            <a:noFill/>
          </a:ln>
        </p:spPr>
        <p:txBody>
          <a:bodyPr spcFirstLastPara="1" wrap="square" lIns="123950" tIns="123950" rIns="123950" bIns="123950" anchor="t" anchorCtr="0">
            <a:noAutofit/>
          </a:bodyPr>
          <a:lstStyle/>
          <a:p>
            <a:pPr marL="0" lvl="0" indent="0" algn="ctr" rtl="0">
              <a:spcBef>
                <a:spcPts val="0"/>
              </a:spcBef>
              <a:spcAft>
                <a:spcPts val="0"/>
              </a:spcAft>
              <a:buNone/>
            </a:pPr>
            <a:r>
              <a:rPr lang="en-US" sz="2441" b="1" dirty="0">
                <a:solidFill>
                  <a:srgbClr val="7F7F7F"/>
                </a:solidFill>
                <a:latin typeface="Source Sans Pro"/>
                <a:ea typeface="Source Sans Pro"/>
                <a:cs typeface="Source Sans Pro"/>
                <a:sym typeface="Source Sans Pro"/>
              </a:rPr>
              <a:t>Calibration Uncertainty</a:t>
            </a:r>
          </a:p>
          <a:p>
            <a:pPr marL="0" lvl="0" indent="0" algn="ctr" rtl="0">
              <a:spcBef>
                <a:spcPts val="0"/>
              </a:spcBef>
              <a:spcAft>
                <a:spcPts val="0"/>
              </a:spcAft>
              <a:buNone/>
            </a:pPr>
            <a:r>
              <a:rPr lang="en-US" sz="2441" b="1" dirty="0">
                <a:solidFill>
                  <a:srgbClr val="7F7F7F"/>
                </a:solidFill>
                <a:latin typeface="Source Sans Pro"/>
                <a:ea typeface="Source Sans Pro"/>
                <a:cs typeface="Source Sans Pro"/>
                <a:sym typeface="Source Sans Pro"/>
              </a:rPr>
              <a:t>+</a:t>
            </a:r>
          </a:p>
          <a:p>
            <a:pPr marL="0" lvl="0" indent="0" algn="ctr" rtl="0">
              <a:spcBef>
                <a:spcPts val="0"/>
              </a:spcBef>
              <a:spcAft>
                <a:spcPts val="0"/>
              </a:spcAft>
              <a:buNone/>
            </a:pPr>
            <a:r>
              <a:rPr lang="en-US" sz="2441" b="1" dirty="0">
                <a:solidFill>
                  <a:srgbClr val="7F7F7F"/>
                </a:solidFill>
                <a:latin typeface="Source Sans Pro"/>
                <a:ea typeface="Source Sans Pro"/>
                <a:cs typeface="Source Sans Pro"/>
                <a:sym typeface="Source Sans Pro"/>
              </a:rPr>
              <a:t>Sensing</a:t>
            </a:r>
          </a:p>
          <a:p>
            <a:pPr marL="0" lvl="0" indent="0" algn="ctr" rtl="0">
              <a:spcBef>
                <a:spcPts val="0"/>
              </a:spcBef>
              <a:spcAft>
                <a:spcPts val="0"/>
              </a:spcAft>
              <a:buNone/>
            </a:pPr>
            <a:r>
              <a:rPr lang="en-US" sz="2441" b="1" dirty="0">
                <a:solidFill>
                  <a:srgbClr val="7F7F7F"/>
                </a:solidFill>
                <a:latin typeface="Source Sans Pro"/>
                <a:ea typeface="Source Sans Pro"/>
                <a:cs typeface="Source Sans Pro"/>
                <a:sym typeface="Source Sans Pro"/>
              </a:rPr>
              <a:t>Noise</a:t>
            </a:r>
            <a:endParaRPr sz="2441" b="1" dirty="0">
              <a:solidFill>
                <a:srgbClr val="7F7F7F"/>
              </a:solidFill>
              <a:latin typeface="Source Sans Pro"/>
              <a:ea typeface="Source Sans Pro"/>
              <a:cs typeface="Source Sans Pro"/>
              <a:sym typeface="Source Sans Pro"/>
            </a:endParaRPr>
          </a:p>
        </p:txBody>
      </p:sp>
      <p:sp>
        <p:nvSpPr>
          <p:cNvPr id="296" name="Google Shape;296;p22"/>
          <p:cNvSpPr txBox="1">
            <a:spLocks noGrp="1"/>
          </p:cNvSpPr>
          <p:nvPr>
            <p:ph type="sldNum" idx="12"/>
          </p:nvPr>
        </p:nvSpPr>
        <p:spPr>
          <a:xfrm>
            <a:off x="11460312" y="6474509"/>
            <a:ext cx="731700" cy="525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US"/>
              <a:t>18</a:t>
            </a:fld>
            <a:endParaRPr/>
          </a:p>
        </p:txBody>
      </p:sp>
      <p:pic>
        <p:nvPicPr>
          <p:cNvPr id="297" name="Google Shape;297;p22" title="{&quot;red&quot;:0,&quot;green&quot;:0,&quot;blue&quot;:0,&quot;origURL&quot;:&quot;https://saxarona.github.io/mathjax-viewer/?input=%20F_%7BLLO%7D(%5Cvec%20%5Ctheta)%20%3D%20%5Cvec%7Bd%7D%20%20%20%20%20%20#0&quot;,&quot;size&quot;:39,&quot;width&quot;:236.2204724409449,&quot;height&quot;:35.1496062992126}"/>
          <p:cNvPicPr preferRelativeResize="0"/>
          <p:nvPr/>
        </p:nvPicPr>
        <p:blipFill rotWithShape="1">
          <a:blip r:embed="rId6">
            <a:alphaModFix/>
          </a:blip>
          <a:srcRect r="34726"/>
          <a:stretch/>
        </p:blipFill>
        <p:spPr>
          <a:xfrm>
            <a:off x="5457250" y="3731369"/>
            <a:ext cx="1500899" cy="584256"/>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8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8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8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9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9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9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94"/>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9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9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pic>
        <p:nvPicPr>
          <p:cNvPr id="302" name="Google Shape;302;p23"/>
          <p:cNvPicPr preferRelativeResize="0"/>
          <p:nvPr/>
        </p:nvPicPr>
        <p:blipFill rotWithShape="1">
          <a:blip r:embed="rId3">
            <a:alphaModFix/>
          </a:blip>
          <a:srcRect/>
          <a:stretch/>
        </p:blipFill>
        <p:spPr>
          <a:xfrm>
            <a:off x="327375" y="178930"/>
            <a:ext cx="280947" cy="128525"/>
          </a:xfrm>
          <a:prstGeom prst="rect">
            <a:avLst/>
          </a:prstGeom>
          <a:noFill/>
          <a:ln>
            <a:noFill/>
          </a:ln>
        </p:spPr>
      </p:pic>
      <p:pic>
        <p:nvPicPr>
          <p:cNvPr id="303" name="Google Shape;303;p23"/>
          <p:cNvPicPr preferRelativeResize="0"/>
          <p:nvPr/>
        </p:nvPicPr>
        <p:blipFill rotWithShape="1">
          <a:blip r:embed="rId4">
            <a:alphaModFix/>
          </a:blip>
          <a:srcRect r="-181690"/>
          <a:stretch/>
        </p:blipFill>
        <p:spPr>
          <a:xfrm>
            <a:off x="10504325" y="6287400"/>
            <a:ext cx="3404400" cy="379200"/>
          </a:xfrm>
          <a:prstGeom prst="halfFrame">
            <a:avLst>
              <a:gd name="adj1" fmla="val 70853"/>
              <a:gd name="adj2" fmla="val 87217"/>
            </a:avLst>
          </a:prstGeom>
          <a:noFill/>
          <a:ln>
            <a:noFill/>
          </a:ln>
        </p:spPr>
      </p:pic>
      <p:pic>
        <p:nvPicPr>
          <p:cNvPr id="304" name="Google Shape;304;p23"/>
          <p:cNvPicPr preferRelativeResize="0"/>
          <p:nvPr/>
        </p:nvPicPr>
        <p:blipFill rotWithShape="1">
          <a:blip r:embed="rId5">
            <a:alphaModFix/>
          </a:blip>
          <a:srcRect l="17413" t="9600" r="17950" b="50976"/>
          <a:stretch/>
        </p:blipFill>
        <p:spPr>
          <a:xfrm>
            <a:off x="9223825" y="6081200"/>
            <a:ext cx="1128600" cy="688200"/>
          </a:xfrm>
          <a:prstGeom prst="roundRect">
            <a:avLst>
              <a:gd name="adj" fmla="val 16667"/>
            </a:avLst>
          </a:prstGeom>
          <a:noFill/>
          <a:ln>
            <a:noFill/>
          </a:ln>
        </p:spPr>
      </p:pic>
      <p:sp>
        <p:nvSpPr>
          <p:cNvPr id="305" name="Google Shape;305;p23"/>
          <p:cNvSpPr txBox="1"/>
          <p:nvPr/>
        </p:nvSpPr>
        <p:spPr>
          <a:xfrm>
            <a:off x="327375" y="371066"/>
            <a:ext cx="9067200" cy="5541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600">
                <a:solidFill>
                  <a:srgbClr val="003DA5"/>
                </a:solidFill>
                <a:latin typeface="Fira Sans Medium"/>
                <a:ea typeface="Fira Sans Medium"/>
                <a:cs typeface="Fira Sans Medium"/>
                <a:sym typeface="Fira Sans Medium"/>
              </a:rPr>
              <a:t>MCMC parameter estimation - Cold Model</a:t>
            </a:r>
            <a:endParaRPr/>
          </a:p>
        </p:txBody>
      </p:sp>
      <p:sp>
        <p:nvSpPr>
          <p:cNvPr id="306" name="Google Shape;306;p23"/>
          <p:cNvSpPr txBox="1"/>
          <p:nvPr/>
        </p:nvSpPr>
        <p:spPr>
          <a:xfrm>
            <a:off x="327375" y="1090775"/>
            <a:ext cx="11179500" cy="3594600"/>
          </a:xfrm>
          <a:prstGeom prst="rect">
            <a:avLst/>
          </a:prstGeom>
          <a:noFill/>
          <a:ln>
            <a:noFill/>
          </a:ln>
        </p:spPr>
        <p:txBody>
          <a:bodyPr spcFirstLastPara="1" wrap="square" lIns="0" tIns="0" rIns="0" bIns="0" anchor="t" anchorCtr="0">
            <a:noAutofit/>
          </a:bodyPr>
          <a:lstStyle/>
          <a:p>
            <a:pPr marL="457200" marR="0" lvl="0" indent="-406400" algn="l" rtl="0">
              <a:spcBef>
                <a:spcPts val="0"/>
              </a:spcBef>
              <a:spcAft>
                <a:spcPts val="0"/>
              </a:spcAft>
              <a:buClr>
                <a:srgbClr val="003DA5"/>
              </a:buClr>
              <a:buSzPts val="2800"/>
              <a:buFont typeface="Fira Sans"/>
              <a:buChar char="●"/>
            </a:pPr>
            <a:r>
              <a:rPr lang="en-US" sz="2800">
                <a:solidFill>
                  <a:srgbClr val="003DA5"/>
                </a:solidFill>
                <a:latin typeface="Fira Sans"/>
                <a:ea typeface="Fira Sans"/>
                <a:cs typeface="Fira Sans"/>
                <a:sym typeface="Fira Sans"/>
              </a:rPr>
              <a:t>My initial implementations for the sampler were tested on simple LLO cold models, provided in the finesse-ligo package</a:t>
            </a:r>
            <a:endParaRPr sz="2800">
              <a:solidFill>
                <a:srgbClr val="003DA5"/>
              </a:solidFill>
              <a:latin typeface="Fira Sans"/>
              <a:ea typeface="Fira Sans"/>
              <a:cs typeface="Fira Sans"/>
              <a:sym typeface="Fira Sans"/>
            </a:endParaRPr>
          </a:p>
          <a:p>
            <a:pPr marL="457200" marR="0" lvl="0" indent="0" algn="ctr" rtl="0">
              <a:spcBef>
                <a:spcPts val="0"/>
              </a:spcBef>
              <a:spcAft>
                <a:spcPts val="0"/>
              </a:spcAft>
              <a:buNone/>
            </a:pPr>
            <a:endParaRPr sz="1700" b="1">
              <a:solidFill>
                <a:srgbClr val="003DA5"/>
              </a:solidFill>
              <a:latin typeface="Fira Sans"/>
              <a:ea typeface="Fira Sans"/>
              <a:cs typeface="Fira Sans"/>
              <a:sym typeface="Fira Sans"/>
            </a:endParaRPr>
          </a:p>
          <a:p>
            <a:pPr marL="457200" marR="0" lvl="0" indent="0" algn="l" rtl="0">
              <a:spcBef>
                <a:spcPts val="0"/>
              </a:spcBef>
              <a:spcAft>
                <a:spcPts val="0"/>
              </a:spcAft>
              <a:buNone/>
            </a:pPr>
            <a:endParaRPr sz="1700" b="1">
              <a:solidFill>
                <a:srgbClr val="003DA5"/>
              </a:solidFill>
              <a:latin typeface="Fira Sans"/>
              <a:ea typeface="Fira Sans"/>
              <a:cs typeface="Fira Sans"/>
              <a:sym typeface="Fira Sans"/>
            </a:endParaRPr>
          </a:p>
        </p:txBody>
      </p:sp>
      <p:pic>
        <p:nvPicPr>
          <p:cNvPr id="307" name="Google Shape;307;p23"/>
          <p:cNvPicPr preferRelativeResize="0"/>
          <p:nvPr/>
        </p:nvPicPr>
        <p:blipFill>
          <a:blip r:embed="rId6">
            <a:alphaModFix/>
          </a:blip>
          <a:stretch>
            <a:fillRect/>
          </a:stretch>
        </p:blipFill>
        <p:spPr>
          <a:xfrm>
            <a:off x="2439650" y="2209137"/>
            <a:ext cx="6954925" cy="3926601"/>
          </a:xfrm>
          <a:prstGeom prst="rect">
            <a:avLst/>
          </a:prstGeom>
          <a:noFill/>
          <a:ln>
            <a:noFill/>
          </a:ln>
        </p:spPr>
      </p:pic>
      <p:sp>
        <p:nvSpPr>
          <p:cNvPr id="308" name="Google Shape;308;p23"/>
          <p:cNvSpPr txBox="1">
            <a:spLocks noGrp="1"/>
          </p:cNvSpPr>
          <p:nvPr>
            <p:ph type="sldNum" idx="12"/>
          </p:nvPr>
        </p:nvSpPr>
        <p:spPr>
          <a:xfrm>
            <a:off x="11460312" y="6474509"/>
            <a:ext cx="731700" cy="525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US"/>
              <a:t>19</a:t>
            </a:fld>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pic>
        <p:nvPicPr>
          <p:cNvPr id="313" name="Google Shape;313;p24"/>
          <p:cNvPicPr preferRelativeResize="0"/>
          <p:nvPr/>
        </p:nvPicPr>
        <p:blipFill rotWithShape="1">
          <a:blip r:embed="rId3">
            <a:alphaModFix/>
          </a:blip>
          <a:srcRect/>
          <a:stretch/>
        </p:blipFill>
        <p:spPr>
          <a:xfrm>
            <a:off x="327375" y="178930"/>
            <a:ext cx="280947" cy="128525"/>
          </a:xfrm>
          <a:prstGeom prst="rect">
            <a:avLst/>
          </a:prstGeom>
          <a:noFill/>
          <a:ln>
            <a:noFill/>
          </a:ln>
        </p:spPr>
      </p:pic>
      <p:pic>
        <p:nvPicPr>
          <p:cNvPr id="314" name="Google Shape;314;p24"/>
          <p:cNvPicPr preferRelativeResize="0"/>
          <p:nvPr/>
        </p:nvPicPr>
        <p:blipFill rotWithShape="1">
          <a:blip r:embed="rId4">
            <a:alphaModFix/>
          </a:blip>
          <a:srcRect r="-181690"/>
          <a:stretch/>
        </p:blipFill>
        <p:spPr>
          <a:xfrm>
            <a:off x="10504325" y="6287400"/>
            <a:ext cx="3404400" cy="379200"/>
          </a:xfrm>
          <a:prstGeom prst="halfFrame">
            <a:avLst>
              <a:gd name="adj1" fmla="val 70853"/>
              <a:gd name="adj2" fmla="val 87217"/>
            </a:avLst>
          </a:prstGeom>
          <a:noFill/>
          <a:ln>
            <a:noFill/>
          </a:ln>
        </p:spPr>
      </p:pic>
      <p:pic>
        <p:nvPicPr>
          <p:cNvPr id="315" name="Google Shape;315;p24"/>
          <p:cNvPicPr preferRelativeResize="0"/>
          <p:nvPr/>
        </p:nvPicPr>
        <p:blipFill rotWithShape="1">
          <a:blip r:embed="rId5">
            <a:alphaModFix/>
          </a:blip>
          <a:srcRect l="17413" t="9600" r="17950" b="50976"/>
          <a:stretch/>
        </p:blipFill>
        <p:spPr>
          <a:xfrm>
            <a:off x="9223825" y="6081200"/>
            <a:ext cx="1128600" cy="688200"/>
          </a:xfrm>
          <a:prstGeom prst="roundRect">
            <a:avLst>
              <a:gd name="adj" fmla="val 16667"/>
            </a:avLst>
          </a:prstGeom>
          <a:noFill/>
          <a:ln>
            <a:noFill/>
          </a:ln>
        </p:spPr>
      </p:pic>
      <p:pic>
        <p:nvPicPr>
          <p:cNvPr id="316" name="Google Shape;316;p24"/>
          <p:cNvPicPr preferRelativeResize="0"/>
          <p:nvPr/>
        </p:nvPicPr>
        <p:blipFill>
          <a:blip r:embed="rId6">
            <a:alphaModFix/>
          </a:blip>
          <a:stretch>
            <a:fillRect/>
          </a:stretch>
        </p:blipFill>
        <p:spPr>
          <a:xfrm>
            <a:off x="1006131" y="1021500"/>
            <a:ext cx="5994218" cy="5836500"/>
          </a:xfrm>
          <a:prstGeom prst="rect">
            <a:avLst/>
          </a:prstGeom>
          <a:noFill/>
          <a:ln>
            <a:noFill/>
          </a:ln>
        </p:spPr>
      </p:pic>
      <p:sp>
        <p:nvSpPr>
          <p:cNvPr id="317" name="Google Shape;317;p24"/>
          <p:cNvSpPr txBox="1">
            <a:spLocks noGrp="1"/>
          </p:cNvSpPr>
          <p:nvPr>
            <p:ph type="sldNum" idx="12"/>
          </p:nvPr>
        </p:nvSpPr>
        <p:spPr>
          <a:xfrm>
            <a:off x="11460312" y="6474509"/>
            <a:ext cx="731700" cy="525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US"/>
              <a:t>20</a:t>
            </a:fld>
            <a:endParaRPr/>
          </a:p>
        </p:txBody>
      </p:sp>
      <p:pic>
        <p:nvPicPr>
          <p:cNvPr id="318" name="Google Shape;318;p24"/>
          <p:cNvPicPr preferRelativeResize="0"/>
          <p:nvPr/>
        </p:nvPicPr>
        <p:blipFill rotWithShape="1">
          <a:blip r:embed="rId7">
            <a:alphaModFix/>
          </a:blip>
          <a:srcRect l="70853" t="32976" r="4427" b="57454"/>
          <a:stretch/>
        </p:blipFill>
        <p:spPr>
          <a:xfrm>
            <a:off x="10030125" y="2183725"/>
            <a:ext cx="1486475" cy="554101"/>
          </a:xfrm>
          <a:prstGeom prst="rect">
            <a:avLst/>
          </a:prstGeom>
          <a:noFill/>
          <a:ln w="38100" cap="flat" cmpd="sng">
            <a:solidFill>
              <a:srgbClr val="000000"/>
            </a:solidFill>
            <a:prstDash val="solid"/>
            <a:round/>
            <a:headEnd type="none" w="sm" len="sm"/>
            <a:tailEnd type="none" w="sm" len="sm"/>
          </a:ln>
        </p:spPr>
      </p:pic>
      <p:pic>
        <p:nvPicPr>
          <p:cNvPr id="319" name="Google Shape;319;p24"/>
          <p:cNvPicPr preferRelativeResize="0"/>
          <p:nvPr/>
        </p:nvPicPr>
        <p:blipFill rotWithShape="1">
          <a:blip r:embed="rId7">
            <a:alphaModFix amt="35000"/>
          </a:blip>
          <a:srcRect l="-1389" t="-29216" r="-10"/>
          <a:stretch/>
        </p:blipFill>
        <p:spPr>
          <a:xfrm>
            <a:off x="5686124" y="-1417150"/>
            <a:ext cx="6097800" cy="7481400"/>
          </a:xfrm>
          <a:prstGeom prst="leftArrowCallout">
            <a:avLst>
              <a:gd name="adj1" fmla="val 59416"/>
              <a:gd name="adj2" fmla="val 41337"/>
              <a:gd name="adj3" fmla="val 25000"/>
              <a:gd name="adj4" fmla="val 64977"/>
            </a:avLst>
          </a:prstGeom>
          <a:noFill/>
          <a:ln>
            <a:noFill/>
          </a:ln>
        </p:spPr>
      </p:pic>
      <p:sp>
        <p:nvSpPr>
          <p:cNvPr id="320" name="Google Shape;320;p24"/>
          <p:cNvSpPr txBox="1"/>
          <p:nvPr/>
        </p:nvSpPr>
        <p:spPr>
          <a:xfrm>
            <a:off x="327375" y="371066"/>
            <a:ext cx="9067200" cy="5541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600">
                <a:solidFill>
                  <a:srgbClr val="003DA5"/>
                </a:solidFill>
                <a:latin typeface="Fira Sans Medium"/>
                <a:ea typeface="Fira Sans Medium"/>
                <a:cs typeface="Fira Sans Medium"/>
                <a:sym typeface="Fira Sans Medium"/>
              </a:rPr>
              <a:t>MCMC parameter estimation - Cold Model</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pic>
        <p:nvPicPr>
          <p:cNvPr id="325" name="Google Shape;325;p25"/>
          <p:cNvPicPr preferRelativeResize="0"/>
          <p:nvPr/>
        </p:nvPicPr>
        <p:blipFill rotWithShape="1">
          <a:blip r:embed="rId3">
            <a:alphaModFix/>
          </a:blip>
          <a:srcRect/>
          <a:stretch/>
        </p:blipFill>
        <p:spPr>
          <a:xfrm>
            <a:off x="327375" y="178930"/>
            <a:ext cx="280947" cy="128525"/>
          </a:xfrm>
          <a:prstGeom prst="rect">
            <a:avLst/>
          </a:prstGeom>
          <a:noFill/>
          <a:ln>
            <a:noFill/>
          </a:ln>
        </p:spPr>
      </p:pic>
      <p:pic>
        <p:nvPicPr>
          <p:cNvPr id="326" name="Google Shape;326;p25"/>
          <p:cNvPicPr preferRelativeResize="0"/>
          <p:nvPr/>
        </p:nvPicPr>
        <p:blipFill rotWithShape="1">
          <a:blip r:embed="rId4">
            <a:alphaModFix/>
          </a:blip>
          <a:srcRect r="-181690"/>
          <a:stretch/>
        </p:blipFill>
        <p:spPr>
          <a:xfrm>
            <a:off x="10504325" y="6287400"/>
            <a:ext cx="3404400" cy="379200"/>
          </a:xfrm>
          <a:prstGeom prst="halfFrame">
            <a:avLst>
              <a:gd name="adj1" fmla="val 70853"/>
              <a:gd name="adj2" fmla="val 87217"/>
            </a:avLst>
          </a:prstGeom>
          <a:noFill/>
          <a:ln>
            <a:noFill/>
          </a:ln>
        </p:spPr>
      </p:pic>
      <p:pic>
        <p:nvPicPr>
          <p:cNvPr id="327" name="Google Shape;327;p25"/>
          <p:cNvPicPr preferRelativeResize="0"/>
          <p:nvPr/>
        </p:nvPicPr>
        <p:blipFill rotWithShape="1">
          <a:blip r:embed="rId5">
            <a:alphaModFix/>
          </a:blip>
          <a:srcRect l="17413" t="9600" r="17950" b="50976"/>
          <a:stretch/>
        </p:blipFill>
        <p:spPr>
          <a:xfrm>
            <a:off x="9223825" y="6081200"/>
            <a:ext cx="1128600" cy="688200"/>
          </a:xfrm>
          <a:prstGeom prst="roundRect">
            <a:avLst>
              <a:gd name="adj" fmla="val 16667"/>
            </a:avLst>
          </a:prstGeom>
          <a:noFill/>
          <a:ln>
            <a:noFill/>
          </a:ln>
        </p:spPr>
      </p:pic>
      <p:sp>
        <p:nvSpPr>
          <p:cNvPr id="328" name="Google Shape;328;p25"/>
          <p:cNvSpPr txBox="1"/>
          <p:nvPr/>
        </p:nvSpPr>
        <p:spPr>
          <a:xfrm>
            <a:off x="327375" y="371066"/>
            <a:ext cx="9067200" cy="5541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600">
                <a:solidFill>
                  <a:srgbClr val="003DA5"/>
                </a:solidFill>
                <a:latin typeface="Fira Sans Medium"/>
                <a:ea typeface="Fira Sans Medium"/>
                <a:cs typeface="Fira Sans Medium"/>
                <a:sym typeface="Fira Sans Medium"/>
              </a:rPr>
              <a:t>MCMC parameter estimation - Cold Model</a:t>
            </a:r>
            <a:endParaRPr/>
          </a:p>
        </p:txBody>
      </p:sp>
      <p:sp>
        <p:nvSpPr>
          <p:cNvPr id="329" name="Google Shape;329;p25"/>
          <p:cNvSpPr txBox="1"/>
          <p:nvPr/>
        </p:nvSpPr>
        <p:spPr>
          <a:xfrm>
            <a:off x="7000350" y="1454724"/>
            <a:ext cx="4506600" cy="4126800"/>
          </a:xfrm>
          <a:prstGeom prst="rect">
            <a:avLst/>
          </a:prstGeom>
          <a:noFill/>
          <a:ln>
            <a:noFill/>
          </a:ln>
        </p:spPr>
        <p:txBody>
          <a:bodyPr spcFirstLastPara="1" wrap="square" lIns="0" tIns="0" rIns="0" bIns="0" anchor="t" anchorCtr="0">
            <a:noAutofit/>
          </a:bodyPr>
          <a:lstStyle/>
          <a:p>
            <a:pPr marL="457200" marR="0" lvl="0" indent="-406400" algn="l" rtl="0">
              <a:spcBef>
                <a:spcPts val="0"/>
              </a:spcBef>
              <a:spcAft>
                <a:spcPts val="0"/>
              </a:spcAft>
              <a:buClr>
                <a:srgbClr val="003DA5"/>
              </a:buClr>
              <a:buSzPts val="2800"/>
              <a:buFont typeface="Fira Sans"/>
              <a:buChar char="●"/>
            </a:pPr>
            <a:r>
              <a:rPr lang="en-US" sz="2800">
                <a:solidFill>
                  <a:srgbClr val="003DA5"/>
                </a:solidFill>
                <a:latin typeface="Fira Sans"/>
                <a:ea typeface="Fira Sans"/>
                <a:cs typeface="Fira Sans"/>
                <a:sym typeface="Fira Sans"/>
              </a:rPr>
              <a:t>Corner plot showing posterior distribution of radius of curvatures of ITM vs ETM in X arm</a:t>
            </a:r>
            <a:endParaRPr sz="2800">
              <a:solidFill>
                <a:srgbClr val="003DA5"/>
              </a:solidFill>
              <a:latin typeface="Fira Sans"/>
              <a:ea typeface="Fira Sans"/>
              <a:cs typeface="Fira Sans"/>
              <a:sym typeface="Fira Sans"/>
            </a:endParaRPr>
          </a:p>
          <a:p>
            <a:pPr marL="0" marR="0" lvl="0" indent="0" algn="l" rtl="0">
              <a:spcBef>
                <a:spcPts val="0"/>
              </a:spcBef>
              <a:spcAft>
                <a:spcPts val="0"/>
              </a:spcAft>
              <a:buNone/>
            </a:pPr>
            <a:endParaRPr sz="2800">
              <a:solidFill>
                <a:srgbClr val="003DA5"/>
              </a:solidFill>
              <a:latin typeface="Fira Sans"/>
              <a:ea typeface="Fira Sans"/>
              <a:cs typeface="Fira Sans"/>
              <a:sym typeface="Fira Sans"/>
            </a:endParaRPr>
          </a:p>
          <a:p>
            <a:pPr marL="457200" marR="0" lvl="0" indent="-406400" algn="l" rtl="0">
              <a:spcBef>
                <a:spcPts val="0"/>
              </a:spcBef>
              <a:spcAft>
                <a:spcPts val="0"/>
              </a:spcAft>
              <a:buClr>
                <a:srgbClr val="003DA5"/>
              </a:buClr>
              <a:buSzPts val="2800"/>
              <a:buFont typeface="Fira Sans"/>
              <a:buChar char="●"/>
            </a:pPr>
            <a:r>
              <a:rPr lang="en-US" sz="2800">
                <a:solidFill>
                  <a:srgbClr val="003DA5"/>
                </a:solidFill>
                <a:latin typeface="Fira Sans"/>
                <a:ea typeface="Fira Sans"/>
                <a:cs typeface="Fira Sans"/>
                <a:sym typeface="Fira Sans"/>
              </a:rPr>
              <a:t>Unrealistically low 1 sigma values for prior distribution leads to narrow uncertainty</a:t>
            </a:r>
            <a:endParaRPr sz="2800">
              <a:solidFill>
                <a:srgbClr val="003DA5"/>
              </a:solidFill>
              <a:latin typeface="Fira Sans"/>
              <a:ea typeface="Fira Sans"/>
              <a:cs typeface="Fira Sans"/>
              <a:sym typeface="Fira Sans"/>
            </a:endParaRPr>
          </a:p>
          <a:p>
            <a:pPr marL="0" marR="0" lvl="0" indent="0" algn="l" rtl="0">
              <a:spcBef>
                <a:spcPts val="0"/>
              </a:spcBef>
              <a:spcAft>
                <a:spcPts val="0"/>
              </a:spcAft>
              <a:buNone/>
            </a:pPr>
            <a:endParaRPr sz="2800">
              <a:solidFill>
                <a:srgbClr val="003DA5"/>
              </a:solidFill>
              <a:latin typeface="Fira Sans"/>
              <a:ea typeface="Fira Sans"/>
              <a:cs typeface="Fira Sans"/>
              <a:sym typeface="Fira Sans"/>
            </a:endParaRPr>
          </a:p>
        </p:txBody>
      </p:sp>
      <p:pic>
        <p:nvPicPr>
          <p:cNvPr id="330" name="Google Shape;330;p25"/>
          <p:cNvPicPr preferRelativeResize="0"/>
          <p:nvPr/>
        </p:nvPicPr>
        <p:blipFill>
          <a:blip r:embed="rId6">
            <a:alphaModFix/>
          </a:blip>
          <a:stretch>
            <a:fillRect/>
          </a:stretch>
        </p:blipFill>
        <p:spPr>
          <a:xfrm>
            <a:off x="1006131" y="1021500"/>
            <a:ext cx="5994218" cy="5836500"/>
          </a:xfrm>
          <a:prstGeom prst="rect">
            <a:avLst/>
          </a:prstGeom>
          <a:noFill/>
          <a:ln>
            <a:noFill/>
          </a:ln>
        </p:spPr>
      </p:pic>
      <p:sp>
        <p:nvSpPr>
          <p:cNvPr id="331" name="Google Shape;331;p25"/>
          <p:cNvSpPr txBox="1">
            <a:spLocks noGrp="1"/>
          </p:cNvSpPr>
          <p:nvPr>
            <p:ph type="sldNum" idx="12"/>
          </p:nvPr>
        </p:nvSpPr>
        <p:spPr>
          <a:xfrm>
            <a:off x="11460312" y="6474509"/>
            <a:ext cx="731700" cy="525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US"/>
              <a:t>21</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pic>
        <p:nvPicPr>
          <p:cNvPr id="336" name="Google Shape;336;p26"/>
          <p:cNvPicPr preferRelativeResize="0"/>
          <p:nvPr/>
        </p:nvPicPr>
        <p:blipFill rotWithShape="1">
          <a:blip r:embed="rId3">
            <a:alphaModFix/>
          </a:blip>
          <a:srcRect/>
          <a:stretch/>
        </p:blipFill>
        <p:spPr>
          <a:xfrm>
            <a:off x="327375" y="178930"/>
            <a:ext cx="280947" cy="128525"/>
          </a:xfrm>
          <a:prstGeom prst="rect">
            <a:avLst/>
          </a:prstGeom>
          <a:noFill/>
          <a:ln>
            <a:noFill/>
          </a:ln>
        </p:spPr>
      </p:pic>
      <p:pic>
        <p:nvPicPr>
          <p:cNvPr id="337" name="Google Shape;337;p26"/>
          <p:cNvPicPr preferRelativeResize="0"/>
          <p:nvPr/>
        </p:nvPicPr>
        <p:blipFill rotWithShape="1">
          <a:blip r:embed="rId4">
            <a:alphaModFix/>
          </a:blip>
          <a:srcRect r="-181690"/>
          <a:stretch/>
        </p:blipFill>
        <p:spPr>
          <a:xfrm>
            <a:off x="10504325" y="6287400"/>
            <a:ext cx="3404400" cy="379200"/>
          </a:xfrm>
          <a:prstGeom prst="halfFrame">
            <a:avLst>
              <a:gd name="adj1" fmla="val 70853"/>
              <a:gd name="adj2" fmla="val 87217"/>
            </a:avLst>
          </a:prstGeom>
          <a:noFill/>
          <a:ln>
            <a:noFill/>
          </a:ln>
        </p:spPr>
      </p:pic>
      <p:pic>
        <p:nvPicPr>
          <p:cNvPr id="338" name="Google Shape;338;p26"/>
          <p:cNvPicPr preferRelativeResize="0"/>
          <p:nvPr/>
        </p:nvPicPr>
        <p:blipFill rotWithShape="1">
          <a:blip r:embed="rId5">
            <a:alphaModFix/>
          </a:blip>
          <a:srcRect l="17413" t="9600" r="17950" b="50976"/>
          <a:stretch/>
        </p:blipFill>
        <p:spPr>
          <a:xfrm>
            <a:off x="9223825" y="6081200"/>
            <a:ext cx="1128600" cy="688200"/>
          </a:xfrm>
          <a:prstGeom prst="roundRect">
            <a:avLst>
              <a:gd name="adj" fmla="val 16667"/>
            </a:avLst>
          </a:prstGeom>
          <a:noFill/>
          <a:ln>
            <a:noFill/>
          </a:ln>
        </p:spPr>
      </p:pic>
      <p:sp>
        <p:nvSpPr>
          <p:cNvPr id="339" name="Google Shape;339;p26"/>
          <p:cNvSpPr txBox="1"/>
          <p:nvPr/>
        </p:nvSpPr>
        <p:spPr>
          <a:xfrm>
            <a:off x="327375" y="371075"/>
            <a:ext cx="11081700" cy="5541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600">
                <a:solidFill>
                  <a:srgbClr val="003DA5"/>
                </a:solidFill>
                <a:latin typeface="Fira Sans Medium"/>
                <a:ea typeface="Fira Sans Medium"/>
                <a:cs typeface="Fira Sans Medium"/>
                <a:sym typeface="Fira Sans Medium"/>
              </a:rPr>
              <a:t>MCMC parameter estimation - Cold Model</a:t>
            </a:r>
            <a:endParaRPr/>
          </a:p>
        </p:txBody>
      </p:sp>
      <p:sp>
        <p:nvSpPr>
          <p:cNvPr id="340" name="Google Shape;340;p26"/>
          <p:cNvSpPr txBox="1">
            <a:spLocks noGrp="1"/>
          </p:cNvSpPr>
          <p:nvPr>
            <p:ph type="sldNum" idx="12"/>
          </p:nvPr>
        </p:nvSpPr>
        <p:spPr>
          <a:xfrm>
            <a:off x="11460312" y="6474509"/>
            <a:ext cx="731700" cy="525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US"/>
              <a:t>22</a:t>
            </a:fld>
            <a:endParaRPr/>
          </a:p>
        </p:txBody>
      </p:sp>
      <p:sp>
        <p:nvSpPr>
          <p:cNvPr id="341" name="Google Shape;341;p26"/>
          <p:cNvSpPr txBox="1"/>
          <p:nvPr/>
        </p:nvSpPr>
        <p:spPr>
          <a:xfrm>
            <a:off x="327375" y="1090775"/>
            <a:ext cx="11179500" cy="3594600"/>
          </a:xfrm>
          <a:prstGeom prst="rect">
            <a:avLst/>
          </a:prstGeom>
          <a:noFill/>
          <a:ln>
            <a:noFill/>
          </a:ln>
        </p:spPr>
        <p:txBody>
          <a:bodyPr spcFirstLastPara="1" wrap="square" lIns="0" tIns="0" rIns="0" bIns="0" anchor="t" anchorCtr="0">
            <a:noAutofit/>
          </a:bodyPr>
          <a:lstStyle/>
          <a:p>
            <a:pPr marL="457200" lvl="0" indent="-406400" algn="l" rtl="0">
              <a:spcBef>
                <a:spcPts val="0"/>
              </a:spcBef>
              <a:spcAft>
                <a:spcPts val="0"/>
              </a:spcAft>
              <a:buClr>
                <a:srgbClr val="003DA5"/>
              </a:buClr>
              <a:buSzPts val="2800"/>
              <a:buFont typeface="Fira Sans"/>
              <a:buChar char="●"/>
            </a:pPr>
            <a:r>
              <a:rPr lang="en-US" sz="2800" dirty="0">
                <a:solidFill>
                  <a:srgbClr val="003DA5"/>
                </a:solidFill>
                <a:latin typeface="Fira Sans"/>
                <a:ea typeface="Fira Sans"/>
                <a:cs typeface="Fira Sans"/>
                <a:sym typeface="Fira Sans"/>
              </a:rPr>
              <a:t>Modifying the sampler to eventually work directly with experimental data also means only using detectors we have calibration factors for</a:t>
            </a:r>
            <a:endParaRPr sz="2800" dirty="0">
              <a:solidFill>
                <a:srgbClr val="003DA5"/>
              </a:solidFill>
              <a:latin typeface="Fira Sans"/>
              <a:ea typeface="Fira Sans"/>
              <a:cs typeface="Fira Sans"/>
              <a:sym typeface="Fira Sans"/>
            </a:endParaRPr>
          </a:p>
          <a:p>
            <a:pPr marL="457200" lvl="0" indent="-406400" algn="l" rtl="0">
              <a:spcBef>
                <a:spcPts val="0"/>
              </a:spcBef>
              <a:spcAft>
                <a:spcPts val="0"/>
              </a:spcAft>
              <a:buClr>
                <a:srgbClr val="003DA5"/>
              </a:buClr>
              <a:buSzPts val="2800"/>
              <a:buFont typeface="Fira Sans"/>
              <a:buChar char="●"/>
            </a:pPr>
            <a:r>
              <a:rPr lang="en-US" sz="2800" dirty="0">
                <a:solidFill>
                  <a:srgbClr val="003DA5"/>
                </a:solidFill>
                <a:latin typeface="Fira Sans"/>
                <a:ea typeface="Fira Sans"/>
                <a:cs typeface="Fira Sans"/>
                <a:sym typeface="Fira Sans"/>
              </a:rPr>
              <a:t>This significantly reduces the amount of information we can obtain from a parameter perturbation </a:t>
            </a:r>
            <a:endParaRPr sz="2800" dirty="0">
              <a:solidFill>
                <a:srgbClr val="003DA5"/>
              </a:solidFill>
              <a:latin typeface="Fira Sans"/>
              <a:ea typeface="Fira Sans"/>
              <a:cs typeface="Fira Sans"/>
              <a:sym typeface="Fira Sans"/>
            </a:endParaRPr>
          </a:p>
        </p:txBody>
      </p:sp>
      <p:sp>
        <p:nvSpPr>
          <p:cNvPr id="342" name="Google Shape;342;p26"/>
          <p:cNvSpPr txBox="1"/>
          <p:nvPr/>
        </p:nvSpPr>
        <p:spPr>
          <a:xfrm>
            <a:off x="1924300" y="3703900"/>
            <a:ext cx="3009300" cy="2773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5000"/>
              <a:t>76 Detectors</a:t>
            </a:r>
            <a:endParaRPr sz="5000"/>
          </a:p>
        </p:txBody>
      </p:sp>
      <p:cxnSp>
        <p:nvCxnSpPr>
          <p:cNvPr id="343" name="Google Shape;343;p26"/>
          <p:cNvCxnSpPr/>
          <p:nvPr/>
        </p:nvCxnSpPr>
        <p:spPr>
          <a:xfrm>
            <a:off x="5483500" y="4919250"/>
            <a:ext cx="2170200" cy="0"/>
          </a:xfrm>
          <a:prstGeom prst="straightConnector1">
            <a:avLst/>
          </a:prstGeom>
          <a:noFill/>
          <a:ln w="76200" cap="flat" cmpd="sng">
            <a:solidFill>
              <a:schemeClr val="dk2"/>
            </a:solidFill>
            <a:prstDash val="solid"/>
            <a:round/>
            <a:headEnd type="none" w="med" len="med"/>
            <a:tailEnd type="triangle" w="med" len="med"/>
          </a:ln>
        </p:spPr>
      </p:cxnSp>
      <p:sp>
        <p:nvSpPr>
          <p:cNvPr id="344" name="Google Shape;344;p26"/>
          <p:cNvSpPr txBox="1"/>
          <p:nvPr/>
        </p:nvSpPr>
        <p:spPr>
          <a:xfrm>
            <a:off x="8026725" y="3703900"/>
            <a:ext cx="3009300" cy="2773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5000"/>
              <a:t>10</a:t>
            </a:r>
            <a:endParaRPr sz="5000"/>
          </a:p>
          <a:p>
            <a:pPr marL="0" lvl="0" indent="0" algn="ctr" rtl="0">
              <a:spcBef>
                <a:spcPts val="0"/>
              </a:spcBef>
              <a:spcAft>
                <a:spcPts val="0"/>
              </a:spcAft>
              <a:buNone/>
            </a:pPr>
            <a:r>
              <a:rPr lang="en-US" sz="5000"/>
              <a:t>Detectors</a:t>
            </a:r>
            <a:endParaRPr sz="50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pic>
        <p:nvPicPr>
          <p:cNvPr id="349" name="Google Shape;349;p27"/>
          <p:cNvPicPr preferRelativeResize="0"/>
          <p:nvPr/>
        </p:nvPicPr>
        <p:blipFill rotWithShape="1">
          <a:blip r:embed="rId3">
            <a:alphaModFix/>
          </a:blip>
          <a:srcRect/>
          <a:stretch/>
        </p:blipFill>
        <p:spPr>
          <a:xfrm>
            <a:off x="327375" y="178930"/>
            <a:ext cx="280947" cy="128525"/>
          </a:xfrm>
          <a:prstGeom prst="rect">
            <a:avLst/>
          </a:prstGeom>
          <a:noFill/>
          <a:ln>
            <a:noFill/>
          </a:ln>
        </p:spPr>
      </p:pic>
      <p:pic>
        <p:nvPicPr>
          <p:cNvPr id="350" name="Google Shape;350;p27"/>
          <p:cNvPicPr preferRelativeResize="0"/>
          <p:nvPr/>
        </p:nvPicPr>
        <p:blipFill rotWithShape="1">
          <a:blip r:embed="rId4">
            <a:alphaModFix/>
          </a:blip>
          <a:srcRect r="-181690"/>
          <a:stretch/>
        </p:blipFill>
        <p:spPr>
          <a:xfrm>
            <a:off x="10504325" y="6287400"/>
            <a:ext cx="3404400" cy="379200"/>
          </a:xfrm>
          <a:prstGeom prst="halfFrame">
            <a:avLst>
              <a:gd name="adj1" fmla="val 70853"/>
              <a:gd name="adj2" fmla="val 87217"/>
            </a:avLst>
          </a:prstGeom>
          <a:noFill/>
          <a:ln>
            <a:noFill/>
          </a:ln>
        </p:spPr>
      </p:pic>
      <p:pic>
        <p:nvPicPr>
          <p:cNvPr id="351" name="Google Shape;351;p27"/>
          <p:cNvPicPr preferRelativeResize="0"/>
          <p:nvPr/>
        </p:nvPicPr>
        <p:blipFill rotWithShape="1">
          <a:blip r:embed="rId5">
            <a:alphaModFix/>
          </a:blip>
          <a:srcRect l="17413" t="9600" r="17950" b="50976"/>
          <a:stretch/>
        </p:blipFill>
        <p:spPr>
          <a:xfrm>
            <a:off x="9223825" y="6081200"/>
            <a:ext cx="1128600" cy="688200"/>
          </a:xfrm>
          <a:prstGeom prst="roundRect">
            <a:avLst>
              <a:gd name="adj" fmla="val 16667"/>
            </a:avLst>
          </a:prstGeom>
          <a:noFill/>
          <a:ln>
            <a:noFill/>
          </a:ln>
        </p:spPr>
      </p:pic>
      <p:sp>
        <p:nvSpPr>
          <p:cNvPr id="352" name="Google Shape;352;p27"/>
          <p:cNvSpPr txBox="1"/>
          <p:nvPr/>
        </p:nvSpPr>
        <p:spPr>
          <a:xfrm>
            <a:off x="327375" y="371075"/>
            <a:ext cx="11081700" cy="5541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600">
                <a:solidFill>
                  <a:srgbClr val="003DA5"/>
                </a:solidFill>
                <a:latin typeface="Fira Sans Medium"/>
                <a:ea typeface="Fira Sans Medium"/>
                <a:cs typeface="Fira Sans Medium"/>
                <a:sym typeface="Fira Sans Medium"/>
              </a:rPr>
              <a:t>MCMC parameter estimation - Cold Model</a:t>
            </a:r>
            <a:endParaRPr/>
          </a:p>
        </p:txBody>
      </p:sp>
      <p:sp>
        <p:nvSpPr>
          <p:cNvPr id="353" name="Google Shape;353;p27"/>
          <p:cNvSpPr txBox="1">
            <a:spLocks noGrp="1"/>
          </p:cNvSpPr>
          <p:nvPr>
            <p:ph type="sldNum" idx="12"/>
          </p:nvPr>
        </p:nvSpPr>
        <p:spPr>
          <a:xfrm>
            <a:off x="11460312" y="6474509"/>
            <a:ext cx="731700" cy="525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US"/>
              <a:t>23</a:t>
            </a:fld>
            <a:endParaRPr/>
          </a:p>
        </p:txBody>
      </p:sp>
      <p:pic>
        <p:nvPicPr>
          <p:cNvPr id="354" name="Google Shape;354;p27"/>
          <p:cNvPicPr preferRelativeResize="0"/>
          <p:nvPr/>
        </p:nvPicPr>
        <p:blipFill rotWithShape="1">
          <a:blip r:embed="rId6">
            <a:alphaModFix/>
          </a:blip>
          <a:srcRect r="60314" b="67445"/>
          <a:stretch/>
        </p:blipFill>
        <p:spPr>
          <a:xfrm>
            <a:off x="6041275" y="948887"/>
            <a:ext cx="5941800" cy="4960225"/>
          </a:xfrm>
          <a:prstGeom prst="rect">
            <a:avLst/>
          </a:prstGeom>
          <a:noFill/>
          <a:ln>
            <a:noFill/>
          </a:ln>
        </p:spPr>
      </p:pic>
      <p:sp>
        <p:nvSpPr>
          <p:cNvPr id="355" name="Google Shape;355;p27"/>
          <p:cNvSpPr txBox="1"/>
          <p:nvPr/>
        </p:nvSpPr>
        <p:spPr>
          <a:xfrm>
            <a:off x="608325" y="4560505"/>
            <a:ext cx="4506600" cy="2439000"/>
          </a:xfrm>
          <a:prstGeom prst="rect">
            <a:avLst/>
          </a:prstGeom>
          <a:noFill/>
          <a:ln>
            <a:noFill/>
          </a:ln>
        </p:spPr>
        <p:txBody>
          <a:bodyPr spcFirstLastPara="1" wrap="square" lIns="0" tIns="0" rIns="0" bIns="0" anchor="t" anchorCtr="0">
            <a:noAutofit/>
          </a:bodyPr>
          <a:lstStyle/>
          <a:p>
            <a:pPr marL="457200" marR="0" lvl="0" indent="-406400" algn="l" rtl="0">
              <a:spcBef>
                <a:spcPts val="0"/>
              </a:spcBef>
              <a:spcAft>
                <a:spcPts val="0"/>
              </a:spcAft>
              <a:buClr>
                <a:srgbClr val="003DA5"/>
              </a:buClr>
              <a:buSzPts val="2800"/>
              <a:buFont typeface="Fira Sans"/>
              <a:buChar char="●"/>
            </a:pPr>
            <a:r>
              <a:rPr lang="en-US" sz="2800">
                <a:solidFill>
                  <a:srgbClr val="003DA5"/>
                </a:solidFill>
                <a:latin typeface="Fira Sans"/>
                <a:ea typeface="Fira Sans"/>
                <a:cs typeface="Fira Sans"/>
                <a:sym typeface="Fira Sans"/>
              </a:rPr>
              <a:t>Loss in RoC correlation due to removal of certain field detectors and power detectors</a:t>
            </a:r>
            <a:endParaRPr sz="2800">
              <a:solidFill>
                <a:srgbClr val="003DA5"/>
              </a:solidFill>
              <a:latin typeface="Fira Sans"/>
              <a:ea typeface="Fira Sans"/>
              <a:cs typeface="Fira Sans"/>
              <a:sym typeface="Fira Sans"/>
            </a:endParaRPr>
          </a:p>
          <a:p>
            <a:pPr marL="457200" marR="0" lvl="0" indent="0" algn="l" rtl="0">
              <a:spcBef>
                <a:spcPts val="0"/>
              </a:spcBef>
              <a:spcAft>
                <a:spcPts val="0"/>
              </a:spcAft>
              <a:buNone/>
            </a:pPr>
            <a:endParaRPr sz="2800">
              <a:solidFill>
                <a:srgbClr val="003DA5"/>
              </a:solidFill>
              <a:latin typeface="Fira Sans"/>
              <a:ea typeface="Fira Sans"/>
              <a:cs typeface="Fira Sans"/>
              <a:sym typeface="Fira Sans"/>
            </a:endParaRPr>
          </a:p>
          <a:p>
            <a:pPr marL="0" marR="0" lvl="0" indent="0" algn="l" rtl="0">
              <a:spcBef>
                <a:spcPts val="0"/>
              </a:spcBef>
              <a:spcAft>
                <a:spcPts val="0"/>
              </a:spcAft>
              <a:buNone/>
            </a:pPr>
            <a:endParaRPr sz="2800">
              <a:solidFill>
                <a:srgbClr val="003DA5"/>
              </a:solidFill>
              <a:latin typeface="Fira Sans"/>
              <a:ea typeface="Fira Sans"/>
              <a:cs typeface="Fira Sans"/>
              <a:sym typeface="Fira Sans"/>
            </a:endParaRPr>
          </a:p>
        </p:txBody>
      </p:sp>
      <p:pic>
        <p:nvPicPr>
          <p:cNvPr id="356" name="Google Shape;356;p27"/>
          <p:cNvPicPr preferRelativeResize="0"/>
          <p:nvPr/>
        </p:nvPicPr>
        <p:blipFill rotWithShape="1">
          <a:blip r:embed="rId7">
            <a:alphaModFix/>
          </a:blip>
          <a:srcRect t="47045" r="44684"/>
          <a:stretch/>
        </p:blipFill>
        <p:spPr>
          <a:xfrm>
            <a:off x="792875" y="1255875"/>
            <a:ext cx="3315676" cy="3090650"/>
          </a:xfrm>
          <a:prstGeom prst="rect">
            <a:avLst/>
          </a:prstGeom>
          <a:noFill/>
          <a:ln>
            <a:noFill/>
          </a:ln>
        </p:spPr>
      </p:pic>
      <p:cxnSp>
        <p:nvCxnSpPr>
          <p:cNvPr id="357" name="Google Shape;357;p27"/>
          <p:cNvCxnSpPr/>
          <p:nvPr/>
        </p:nvCxnSpPr>
        <p:spPr>
          <a:xfrm>
            <a:off x="4506600" y="2630025"/>
            <a:ext cx="1279500" cy="696600"/>
          </a:xfrm>
          <a:prstGeom prst="straightConnector1">
            <a:avLst/>
          </a:prstGeom>
          <a:noFill/>
          <a:ln w="38100" cap="flat" cmpd="sng">
            <a:solidFill>
              <a:schemeClr val="dk2"/>
            </a:solidFill>
            <a:prstDash val="solid"/>
            <a:round/>
            <a:headEnd type="none" w="med" len="med"/>
            <a:tailEnd type="triangle" w="med" len="med"/>
          </a:ln>
        </p:spPr>
      </p:cxn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pic>
        <p:nvPicPr>
          <p:cNvPr id="362" name="Google Shape;362;p28"/>
          <p:cNvPicPr preferRelativeResize="0"/>
          <p:nvPr/>
        </p:nvPicPr>
        <p:blipFill rotWithShape="1">
          <a:blip r:embed="rId3">
            <a:alphaModFix/>
          </a:blip>
          <a:srcRect/>
          <a:stretch/>
        </p:blipFill>
        <p:spPr>
          <a:xfrm>
            <a:off x="327375" y="20180"/>
            <a:ext cx="280947" cy="128525"/>
          </a:xfrm>
          <a:prstGeom prst="rect">
            <a:avLst/>
          </a:prstGeom>
          <a:noFill/>
          <a:ln>
            <a:noFill/>
          </a:ln>
        </p:spPr>
      </p:pic>
      <p:pic>
        <p:nvPicPr>
          <p:cNvPr id="363" name="Google Shape;363;p28"/>
          <p:cNvPicPr preferRelativeResize="0"/>
          <p:nvPr/>
        </p:nvPicPr>
        <p:blipFill rotWithShape="1">
          <a:blip r:embed="rId4">
            <a:alphaModFix/>
          </a:blip>
          <a:srcRect r="-181690"/>
          <a:stretch/>
        </p:blipFill>
        <p:spPr>
          <a:xfrm>
            <a:off x="10504325" y="6287400"/>
            <a:ext cx="3404400" cy="379200"/>
          </a:xfrm>
          <a:prstGeom prst="halfFrame">
            <a:avLst>
              <a:gd name="adj1" fmla="val 70853"/>
              <a:gd name="adj2" fmla="val 87217"/>
            </a:avLst>
          </a:prstGeom>
          <a:noFill/>
          <a:ln>
            <a:noFill/>
          </a:ln>
        </p:spPr>
      </p:pic>
      <p:sp>
        <p:nvSpPr>
          <p:cNvPr id="364" name="Google Shape;364;p28"/>
          <p:cNvSpPr txBox="1"/>
          <p:nvPr/>
        </p:nvSpPr>
        <p:spPr>
          <a:xfrm>
            <a:off x="327375" y="212316"/>
            <a:ext cx="9067200" cy="5541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600">
                <a:solidFill>
                  <a:srgbClr val="003DA5"/>
                </a:solidFill>
                <a:latin typeface="Fira Sans Medium"/>
                <a:ea typeface="Fira Sans Medium"/>
                <a:cs typeface="Fira Sans Medium"/>
                <a:sym typeface="Fira Sans Medium"/>
              </a:rPr>
              <a:t>MCMC parameter recovery</a:t>
            </a:r>
            <a:endParaRPr/>
          </a:p>
        </p:txBody>
      </p:sp>
      <p:sp>
        <p:nvSpPr>
          <p:cNvPr id="365" name="Google Shape;365;p28"/>
          <p:cNvSpPr/>
          <p:nvPr/>
        </p:nvSpPr>
        <p:spPr>
          <a:xfrm>
            <a:off x="123275" y="830050"/>
            <a:ext cx="1647600" cy="4296000"/>
          </a:xfrm>
          <a:prstGeom prst="roundRect">
            <a:avLst>
              <a:gd name="adj" fmla="val 16667"/>
            </a:avLst>
          </a:prstGeom>
          <a:solidFill>
            <a:srgbClr val="00FF00"/>
          </a:solidFill>
          <a:ln w="12925" cap="flat" cmpd="sng">
            <a:solidFill>
              <a:srgbClr val="000000"/>
            </a:solidFill>
            <a:prstDash val="solid"/>
            <a:round/>
            <a:headEnd type="none" w="sm" len="sm"/>
            <a:tailEnd type="none" w="sm" len="sm"/>
          </a:ln>
        </p:spPr>
        <p:txBody>
          <a:bodyPr spcFirstLastPara="1" wrap="square" lIns="123950" tIns="123950" rIns="123950" bIns="123950" anchor="ctr" anchorCtr="0">
            <a:noAutofit/>
          </a:bodyPr>
          <a:lstStyle/>
          <a:p>
            <a:pPr marL="0" lvl="0" indent="0" algn="ctr" rtl="0">
              <a:spcBef>
                <a:spcPts val="0"/>
              </a:spcBef>
              <a:spcAft>
                <a:spcPts val="0"/>
              </a:spcAft>
              <a:buNone/>
            </a:pPr>
            <a:r>
              <a:rPr lang="en-US" sz="1898">
                <a:latin typeface="Source Sans Pro"/>
                <a:ea typeface="Source Sans Pro"/>
                <a:cs typeface="Source Sans Pro"/>
                <a:sym typeface="Source Sans Pro"/>
              </a:rPr>
              <a:t>Perturbed PARAMETER VALUES</a:t>
            </a:r>
            <a:endParaRPr sz="1898">
              <a:latin typeface="Source Sans Pro"/>
              <a:ea typeface="Source Sans Pro"/>
              <a:cs typeface="Source Sans Pro"/>
              <a:sym typeface="Source Sans Pro"/>
            </a:endParaRPr>
          </a:p>
          <a:p>
            <a:pPr marL="0" lvl="0" indent="0" algn="ctr" rtl="0">
              <a:spcBef>
                <a:spcPts val="0"/>
              </a:spcBef>
              <a:spcAft>
                <a:spcPts val="0"/>
              </a:spcAft>
              <a:buNone/>
            </a:pPr>
            <a:endParaRPr sz="1898">
              <a:latin typeface="Source Sans Pro"/>
              <a:ea typeface="Source Sans Pro"/>
              <a:cs typeface="Source Sans Pro"/>
              <a:sym typeface="Source Sans Pro"/>
            </a:endParaRPr>
          </a:p>
          <a:p>
            <a:pPr marL="0" lvl="0" indent="0" algn="ctr" rtl="0">
              <a:spcBef>
                <a:spcPts val="0"/>
              </a:spcBef>
              <a:spcAft>
                <a:spcPts val="0"/>
              </a:spcAft>
              <a:buNone/>
            </a:pPr>
            <a:r>
              <a:rPr lang="en-US" sz="1898">
                <a:latin typeface="Source Sans Pro"/>
                <a:ea typeface="Source Sans Pro"/>
                <a:cs typeface="Source Sans Pro"/>
                <a:sym typeface="Source Sans Pro"/>
              </a:rPr>
              <a:t>(ETM RH Power - 0.1W,</a:t>
            </a:r>
            <a:endParaRPr sz="1898">
              <a:latin typeface="Source Sans Pro"/>
              <a:ea typeface="Source Sans Pro"/>
              <a:cs typeface="Source Sans Pro"/>
              <a:sym typeface="Source Sans Pro"/>
            </a:endParaRPr>
          </a:p>
          <a:p>
            <a:pPr marL="0" lvl="0" indent="0" algn="ctr" rtl="0">
              <a:spcBef>
                <a:spcPts val="0"/>
              </a:spcBef>
              <a:spcAft>
                <a:spcPts val="0"/>
              </a:spcAft>
              <a:buNone/>
            </a:pPr>
            <a:endParaRPr sz="1898">
              <a:latin typeface="Source Sans Pro"/>
              <a:ea typeface="Source Sans Pro"/>
              <a:cs typeface="Source Sans Pro"/>
              <a:sym typeface="Source Sans Pro"/>
            </a:endParaRPr>
          </a:p>
          <a:p>
            <a:pPr marL="0" lvl="0" indent="0" algn="ctr" rtl="0">
              <a:spcBef>
                <a:spcPts val="0"/>
              </a:spcBef>
              <a:spcAft>
                <a:spcPts val="0"/>
              </a:spcAft>
              <a:buNone/>
            </a:pPr>
            <a:r>
              <a:rPr lang="en-US" sz="1898">
                <a:latin typeface="Source Sans Pro"/>
                <a:ea typeface="Source Sans Pro"/>
                <a:cs typeface="Source Sans Pro"/>
                <a:sym typeface="Source Sans Pro"/>
              </a:rPr>
              <a:t> PR2 dX + 0.1 mm)</a:t>
            </a:r>
            <a:endParaRPr sz="1898">
              <a:latin typeface="Source Sans Pro"/>
              <a:ea typeface="Source Sans Pro"/>
              <a:cs typeface="Source Sans Pro"/>
              <a:sym typeface="Source Sans Pro"/>
            </a:endParaRPr>
          </a:p>
        </p:txBody>
      </p:sp>
      <p:cxnSp>
        <p:nvCxnSpPr>
          <p:cNvPr id="366" name="Google Shape;366;p28"/>
          <p:cNvCxnSpPr/>
          <p:nvPr/>
        </p:nvCxnSpPr>
        <p:spPr>
          <a:xfrm rot="10800000">
            <a:off x="2139043" y="2978100"/>
            <a:ext cx="1500900" cy="0"/>
          </a:xfrm>
          <a:prstGeom prst="straightConnector1">
            <a:avLst/>
          </a:prstGeom>
          <a:noFill/>
          <a:ln w="12925" cap="flat" cmpd="sng">
            <a:solidFill>
              <a:srgbClr val="000000"/>
            </a:solidFill>
            <a:prstDash val="solid"/>
            <a:round/>
            <a:headEnd type="none" w="med" len="med"/>
            <a:tailEnd type="triangle" w="med" len="med"/>
          </a:ln>
        </p:spPr>
      </p:cxnSp>
      <p:sp>
        <p:nvSpPr>
          <p:cNvPr id="367" name="Google Shape;367;p28"/>
          <p:cNvSpPr txBox="1"/>
          <p:nvPr/>
        </p:nvSpPr>
        <p:spPr>
          <a:xfrm>
            <a:off x="1796890" y="2006276"/>
            <a:ext cx="2148000" cy="860700"/>
          </a:xfrm>
          <a:prstGeom prst="rect">
            <a:avLst/>
          </a:prstGeom>
          <a:noFill/>
          <a:ln>
            <a:noFill/>
          </a:ln>
        </p:spPr>
        <p:txBody>
          <a:bodyPr spcFirstLastPara="1" wrap="square" lIns="123950" tIns="123950" rIns="123950" bIns="123950" anchor="t" anchorCtr="0">
            <a:noAutofit/>
          </a:bodyPr>
          <a:lstStyle/>
          <a:p>
            <a:pPr marL="0" lvl="0" indent="0" algn="ctr" rtl="0">
              <a:spcBef>
                <a:spcPts val="0"/>
              </a:spcBef>
              <a:spcAft>
                <a:spcPts val="0"/>
              </a:spcAft>
              <a:buNone/>
            </a:pPr>
            <a:r>
              <a:rPr lang="en-US" sz="2341" b="1">
                <a:solidFill>
                  <a:srgbClr val="7F7F7F"/>
                </a:solidFill>
                <a:latin typeface="Source Sans Pro"/>
                <a:ea typeface="Source Sans Pro"/>
                <a:cs typeface="Source Sans Pro"/>
                <a:sym typeface="Source Sans Pro"/>
              </a:rPr>
              <a:t>Measurement Uncertainty</a:t>
            </a:r>
            <a:endParaRPr sz="2341" b="1">
              <a:solidFill>
                <a:srgbClr val="7F7F7F"/>
              </a:solidFill>
              <a:latin typeface="Source Sans Pro"/>
              <a:ea typeface="Source Sans Pro"/>
              <a:cs typeface="Source Sans Pro"/>
              <a:sym typeface="Source Sans Pro"/>
            </a:endParaRPr>
          </a:p>
        </p:txBody>
      </p:sp>
      <p:sp>
        <p:nvSpPr>
          <p:cNvPr id="368" name="Google Shape;368;p28"/>
          <p:cNvSpPr/>
          <p:nvPr/>
        </p:nvSpPr>
        <p:spPr>
          <a:xfrm>
            <a:off x="3857324" y="830050"/>
            <a:ext cx="1647600" cy="4296000"/>
          </a:xfrm>
          <a:prstGeom prst="roundRect">
            <a:avLst>
              <a:gd name="adj" fmla="val 16667"/>
            </a:avLst>
          </a:prstGeom>
          <a:solidFill>
            <a:schemeClr val="accent6"/>
          </a:solidFill>
          <a:ln w="12925" cap="flat" cmpd="sng">
            <a:solidFill>
              <a:srgbClr val="000000"/>
            </a:solidFill>
            <a:prstDash val="solid"/>
            <a:round/>
            <a:headEnd type="none" w="sm" len="sm"/>
            <a:tailEnd type="none" w="sm" len="sm"/>
          </a:ln>
        </p:spPr>
        <p:txBody>
          <a:bodyPr spcFirstLastPara="1" wrap="square" lIns="123950" tIns="123950" rIns="123950" bIns="123950" anchor="ctr" anchorCtr="0">
            <a:noAutofit/>
          </a:bodyPr>
          <a:lstStyle/>
          <a:p>
            <a:pPr marL="0" lvl="0" indent="0" algn="ctr" rtl="0">
              <a:spcBef>
                <a:spcPts val="0"/>
              </a:spcBef>
              <a:spcAft>
                <a:spcPts val="0"/>
              </a:spcAft>
              <a:buNone/>
            </a:pPr>
            <a:r>
              <a:rPr lang="en-US" sz="1898">
                <a:latin typeface="Source Sans Pro"/>
                <a:ea typeface="Source Sans Pro"/>
                <a:cs typeface="Source Sans Pro"/>
                <a:sym typeface="Source Sans Pro"/>
              </a:rPr>
              <a:t>FINESSE Model Parameter Values</a:t>
            </a:r>
            <a:endParaRPr sz="1898">
              <a:latin typeface="Source Sans Pro"/>
              <a:ea typeface="Source Sans Pro"/>
              <a:cs typeface="Source Sans Pro"/>
              <a:sym typeface="Source Sans Pro"/>
            </a:endParaRPr>
          </a:p>
        </p:txBody>
      </p:sp>
      <p:sp>
        <p:nvSpPr>
          <p:cNvPr id="369" name="Google Shape;369;p28"/>
          <p:cNvSpPr/>
          <p:nvPr/>
        </p:nvSpPr>
        <p:spPr>
          <a:xfrm>
            <a:off x="7139236" y="830050"/>
            <a:ext cx="1647600" cy="4296000"/>
          </a:xfrm>
          <a:prstGeom prst="roundRect">
            <a:avLst>
              <a:gd name="adj" fmla="val 16667"/>
            </a:avLst>
          </a:prstGeom>
          <a:solidFill>
            <a:srgbClr val="EA9999"/>
          </a:solidFill>
          <a:ln w="12925" cap="flat" cmpd="sng">
            <a:solidFill>
              <a:srgbClr val="000000"/>
            </a:solidFill>
            <a:prstDash val="solid"/>
            <a:round/>
            <a:headEnd type="none" w="sm" len="sm"/>
            <a:tailEnd type="none" w="sm" len="sm"/>
          </a:ln>
        </p:spPr>
        <p:txBody>
          <a:bodyPr spcFirstLastPara="1" wrap="square" lIns="123950" tIns="123950" rIns="123950" bIns="123950" anchor="ctr" anchorCtr="0">
            <a:noAutofit/>
          </a:bodyPr>
          <a:lstStyle/>
          <a:p>
            <a:pPr marL="0" lvl="0" indent="0" algn="ctr" rtl="0">
              <a:spcBef>
                <a:spcPts val="0"/>
              </a:spcBef>
              <a:spcAft>
                <a:spcPts val="0"/>
              </a:spcAft>
              <a:buNone/>
            </a:pPr>
            <a:r>
              <a:rPr lang="en-US" sz="1898">
                <a:latin typeface="Source Sans Pro"/>
                <a:ea typeface="Source Sans Pro"/>
                <a:cs typeface="Source Sans Pro"/>
                <a:sym typeface="Source Sans Pro"/>
              </a:rPr>
              <a:t>FINESSE Detector Outputs Given Proposed Θ </a:t>
            </a:r>
            <a:endParaRPr sz="1898">
              <a:latin typeface="Source Sans Pro"/>
              <a:ea typeface="Source Sans Pro"/>
              <a:cs typeface="Source Sans Pro"/>
              <a:sym typeface="Source Sans Pro"/>
            </a:endParaRPr>
          </a:p>
          <a:p>
            <a:pPr marL="0" lvl="0" indent="0" algn="ctr" rtl="0">
              <a:spcBef>
                <a:spcPts val="0"/>
              </a:spcBef>
              <a:spcAft>
                <a:spcPts val="0"/>
              </a:spcAft>
              <a:buNone/>
            </a:pPr>
            <a:endParaRPr sz="1898">
              <a:latin typeface="Source Sans Pro"/>
              <a:ea typeface="Source Sans Pro"/>
              <a:cs typeface="Source Sans Pro"/>
              <a:sym typeface="Source Sans Pro"/>
            </a:endParaRPr>
          </a:p>
          <a:p>
            <a:pPr marL="0" lvl="0" indent="0" algn="ctr" rtl="0">
              <a:spcBef>
                <a:spcPts val="0"/>
              </a:spcBef>
              <a:spcAft>
                <a:spcPts val="0"/>
              </a:spcAft>
              <a:buNone/>
            </a:pPr>
            <a:r>
              <a:rPr lang="en-US" sz="1898">
                <a:latin typeface="Source Sans Pro"/>
                <a:ea typeface="Source Sans Pro"/>
                <a:cs typeface="Source Sans Pro"/>
                <a:sym typeface="Source Sans Pro"/>
              </a:rPr>
              <a:t>(Pin, Parm, PX)</a:t>
            </a:r>
            <a:endParaRPr sz="1898">
              <a:latin typeface="Source Sans Pro"/>
              <a:ea typeface="Source Sans Pro"/>
              <a:cs typeface="Source Sans Pro"/>
              <a:sym typeface="Source Sans Pro"/>
            </a:endParaRPr>
          </a:p>
        </p:txBody>
      </p:sp>
      <p:sp>
        <p:nvSpPr>
          <p:cNvPr id="370" name="Google Shape;370;p28"/>
          <p:cNvSpPr txBox="1"/>
          <p:nvPr/>
        </p:nvSpPr>
        <p:spPr>
          <a:xfrm>
            <a:off x="5205293" y="2275642"/>
            <a:ext cx="2148000" cy="948900"/>
          </a:xfrm>
          <a:prstGeom prst="rect">
            <a:avLst/>
          </a:prstGeom>
          <a:noFill/>
          <a:ln>
            <a:noFill/>
          </a:ln>
        </p:spPr>
        <p:txBody>
          <a:bodyPr spcFirstLastPara="1" wrap="square" lIns="123950" tIns="123950" rIns="123950" bIns="123950" anchor="t" anchorCtr="0">
            <a:noAutofit/>
          </a:bodyPr>
          <a:lstStyle/>
          <a:p>
            <a:pPr marL="0" lvl="0" indent="0" algn="ctr" rtl="0">
              <a:spcBef>
                <a:spcPts val="0"/>
              </a:spcBef>
              <a:spcAft>
                <a:spcPts val="0"/>
              </a:spcAft>
              <a:buNone/>
            </a:pPr>
            <a:r>
              <a:rPr lang="en-US" sz="2441">
                <a:solidFill>
                  <a:srgbClr val="7F7F7F"/>
                </a:solidFill>
                <a:latin typeface="Source Sans Pro"/>
                <a:ea typeface="Source Sans Pro"/>
                <a:cs typeface="Source Sans Pro"/>
                <a:sym typeface="Source Sans Pro"/>
              </a:rPr>
              <a:t>Simulation</a:t>
            </a:r>
            <a:endParaRPr sz="2441">
              <a:solidFill>
                <a:srgbClr val="7F7F7F"/>
              </a:solidFill>
              <a:latin typeface="Source Sans Pro"/>
              <a:ea typeface="Source Sans Pro"/>
              <a:cs typeface="Source Sans Pro"/>
              <a:sym typeface="Source Sans Pro"/>
            </a:endParaRPr>
          </a:p>
        </p:txBody>
      </p:sp>
      <p:cxnSp>
        <p:nvCxnSpPr>
          <p:cNvPr id="371" name="Google Shape;371;p28"/>
          <p:cNvCxnSpPr/>
          <p:nvPr/>
        </p:nvCxnSpPr>
        <p:spPr>
          <a:xfrm rot="10800000">
            <a:off x="5624262" y="2974473"/>
            <a:ext cx="1500900" cy="0"/>
          </a:xfrm>
          <a:prstGeom prst="straightConnector1">
            <a:avLst/>
          </a:prstGeom>
          <a:noFill/>
          <a:ln w="12925" cap="flat" cmpd="sng">
            <a:solidFill>
              <a:srgbClr val="000000"/>
            </a:solidFill>
            <a:prstDash val="solid"/>
            <a:round/>
            <a:headEnd type="none" w="med" len="med"/>
            <a:tailEnd type="triangle" w="med" len="med"/>
          </a:ln>
        </p:spPr>
      </p:cxnSp>
      <p:sp>
        <p:nvSpPr>
          <p:cNvPr id="372" name="Google Shape;372;p28"/>
          <p:cNvSpPr/>
          <p:nvPr/>
        </p:nvSpPr>
        <p:spPr>
          <a:xfrm>
            <a:off x="10421131" y="830050"/>
            <a:ext cx="1647600" cy="4296000"/>
          </a:xfrm>
          <a:prstGeom prst="roundRect">
            <a:avLst>
              <a:gd name="adj" fmla="val 16667"/>
            </a:avLst>
          </a:prstGeom>
          <a:solidFill>
            <a:srgbClr val="FF0000"/>
          </a:solidFill>
          <a:ln w="12925" cap="flat" cmpd="sng">
            <a:solidFill>
              <a:srgbClr val="000000"/>
            </a:solidFill>
            <a:prstDash val="solid"/>
            <a:round/>
            <a:headEnd type="none" w="sm" len="sm"/>
            <a:tailEnd type="none" w="sm" len="sm"/>
          </a:ln>
        </p:spPr>
        <p:txBody>
          <a:bodyPr spcFirstLastPara="1" wrap="square" lIns="123950" tIns="123950" rIns="123950" bIns="123950" anchor="ctr" anchorCtr="0">
            <a:noAutofit/>
          </a:bodyPr>
          <a:lstStyle/>
          <a:p>
            <a:pPr marL="0" lvl="0" indent="0" algn="ctr" rtl="0">
              <a:spcBef>
                <a:spcPts val="0"/>
              </a:spcBef>
              <a:spcAft>
                <a:spcPts val="0"/>
              </a:spcAft>
              <a:buNone/>
            </a:pPr>
            <a:r>
              <a:rPr lang="en-US" sz="1898">
                <a:latin typeface="Source Sans Pro"/>
                <a:ea typeface="Source Sans Pro"/>
                <a:cs typeface="Source Sans Pro"/>
                <a:sym typeface="Source Sans Pro"/>
              </a:rPr>
              <a:t>LLO Detector Outputs</a:t>
            </a:r>
            <a:endParaRPr sz="1898">
              <a:latin typeface="Source Sans Pro"/>
              <a:ea typeface="Source Sans Pro"/>
              <a:cs typeface="Source Sans Pro"/>
              <a:sym typeface="Source Sans Pro"/>
            </a:endParaRPr>
          </a:p>
          <a:p>
            <a:pPr marL="0" lvl="0" indent="0" algn="ctr" rtl="0">
              <a:spcBef>
                <a:spcPts val="0"/>
              </a:spcBef>
              <a:spcAft>
                <a:spcPts val="0"/>
              </a:spcAft>
              <a:buNone/>
            </a:pPr>
            <a:endParaRPr sz="1898">
              <a:latin typeface="Source Sans Pro"/>
              <a:ea typeface="Source Sans Pro"/>
              <a:cs typeface="Source Sans Pro"/>
              <a:sym typeface="Source Sans Pro"/>
            </a:endParaRPr>
          </a:p>
          <a:p>
            <a:pPr marL="0" lvl="0" indent="0" algn="ctr" rtl="0">
              <a:spcBef>
                <a:spcPts val="0"/>
              </a:spcBef>
              <a:spcAft>
                <a:spcPts val="0"/>
              </a:spcAft>
              <a:buNone/>
            </a:pPr>
            <a:r>
              <a:rPr lang="en-US" sz="1898">
                <a:latin typeface="Source Sans Pro"/>
                <a:ea typeface="Source Sans Pro"/>
                <a:cs typeface="Source Sans Pro"/>
                <a:sym typeface="Source Sans Pro"/>
              </a:rPr>
              <a:t>(L1:LSC-POP_A_LF_OUTPUT)</a:t>
            </a:r>
            <a:endParaRPr sz="1898">
              <a:latin typeface="Source Sans Pro"/>
              <a:ea typeface="Source Sans Pro"/>
              <a:cs typeface="Source Sans Pro"/>
              <a:sym typeface="Source Sans Pro"/>
            </a:endParaRPr>
          </a:p>
        </p:txBody>
      </p:sp>
      <p:cxnSp>
        <p:nvCxnSpPr>
          <p:cNvPr id="373" name="Google Shape;373;p28"/>
          <p:cNvCxnSpPr/>
          <p:nvPr/>
        </p:nvCxnSpPr>
        <p:spPr>
          <a:xfrm rot="10800000">
            <a:off x="9243421" y="2978100"/>
            <a:ext cx="886200" cy="0"/>
          </a:xfrm>
          <a:prstGeom prst="straightConnector1">
            <a:avLst/>
          </a:prstGeom>
          <a:noFill/>
          <a:ln w="12925" cap="flat" cmpd="sng">
            <a:solidFill>
              <a:srgbClr val="000000"/>
            </a:solidFill>
            <a:prstDash val="solid"/>
            <a:round/>
            <a:headEnd type="none" w="med" len="med"/>
            <a:tailEnd type="triangle" w="med" len="med"/>
          </a:ln>
        </p:spPr>
      </p:cxnSp>
      <p:sp>
        <p:nvSpPr>
          <p:cNvPr id="374" name="Google Shape;374;p28"/>
          <p:cNvSpPr txBox="1"/>
          <p:nvPr/>
        </p:nvSpPr>
        <p:spPr>
          <a:xfrm>
            <a:off x="8521541" y="2029151"/>
            <a:ext cx="2148000" cy="948900"/>
          </a:xfrm>
          <a:prstGeom prst="rect">
            <a:avLst/>
          </a:prstGeom>
          <a:noFill/>
          <a:ln>
            <a:noFill/>
          </a:ln>
        </p:spPr>
        <p:txBody>
          <a:bodyPr spcFirstLastPara="1" wrap="square" lIns="123950" tIns="123950" rIns="123950" bIns="123950" anchor="t" anchorCtr="0">
            <a:noAutofit/>
          </a:bodyPr>
          <a:lstStyle/>
          <a:p>
            <a:pPr marL="0" lvl="0" indent="0" algn="ctr" rtl="0">
              <a:spcBef>
                <a:spcPts val="0"/>
              </a:spcBef>
              <a:spcAft>
                <a:spcPts val="0"/>
              </a:spcAft>
              <a:buNone/>
            </a:pPr>
            <a:r>
              <a:rPr lang="en-US" sz="2341" b="1">
                <a:solidFill>
                  <a:srgbClr val="7F7F7F"/>
                </a:solidFill>
                <a:latin typeface="Source Sans Pro"/>
                <a:ea typeface="Source Sans Pro"/>
                <a:cs typeface="Source Sans Pro"/>
                <a:sym typeface="Source Sans Pro"/>
              </a:rPr>
              <a:t>Detector Uncertainty</a:t>
            </a:r>
            <a:endParaRPr sz="2341" b="1">
              <a:solidFill>
                <a:srgbClr val="7F7F7F"/>
              </a:solidFill>
              <a:latin typeface="Source Sans Pro"/>
              <a:ea typeface="Source Sans Pro"/>
              <a:cs typeface="Source Sans Pro"/>
              <a:sym typeface="Source Sans Pro"/>
            </a:endParaRPr>
          </a:p>
        </p:txBody>
      </p:sp>
      <p:sp>
        <p:nvSpPr>
          <p:cNvPr id="375" name="Google Shape;375;p28"/>
          <p:cNvSpPr txBox="1">
            <a:spLocks noGrp="1"/>
          </p:cNvSpPr>
          <p:nvPr>
            <p:ph type="sldNum" idx="12"/>
          </p:nvPr>
        </p:nvSpPr>
        <p:spPr>
          <a:xfrm>
            <a:off x="11460312" y="6474509"/>
            <a:ext cx="731700" cy="525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US"/>
              <a:t>24</a:t>
            </a:fld>
            <a:endParaRPr/>
          </a:p>
        </p:txBody>
      </p:sp>
      <p:pic>
        <p:nvPicPr>
          <p:cNvPr id="376" name="Google Shape;376;p28" title="{&quot;red&quot;:0,&quot;green&quot;:0,&quot;blue&quot;:0,&quot;origURL&quot;:&quot;https://saxarona.github.io/mathjax-viewer/?input=%20F_%7BLLO%7D(%5Cvec%20%5Ctheta)%20%3D%20%5Cvec%7Bd%7D%20%20%20%20%20%20#0&quot;,&quot;size&quot;:39,&quot;width&quot;:236.2204724409449,&quot;height&quot;:35.1496062992126}"/>
          <p:cNvPicPr preferRelativeResize="0"/>
          <p:nvPr/>
        </p:nvPicPr>
        <p:blipFill rotWithShape="1">
          <a:blip r:embed="rId5">
            <a:alphaModFix/>
          </a:blip>
          <a:srcRect r="34726"/>
          <a:stretch/>
        </p:blipFill>
        <p:spPr>
          <a:xfrm>
            <a:off x="5571625" y="3280469"/>
            <a:ext cx="1500899" cy="584256"/>
          </a:xfrm>
          <a:prstGeom prst="rect">
            <a:avLst/>
          </a:prstGeom>
          <a:noFill/>
          <a:ln>
            <a:noFill/>
          </a:ln>
        </p:spPr>
      </p:pic>
      <p:cxnSp>
        <p:nvCxnSpPr>
          <p:cNvPr id="377" name="Google Shape;377;p28"/>
          <p:cNvCxnSpPr>
            <a:stCxn id="365" idx="2"/>
            <a:endCxn id="372" idx="2"/>
          </p:cNvCxnSpPr>
          <p:nvPr/>
        </p:nvCxnSpPr>
        <p:spPr>
          <a:xfrm rot="-5400000" flipH="1">
            <a:off x="6095675" y="-22550"/>
            <a:ext cx="600" cy="10297800"/>
          </a:xfrm>
          <a:prstGeom prst="curvedConnector3">
            <a:avLst>
              <a:gd name="adj1" fmla="val 233095833"/>
            </a:avLst>
          </a:prstGeom>
          <a:noFill/>
          <a:ln w="28575" cap="flat" cmpd="sng">
            <a:solidFill>
              <a:schemeClr val="dk2"/>
            </a:solidFill>
            <a:prstDash val="solid"/>
            <a:round/>
            <a:headEnd type="none" w="med" len="med"/>
            <a:tailEnd type="triangle" w="med" len="med"/>
          </a:ln>
        </p:spPr>
      </p:cxnSp>
      <p:sp>
        <p:nvSpPr>
          <p:cNvPr id="378" name="Google Shape;378;p28"/>
          <p:cNvSpPr txBox="1"/>
          <p:nvPr/>
        </p:nvSpPr>
        <p:spPr>
          <a:xfrm>
            <a:off x="4967178" y="5575725"/>
            <a:ext cx="2970300" cy="948900"/>
          </a:xfrm>
          <a:prstGeom prst="rect">
            <a:avLst/>
          </a:prstGeom>
          <a:noFill/>
          <a:ln>
            <a:noFill/>
          </a:ln>
        </p:spPr>
        <p:txBody>
          <a:bodyPr spcFirstLastPara="1" wrap="square" lIns="123950" tIns="123950" rIns="123950" bIns="123950" anchor="t" anchorCtr="0">
            <a:noAutofit/>
          </a:bodyPr>
          <a:lstStyle/>
          <a:p>
            <a:pPr marL="0" lvl="0" indent="0" algn="ctr" rtl="0">
              <a:spcBef>
                <a:spcPts val="0"/>
              </a:spcBef>
              <a:spcAft>
                <a:spcPts val="0"/>
              </a:spcAft>
              <a:buNone/>
            </a:pPr>
            <a:r>
              <a:rPr lang="en-US" sz="2441">
                <a:solidFill>
                  <a:srgbClr val="7F7F7F"/>
                </a:solidFill>
                <a:latin typeface="Source Sans Pro"/>
                <a:ea typeface="Source Sans Pro"/>
                <a:cs typeface="Source Sans Pro"/>
                <a:sym typeface="Source Sans Pro"/>
              </a:rPr>
              <a:t>(Generate data vector)</a:t>
            </a:r>
            <a:endParaRPr sz="2441">
              <a:solidFill>
                <a:srgbClr val="7F7F7F"/>
              </a:solidFill>
              <a:latin typeface="Source Sans Pro"/>
              <a:ea typeface="Source Sans Pro"/>
              <a:cs typeface="Source Sans Pro"/>
              <a:sym typeface="Source Sans Pr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7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7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7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7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7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6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7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71"/>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7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6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66"/>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82"/>
        <p:cNvGrpSpPr/>
        <p:nvPr/>
      </p:nvGrpSpPr>
      <p:grpSpPr>
        <a:xfrm>
          <a:off x="0" y="0"/>
          <a:ext cx="0" cy="0"/>
          <a:chOff x="0" y="0"/>
          <a:chExt cx="0" cy="0"/>
        </a:xfrm>
      </p:grpSpPr>
      <p:pic>
        <p:nvPicPr>
          <p:cNvPr id="383" name="Google Shape;383;p29"/>
          <p:cNvPicPr preferRelativeResize="0"/>
          <p:nvPr/>
        </p:nvPicPr>
        <p:blipFill rotWithShape="1">
          <a:blip r:embed="rId3">
            <a:alphaModFix/>
          </a:blip>
          <a:srcRect/>
          <a:stretch/>
        </p:blipFill>
        <p:spPr>
          <a:xfrm>
            <a:off x="327375" y="178930"/>
            <a:ext cx="280947" cy="128525"/>
          </a:xfrm>
          <a:prstGeom prst="rect">
            <a:avLst/>
          </a:prstGeom>
          <a:noFill/>
          <a:ln>
            <a:noFill/>
          </a:ln>
        </p:spPr>
      </p:pic>
      <p:pic>
        <p:nvPicPr>
          <p:cNvPr id="384" name="Google Shape;384;p29"/>
          <p:cNvPicPr preferRelativeResize="0"/>
          <p:nvPr/>
        </p:nvPicPr>
        <p:blipFill rotWithShape="1">
          <a:blip r:embed="rId4">
            <a:alphaModFix/>
          </a:blip>
          <a:srcRect r="-181690"/>
          <a:stretch/>
        </p:blipFill>
        <p:spPr>
          <a:xfrm>
            <a:off x="10504325" y="6287400"/>
            <a:ext cx="3404400" cy="379200"/>
          </a:xfrm>
          <a:prstGeom prst="halfFrame">
            <a:avLst>
              <a:gd name="adj1" fmla="val 70853"/>
              <a:gd name="adj2" fmla="val 87217"/>
            </a:avLst>
          </a:prstGeom>
          <a:noFill/>
          <a:ln>
            <a:noFill/>
          </a:ln>
        </p:spPr>
      </p:pic>
      <p:pic>
        <p:nvPicPr>
          <p:cNvPr id="385" name="Google Shape;385;p29"/>
          <p:cNvPicPr preferRelativeResize="0"/>
          <p:nvPr/>
        </p:nvPicPr>
        <p:blipFill rotWithShape="1">
          <a:blip r:embed="rId5">
            <a:alphaModFix/>
          </a:blip>
          <a:srcRect l="17413" t="9600" r="17950" b="50976"/>
          <a:stretch/>
        </p:blipFill>
        <p:spPr>
          <a:xfrm>
            <a:off x="9223825" y="6081200"/>
            <a:ext cx="1128600" cy="688200"/>
          </a:xfrm>
          <a:prstGeom prst="roundRect">
            <a:avLst>
              <a:gd name="adj" fmla="val 16667"/>
            </a:avLst>
          </a:prstGeom>
          <a:noFill/>
          <a:ln>
            <a:noFill/>
          </a:ln>
        </p:spPr>
      </p:pic>
      <p:sp>
        <p:nvSpPr>
          <p:cNvPr id="386" name="Google Shape;386;p29"/>
          <p:cNvSpPr txBox="1"/>
          <p:nvPr/>
        </p:nvSpPr>
        <p:spPr>
          <a:xfrm>
            <a:off x="327375" y="371075"/>
            <a:ext cx="11524500" cy="5541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600">
                <a:solidFill>
                  <a:srgbClr val="003DA5"/>
                </a:solidFill>
                <a:latin typeface="Fira Sans Medium"/>
                <a:ea typeface="Fira Sans Medium"/>
                <a:cs typeface="Fira Sans Medium"/>
                <a:sym typeface="Fira Sans Medium"/>
              </a:rPr>
              <a:t>MCMC parameter recovery - Sensitivity</a:t>
            </a:r>
            <a:endParaRPr/>
          </a:p>
        </p:txBody>
      </p:sp>
      <p:sp>
        <p:nvSpPr>
          <p:cNvPr id="387" name="Google Shape;387;p29"/>
          <p:cNvSpPr txBox="1"/>
          <p:nvPr/>
        </p:nvSpPr>
        <p:spPr>
          <a:xfrm>
            <a:off x="327375" y="1128150"/>
            <a:ext cx="11646900" cy="4750200"/>
          </a:xfrm>
          <a:prstGeom prst="rect">
            <a:avLst/>
          </a:prstGeom>
          <a:noFill/>
          <a:ln>
            <a:noFill/>
          </a:ln>
        </p:spPr>
        <p:txBody>
          <a:bodyPr spcFirstLastPara="1" wrap="square" lIns="0" tIns="0" rIns="0" bIns="0" anchor="t" anchorCtr="0">
            <a:noAutofit/>
          </a:bodyPr>
          <a:lstStyle/>
          <a:p>
            <a:pPr marL="457200" marR="0" lvl="0" indent="-406400" algn="l" rtl="0">
              <a:spcBef>
                <a:spcPts val="0"/>
              </a:spcBef>
              <a:spcAft>
                <a:spcPts val="0"/>
              </a:spcAft>
              <a:buClr>
                <a:srgbClr val="003DA5"/>
              </a:buClr>
              <a:buSzPts val="2800"/>
              <a:buFont typeface="Fira Sans"/>
              <a:buChar char="●"/>
            </a:pPr>
            <a:r>
              <a:rPr lang="en-US" sz="2800" dirty="0">
                <a:solidFill>
                  <a:srgbClr val="003DA5"/>
                </a:solidFill>
                <a:latin typeface="Fira Sans"/>
                <a:ea typeface="Fira Sans"/>
                <a:cs typeface="Fira Sans"/>
                <a:sym typeface="Fira Sans"/>
              </a:rPr>
              <a:t>We can gauge how sensitive the detectors in the model are to parameters by comparing posterior width to prior width</a:t>
            </a:r>
            <a:endParaRPr sz="2800" dirty="0">
              <a:solidFill>
                <a:srgbClr val="003DA5"/>
              </a:solidFill>
              <a:latin typeface="Fira Sans"/>
              <a:ea typeface="Fira Sans"/>
              <a:cs typeface="Fira Sans"/>
              <a:sym typeface="Fira Sans"/>
            </a:endParaRPr>
          </a:p>
          <a:p>
            <a:pPr marL="457200" marR="0" lvl="0" indent="0" algn="l" rtl="0">
              <a:spcBef>
                <a:spcPts val="0"/>
              </a:spcBef>
              <a:spcAft>
                <a:spcPts val="0"/>
              </a:spcAft>
              <a:buNone/>
            </a:pPr>
            <a:r>
              <a:rPr lang="en-US" sz="2800" dirty="0">
                <a:solidFill>
                  <a:srgbClr val="003DA5"/>
                </a:solidFill>
                <a:latin typeface="Fira Sans"/>
                <a:ea typeface="Fira Sans"/>
                <a:cs typeface="Fira Sans"/>
                <a:sym typeface="Fira Sans"/>
              </a:rPr>
              <a:t>(Constraining power/informativeness)</a:t>
            </a:r>
            <a:endParaRPr sz="2800" dirty="0">
              <a:solidFill>
                <a:srgbClr val="003DA5"/>
              </a:solidFill>
              <a:latin typeface="Fira Sans"/>
              <a:ea typeface="Fira Sans"/>
              <a:cs typeface="Fira Sans"/>
              <a:sym typeface="Fira Sans"/>
            </a:endParaRPr>
          </a:p>
          <a:p>
            <a:pPr marL="457200" marR="0" lvl="0" indent="0" algn="l" rtl="0">
              <a:spcBef>
                <a:spcPts val="0"/>
              </a:spcBef>
              <a:spcAft>
                <a:spcPts val="0"/>
              </a:spcAft>
              <a:buNone/>
            </a:pPr>
            <a:endParaRPr sz="2800" dirty="0">
              <a:solidFill>
                <a:srgbClr val="003DA5"/>
              </a:solidFill>
              <a:latin typeface="Fira Sans"/>
              <a:ea typeface="Fira Sans"/>
              <a:cs typeface="Fira Sans"/>
              <a:sym typeface="Fira Sans"/>
            </a:endParaRPr>
          </a:p>
          <a:p>
            <a:pPr marL="457200" marR="0" lvl="0" indent="-406400" algn="l" rtl="0">
              <a:spcBef>
                <a:spcPts val="0"/>
              </a:spcBef>
              <a:spcAft>
                <a:spcPts val="0"/>
              </a:spcAft>
              <a:buClr>
                <a:srgbClr val="003DA5"/>
              </a:buClr>
              <a:buSzPts val="2800"/>
              <a:buFont typeface="Fira Sans"/>
              <a:buChar char="●"/>
            </a:pPr>
            <a:r>
              <a:rPr lang="en-US" sz="2800" dirty="0">
                <a:solidFill>
                  <a:srgbClr val="003DA5"/>
                </a:solidFill>
                <a:latin typeface="Fira Sans"/>
                <a:ea typeface="Fira Sans"/>
                <a:cs typeface="Fira Sans"/>
                <a:sym typeface="Fira Sans"/>
              </a:rPr>
              <a:t>Unchanged    detectors are insensitive</a:t>
            </a:r>
            <a:endParaRPr sz="2800" dirty="0">
              <a:solidFill>
                <a:srgbClr val="003DA5"/>
              </a:solidFill>
              <a:latin typeface="Fira Sans"/>
              <a:ea typeface="Fira Sans"/>
              <a:cs typeface="Fira Sans"/>
              <a:sym typeface="Fira Sans"/>
            </a:endParaRPr>
          </a:p>
          <a:p>
            <a:pPr marL="457200" marR="0" lvl="0" indent="-406400" algn="l" rtl="0">
              <a:spcBef>
                <a:spcPts val="0"/>
              </a:spcBef>
              <a:spcAft>
                <a:spcPts val="0"/>
              </a:spcAft>
              <a:buClr>
                <a:srgbClr val="003DA5"/>
              </a:buClr>
              <a:buSzPts val="2800"/>
              <a:buFont typeface="Fira Sans"/>
              <a:buChar char="●"/>
            </a:pPr>
            <a:r>
              <a:rPr lang="en-US" sz="2800" dirty="0">
                <a:solidFill>
                  <a:srgbClr val="003DA5"/>
                </a:solidFill>
                <a:latin typeface="Fira Sans"/>
                <a:ea typeface="Fira Sans"/>
                <a:cs typeface="Fira Sans"/>
                <a:sym typeface="Fira Sans"/>
              </a:rPr>
              <a:t>Decreased    detectors are sensitive</a:t>
            </a:r>
            <a:endParaRPr sz="2800" dirty="0">
              <a:solidFill>
                <a:srgbClr val="003DA5"/>
              </a:solidFill>
              <a:latin typeface="Fira Sans"/>
              <a:ea typeface="Fira Sans"/>
              <a:cs typeface="Fira Sans"/>
              <a:sym typeface="Fira Sans"/>
            </a:endParaRPr>
          </a:p>
          <a:p>
            <a:pPr marL="0" marR="0" lvl="0" indent="0" algn="l" rtl="0">
              <a:spcBef>
                <a:spcPts val="0"/>
              </a:spcBef>
              <a:spcAft>
                <a:spcPts val="0"/>
              </a:spcAft>
              <a:buNone/>
            </a:pPr>
            <a:endParaRPr sz="2800" dirty="0">
              <a:solidFill>
                <a:srgbClr val="003DA5"/>
              </a:solidFill>
              <a:latin typeface="Fira Sans"/>
              <a:ea typeface="Fira Sans"/>
              <a:cs typeface="Fira Sans"/>
              <a:sym typeface="Fira Sans"/>
            </a:endParaRPr>
          </a:p>
        </p:txBody>
      </p:sp>
      <p:sp>
        <p:nvSpPr>
          <p:cNvPr id="388" name="Google Shape;388;p29"/>
          <p:cNvSpPr txBox="1">
            <a:spLocks noGrp="1"/>
          </p:cNvSpPr>
          <p:nvPr>
            <p:ph type="sldNum" idx="12"/>
          </p:nvPr>
        </p:nvSpPr>
        <p:spPr>
          <a:xfrm>
            <a:off x="11460312" y="6474509"/>
            <a:ext cx="731700" cy="525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US"/>
              <a:t>25</a:t>
            </a:fld>
            <a:endParaRPr/>
          </a:p>
        </p:txBody>
      </p:sp>
      <p:pic>
        <p:nvPicPr>
          <p:cNvPr id="389" name="Google Shape;389;p29"/>
          <p:cNvPicPr preferRelativeResize="0"/>
          <p:nvPr/>
        </p:nvPicPr>
        <p:blipFill>
          <a:blip r:embed="rId6">
            <a:alphaModFix/>
          </a:blip>
          <a:stretch>
            <a:fillRect/>
          </a:stretch>
        </p:blipFill>
        <p:spPr>
          <a:xfrm>
            <a:off x="3747300" y="3741950"/>
            <a:ext cx="4697401" cy="2924650"/>
          </a:xfrm>
          <a:prstGeom prst="rect">
            <a:avLst/>
          </a:prstGeom>
          <a:noFill/>
          <a:ln>
            <a:noFill/>
          </a:ln>
        </p:spPr>
      </p:pic>
      <p:cxnSp>
        <p:nvCxnSpPr>
          <p:cNvPr id="3" name="Straight Arrow Connector 2">
            <a:extLst>
              <a:ext uri="{FF2B5EF4-FFF2-40B4-BE49-F238E27FC236}">
                <a16:creationId xmlns:a16="http://schemas.microsoft.com/office/drawing/2014/main" id="{B8AC5E84-3CF3-3D6A-043C-C054768164E1}"/>
              </a:ext>
            </a:extLst>
          </p:cNvPr>
          <p:cNvCxnSpPr/>
          <p:nvPr/>
        </p:nvCxnSpPr>
        <p:spPr>
          <a:xfrm>
            <a:off x="2637692" y="3024554"/>
            <a:ext cx="293077"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4" name="Straight Arrow Connector 3">
            <a:extLst>
              <a:ext uri="{FF2B5EF4-FFF2-40B4-BE49-F238E27FC236}">
                <a16:creationId xmlns:a16="http://schemas.microsoft.com/office/drawing/2014/main" id="{181A2B48-191A-38D5-5489-98F145448034}"/>
              </a:ext>
            </a:extLst>
          </p:cNvPr>
          <p:cNvCxnSpPr/>
          <p:nvPr/>
        </p:nvCxnSpPr>
        <p:spPr>
          <a:xfrm>
            <a:off x="2491153" y="3485872"/>
            <a:ext cx="293077"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pic>
        <p:nvPicPr>
          <p:cNvPr id="394" name="Google Shape;394;p30"/>
          <p:cNvPicPr preferRelativeResize="0"/>
          <p:nvPr/>
        </p:nvPicPr>
        <p:blipFill rotWithShape="1">
          <a:blip r:embed="rId3">
            <a:alphaModFix/>
          </a:blip>
          <a:srcRect/>
          <a:stretch/>
        </p:blipFill>
        <p:spPr>
          <a:xfrm>
            <a:off x="327375" y="178930"/>
            <a:ext cx="280947" cy="128525"/>
          </a:xfrm>
          <a:prstGeom prst="rect">
            <a:avLst/>
          </a:prstGeom>
          <a:noFill/>
          <a:ln>
            <a:noFill/>
          </a:ln>
        </p:spPr>
      </p:pic>
      <p:pic>
        <p:nvPicPr>
          <p:cNvPr id="395" name="Google Shape;395;p30"/>
          <p:cNvPicPr preferRelativeResize="0"/>
          <p:nvPr/>
        </p:nvPicPr>
        <p:blipFill rotWithShape="1">
          <a:blip r:embed="rId4">
            <a:alphaModFix/>
          </a:blip>
          <a:srcRect r="-181690"/>
          <a:stretch/>
        </p:blipFill>
        <p:spPr>
          <a:xfrm>
            <a:off x="10504325" y="6287400"/>
            <a:ext cx="3404400" cy="379200"/>
          </a:xfrm>
          <a:prstGeom prst="halfFrame">
            <a:avLst>
              <a:gd name="adj1" fmla="val 70853"/>
              <a:gd name="adj2" fmla="val 87217"/>
            </a:avLst>
          </a:prstGeom>
          <a:noFill/>
          <a:ln>
            <a:noFill/>
          </a:ln>
        </p:spPr>
      </p:pic>
      <p:pic>
        <p:nvPicPr>
          <p:cNvPr id="396" name="Google Shape;396;p30"/>
          <p:cNvPicPr preferRelativeResize="0"/>
          <p:nvPr/>
        </p:nvPicPr>
        <p:blipFill rotWithShape="1">
          <a:blip r:embed="rId5">
            <a:alphaModFix/>
          </a:blip>
          <a:srcRect l="17413" t="9600" r="17950" b="50976"/>
          <a:stretch/>
        </p:blipFill>
        <p:spPr>
          <a:xfrm>
            <a:off x="9223825" y="6081200"/>
            <a:ext cx="1128600" cy="688200"/>
          </a:xfrm>
          <a:prstGeom prst="roundRect">
            <a:avLst>
              <a:gd name="adj" fmla="val 16667"/>
            </a:avLst>
          </a:prstGeom>
          <a:noFill/>
          <a:ln>
            <a:noFill/>
          </a:ln>
        </p:spPr>
      </p:pic>
      <p:sp>
        <p:nvSpPr>
          <p:cNvPr id="397" name="Google Shape;397;p30"/>
          <p:cNvSpPr txBox="1"/>
          <p:nvPr/>
        </p:nvSpPr>
        <p:spPr>
          <a:xfrm>
            <a:off x="327375" y="371075"/>
            <a:ext cx="11524500" cy="5541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600">
                <a:solidFill>
                  <a:srgbClr val="003DA5"/>
                </a:solidFill>
                <a:latin typeface="Fira Sans Medium"/>
                <a:ea typeface="Fira Sans Medium"/>
                <a:cs typeface="Fira Sans Medium"/>
                <a:sym typeface="Fira Sans Medium"/>
              </a:rPr>
              <a:t>MCMC parameter recovery - Accuracy</a:t>
            </a:r>
            <a:endParaRPr/>
          </a:p>
        </p:txBody>
      </p:sp>
      <p:sp>
        <p:nvSpPr>
          <p:cNvPr id="398" name="Google Shape;398;p30"/>
          <p:cNvSpPr txBox="1"/>
          <p:nvPr/>
        </p:nvSpPr>
        <p:spPr>
          <a:xfrm>
            <a:off x="327375" y="1128150"/>
            <a:ext cx="11646900" cy="4750200"/>
          </a:xfrm>
          <a:prstGeom prst="rect">
            <a:avLst/>
          </a:prstGeom>
          <a:noFill/>
          <a:ln>
            <a:noFill/>
          </a:ln>
        </p:spPr>
        <p:txBody>
          <a:bodyPr spcFirstLastPara="1" wrap="square" lIns="0" tIns="0" rIns="0" bIns="0" anchor="t" anchorCtr="0">
            <a:noAutofit/>
          </a:bodyPr>
          <a:lstStyle/>
          <a:p>
            <a:pPr marL="457200" marR="0" lvl="0" indent="-406400" algn="l" rtl="0">
              <a:spcBef>
                <a:spcPts val="0"/>
              </a:spcBef>
              <a:spcAft>
                <a:spcPts val="0"/>
              </a:spcAft>
              <a:buClr>
                <a:srgbClr val="003DA5"/>
              </a:buClr>
              <a:buSzPts val="2800"/>
              <a:buFont typeface="Fira Sans"/>
              <a:buChar char="●"/>
            </a:pPr>
            <a:r>
              <a:rPr lang="en-US" sz="2800">
                <a:solidFill>
                  <a:srgbClr val="003DA5"/>
                </a:solidFill>
                <a:latin typeface="Fira Sans"/>
                <a:ea typeface="Fira Sans"/>
                <a:cs typeface="Fira Sans"/>
                <a:sym typeface="Fira Sans"/>
              </a:rPr>
              <a:t>We can also gauge the accuracy of the sampler by perturbing where the initial data is generated from</a:t>
            </a:r>
            <a:endParaRPr sz="2800">
              <a:solidFill>
                <a:srgbClr val="003DA5"/>
              </a:solidFill>
              <a:latin typeface="Fira Sans"/>
              <a:ea typeface="Fira Sans"/>
              <a:cs typeface="Fira Sans"/>
              <a:sym typeface="Fira Sans"/>
            </a:endParaRPr>
          </a:p>
          <a:p>
            <a:pPr marL="457200" marR="0" lvl="0" indent="0" algn="l" rtl="0">
              <a:spcBef>
                <a:spcPts val="0"/>
              </a:spcBef>
              <a:spcAft>
                <a:spcPts val="0"/>
              </a:spcAft>
              <a:buNone/>
            </a:pPr>
            <a:endParaRPr sz="2800">
              <a:solidFill>
                <a:srgbClr val="003DA5"/>
              </a:solidFill>
              <a:latin typeface="Fira Sans"/>
              <a:ea typeface="Fira Sans"/>
              <a:cs typeface="Fira Sans"/>
              <a:sym typeface="Fira Sans"/>
            </a:endParaRPr>
          </a:p>
          <a:p>
            <a:pPr marL="457200" marR="0" lvl="0" indent="-406400" algn="l" rtl="0">
              <a:spcBef>
                <a:spcPts val="0"/>
              </a:spcBef>
              <a:spcAft>
                <a:spcPts val="0"/>
              </a:spcAft>
              <a:buClr>
                <a:srgbClr val="003DA5"/>
              </a:buClr>
              <a:buSzPts val="2800"/>
              <a:buFont typeface="Fira Sans"/>
              <a:buChar char="●"/>
            </a:pPr>
            <a:r>
              <a:rPr lang="en-US" sz="2800">
                <a:solidFill>
                  <a:srgbClr val="003DA5"/>
                </a:solidFill>
                <a:latin typeface="Fira Sans"/>
                <a:ea typeface="Fira Sans"/>
                <a:cs typeface="Fira Sans"/>
                <a:sym typeface="Fira Sans"/>
              </a:rPr>
              <a:t>If the sampler starts with prior means far from these perturbed true values, and is able to recover the perturbed values in the posterior distribution, the sampler can accurately recover those parameters</a:t>
            </a:r>
            <a:endParaRPr sz="2800">
              <a:solidFill>
                <a:srgbClr val="003DA5"/>
              </a:solidFill>
              <a:latin typeface="Fira Sans"/>
              <a:ea typeface="Fira Sans"/>
              <a:cs typeface="Fira Sans"/>
              <a:sym typeface="Fira Sans"/>
            </a:endParaRPr>
          </a:p>
          <a:p>
            <a:pPr marL="457200" marR="0" lvl="0" indent="0" algn="l" rtl="0">
              <a:spcBef>
                <a:spcPts val="0"/>
              </a:spcBef>
              <a:spcAft>
                <a:spcPts val="0"/>
              </a:spcAft>
              <a:buNone/>
            </a:pPr>
            <a:r>
              <a:rPr lang="en-US" sz="2800">
                <a:solidFill>
                  <a:srgbClr val="003DA5"/>
                </a:solidFill>
                <a:latin typeface="Fira Sans"/>
                <a:ea typeface="Fira Sans"/>
                <a:cs typeface="Fira Sans"/>
                <a:sym typeface="Fira Sans"/>
              </a:rPr>
              <a:t>(Bias/Injection-Recovery)</a:t>
            </a:r>
            <a:endParaRPr sz="2800">
              <a:solidFill>
                <a:srgbClr val="003DA5"/>
              </a:solidFill>
              <a:latin typeface="Fira Sans"/>
              <a:ea typeface="Fira Sans"/>
              <a:cs typeface="Fira Sans"/>
              <a:sym typeface="Fira Sans"/>
            </a:endParaRPr>
          </a:p>
          <a:p>
            <a:pPr marL="0" marR="0" lvl="0" indent="0" algn="l" rtl="0">
              <a:spcBef>
                <a:spcPts val="0"/>
              </a:spcBef>
              <a:spcAft>
                <a:spcPts val="0"/>
              </a:spcAft>
              <a:buNone/>
            </a:pPr>
            <a:endParaRPr sz="2800">
              <a:solidFill>
                <a:srgbClr val="003DA5"/>
              </a:solidFill>
              <a:latin typeface="Fira Sans"/>
              <a:ea typeface="Fira Sans"/>
              <a:cs typeface="Fira Sans"/>
              <a:sym typeface="Fira Sans"/>
            </a:endParaRPr>
          </a:p>
        </p:txBody>
      </p:sp>
      <p:sp>
        <p:nvSpPr>
          <p:cNvPr id="399" name="Google Shape;399;p30"/>
          <p:cNvSpPr txBox="1">
            <a:spLocks noGrp="1"/>
          </p:cNvSpPr>
          <p:nvPr>
            <p:ph type="sldNum" idx="12"/>
          </p:nvPr>
        </p:nvSpPr>
        <p:spPr>
          <a:xfrm>
            <a:off x="11460312" y="6474509"/>
            <a:ext cx="731700" cy="525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US"/>
              <a:t>26</a:t>
            </a:fld>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30"/>
        <p:cNvGrpSpPr/>
        <p:nvPr/>
      </p:nvGrpSpPr>
      <p:grpSpPr>
        <a:xfrm>
          <a:off x="0" y="0"/>
          <a:ext cx="0" cy="0"/>
          <a:chOff x="0" y="0"/>
          <a:chExt cx="0" cy="0"/>
        </a:xfrm>
      </p:grpSpPr>
      <p:pic>
        <p:nvPicPr>
          <p:cNvPr id="431" name="Google Shape;431;p33" title="download (16).png"/>
          <p:cNvPicPr preferRelativeResize="0"/>
          <p:nvPr/>
        </p:nvPicPr>
        <p:blipFill>
          <a:blip r:embed="rId3">
            <a:alphaModFix/>
          </a:blip>
          <a:stretch>
            <a:fillRect/>
          </a:stretch>
        </p:blipFill>
        <p:spPr>
          <a:xfrm>
            <a:off x="152400" y="988807"/>
            <a:ext cx="5649550" cy="5568842"/>
          </a:xfrm>
          <a:prstGeom prst="rect">
            <a:avLst/>
          </a:prstGeom>
          <a:noFill/>
          <a:ln>
            <a:noFill/>
          </a:ln>
        </p:spPr>
      </p:pic>
      <p:pic>
        <p:nvPicPr>
          <p:cNvPr id="433" name="Google Shape;433;p33"/>
          <p:cNvPicPr preferRelativeResize="0"/>
          <p:nvPr/>
        </p:nvPicPr>
        <p:blipFill rotWithShape="1">
          <a:blip r:embed="rId4">
            <a:alphaModFix amt="35000"/>
          </a:blip>
          <a:srcRect l="-1389" t="9445" r="-10"/>
          <a:stretch/>
        </p:blipFill>
        <p:spPr>
          <a:xfrm>
            <a:off x="6043100" y="838200"/>
            <a:ext cx="6097651" cy="5243000"/>
          </a:xfrm>
          <a:prstGeom prst="rect">
            <a:avLst/>
          </a:prstGeom>
          <a:noFill/>
          <a:ln>
            <a:noFill/>
          </a:ln>
        </p:spPr>
      </p:pic>
      <p:pic>
        <p:nvPicPr>
          <p:cNvPr id="434" name="Google Shape;434;p33"/>
          <p:cNvPicPr preferRelativeResize="0"/>
          <p:nvPr/>
        </p:nvPicPr>
        <p:blipFill rotWithShape="1">
          <a:blip r:embed="rId5">
            <a:alphaModFix/>
          </a:blip>
          <a:srcRect/>
          <a:stretch/>
        </p:blipFill>
        <p:spPr>
          <a:xfrm>
            <a:off x="327375" y="178930"/>
            <a:ext cx="280947" cy="128525"/>
          </a:xfrm>
          <a:prstGeom prst="rect">
            <a:avLst/>
          </a:prstGeom>
          <a:noFill/>
          <a:ln>
            <a:noFill/>
          </a:ln>
        </p:spPr>
      </p:pic>
      <p:pic>
        <p:nvPicPr>
          <p:cNvPr id="435" name="Google Shape;435;p33"/>
          <p:cNvPicPr preferRelativeResize="0"/>
          <p:nvPr/>
        </p:nvPicPr>
        <p:blipFill rotWithShape="1">
          <a:blip r:embed="rId6">
            <a:alphaModFix/>
          </a:blip>
          <a:srcRect r="-181690"/>
          <a:stretch/>
        </p:blipFill>
        <p:spPr>
          <a:xfrm>
            <a:off x="10504325" y="6287400"/>
            <a:ext cx="3404400" cy="379200"/>
          </a:xfrm>
          <a:prstGeom prst="halfFrame">
            <a:avLst>
              <a:gd name="adj1" fmla="val 70853"/>
              <a:gd name="adj2" fmla="val 87217"/>
            </a:avLst>
          </a:prstGeom>
          <a:noFill/>
          <a:ln>
            <a:noFill/>
          </a:ln>
        </p:spPr>
      </p:pic>
      <p:pic>
        <p:nvPicPr>
          <p:cNvPr id="436" name="Google Shape;436;p33"/>
          <p:cNvPicPr preferRelativeResize="0"/>
          <p:nvPr/>
        </p:nvPicPr>
        <p:blipFill rotWithShape="1">
          <a:blip r:embed="rId7">
            <a:alphaModFix/>
          </a:blip>
          <a:srcRect l="17413" t="9600" r="17950" b="50976"/>
          <a:stretch/>
        </p:blipFill>
        <p:spPr>
          <a:xfrm>
            <a:off x="9223825" y="6081200"/>
            <a:ext cx="1128600" cy="688200"/>
          </a:xfrm>
          <a:prstGeom prst="roundRect">
            <a:avLst>
              <a:gd name="adj" fmla="val 16667"/>
            </a:avLst>
          </a:prstGeom>
          <a:noFill/>
          <a:ln>
            <a:noFill/>
          </a:ln>
        </p:spPr>
      </p:pic>
      <p:sp>
        <p:nvSpPr>
          <p:cNvPr id="437" name="Google Shape;437;p33"/>
          <p:cNvSpPr txBox="1"/>
          <p:nvPr/>
        </p:nvSpPr>
        <p:spPr>
          <a:xfrm>
            <a:off x="327375" y="371075"/>
            <a:ext cx="11456400" cy="5541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600">
                <a:solidFill>
                  <a:srgbClr val="003DA5"/>
                </a:solidFill>
                <a:latin typeface="Fira Sans Medium"/>
                <a:ea typeface="Fira Sans Medium"/>
                <a:cs typeface="Fira Sans Medium"/>
                <a:sym typeface="Fira Sans Medium"/>
              </a:rPr>
              <a:t>MCMC parameter recovery - PRC Mirror Displacements</a:t>
            </a:r>
            <a:endParaRPr/>
          </a:p>
        </p:txBody>
      </p:sp>
      <p:sp>
        <p:nvSpPr>
          <p:cNvPr id="438" name="Google Shape;438;p33"/>
          <p:cNvSpPr txBox="1">
            <a:spLocks noGrp="1"/>
          </p:cNvSpPr>
          <p:nvPr>
            <p:ph type="sldNum" idx="12"/>
          </p:nvPr>
        </p:nvSpPr>
        <p:spPr>
          <a:xfrm>
            <a:off x="11460312" y="6474509"/>
            <a:ext cx="731700" cy="525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US"/>
              <a:t>27</a:t>
            </a:fld>
            <a:endParaRPr/>
          </a:p>
        </p:txBody>
      </p:sp>
      <p:pic>
        <p:nvPicPr>
          <p:cNvPr id="439" name="Google Shape;439;p33"/>
          <p:cNvPicPr preferRelativeResize="0"/>
          <p:nvPr/>
        </p:nvPicPr>
        <p:blipFill rotWithShape="1">
          <a:blip r:embed="rId4">
            <a:alphaModFix/>
          </a:blip>
          <a:srcRect l="45652" t="25918" r="40843" b="55138"/>
          <a:stretch/>
        </p:blipFill>
        <p:spPr>
          <a:xfrm>
            <a:off x="8871748" y="1792175"/>
            <a:ext cx="812101" cy="1096800"/>
          </a:xfrm>
          <a:prstGeom prst="rect">
            <a:avLst/>
          </a:prstGeom>
          <a:noFill/>
          <a:ln w="38100" cap="flat" cmpd="sng">
            <a:solidFill>
              <a:srgbClr val="000000"/>
            </a:solidFill>
            <a:prstDash val="solid"/>
            <a:round/>
            <a:headEnd type="none" w="sm" len="sm"/>
            <a:tailEnd type="none" w="sm" len="sm"/>
          </a:ln>
        </p:spPr>
      </p:pic>
      <p:sp>
        <p:nvSpPr>
          <p:cNvPr id="440" name="Google Shape;440;p33"/>
          <p:cNvSpPr txBox="1"/>
          <p:nvPr/>
        </p:nvSpPr>
        <p:spPr>
          <a:xfrm>
            <a:off x="4051150" y="1273225"/>
            <a:ext cx="1750800" cy="1096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cxnSp>
        <p:nvCxnSpPr>
          <p:cNvPr id="5" name="Straight Arrow Connector 4">
            <a:extLst>
              <a:ext uri="{FF2B5EF4-FFF2-40B4-BE49-F238E27FC236}">
                <a16:creationId xmlns:a16="http://schemas.microsoft.com/office/drawing/2014/main" id="{244C8E0F-CFF1-8D04-FD07-6075382FA87F}"/>
              </a:ext>
            </a:extLst>
          </p:cNvPr>
          <p:cNvCxnSpPr>
            <a:cxnSpLocks/>
          </p:cNvCxnSpPr>
          <p:nvPr/>
        </p:nvCxnSpPr>
        <p:spPr>
          <a:xfrm>
            <a:off x="1155700" y="4025900"/>
            <a:ext cx="457200" cy="444500"/>
          </a:xfrm>
          <a:prstGeom prst="straightConnector1">
            <a:avLst/>
          </a:prstGeom>
          <a:ln w="444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93ECD9A5-B233-681D-431E-454E391305DA}"/>
              </a:ext>
            </a:extLst>
          </p:cNvPr>
          <p:cNvCxnSpPr>
            <a:cxnSpLocks/>
          </p:cNvCxnSpPr>
          <p:nvPr/>
        </p:nvCxnSpPr>
        <p:spPr>
          <a:xfrm>
            <a:off x="2362200" y="5194300"/>
            <a:ext cx="457200" cy="444500"/>
          </a:xfrm>
          <a:prstGeom prst="straightConnector1">
            <a:avLst/>
          </a:prstGeom>
          <a:ln w="444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D37CC8C7-1163-C5FC-519D-FEE225A9D002}"/>
              </a:ext>
            </a:extLst>
          </p:cNvPr>
          <p:cNvCxnSpPr>
            <a:cxnSpLocks/>
          </p:cNvCxnSpPr>
          <p:nvPr/>
        </p:nvCxnSpPr>
        <p:spPr>
          <a:xfrm>
            <a:off x="1104900" y="5291774"/>
            <a:ext cx="457200" cy="444500"/>
          </a:xfrm>
          <a:prstGeom prst="straightConnector1">
            <a:avLst/>
          </a:prstGeom>
          <a:ln w="444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A07A1F7F-0A08-CF09-AFB7-E3EB3CF6576F}"/>
              </a:ext>
            </a:extLst>
          </p:cNvPr>
          <p:cNvCxnSpPr>
            <a:cxnSpLocks/>
          </p:cNvCxnSpPr>
          <p:nvPr/>
        </p:nvCxnSpPr>
        <p:spPr>
          <a:xfrm>
            <a:off x="2362200" y="4025900"/>
            <a:ext cx="457200" cy="444500"/>
          </a:xfrm>
          <a:prstGeom prst="straightConnector1">
            <a:avLst/>
          </a:prstGeom>
          <a:ln w="444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3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3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30">
          <a:extLst>
            <a:ext uri="{FF2B5EF4-FFF2-40B4-BE49-F238E27FC236}">
              <a16:creationId xmlns:a16="http://schemas.microsoft.com/office/drawing/2014/main" id="{9215907B-2EDF-5998-9B26-16BD7916458F}"/>
            </a:ext>
          </a:extLst>
        </p:cNvPr>
        <p:cNvGrpSpPr/>
        <p:nvPr/>
      </p:nvGrpSpPr>
      <p:grpSpPr>
        <a:xfrm>
          <a:off x="0" y="0"/>
          <a:ext cx="0" cy="0"/>
          <a:chOff x="0" y="0"/>
          <a:chExt cx="0" cy="0"/>
        </a:xfrm>
      </p:grpSpPr>
      <p:pic>
        <p:nvPicPr>
          <p:cNvPr id="432" name="Google Shape;432;p33" title="walkersL1_thermal_seg0_frac2_8_evolution (1).gif">
            <a:extLst>
              <a:ext uri="{FF2B5EF4-FFF2-40B4-BE49-F238E27FC236}">
                <a16:creationId xmlns:a16="http://schemas.microsoft.com/office/drawing/2014/main" id="{E526CD0B-722B-0A40-1C46-F4DA83DB4EAE}"/>
              </a:ext>
            </a:extLst>
          </p:cNvPr>
          <p:cNvPicPr preferRelativeResize="0"/>
          <p:nvPr/>
        </p:nvPicPr>
        <p:blipFill>
          <a:blip r:embed="rId3">
            <a:alphaModFix/>
          </a:blip>
          <a:stretch>
            <a:fillRect/>
          </a:stretch>
        </p:blipFill>
        <p:spPr>
          <a:xfrm>
            <a:off x="152400" y="988800"/>
            <a:ext cx="5649550" cy="5568844"/>
          </a:xfrm>
          <a:prstGeom prst="rect">
            <a:avLst/>
          </a:prstGeom>
          <a:noFill/>
          <a:ln>
            <a:noFill/>
          </a:ln>
        </p:spPr>
      </p:pic>
      <p:pic>
        <p:nvPicPr>
          <p:cNvPr id="433" name="Google Shape;433;p33">
            <a:extLst>
              <a:ext uri="{FF2B5EF4-FFF2-40B4-BE49-F238E27FC236}">
                <a16:creationId xmlns:a16="http://schemas.microsoft.com/office/drawing/2014/main" id="{981DDE1C-495F-6395-31E8-1B6DF05EBD46}"/>
              </a:ext>
            </a:extLst>
          </p:cNvPr>
          <p:cNvPicPr preferRelativeResize="0"/>
          <p:nvPr/>
        </p:nvPicPr>
        <p:blipFill rotWithShape="1">
          <a:blip r:embed="rId4">
            <a:alphaModFix amt="35000"/>
          </a:blip>
          <a:srcRect l="-1389" t="9445" r="-10"/>
          <a:stretch/>
        </p:blipFill>
        <p:spPr>
          <a:xfrm>
            <a:off x="6043100" y="838200"/>
            <a:ext cx="6097651" cy="5243000"/>
          </a:xfrm>
          <a:prstGeom prst="rect">
            <a:avLst/>
          </a:prstGeom>
          <a:noFill/>
          <a:ln>
            <a:noFill/>
          </a:ln>
        </p:spPr>
      </p:pic>
      <p:pic>
        <p:nvPicPr>
          <p:cNvPr id="434" name="Google Shape;434;p33">
            <a:extLst>
              <a:ext uri="{FF2B5EF4-FFF2-40B4-BE49-F238E27FC236}">
                <a16:creationId xmlns:a16="http://schemas.microsoft.com/office/drawing/2014/main" id="{A3E2954F-8514-9663-7F4A-89768A4791E4}"/>
              </a:ext>
            </a:extLst>
          </p:cNvPr>
          <p:cNvPicPr preferRelativeResize="0"/>
          <p:nvPr/>
        </p:nvPicPr>
        <p:blipFill rotWithShape="1">
          <a:blip r:embed="rId5">
            <a:alphaModFix/>
          </a:blip>
          <a:srcRect/>
          <a:stretch/>
        </p:blipFill>
        <p:spPr>
          <a:xfrm>
            <a:off x="327375" y="178930"/>
            <a:ext cx="280947" cy="128525"/>
          </a:xfrm>
          <a:prstGeom prst="rect">
            <a:avLst/>
          </a:prstGeom>
          <a:noFill/>
          <a:ln>
            <a:noFill/>
          </a:ln>
        </p:spPr>
      </p:pic>
      <p:pic>
        <p:nvPicPr>
          <p:cNvPr id="435" name="Google Shape;435;p33">
            <a:extLst>
              <a:ext uri="{FF2B5EF4-FFF2-40B4-BE49-F238E27FC236}">
                <a16:creationId xmlns:a16="http://schemas.microsoft.com/office/drawing/2014/main" id="{240CAE8A-D56F-0572-D561-3F256552FE43}"/>
              </a:ext>
            </a:extLst>
          </p:cNvPr>
          <p:cNvPicPr preferRelativeResize="0"/>
          <p:nvPr/>
        </p:nvPicPr>
        <p:blipFill rotWithShape="1">
          <a:blip r:embed="rId6">
            <a:alphaModFix/>
          </a:blip>
          <a:srcRect r="-181690"/>
          <a:stretch/>
        </p:blipFill>
        <p:spPr>
          <a:xfrm>
            <a:off x="10504325" y="6287400"/>
            <a:ext cx="3404400" cy="379200"/>
          </a:xfrm>
          <a:prstGeom prst="halfFrame">
            <a:avLst>
              <a:gd name="adj1" fmla="val 70853"/>
              <a:gd name="adj2" fmla="val 87217"/>
            </a:avLst>
          </a:prstGeom>
          <a:noFill/>
          <a:ln>
            <a:noFill/>
          </a:ln>
        </p:spPr>
      </p:pic>
      <p:pic>
        <p:nvPicPr>
          <p:cNvPr id="436" name="Google Shape;436;p33">
            <a:extLst>
              <a:ext uri="{FF2B5EF4-FFF2-40B4-BE49-F238E27FC236}">
                <a16:creationId xmlns:a16="http://schemas.microsoft.com/office/drawing/2014/main" id="{9331134F-FFAB-E8C2-992F-6F49C033A8A6}"/>
              </a:ext>
            </a:extLst>
          </p:cNvPr>
          <p:cNvPicPr preferRelativeResize="0"/>
          <p:nvPr/>
        </p:nvPicPr>
        <p:blipFill rotWithShape="1">
          <a:blip r:embed="rId7">
            <a:alphaModFix/>
          </a:blip>
          <a:srcRect l="17413" t="9600" r="17950" b="50976"/>
          <a:stretch/>
        </p:blipFill>
        <p:spPr>
          <a:xfrm>
            <a:off x="9223825" y="6081200"/>
            <a:ext cx="1128600" cy="688200"/>
          </a:xfrm>
          <a:prstGeom prst="roundRect">
            <a:avLst>
              <a:gd name="adj" fmla="val 16667"/>
            </a:avLst>
          </a:prstGeom>
          <a:noFill/>
          <a:ln>
            <a:noFill/>
          </a:ln>
        </p:spPr>
      </p:pic>
      <p:sp>
        <p:nvSpPr>
          <p:cNvPr id="437" name="Google Shape;437;p33">
            <a:extLst>
              <a:ext uri="{FF2B5EF4-FFF2-40B4-BE49-F238E27FC236}">
                <a16:creationId xmlns:a16="http://schemas.microsoft.com/office/drawing/2014/main" id="{5C1DC6BD-5EF6-3686-FDA2-E066248DB54F}"/>
              </a:ext>
            </a:extLst>
          </p:cNvPr>
          <p:cNvSpPr txBox="1"/>
          <p:nvPr/>
        </p:nvSpPr>
        <p:spPr>
          <a:xfrm>
            <a:off x="327375" y="371075"/>
            <a:ext cx="11456400" cy="5541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600">
                <a:solidFill>
                  <a:srgbClr val="003DA5"/>
                </a:solidFill>
                <a:latin typeface="Fira Sans Medium"/>
                <a:ea typeface="Fira Sans Medium"/>
                <a:cs typeface="Fira Sans Medium"/>
                <a:sym typeface="Fira Sans Medium"/>
              </a:rPr>
              <a:t>MCMC parameter recovery - PRC Mirror Displacements</a:t>
            </a:r>
            <a:endParaRPr/>
          </a:p>
        </p:txBody>
      </p:sp>
      <p:sp>
        <p:nvSpPr>
          <p:cNvPr id="438" name="Google Shape;438;p33">
            <a:extLst>
              <a:ext uri="{FF2B5EF4-FFF2-40B4-BE49-F238E27FC236}">
                <a16:creationId xmlns:a16="http://schemas.microsoft.com/office/drawing/2014/main" id="{ED1C820D-C3E0-C5D5-FB03-334D55D275B4}"/>
              </a:ext>
            </a:extLst>
          </p:cNvPr>
          <p:cNvSpPr txBox="1">
            <a:spLocks noGrp="1"/>
          </p:cNvSpPr>
          <p:nvPr>
            <p:ph type="sldNum" idx="12"/>
          </p:nvPr>
        </p:nvSpPr>
        <p:spPr>
          <a:xfrm>
            <a:off x="11460312" y="6474509"/>
            <a:ext cx="731700" cy="525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US"/>
              <a:t>28</a:t>
            </a:fld>
            <a:endParaRPr/>
          </a:p>
        </p:txBody>
      </p:sp>
      <p:pic>
        <p:nvPicPr>
          <p:cNvPr id="439" name="Google Shape;439;p33">
            <a:extLst>
              <a:ext uri="{FF2B5EF4-FFF2-40B4-BE49-F238E27FC236}">
                <a16:creationId xmlns:a16="http://schemas.microsoft.com/office/drawing/2014/main" id="{5E2A0914-D8E2-ACBD-1749-46248D56854B}"/>
              </a:ext>
            </a:extLst>
          </p:cNvPr>
          <p:cNvPicPr preferRelativeResize="0"/>
          <p:nvPr/>
        </p:nvPicPr>
        <p:blipFill rotWithShape="1">
          <a:blip r:embed="rId4">
            <a:alphaModFix/>
          </a:blip>
          <a:srcRect l="45652" t="25918" r="40843" b="55138"/>
          <a:stretch/>
        </p:blipFill>
        <p:spPr>
          <a:xfrm>
            <a:off x="8871748" y="1792175"/>
            <a:ext cx="812101" cy="1096800"/>
          </a:xfrm>
          <a:prstGeom prst="rect">
            <a:avLst/>
          </a:prstGeom>
          <a:noFill/>
          <a:ln w="38100" cap="flat" cmpd="sng">
            <a:solidFill>
              <a:srgbClr val="000000"/>
            </a:solidFill>
            <a:prstDash val="solid"/>
            <a:round/>
            <a:headEnd type="none" w="sm" len="sm"/>
            <a:tailEnd type="none" w="sm" len="sm"/>
          </a:ln>
        </p:spPr>
      </p:pic>
      <p:sp>
        <p:nvSpPr>
          <p:cNvPr id="440" name="Google Shape;440;p33">
            <a:extLst>
              <a:ext uri="{FF2B5EF4-FFF2-40B4-BE49-F238E27FC236}">
                <a16:creationId xmlns:a16="http://schemas.microsoft.com/office/drawing/2014/main" id="{4521D6D0-E554-3FDD-94D8-8B8C6A71EABF}"/>
              </a:ext>
            </a:extLst>
          </p:cNvPr>
          <p:cNvSpPr txBox="1"/>
          <p:nvPr/>
        </p:nvSpPr>
        <p:spPr>
          <a:xfrm>
            <a:off x="4051150" y="1273225"/>
            <a:ext cx="1750800" cy="1096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87264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44"/>
        <p:cNvGrpSpPr/>
        <p:nvPr/>
      </p:nvGrpSpPr>
      <p:grpSpPr>
        <a:xfrm>
          <a:off x="0" y="0"/>
          <a:ext cx="0" cy="0"/>
          <a:chOff x="0" y="0"/>
          <a:chExt cx="0" cy="0"/>
        </a:xfrm>
      </p:grpSpPr>
      <p:pic>
        <p:nvPicPr>
          <p:cNvPr id="445" name="Google Shape;445;p34"/>
          <p:cNvPicPr preferRelativeResize="0"/>
          <p:nvPr/>
        </p:nvPicPr>
        <p:blipFill rotWithShape="1">
          <a:blip r:embed="rId3">
            <a:alphaModFix/>
          </a:blip>
          <a:srcRect/>
          <a:stretch/>
        </p:blipFill>
        <p:spPr>
          <a:xfrm>
            <a:off x="327375" y="178930"/>
            <a:ext cx="280947" cy="128525"/>
          </a:xfrm>
          <a:prstGeom prst="rect">
            <a:avLst/>
          </a:prstGeom>
          <a:noFill/>
          <a:ln>
            <a:noFill/>
          </a:ln>
        </p:spPr>
      </p:pic>
      <p:pic>
        <p:nvPicPr>
          <p:cNvPr id="446" name="Google Shape;446;p34"/>
          <p:cNvPicPr preferRelativeResize="0"/>
          <p:nvPr/>
        </p:nvPicPr>
        <p:blipFill rotWithShape="1">
          <a:blip r:embed="rId4">
            <a:alphaModFix/>
          </a:blip>
          <a:srcRect r="-181690"/>
          <a:stretch/>
        </p:blipFill>
        <p:spPr>
          <a:xfrm>
            <a:off x="10504325" y="6287400"/>
            <a:ext cx="3404400" cy="379200"/>
          </a:xfrm>
          <a:prstGeom prst="halfFrame">
            <a:avLst>
              <a:gd name="adj1" fmla="val 70853"/>
              <a:gd name="adj2" fmla="val 87217"/>
            </a:avLst>
          </a:prstGeom>
          <a:noFill/>
          <a:ln>
            <a:noFill/>
          </a:ln>
        </p:spPr>
      </p:pic>
      <p:pic>
        <p:nvPicPr>
          <p:cNvPr id="447" name="Google Shape;447;p34"/>
          <p:cNvPicPr preferRelativeResize="0"/>
          <p:nvPr/>
        </p:nvPicPr>
        <p:blipFill rotWithShape="1">
          <a:blip r:embed="rId5">
            <a:alphaModFix/>
          </a:blip>
          <a:srcRect l="17413" t="9600" r="17950" b="50976"/>
          <a:stretch/>
        </p:blipFill>
        <p:spPr>
          <a:xfrm>
            <a:off x="9223825" y="6081200"/>
            <a:ext cx="1128600" cy="688200"/>
          </a:xfrm>
          <a:prstGeom prst="roundRect">
            <a:avLst>
              <a:gd name="adj" fmla="val 16667"/>
            </a:avLst>
          </a:prstGeom>
          <a:noFill/>
          <a:ln>
            <a:noFill/>
          </a:ln>
        </p:spPr>
      </p:pic>
      <p:sp>
        <p:nvSpPr>
          <p:cNvPr id="448" name="Google Shape;448;p34"/>
          <p:cNvSpPr txBox="1"/>
          <p:nvPr/>
        </p:nvSpPr>
        <p:spPr>
          <a:xfrm>
            <a:off x="327375" y="371075"/>
            <a:ext cx="11456400" cy="5541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600">
                <a:solidFill>
                  <a:srgbClr val="003DA5"/>
                </a:solidFill>
                <a:latin typeface="Fira Sans Medium"/>
                <a:ea typeface="Fira Sans Medium"/>
                <a:cs typeface="Fira Sans Medium"/>
                <a:sym typeface="Fira Sans Medium"/>
              </a:rPr>
              <a:t>MCMC parameter recovery - PRC Mirror Displacements</a:t>
            </a:r>
            <a:endParaRPr/>
          </a:p>
        </p:txBody>
      </p:sp>
      <p:sp>
        <p:nvSpPr>
          <p:cNvPr id="449" name="Google Shape;449;p34"/>
          <p:cNvSpPr txBox="1">
            <a:spLocks noGrp="1"/>
          </p:cNvSpPr>
          <p:nvPr>
            <p:ph type="sldNum" idx="12"/>
          </p:nvPr>
        </p:nvSpPr>
        <p:spPr>
          <a:xfrm>
            <a:off x="11460312" y="6474509"/>
            <a:ext cx="731700" cy="525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US"/>
              <a:t>29</a:t>
            </a:fld>
            <a:endParaRPr/>
          </a:p>
        </p:txBody>
      </p:sp>
      <p:sp>
        <p:nvSpPr>
          <p:cNvPr id="450" name="Google Shape;450;p34"/>
          <p:cNvSpPr txBox="1"/>
          <p:nvPr/>
        </p:nvSpPr>
        <p:spPr>
          <a:xfrm>
            <a:off x="4051150" y="1273225"/>
            <a:ext cx="1750800" cy="1096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51" name="Google Shape;451;p34"/>
          <p:cNvSpPr txBox="1"/>
          <p:nvPr/>
        </p:nvSpPr>
        <p:spPr>
          <a:xfrm>
            <a:off x="7000350" y="1454724"/>
            <a:ext cx="4506600" cy="4126800"/>
          </a:xfrm>
          <a:prstGeom prst="rect">
            <a:avLst/>
          </a:prstGeom>
          <a:noFill/>
          <a:ln>
            <a:noFill/>
          </a:ln>
        </p:spPr>
        <p:txBody>
          <a:bodyPr spcFirstLastPara="1" wrap="square" lIns="0" tIns="0" rIns="0" bIns="0" anchor="t" anchorCtr="0">
            <a:noAutofit/>
          </a:bodyPr>
          <a:lstStyle/>
          <a:p>
            <a:pPr marL="457200" marR="0" lvl="0" indent="-406400" algn="l" rtl="0">
              <a:spcBef>
                <a:spcPts val="0"/>
              </a:spcBef>
              <a:spcAft>
                <a:spcPts val="0"/>
              </a:spcAft>
              <a:buClr>
                <a:srgbClr val="003DA5"/>
              </a:buClr>
              <a:buSzPts val="2800"/>
              <a:buFont typeface="Fira Sans"/>
              <a:buChar char="●"/>
            </a:pPr>
            <a:r>
              <a:rPr lang="en-US" sz="2800">
                <a:solidFill>
                  <a:srgbClr val="003DA5"/>
                </a:solidFill>
                <a:latin typeface="Fira Sans"/>
                <a:ea typeface="Fira Sans"/>
                <a:cs typeface="Fira Sans"/>
                <a:sym typeface="Fira Sans"/>
              </a:rPr>
              <a:t>Model is sensitive to PRC mirror displacements (uncertainty shrinks from 0.5 mm to 0.34 mm)</a:t>
            </a:r>
            <a:endParaRPr sz="2800">
              <a:solidFill>
                <a:srgbClr val="003DA5"/>
              </a:solidFill>
              <a:latin typeface="Fira Sans"/>
              <a:ea typeface="Fira Sans"/>
              <a:cs typeface="Fira Sans"/>
              <a:sym typeface="Fira Sans"/>
            </a:endParaRPr>
          </a:p>
          <a:p>
            <a:pPr marL="0" marR="0" lvl="0" indent="0" algn="l" rtl="0">
              <a:spcBef>
                <a:spcPts val="0"/>
              </a:spcBef>
              <a:spcAft>
                <a:spcPts val="0"/>
              </a:spcAft>
              <a:buNone/>
            </a:pPr>
            <a:endParaRPr sz="2800">
              <a:solidFill>
                <a:srgbClr val="003DA5"/>
              </a:solidFill>
              <a:latin typeface="Fira Sans"/>
              <a:ea typeface="Fira Sans"/>
              <a:cs typeface="Fira Sans"/>
              <a:sym typeface="Fira Sans"/>
            </a:endParaRPr>
          </a:p>
          <a:p>
            <a:pPr marL="457200" marR="0" lvl="0" indent="-406400" algn="l" rtl="0">
              <a:spcBef>
                <a:spcPts val="0"/>
              </a:spcBef>
              <a:spcAft>
                <a:spcPts val="0"/>
              </a:spcAft>
              <a:buClr>
                <a:srgbClr val="003DA5"/>
              </a:buClr>
              <a:buSzPts val="2800"/>
              <a:buFont typeface="Fira Sans"/>
              <a:buChar char="●"/>
            </a:pPr>
            <a:r>
              <a:rPr lang="en-US" sz="2800">
                <a:solidFill>
                  <a:srgbClr val="003DA5"/>
                </a:solidFill>
                <a:latin typeface="Fira Sans"/>
                <a:ea typeface="Fira Sans"/>
                <a:cs typeface="Fira Sans"/>
                <a:sym typeface="Fira Sans"/>
              </a:rPr>
              <a:t>Model can accurately recover the true mirror displacement</a:t>
            </a:r>
            <a:endParaRPr sz="2800">
              <a:solidFill>
                <a:srgbClr val="003DA5"/>
              </a:solidFill>
              <a:latin typeface="Fira Sans"/>
              <a:ea typeface="Fira Sans"/>
              <a:cs typeface="Fira Sans"/>
              <a:sym typeface="Fira Sans"/>
            </a:endParaRPr>
          </a:p>
          <a:p>
            <a:pPr marL="0" marR="0" lvl="0" indent="0" algn="l" rtl="0">
              <a:spcBef>
                <a:spcPts val="0"/>
              </a:spcBef>
              <a:spcAft>
                <a:spcPts val="0"/>
              </a:spcAft>
              <a:buNone/>
            </a:pPr>
            <a:endParaRPr sz="2800">
              <a:solidFill>
                <a:srgbClr val="003DA5"/>
              </a:solidFill>
              <a:latin typeface="Fira Sans"/>
              <a:ea typeface="Fira Sans"/>
              <a:cs typeface="Fira Sans"/>
              <a:sym typeface="Fira Sans"/>
            </a:endParaRPr>
          </a:p>
        </p:txBody>
      </p:sp>
      <p:pic>
        <p:nvPicPr>
          <p:cNvPr id="452" name="Google Shape;452;p34" title="frame_178_delay-0.1s.png"/>
          <p:cNvPicPr preferRelativeResize="0"/>
          <p:nvPr/>
        </p:nvPicPr>
        <p:blipFill>
          <a:blip r:embed="rId6">
            <a:alphaModFix/>
          </a:blip>
          <a:stretch>
            <a:fillRect/>
          </a:stretch>
        </p:blipFill>
        <p:spPr>
          <a:xfrm>
            <a:off x="152400" y="1002733"/>
            <a:ext cx="5649550" cy="5568838"/>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56"/>
        <p:cNvGrpSpPr/>
        <p:nvPr/>
      </p:nvGrpSpPr>
      <p:grpSpPr>
        <a:xfrm>
          <a:off x="0" y="0"/>
          <a:ext cx="0" cy="0"/>
          <a:chOff x="0" y="0"/>
          <a:chExt cx="0" cy="0"/>
        </a:xfrm>
      </p:grpSpPr>
      <p:pic>
        <p:nvPicPr>
          <p:cNvPr id="457" name="Google Shape;457;p35"/>
          <p:cNvPicPr preferRelativeResize="0"/>
          <p:nvPr/>
        </p:nvPicPr>
        <p:blipFill rotWithShape="1">
          <a:blip r:embed="rId3">
            <a:alphaModFix/>
          </a:blip>
          <a:srcRect/>
          <a:stretch/>
        </p:blipFill>
        <p:spPr>
          <a:xfrm>
            <a:off x="327375" y="178930"/>
            <a:ext cx="280947" cy="128525"/>
          </a:xfrm>
          <a:prstGeom prst="rect">
            <a:avLst/>
          </a:prstGeom>
          <a:noFill/>
          <a:ln>
            <a:noFill/>
          </a:ln>
        </p:spPr>
      </p:pic>
      <p:pic>
        <p:nvPicPr>
          <p:cNvPr id="458" name="Google Shape;458;p35"/>
          <p:cNvPicPr preferRelativeResize="0"/>
          <p:nvPr/>
        </p:nvPicPr>
        <p:blipFill rotWithShape="1">
          <a:blip r:embed="rId4">
            <a:alphaModFix/>
          </a:blip>
          <a:srcRect r="-181690"/>
          <a:stretch/>
        </p:blipFill>
        <p:spPr>
          <a:xfrm>
            <a:off x="10504325" y="6287400"/>
            <a:ext cx="3404400" cy="379200"/>
          </a:xfrm>
          <a:prstGeom prst="halfFrame">
            <a:avLst>
              <a:gd name="adj1" fmla="val 70853"/>
              <a:gd name="adj2" fmla="val 87217"/>
            </a:avLst>
          </a:prstGeom>
          <a:noFill/>
          <a:ln>
            <a:noFill/>
          </a:ln>
        </p:spPr>
      </p:pic>
      <p:pic>
        <p:nvPicPr>
          <p:cNvPr id="459" name="Google Shape;459;p35"/>
          <p:cNvPicPr preferRelativeResize="0"/>
          <p:nvPr/>
        </p:nvPicPr>
        <p:blipFill rotWithShape="1">
          <a:blip r:embed="rId5">
            <a:alphaModFix/>
          </a:blip>
          <a:srcRect l="17413" t="9600" r="17950" b="50976"/>
          <a:stretch/>
        </p:blipFill>
        <p:spPr>
          <a:xfrm>
            <a:off x="9223825" y="6081200"/>
            <a:ext cx="1128600" cy="688200"/>
          </a:xfrm>
          <a:prstGeom prst="roundRect">
            <a:avLst>
              <a:gd name="adj" fmla="val 16667"/>
            </a:avLst>
          </a:prstGeom>
          <a:noFill/>
          <a:ln>
            <a:noFill/>
          </a:ln>
        </p:spPr>
      </p:pic>
      <p:sp>
        <p:nvSpPr>
          <p:cNvPr id="460" name="Google Shape;460;p35"/>
          <p:cNvSpPr txBox="1"/>
          <p:nvPr/>
        </p:nvSpPr>
        <p:spPr>
          <a:xfrm>
            <a:off x="327375" y="371075"/>
            <a:ext cx="11456400" cy="5541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600">
                <a:solidFill>
                  <a:srgbClr val="003DA5"/>
                </a:solidFill>
                <a:latin typeface="Fira Sans Medium"/>
                <a:ea typeface="Fira Sans Medium"/>
                <a:cs typeface="Fira Sans Medium"/>
                <a:sym typeface="Fira Sans Medium"/>
              </a:rPr>
              <a:t>Conclusions</a:t>
            </a:r>
            <a:endParaRPr/>
          </a:p>
        </p:txBody>
      </p:sp>
      <p:sp>
        <p:nvSpPr>
          <p:cNvPr id="461" name="Google Shape;461;p35"/>
          <p:cNvSpPr txBox="1">
            <a:spLocks noGrp="1"/>
          </p:cNvSpPr>
          <p:nvPr>
            <p:ph type="sldNum" idx="12"/>
          </p:nvPr>
        </p:nvSpPr>
        <p:spPr>
          <a:xfrm>
            <a:off x="11460312" y="6474509"/>
            <a:ext cx="731700" cy="525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US"/>
              <a:t>30</a:t>
            </a:fld>
            <a:endParaRPr/>
          </a:p>
        </p:txBody>
      </p:sp>
      <p:pic>
        <p:nvPicPr>
          <p:cNvPr id="462" name="Google Shape;462;p35" title="walkersL1_thermal_seg0_frac1_1_corner.png"/>
          <p:cNvPicPr preferRelativeResize="0"/>
          <p:nvPr/>
        </p:nvPicPr>
        <p:blipFill>
          <a:blip r:embed="rId6">
            <a:alphaModFix/>
          </a:blip>
          <a:stretch>
            <a:fillRect/>
          </a:stretch>
        </p:blipFill>
        <p:spPr>
          <a:xfrm>
            <a:off x="327375" y="925175"/>
            <a:ext cx="5786240" cy="5628023"/>
          </a:xfrm>
          <a:prstGeom prst="rect">
            <a:avLst/>
          </a:prstGeom>
          <a:noFill/>
          <a:ln>
            <a:noFill/>
          </a:ln>
        </p:spPr>
      </p:pic>
      <p:sp>
        <p:nvSpPr>
          <p:cNvPr id="463" name="Google Shape;463;p35"/>
          <p:cNvSpPr txBox="1"/>
          <p:nvPr/>
        </p:nvSpPr>
        <p:spPr>
          <a:xfrm>
            <a:off x="6384725" y="925175"/>
            <a:ext cx="5122200" cy="4860900"/>
          </a:xfrm>
          <a:prstGeom prst="rect">
            <a:avLst/>
          </a:prstGeom>
          <a:noFill/>
          <a:ln>
            <a:noFill/>
          </a:ln>
        </p:spPr>
        <p:txBody>
          <a:bodyPr spcFirstLastPara="1" wrap="square" lIns="0" tIns="0" rIns="0" bIns="0" anchor="t" anchorCtr="0">
            <a:noAutofit/>
          </a:bodyPr>
          <a:lstStyle/>
          <a:p>
            <a:pPr marL="457200" lvl="0" indent="-406400" algn="l" rtl="0">
              <a:spcBef>
                <a:spcPts val="0"/>
              </a:spcBef>
              <a:spcAft>
                <a:spcPts val="0"/>
              </a:spcAft>
              <a:buClr>
                <a:srgbClr val="003DA5"/>
              </a:buClr>
              <a:buSzPts val="2800"/>
              <a:buFont typeface="Fira Sans"/>
              <a:buChar char="●"/>
            </a:pPr>
            <a:r>
              <a:rPr lang="en-US" sz="2800">
                <a:solidFill>
                  <a:srgbClr val="003DA5"/>
                </a:solidFill>
                <a:latin typeface="Fira Sans"/>
                <a:ea typeface="Fira Sans"/>
                <a:cs typeface="Fira Sans"/>
                <a:sym typeface="Fira Sans"/>
              </a:rPr>
              <a:t>We have developed a diagnostic sampler that can recover certain LLO design parameters given a thermal steady state dataset</a:t>
            </a:r>
            <a:endParaRPr sz="2800">
              <a:solidFill>
                <a:srgbClr val="003DA5"/>
              </a:solidFill>
              <a:latin typeface="Fira Sans"/>
              <a:ea typeface="Fira Sans"/>
              <a:cs typeface="Fira Sans"/>
              <a:sym typeface="Fira Sans"/>
            </a:endParaRPr>
          </a:p>
          <a:p>
            <a:pPr marL="457200" lvl="0" indent="0" algn="l" rtl="0">
              <a:spcBef>
                <a:spcPts val="0"/>
              </a:spcBef>
              <a:spcAft>
                <a:spcPts val="0"/>
              </a:spcAft>
              <a:buNone/>
            </a:pPr>
            <a:endParaRPr sz="2800">
              <a:solidFill>
                <a:srgbClr val="003DA5"/>
              </a:solidFill>
              <a:latin typeface="Fira Sans"/>
              <a:ea typeface="Fira Sans"/>
              <a:cs typeface="Fira Sans"/>
              <a:sym typeface="Fira Sans"/>
            </a:endParaRPr>
          </a:p>
          <a:p>
            <a:pPr marL="457200" lvl="0" indent="-406400" algn="l" rtl="0">
              <a:spcBef>
                <a:spcPts val="0"/>
              </a:spcBef>
              <a:spcAft>
                <a:spcPts val="0"/>
              </a:spcAft>
              <a:buClr>
                <a:srgbClr val="003DA5"/>
              </a:buClr>
              <a:buSzPts val="2800"/>
              <a:buFont typeface="Fira Sans"/>
              <a:buChar char="●"/>
            </a:pPr>
            <a:r>
              <a:rPr lang="en-US" sz="2800">
                <a:solidFill>
                  <a:srgbClr val="003DA5"/>
                </a:solidFill>
                <a:latin typeface="Fira Sans"/>
                <a:ea typeface="Fira Sans"/>
                <a:cs typeface="Fira Sans"/>
                <a:sym typeface="Fira Sans"/>
              </a:rPr>
              <a:t>We are currently sampling ~10 parameters at a time</a:t>
            </a:r>
            <a:endParaRPr sz="2800">
              <a:solidFill>
                <a:srgbClr val="003DA5"/>
              </a:solidFill>
              <a:latin typeface="Fira Sans"/>
              <a:ea typeface="Fira Sans"/>
              <a:cs typeface="Fira Sans"/>
              <a:sym typeface="Fira San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67"/>
        <p:cNvGrpSpPr/>
        <p:nvPr/>
      </p:nvGrpSpPr>
      <p:grpSpPr>
        <a:xfrm>
          <a:off x="0" y="0"/>
          <a:ext cx="0" cy="0"/>
          <a:chOff x="0" y="0"/>
          <a:chExt cx="0" cy="0"/>
        </a:xfrm>
      </p:grpSpPr>
      <p:pic>
        <p:nvPicPr>
          <p:cNvPr id="468" name="Google Shape;468;p36"/>
          <p:cNvPicPr preferRelativeResize="0"/>
          <p:nvPr/>
        </p:nvPicPr>
        <p:blipFill rotWithShape="1">
          <a:blip r:embed="rId3">
            <a:alphaModFix/>
          </a:blip>
          <a:srcRect/>
          <a:stretch/>
        </p:blipFill>
        <p:spPr>
          <a:xfrm>
            <a:off x="327375" y="178930"/>
            <a:ext cx="280947" cy="128525"/>
          </a:xfrm>
          <a:prstGeom prst="rect">
            <a:avLst/>
          </a:prstGeom>
          <a:noFill/>
          <a:ln>
            <a:noFill/>
          </a:ln>
        </p:spPr>
      </p:pic>
      <p:pic>
        <p:nvPicPr>
          <p:cNvPr id="469" name="Google Shape;469;p36"/>
          <p:cNvPicPr preferRelativeResize="0"/>
          <p:nvPr/>
        </p:nvPicPr>
        <p:blipFill rotWithShape="1">
          <a:blip r:embed="rId4">
            <a:alphaModFix/>
          </a:blip>
          <a:srcRect r="-181690"/>
          <a:stretch/>
        </p:blipFill>
        <p:spPr>
          <a:xfrm>
            <a:off x="10504325" y="6287400"/>
            <a:ext cx="3404400" cy="379200"/>
          </a:xfrm>
          <a:prstGeom prst="halfFrame">
            <a:avLst>
              <a:gd name="adj1" fmla="val 70853"/>
              <a:gd name="adj2" fmla="val 87217"/>
            </a:avLst>
          </a:prstGeom>
          <a:noFill/>
          <a:ln>
            <a:noFill/>
          </a:ln>
        </p:spPr>
      </p:pic>
      <p:pic>
        <p:nvPicPr>
          <p:cNvPr id="470" name="Google Shape;470;p36"/>
          <p:cNvPicPr preferRelativeResize="0"/>
          <p:nvPr/>
        </p:nvPicPr>
        <p:blipFill rotWithShape="1">
          <a:blip r:embed="rId5">
            <a:alphaModFix/>
          </a:blip>
          <a:srcRect l="17413" t="9600" r="17950" b="50976"/>
          <a:stretch/>
        </p:blipFill>
        <p:spPr>
          <a:xfrm>
            <a:off x="9223825" y="6081200"/>
            <a:ext cx="1128600" cy="688200"/>
          </a:xfrm>
          <a:prstGeom prst="roundRect">
            <a:avLst>
              <a:gd name="adj" fmla="val 16667"/>
            </a:avLst>
          </a:prstGeom>
          <a:noFill/>
          <a:ln>
            <a:noFill/>
          </a:ln>
        </p:spPr>
      </p:pic>
      <p:sp>
        <p:nvSpPr>
          <p:cNvPr id="471" name="Google Shape;471;p36"/>
          <p:cNvSpPr txBox="1"/>
          <p:nvPr/>
        </p:nvSpPr>
        <p:spPr>
          <a:xfrm>
            <a:off x="327375" y="371075"/>
            <a:ext cx="11081700" cy="5541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600">
                <a:solidFill>
                  <a:srgbClr val="003DA5"/>
                </a:solidFill>
                <a:latin typeface="Fira Sans Medium"/>
                <a:ea typeface="Fira Sans Medium"/>
                <a:cs typeface="Fira Sans Medium"/>
                <a:sym typeface="Fira Sans Medium"/>
              </a:rPr>
              <a:t>Future Work</a:t>
            </a:r>
            <a:endParaRPr/>
          </a:p>
        </p:txBody>
      </p:sp>
      <p:sp>
        <p:nvSpPr>
          <p:cNvPr id="472" name="Google Shape;472;p36"/>
          <p:cNvSpPr txBox="1">
            <a:spLocks noGrp="1"/>
          </p:cNvSpPr>
          <p:nvPr>
            <p:ph type="sldNum" idx="12"/>
          </p:nvPr>
        </p:nvSpPr>
        <p:spPr>
          <a:xfrm>
            <a:off x="11460312" y="6474509"/>
            <a:ext cx="731700" cy="525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US"/>
              <a:t>31</a:t>
            </a:fld>
            <a:endParaRPr/>
          </a:p>
        </p:txBody>
      </p:sp>
      <p:sp>
        <p:nvSpPr>
          <p:cNvPr id="473" name="Google Shape;473;p36"/>
          <p:cNvSpPr txBox="1"/>
          <p:nvPr/>
        </p:nvSpPr>
        <p:spPr>
          <a:xfrm>
            <a:off x="327375" y="1090775"/>
            <a:ext cx="11179500" cy="3594600"/>
          </a:xfrm>
          <a:prstGeom prst="rect">
            <a:avLst/>
          </a:prstGeom>
          <a:noFill/>
          <a:ln>
            <a:noFill/>
          </a:ln>
        </p:spPr>
        <p:txBody>
          <a:bodyPr spcFirstLastPara="1" wrap="square" lIns="0" tIns="0" rIns="0" bIns="0" anchor="t" anchorCtr="0">
            <a:noAutofit/>
          </a:bodyPr>
          <a:lstStyle/>
          <a:p>
            <a:pPr marL="457200" lvl="0" indent="-406400" algn="l" rtl="0">
              <a:spcBef>
                <a:spcPts val="0"/>
              </a:spcBef>
              <a:spcAft>
                <a:spcPts val="0"/>
              </a:spcAft>
              <a:buClr>
                <a:srgbClr val="003DA5"/>
              </a:buClr>
              <a:buSzPts val="2800"/>
              <a:buFont typeface="Fira Sans"/>
              <a:buChar char="●"/>
            </a:pPr>
            <a:r>
              <a:rPr lang="en-US" sz="2800" dirty="0">
                <a:solidFill>
                  <a:srgbClr val="003DA5"/>
                </a:solidFill>
                <a:latin typeface="Fira Sans"/>
                <a:ea typeface="Fira Sans"/>
                <a:cs typeface="Fira Sans"/>
                <a:sym typeface="Fira Sans"/>
              </a:rPr>
              <a:t>Running the sampler with the calibrated experimental data to recover experimental design parameter posterior distributions</a:t>
            </a:r>
            <a:endParaRPr sz="2800" dirty="0">
              <a:solidFill>
                <a:srgbClr val="003DA5"/>
              </a:solidFill>
              <a:latin typeface="Fira Sans"/>
              <a:ea typeface="Fira Sans"/>
              <a:cs typeface="Fira Sans"/>
              <a:sym typeface="Fira Sans"/>
            </a:endParaRPr>
          </a:p>
          <a:p>
            <a:pPr marL="457200" lvl="0" indent="0" algn="l" rtl="0">
              <a:spcBef>
                <a:spcPts val="0"/>
              </a:spcBef>
              <a:spcAft>
                <a:spcPts val="0"/>
              </a:spcAft>
              <a:buNone/>
            </a:pPr>
            <a:endParaRPr sz="2800" dirty="0">
              <a:solidFill>
                <a:srgbClr val="003DA5"/>
              </a:solidFill>
              <a:latin typeface="Fira Sans"/>
              <a:ea typeface="Fira Sans"/>
              <a:cs typeface="Fira Sans"/>
              <a:sym typeface="Fira Sans"/>
            </a:endParaRPr>
          </a:p>
          <a:p>
            <a:pPr marL="457200" lvl="0" indent="-406400" algn="l" rtl="0">
              <a:spcBef>
                <a:spcPts val="0"/>
              </a:spcBef>
              <a:spcAft>
                <a:spcPts val="0"/>
              </a:spcAft>
              <a:buClr>
                <a:srgbClr val="003DA5"/>
              </a:buClr>
              <a:buSzPts val="2800"/>
              <a:buFont typeface="Fira Sans"/>
              <a:buChar char="●"/>
            </a:pPr>
            <a:r>
              <a:rPr lang="en-US" sz="2800" dirty="0">
                <a:solidFill>
                  <a:srgbClr val="003DA5"/>
                </a:solidFill>
                <a:latin typeface="Fira Sans"/>
                <a:ea typeface="Fira Sans"/>
                <a:cs typeface="Fira Sans"/>
                <a:sym typeface="Fira Sans"/>
              </a:rPr>
              <a:t>Adding further complexity into the sampler/model</a:t>
            </a:r>
            <a:endParaRPr sz="2800" dirty="0">
              <a:solidFill>
                <a:srgbClr val="003DA5"/>
              </a:solidFill>
              <a:latin typeface="Fira Sans"/>
              <a:ea typeface="Fira Sans"/>
              <a:cs typeface="Fira Sans"/>
              <a:sym typeface="Fira Sans"/>
            </a:endParaRPr>
          </a:p>
          <a:p>
            <a:pPr marL="457200" lvl="0" indent="0" algn="l" rtl="0">
              <a:spcBef>
                <a:spcPts val="0"/>
              </a:spcBef>
              <a:spcAft>
                <a:spcPts val="0"/>
              </a:spcAft>
              <a:buNone/>
            </a:pPr>
            <a:endParaRPr sz="2800" dirty="0">
              <a:solidFill>
                <a:srgbClr val="003DA5"/>
              </a:solidFill>
              <a:latin typeface="Fira Sans"/>
              <a:ea typeface="Fira Sans"/>
              <a:cs typeface="Fira Sans"/>
              <a:sym typeface="Fira Sans"/>
            </a:endParaRPr>
          </a:p>
          <a:p>
            <a:pPr marL="457200" lvl="0" indent="-406400" algn="l" rtl="0">
              <a:spcBef>
                <a:spcPts val="0"/>
              </a:spcBef>
              <a:spcAft>
                <a:spcPts val="0"/>
              </a:spcAft>
              <a:buClr>
                <a:srgbClr val="003DA5"/>
              </a:buClr>
              <a:buSzPts val="2800"/>
              <a:buFont typeface="Fira Sans"/>
              <a:buChar char="●"/>
            </a:pPr>
            <a:r>
              <a:rPr lang="en-US" sz="2800" dirty="0">
                <a:solidFill>
                  <a:srgbClr val="003DA5"/>
                </a:solidFill>
                <a:latin typeface="Fira Sans"/>
                <a:ea typeface="Fira Sans"/>
                <a:cs typeface="Fira Sans"/>
                <a:sym typeface="Fira Sans"/>
              </a:rPr>
              <a:t>Running more stringent, repeated tests to validate sampling methods</a:t>
            </a:r>
            <a:endParaRPr sz="2800" dirty="0">
              <a:solidFill>
                <a:srgbClr val="003DA5"/>
              </a:solidFill>
              <a:latin typeface="Fira Sans"/>
              <a:ea typeface="Fira Sans"/>
              <a:cs typeface="Fira Sans"/>
              <a:sym typeface="Fira Sans"/>
            </a:endParaRPr>
          </a:p>
          <a:p>
            <a:pPr marL="0" lvl="0" indent="0" algn="l" rtl="0">
              <a:spcBef>
                <a:spcPts val="0"/>
              </a:spcBef>
              <a:spcAft>
                <a:spcPts val="0"/>
              </a:spcAft>
              <a:buNone/>
            </a:pPr>
            <a:endParaRPr sz="2800" dirty="0">
              <a:solidFill>
                <a:srgbClr val="003DA5"/>
              </a:solidFill>
              <a:latin typeface="Fira Sans"/>
              <a:ea typeface="Fira Sans"/>
              <a:cs typeface="Fira Sans"/>
              <a:sym typeface="Fira Sans"/>
            </a:endParaRPr>
          </a:p>
          <a:p>
            <a:pPr marL="0" lvl="0" indent="0" algn="l" rtl="0">
              <a:spcBef>
                <a:spcPts val="0"/>
              </a:spcBef>
              <a:spcAft>
                <a:spcPts val="0"/>
              </a:spcAft>
              <a:buNone/>
            </a:pPr>
            <a:endParaRPr sz="2800" dirty="0">
              <a:solidFill>
                <a:srgbClr val="003DA5"/>
              </a:solidFill>
              <a:latin typeface="Fira Sans"/>
              <a:ea typeface="Fira Sans"/>
              <a:cs typeface="Fira Sans"/>
              <a:sym typeface="Fira Sans"/>
            </a:endParaRPr>
          </a:p>
          <a:p>
            <a:pPr marL="0" lvl="0" indent="0" algn="l" rtl="0">
              <a:spcBef>
                <a:spcPts val="0"/>
              </a:spcBef>
              <a:spcAft>
                <a:spcPts val="0"/>
              </a:spcAft>
              <a:buNone/>
            </a:pPr>
            <a:r>
              <a:rPr lang="en-US" sz="2800" dirty="0">
                <a:solidFill>
                  <a:srgbClr val="003DA5"/>
                </a:solidFill>
                <a:latin typeface="Fira Sans"/>
                <a:ea typeface="Fira Sans"/>
                <a:cs typeface="Fira Sans"/>
                <a:sym typeface="Fira Sans"/>
              </a:rPr>
              <a:t>Code is currently maintained in this repo: </a:t>
            </a:r>
            <a:r>
              <a:rPr lang="en-US" sz="2800" u="sng" dirty="0">
                <a:solidFill>
                  <a:schemeClr val="hlink"/>
                </a:solidFill>
                <a:latin typeface="Fira Sans"/>
                <a:ea typeface="Fira Sans"/>
                <a:cs typeface="Fira Sans"/>
                <a:sym typeface="Fira Sans"/>
                <a:hlinkClick r:id="rId6"/>
              </a:rPr>
              <a:t>https://git.ligo.org/IFOsim/ligo-commissioning-modeling/</a:t>
            </a:r>
            <a:endParaRPr sz="2800" dirty="0">
              <a:solidFill>
                <a:srgbClr val="003DA5"/>
              </a:solidFill>
              <a:latin typeface="Fira Sans"/>
              <a:ea typeface="Fira Sans"/>
              <a:cs typeface="Fira Sans"/>
              <a:sym typeface="Fira Sans"/>
            </a:endParaRPr>
          </a:p>
        </p:txBody>
      </p:sp>
      <p:pic>
        <p:nvPicPr>
          <p:cNvPr id="3" name="Picture 2">
            <a:extLst>
              <a:ext uri="{FF2B5EF4-FFF2-40B4-BE49-F238E27FC236}">
                <a16:creationId xmlns:a16="http://schemas.microsoft.com/office/drawing/2014/main" id="{4C54C3E6-0761-DC3F-7B98-5176D5900EFD}"/>
              </a:ext>
            </a:extLst>
          </p:cNvPr>
          <p:cNvPicPr>
            <a:picLocks noChangeAspect="1"/>
          </p:cNvPicPr>
          <p:nvPr/>
        </p:nvPicPr>
        <p:blipFill>
          <a:blip r:embed="rId7"/>
          <a:stretch>
            <a:fillRect/>
          </a:stretch>
        </p:blipFill>
        <p:spPr>
          <a:xfrm>
            <a:off x="9940309" y="3813117"/>
            <a:ext cx="2013292" cy="2013292"/>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77"/>
        <p:cNvGrpSpPr/>
        <p:nvPr/>
      </p:nvGrpSpPr>
      <p:grpSpPr>
        <a:xfrm>
          <a:off x="0" y="0"/>
          <a:ext cx="0" cy="0"/>
          <a:chOff x="0" y="0"/>
          <a:chExt cx="0" cy="0"/>
        </a:xfrm>
      </p:grpSpPr>
      <p:pic>
        <p:nvPicPr>
          <p:cNvPr id="478" name="Google Shape;478;p37"/>
          <p:cNvPicPr preferRelativeResize="0"/>
          <p:nvPr/>
        </p:nvPicPr>
        <p:blipFill rotWithShape="1">
          <a:blip r:embed="rId3">
            <a:alphaModFix/>
          </a:blip>
          <a:srcRect/>
          <a:stretch/>
        </p:blipFill>
        <p:spPr>
          <a:xfrm>
            <a:off x="327375" y="178930"/>
            <a:ext cx="280947" cy="128525"/>
          </a:xfrm>
          <a:prstGeom prst="rect">
            <a:avLst/>
          </a:prstGeom>
          <a:noFill/>
          <a:ln>
            <a:noFill/>
          </a:ln>
        </p:spPr>
      </p:pic>
      <p:sp>
        <p:nvSpPr>
          <p:cNvPr id="479" name="Google Shape;479;p37"/>
          <p:cNvSpPr txBox="1"/>
          <p:nvPr/>
        </p:nvSpPr>
        <p:spPr>
          <a:xfrm>
            <a:off x="327375" y="371075"/>
            <a:ext cx="11081700" cy="5541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600">
                <a:solidFill>
                  <a:srgbClr val="003DA5"/>
                </a:solidFill>
                <a:latin typeface="Fira Sans Medium"/>
                <a:ea typeface="Fira Sans Medium"/>
                <a:cs typeface="Fira Sans Medium"/>
                <a:sym typeface="Fira Sans Medium"/>
              </a:rPr>
              <a:t>Acknowledgements</a:t>
            </a:r>
            <a:endParaRPr/>
          </a:p>
        </p:txBody>
      </p:sp>
      <p:sp>
        <p:nvSpPr>
          <p:cNvPr id="480" name="Google Shape;480;p37"/>
          <p:cNvSpPr txBox="1">
            <a:spLocks noGrp="1"/>
          </p:cNvSpPr>
          <p:nvPr>
            <p:ph type="sldNum" idx="12"/>
          </p:nvPr>
        </p:nvSpPr>
        <p:spPr>
          <a:xfrm>
            <a:off x="11460312" y="6474509"/>
            <a:ext cx="731700" cy="525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US"/>
              <a:t>32</a:t>
            </a:fld>
            <a:endParaRPr/>
          </a:p>
        </p:txBody>
      </p:sp>
      <p:sp>
        <p:nvSpPr>
          <p:cNvPr id="481" name="Google Shape;481;p37"/>
          <p:cNvSpPr txBox="1"/>
          <p:nvPr/>
        </p:nvSpPr>
        <p:spPr>
          <a:xfrm>
            <a:off x="327375" y="1090775"/>
            <a:ext cx="11179500" cy="3594600"/>
          </a:xfrm>
          <a:prstGeom prst="rect">
            <a:avLst/>
          </a:prstGeom>
          <a:noFill/>
          <a:ln>
            <a:noFill/>
          </a:ln>
        </p:spPr>
        <p:txBody>
          <a:bodyPr spcFirstLastPara="1" wrap="square" lIns="0" tIns="0" rIns="0" bIns="0" anchor="t" anchorCtr="0">
            <a:noAutofit/>
          </a:bodyPr>
          <a:lstStyle/>
          <a:p>
            <a:pPr marL="457200" lvl="0" indent="0" algn="ctr" rtl="0">
              <a:spcBef>
                <a:spcPts val="0"/>
              </a:spcBef>
              <a:spcAft>
                <a:spcPts val="0"/>
              </a:spcAft>
              <a:buNone/>
            </a:pPr>
            <a:r>
              <a:rPr lang="en-US" sz="2800">
                <a:solidFill>
                  <a:srgbClr val="003DA5"/>
                </a:solidFill>
                <a:latin typeface="Fira Sans"/>
                <a:ea typeface="Fira Sans"/>
                <a:cs typeface="Fira Sans"/>
                <a:sym typeface="Fira Sans"/>
              </a:rPr>
              <a:t>I would like to thank my graduate student mentors and </a:t>
            </a:r>
            <a:endParaRPr sz="2800">
              <a:solidFill>
                <a:srgbClr val="003DA5"/>
              </a:solidFill>
              <a:latin typeface="Fira Sans"/>
              <a:ea typeface="Fira Sans"/>
              <a:cs typeface="Fira Sans"/>
              <a:sym typeface="Fira Sans"/>
            </a:endParaRPr>
          </a:p>
          <a:p>
            <a:pPr marL="457200" lvl="0" indent="0" algn="ctr" rtl="0">
              <a:spcBef>
                <a:spcPts val="0"/>
              </a:spcBef>
              <a:spcAft>
                <a:spcPts val="0"/>
              </a:spcAft>
              <a:buNone/>
            </a:pPr>
            <a:r>
              <a:rPr lang="en-US" sz="2800">
                <a:solidFill>
                  <a:srgbClr val="003DA5"/>
                </a:solidFill>
                <a:latin typeface="Fira Sans"/>
                <a:ea typeface="Fira Sans"/>
                <a:cs typeface="Fira Sans"/>
                <a:sym typeface="Fira Sans"/>
              </a:rPr>
              <a:t>Dr. Richardson for all their support during the LIGO SURF program.</a:t>
            </a:r>
            <a:endParaRPr sz="2800">
              <a:solidFill>
                <a:srgbClr val="003DA5"/>
              </a:solidFill>
              <a:latin typeface="Fira Sans"/>
              <a:ea typeface="Fira Sans"/>
              <a:cs typeface="Fira Sans"/>
              <a:sym typeface="Fira Sans"/>
            </a:endParaRPr>
          </a:p>
          <a:p>
            <a:pPr marL="457200" lvl="0" indent="0" algn="ctr" rtl="0">
              <a:spcBef>
                <a:spcPts val="0"/>
              </a:spcBef>
              <a:spcAft>
                <a:spcPts val="0"/>
              </a:spcAft>
              <a:buNone/>
            </a:pPr>
            <a:endParaRPr sz="2800">
              <a:solidFill>
                <a:srgbClr val="003DA5"/>
              </a:solidFill>
              <a:latin typeface="Fira Sans"/>
              <a:ea typeface="Fira Sans"/>
              <a:cs typeface="Fira Sans"/>
              <a:sym typeface="Fira Sans"/>
            </a:endParaRPr>
          </a:p>
          <a:p>
            <a:pPr marL="457200" lvl="0" indent="0" algn="ctr" rtl="0">
              <a:spcBef>
                <a:spcPts val="0"/>
              </a:spcBef>
              <a:spcAft>
                <a:spcPts val="0"/>
              </a:spcAft>
              <a:buNone/>
            </a:pPr>
            <a:r>
              <a:rPr lang="en-US" sz="2800">
                <a:solidFill>
                  <a:srgbClr val="003DA5"/>
                </a:solidFill>
                <a:latin typeface="Fira Sans"/>
                <a:ea typeface="Fira Sans"/>
                <a:cs typeface="Fira Sans"/>
                <a:sym typeface="Fira Sans"/>
              </a:rPr>
              <a:t>I also want to acknowledge the support of the NSF, UCR, the LSC, Dr. Barry Barish, and the Caltech LIGO SURF program for making this experience possible.</a:t>
            </a:r>
            <a:endParaRPr sz="2800">
              <a:solidFill>
                <a:srgbClr val="003DA5"/>
              </a:solidFill>
              <a:latin typeface="Fira Sans"/>
              <a:ea typeface="Fira Sans"/>
              <a:cs typeface="Fira Sans"/>
              <a:sym typeface="Fira Sans"/>
            </a:endParaRPr>
          </a:p>
        </p:txBody>
      </p:sp>
      <p:pic>
        <p:nvPicPr>
          <p:cNvPr id="482" name="Google Shape;482;p37"/>
          <p:cNvPicPr preferRelativeResize="0"/>
          <p:nvPr/>
        </p:nvPicPr>
        <p:blipFill rotWithShape="1">
          <a:blip r:embed="rId4">
            <a:alphaModFix/>
          </a:blip>
          <a:srcRect l="17413" t="9600" r="17950" b="50976"/>
          <a:stretch/>
        </p:blipFill>
        <p:spPr>
          <a:xfrm>
            <a:off x="2328550" y="4389788"/>
            <a:ext cx="2616900" cy="1595700"/>
          </a:xfrm>
          <a:prstGeom prst="roundRect">
            <a:avLst>
              <a:gd name="adj" fmla="val 16667"/>
            </a:avLst>
          </a:prstGeom>
          <a:noFill/>
          <a:ln>
            <a:noFill/>
          </a:ln>
        </p:spPr>
      </p:pic>
      <p:pic>
        <p:nvPicPr>
          <p:cNvPr id="483" name="Google Shape;483;p37"/>
          <p:cNvPicPr preferRelativeResize="0"/>
          <p:nvPr/>
        </p:nvPicPr>
        <p:blipFill>
          <a:blip r:embed="rId5">
            <a:alphaModFix/>
          </a:blip>
          <a:stretch>
            <a:fillRect/>
          </a:stretch>
        </p:blipFill>
        <p:spPr>
          <a:xfrm>
            <a:off x="9688750" y="3809550"/>
            <a:ext cx="2452000" cy="2452000"/>
          </a:xfrm>
          <a:prstGeom prst="rect">
            <a:avLst/>
          </a:prstGeom>
          <a:noFill/>
          <a:ln>
            <a:noFill/>
          </a:ln>
        </p:spPr>
      </p:pic>
      <p:pic>
        <p:nvPicPr>
          <p:cNvPr id="484" name="Google Shape;484;p37"/>
          <p:cNvPicPr preferRelativeResize="0"/>
          <p:nvPr/>
        </p:nvPicPr>
        <p:blipFill>
          <a:blip r:embed="rId6">
            <a:alphaModFix/>
          </a:blip>
          <a:stretch>
            <a:fillRect/>
          </a:stretch>
        </p:blipFill>
        <p:spPr>
          <a:xfrm>
            <a:off x="5063750" y="4501388"/>
            <a:ext cx="4506701" cy="1372525"/>
          </a:xfrm>
          <a:prstGeom prst="rect">
            <a:avLst/>
          </a:prstGeom>
          <a:noFill/>
          <a:ln>
            <a:noFill/>
          </a:ln>
        </p:spPr>
      </p:pic>
      <p:pic>
        <p:nvPicPr>
          <p:cNvPr id="485" name="Google Shape;485;p37" title="NSF_Official_logo_High_Res_1200ppi.png"/>
          <p:cNvPicPr preferRelativeResize="0"/>
          <p:nvPr/>
        </p:nvPicPr>
        <p:blipFill>
          <a:blip r:embed="rId7">
            <a:alphaModFix/>
          </a:blip>
          <a:stretch>
            <a:fillRect/>
          </a:stretch>
        </p:blipFill>
        <p:spPr>
          <a:xfrm>
            <a:off x="67075" y="3961650"/>
            <a:ext cx="2451999" cy="2451999"/>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89"/>
        <p:cNvGrpSpPr/>
        <p:nvPr/>
      </p:nvGrpSpPr>
      <p:grpSpPr>
        <a:xfrm>
          <a:off x="0" y="0"/>
          <a:ext cx="0" cy="0"/>
          <a:chOff x="0" y="0"/>
          <a:chExt cx="0" cy="0"/>
        </a:xfrm>
      </p:grpSpPr>
      <p:pic>
        <p:nvPicPr>
          <p:cNvPr id="490" name="Google Shape;490;p38"/>
          <p:cNvPicPr preferRelativeResize="0"/>
          <p:nvPr/>
        </p:nvPicPr>
        <p:blipFill rotWithShape="1">
          <a:blip r:embed="rId3">
            <a:alphaModFix/>
          </a:blip>
          <a:srcRect/>
          <a:stretch/>
        </p:blipFill>
        <p:spPr>
          <a:xfrm>
            <a:off x="327375" y="178930"/>
            <a:ext cx="280947" cy="128525"/>
          </a:xfrm>
          <a:prstGeom prst="rect">
            <a:avLst/>
          </a:prstGeom>
          <a:noFill/>
          <a:ln>
            <a:noFill/>
          </a:ln>
        </p:spPr>
      </p:pic>
      <p:pic>
        <p:nvPicPr>
          <p:cNvPr id="491" name="Google Shape;491;p38"/>
          <p:cNvPicPr preferRelativeResize="0"/>
          <p:nvPr/>
        </p:nvPicPr>
        <p:blipFill rotWithShape="1">
          <a:blip r:embed="rId4">
            <a:alphaModFix/>
          </a:blip>
          <a:srcRect r="-181690"/>
          <a:stretch/>
        </p:blipFill>
        <p:spPr>
          <a:xfrm>
            <a:off x="10504325" y="6287400"/>
            <a:ext cx="3404400" cy="379200"/>
          </a:xfrm>
          <a:prstGeom prst="halfFrame">
            <a:avLst>
              <a:gd name="adj1" fmla="val 70853"/>
              <a:gd name="adj2" fmla="val 87217"/>
            </a:avLst>
          </a:prstGeom>
          <a:noFill/>
          <a:ln>
            <a:noFill/>
          </a:ln>
        </p:spPr>
      </p:pic>
      <p:pic>
        <p:nvPicPr>
          <p:cNvPr id="492" name="Google Shape;492;p38"/>
          <p:cNvPicPr preferRelativeResize="0"/>
          <p:nvPr/>
        </p:nvPicPr>
        <p:blipFill rotWithShape="1">
          <a:blip r:embed="rId5">
            <a:alphaModFix/>
          </a:blip>
          <a:srcRect l="17413" t="9600" r="17950" b="50976"/>
          <a:stretch/>
        </p:blipFill>
        <p:spPr>
          <a:xfrm>
            <a:off x="9223825" y="6081200"/>
            <a:ext cx="1128600" cy="688200"/>
          </a:xfrm>
          <a:prstGeom prst="roundRect">
            <a:avLst>
              <a:gd name="adj" fmla="val 16667"/>
            </a:avLst>
          </a:prstGeom>
          <a:noFill/>
          <a:ln>
            <a:noFill/>
          </a:ln>
        </p:spPr>
      </p:pic>
      <p:sp>
        <p:nvSpPr>
          <p:cNvPr id="493" name="Google Shape;493;p38"/>
          <p:cNvSpPr txBox="1"/>
          <p:nvPr/>
        </p:nvSpPr>
        <p:spPr>
          <a:xfrm>
            <a:off x="327375" y="371075"/>
            <a:ext cx="11081700" cy="5541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600">
                <a:solidFill>
                  <a:srgbClr val="003DA5"/>
                </a:solidFill>
                <a:latin typeface="Fira Sans Medium"/>
                <a:ea typeface="Fira Sans Medium"/>
                <a:cs typeface="Fira Sans Medium"/>
                <a:sym typeface="Fira Sans Medium"/>
              </a:rPr>
              <a:t>Appendix - Locking</a:t>
            </a:r>
            <a:endParaRPr/>
          </a:p>
        </p:txBody>
      </p:sp>
      <p:sp>
        <p:nvSpPr>
          <p:cNvPr id="494" name="Google Shape;494;p38"/>
          <p:cNvSpPr txBox="1">
            <a:spLocks noGrp="1"/>
          </p:cNvSpPr>
          <p:nvPr>
            <p:ph type="sldNum" idx="12"/>
          </p:nvPr>
        </p:nvSpPr>
        <p:spPr>
          <a:xfrm>
            <a:off x="11460312" y="6474509"/>
            <a:ext cx="731700" cy="525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US"/>
              <a:t>33</a:t>
            </a:fld>
            <a:endParaRPr/>
          </a:p>
        </p:txBody>
      </p:sp>
      <p:sp>
        <p:nvSpPr>
          <p:cNvPr id="495" name="Google Shape;495;p38"/>
          <p:cNvSpPr txBox="1"/>
          <p:nvPr/>
        </p:nvSpPr>
        <p:spPr>
          <a:xfrm>
            <a:off x="327375" y="1090775"/>
            <a:ext cx="11179500" cy="3594600"/>
          </a:xfrm>
          <a:prstGeom prst="rect">
            <a:avLst/>
          </a:prstGeom>
          <a:noFill/>
          <a:ln>
            <a:noFill/>
          </a:ln>
        </p:spPr>
        <p:txBody>
          <a:bodyPr spcFirstLastPara="1" wrap="square" lIns="0" tIns="0" rIns="0" bIns="0" anchor="t" anchorCtr="0">
            <a:noAutofit/>
          </a:bodyPr>
          <a:lstStyle/>
          <a:p>
            <a:pPr marL="457200" lvl="0" indent="-406400" algn="l" rtl="0">
              <a:spcBef>
                <a:spcPts val="0"/>
              </a:spcBef>
              <a:spcAft>
                <a:spcPts val="0"/>
              </a:spcAft>
              <a:buClr>
                <a:srgbClr val="003DA5"/>
              </a:buClr>
              <a:buSzPts val="2800"/>
              <a:buFont typeface="Fira Sans"/>
              <a:buChar char="●"/>
            </a:pPr>
            <a:r>
              <a:rPr lang="en-US" sz="2800" dirty="0">
                <a:solidFill>
                  <a:srgbClr val="003DA5"/>
                </a:solidFill>
                <a:latin typeface="Fira Sans"/>
                <a:ea typeface="Fira Sans"/>
                <a:cs typeface="Fira Sans"/>
                <a:sym typeface="Fira Sans"/>
              </a:rPr>
              <a:t>Ensuring that the 0th order mode (HG00) is at 0 Hz DC</a:t>
            </a:r>
            <a:endParaRPr sz="2800" dirty="0">
              <a:solidFill>
                <a:srgbClr val="003DA5"/>
              </a:solidFill>
              <a:latin typeface="Fira Sans"/>
              <a:ea typeface="Fira Sans"/>
              <a:cs typeface="Fira Sans"/>
              <a:sym typeface="Fira Sans"/>
            </a:endParaRPr>
          </a:p>
          <a:p>
            <a:pPr marL="457200" lvl="0" indent="0" algn="l" rtl="0">
              <a:spcBef>
                <a:spcPts val="0"/>
              </a:spcBef>
              <a:spcAft>
                <a:spcPts val="0"/>
              </a:spcAft>
              <a:buNone/>
            </a:pPr>
            <a:endParaRPr sz="2800" dirty="0">
              <a:solidFill>
                <a:srgbClr val="003DA5"/>
              </a:solidFill>
              <a:latin typeface="Fira Sans"/>
              <a:ea typeface="Fira Sans"/>
              <a:cs typeface="Fira Sans"/>
              <a:sym typeface="Fira Sans"/>
            </a:endParaRPr>
          </a:p>
          <a:p>
            <a:pPr marL="457200" lvl="0" indent="-406400" algn="l" rtl="0">
              <a:spcBef>
                <a:spcPts val="0"/>
              </a:spcBef>
              <a:spcAft>
                <a:spcPts val="0"/>
              </a:spcAft>
              <a:buClr>
                <a:srgbClr val="003DA5"/>
              </a:buClr>
              <a:buSzPts val="2800"/>
              <a:buFont typeface="Fira Sans"/>
              <a:buChar char="●"/>
            </a:pPr>
            <a:r>
              <a:rPr lang="en-US" sz="2800" dirty="0">
                <a:solidFill>
                  <a:srgbClr val="003DA5"/>
                </a:solidFill>
                <a:latin typeface="Fira Sans"/>
                <a:ea typeface="Fira Sans"/>
                <a:cs typeface="Fira Sans"/>
                <a:sym typeface="Fira Sans"/>
              </a:rPr>
              <a:t>As we change parameters farther from an initial model’s nominal values, the locking process will take more iterations, or possibly not converge</a:t>
            </a:r>
            <a:endParaRPr sz="2800" dirty="0">
              <a:solidFill>
                <a:srgbClr val="003DA5"/>
              </a:solidFill>
              <a:latin typeface="Fira Sans"/>
              <a:ea typeface="Fira Sans"/>
              <a:cs typeface="Fira Sans"/>
              <a:sym typeface="Fira Sans"/>
            </a:endParaRPr>
          </a:p>
          <a:p>
            <a:pPr marL="457200" lvl="0" indent="0" algn="l" rtl="0">
              <a:spcBef>
                <a:spcPts val="0"/>
              </a:spcBef>
              <a:spcAft>
                <a:spcPts val="0"/>
              </a:spcAft>
              <a:buNone/>
            </a:pPr>
            <a:endParaRPr sz="2800" dirty="0">
              <a:solidFill>
                <a:srgbClr val="003DA5"/>
              </a:solidFill>
              <a:latin typeface="Fira Sans"/>
              <a:ea typeface="Fira Sans"/>
              <a:cs typeface="Fira Sans"/>
              <a:sym typeface="Fira Sans"/>
            </a:endParaRPr>
          </a:p>
          <a:p>
            <a:pPr marL="457200" lvl="0" indent="-406400" algn="l" rtl="0">
              <a:spcBef>
                <a:spcPts val="0"/>
              </a:spcBef>
              <a:spcAft>
                <a:spcPts val="0"/>
              </a:spcAft>
              <a:buClr>
                <a:srgbClr val="003DA5"/>
              </a:buClr>
              <a:buSzPts val="2800"/>
              <a:buFont typeface="Fira Sans"/>
              <a:buChar char="●"/>
            </a:pPr>
            <a:r>
              <a:rPr lang="en-US" sz="2800" dirty="0">
                <a:solidFill>
                  <a:srgbClr val="003DA5"/>
                </a:solidFill>
                <a:latin typeface="Fira Sans"/>
                <a:ea typeface="Fira Sans"/>
                <a:cs typeface="Fira Sans"/>
                <a:sym typeface="Fira Sans"/>
              </a:rPr>
              <a:t>Locking iterations are a significant fraction of runtime, so minimizing this is important</a:t>
            </a:r>
            <a:endParaRPr sz="2800" dirty="0">
              <a:solidFill>
                <a:srgbClr val="003DA5"/>
              </a:solidFill>
              <a:latin typeface="Fira Sans"/>
              <a:ea typeface="Fira Sans"/>
              <a:cs typeface="Fira Sans"/>
              <a:sym typeface="Fira Sans"/>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99"/>
        <p:cNvGrpSpPr/>
        <p:nvPr/>
      </p:nvGrpSpPr>
      <p:grpSpPr>
        <a:xfrm>
          <a:off x="0" y="0"/>
          <a:ext cx="0" cy="0"/>
          <a:chOff x="0" y="0"/>
          <a:chExt cx="0" cy="0"/>
        </a:xfrm>
      </p:grpSpPr>
      <p:pic>
        <p:nvPicPr>
          <p:cNvPr id="500" name="Google Shape;500;p39"/>
          <p:cNvPicPr preferRelativeResize="0"/>
          <p:nvPr/>
        </p:nvPicPr>
        <p:blipFill rotWithShape="1">
          <a:blip r:embed="rId3">
            <a:alphaModFix/>
          </a:blip>
          <a:srcRect/>
          <a:stretch/>
        </p:blipFill>
        <p:spPr>
          <a:xfrm>
            <a:off x="327375" y="178930"/>
            <a:ext cx="280947" cy="128525"/>
          </a:xfrm>
          <a:prstGeom prst="rect">
            <a:avLst/>
          </a:prstGeom>
          <a:noFill/>
          <a:ln>
            <a:noFill/>
          </a:ln>
        </p:spPr>
      </p:pic>
      <p:pic>
        <p:nvPicPr>
          <p:cNvPr id="501" name="Google Shape;501;p39"/>
          <p:cNvPicPr preferRelativeResize="0"/>
          <p:nvPr/>
        </p:nvPicPr>
        <p:blipFill rotWithShape="1">
          <a:blip r:embed="rId4">
            <a:alphaModFix/>
          </a:blip>
          <a:srcRect r="-181690"/>
          <a:stretch/>
        </p:blipFill>
        <p:spPr>
          <a:xfrm>
            <a:off x="10504325" y="6287400"/>
            <a:ext cx="3404400" cy="379200"/>
          </a:xfrm>
          <a:prstGeom prst="halfFrame">
            <a:avLst>
              <a:gd name="adj1" fmla="val 70853"/>
              <a:gd name="adj2" fmla="val 87217"/>
            </a:avLst>
          </a:prstGeom>
          <a:noFill/>
          <a:ln>
            <a:noFill/>
          </a:ln>
        </p:spPr>
      </p:pic>
      <p:pic>
        <p:nvPicPr>
          <p:cNvPr id="502" name="Google Shape;502;p39"/>
          <p:cNvPicPr preferRelativeResize="0"/>
          <p:nvPr/>
        </p:nvPicPr>
        <p:blipFill rotWithShape="1">
          <a:blip r:embed="rId5">
            <a:alphaModFix/>
          </a:blip>
          <a:srcRect l="17413" t="9600" r="17950" b="50976"/>
          <a:stretch/>
        </p:blipFill>
        <p:spPr>
          <a:xfrm>
            <a:off x="9223825" y="6081200"/>
            <a:ext cx="1128600" cy="688200"/>
          </a:xfrm>
          <a:prstGeom prst="roundRect">
            <a:avLst>
              <a:gd name="adj" fmla="val 16667"/>
            </a:avLst>
          </a:prstGeom>
          <a:noFill/>
          <a:ln>
            <a:noFill/>
          </a:ln>
        </p:spPr>
      </p:pic>
      <p:sp>
        <p:nvSpPr>
          <p:cNvPr id="503" name="Google Shape;503;p39"/>
          <p:cNvSpPr txBox="1"/>
          <p:nvPr/>
        </p:nvSpPr>
        <p:spPr>
          <a:xfrm>
            <a:off x="327375" y="371066"/>
            <a:ext cx="9067200" cy="5541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600">
                <a:solidFill>
                  <a:srgbClr val="003DA5"/>
                </a:solidFill>
                <a:latin typeface="Fira Sans Medium"/>
                <a:ea typeface="Fira Sans Medium"/>
                <a:cs typeface="Fira Sans Medium"/>
                <a:sym typeface="Fira Sans Medium"/>
              </a:rPr>
              <a:t>Appendix - Thermal Dynamics in LIGO</a:t>
            </a:r>
            <a:endParaRPr/>
          </a:p>
        </p:txBody>
      </p:sp>
      <p:sp>
        <p:nvSpPr>
          <p:cNvPr id="504" name="Google Shape;504;p39"/>
          <p:cNvSpPr txBox="1">
            <a:spLocks noGrp="1"/>
          </p:cNvSpPr>
          <p:nvPr>
            <p:ph type="sldNum" idx="12"/>
          </p:nvPr>
        </p:nvSpPr>
        <p:spPr>
          <a:xfrm>
            <a:off x="11460312" y="6474509"/>
            <a:ext cx="731700" cy="525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US"/>
              <a:t>34</a:t>
            </a:fld>
            <a:endParaRPr/>
          </a:p>
        </p:txBody>
      </p:sp>
      <p:sp>
        <p:nvSpPr>
          <p:cNvPr id="505" name="Google Shape;505;p39"/>
          <p:cNvSpPr txBox="1"/>
          <p:nvPr/>
        </p:nvSpPr>
        <p:spPr>
          <a:xfrm>
            <a:off x="8940377" y="4354817"/>
            <a:ext cx="1412100" cy="447900"/>
          </a:xfrm>
          <a:prstGeom prst="rect">
            <a:avLst/>
          </a:prstGeom>
          <a:noFill/>
          <a:ln>
            <a:noFill/>
          </a:ln>
        </p:spPr>
        <p:txBody>
          <a:bodyPr spcFirstLastPara="1" wrap="square" lIns="63325" tIns="31675" rIns="63325" bIns="31675" anchor="t" anchorCtr="0">
            <a:spAutoFit/>
          </a:bodyPr>
          <a:lstStyle/>
          <a:p>
            <a:pPr marL="0" marR="0" lvl="0" indent="0" algn="l" rtl="0">
              <a:spcBef>
                <a:spcPts val="0"/>
              </a:spcBef>
              <a:spcAft>
                <a:spcPts val="0"/>
              </a:spcAft>
              <a:buNone/>
            </a:pPr>
            <a:r>
              <a:rPr lang="en-US" sz="1247">
                <a:solidFill>
                  <a:schemeClr val="lt1"/>
                </a:solidFill>
                <a:latin typeface="Calibri"/>
                <a:ea typeface="Calibri"/>
                <a:cs typeface="Calibri"/>
                <a:sym typeface="Calibri"/>
              </a:rPr>
              <a:t>Surface Deformation</a:t>
            </a:r>
            <a:endParaRPr sz="970"/>
          </a:p>
        </p:txBody>
      </p:sp>
      <p:pic>
        <p:nvPicPr>
          <p:cNvPr id="506" name="Google Shape;506;p39"/>
          <p:cNvPicPr preferRelativeResize="0"/>
          <p:nvPr/>
        </p:nvPicPr>
        <p:blipFill>
          <a:blip r:embed="rId6">
            <a:alphaModFix/>
          </a:blip>
          <a:stretch>
            <a:fillRect/>
          </a:stretch>
        </p:blipFill>
        <p:spPr>
          <a:xfrm>
            <a:off x="3305725" y="1026300"/>
            <a:ext cx="5271675" cy="5743099"/>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10"/>
        <p:cNvGrpSpPr/>
        <p:nvPr/>
      </p:nvGrpSpPr>
      <p:grpSpPr>
        <a:xfrm>
          <a:off x="0" y="0"/>
          <a:ext cx="0" cy="0"/>
          <a:chOff x="0" y="0"/>
          <a:chExt cx="0" cy="0"/>
        </a:xfrm>
      </p:grpSpPr>
      <p:pic>
        <p:nvPicPr>
          <p:cNvPr id="511" name="Google Shape;511;p40"/>
          <p:cNvPicPr preferRelativeResize="0"/>
          <p:nvPr/>
        </p:nvPicPr>
        <p:blipFill rotWithShape="1">
          <a:blip r:embed="rId3">
            <a:alphaModFix/>
          </a:blip>
          <a:srcRect/>
          <a:stretch/>
        </p:blipFill>
        <p:spPr>
          <a:xfrm>
            <a:off x="327375" y="178930"/>
            <a:ext cx="280947" cy="128525"/>
          </a:xfrm>
          <a:prstGeom prst="rect">
            <a:avLst/>
          </a:prstGeom>
          <a:noFill/>
          <a:ln>
            <a:noFill/>
          </a:ln>
        </p:spPr>
      </p:pic>
      <p:pic>
        <p:nvPicPr>
          <p:cNvPr id="512" name="Google Shape;512;p40"/>
          <p:cNvPicPr preferRelativeResize="0"/>
          <p:nvPr/>
        </p:nvPicPr>
        <p:blipFill rotWithShape="1">
          <a:blip r:embed="rId4">
            <a:alphaModFix/>
          </a:blip>
          <a:srcRect r="-181690"/>
          <a:stretch/>
        </p:blipFill>
        <p:spPr>
          <a:xfrm>
            <a:off x="10504325" y="6287400"/>
            <a:ext cx="3404400" cy="379200"/>
          </a:xfrm>
          <a:prstGeom prst="halfFrame">
            <a:avLst>
              <a:gd name="adj1" fmla="val 70853"/>
              <a:gd name="adj2" fmla="val 87217"/>
            </a:avLst>
          </a:prstGeom>
          <a:noFill/>
          <a:ln>
            <a:noFill/>
          </a:ln>
        </p:spPr>
      </p:pic>
      <p:pic>
        <p:nvPicPr>
          <p:cNvPr id="513" name="Google Shape;513;p40"/>
          <p:cNvPicPr preferRelativeResize="0"/>
          <p:nvPr/>
        </p:nvPicPr>
        <p:blipFill rotWithShape="1">
          <a:blip r:embed="rId5">
            <a:alphaModFix/>
          </a:blip>
          <a:srcRect l="17413" t="9600" r="17950" b="50976"/>
          <a:stretch/>
        </p:blipFill>
        <p:spPr>
          <a:xfrm>
            <a:off x="9223825" y="6081200"/>
            <a:ext cx="1128600" cy="688200"/>
          </a:xfrm>
          <a:prstGeom prst="roundRect">
            <a:avLst>
              <a:gd name="adj" fmla="val 16667"/>
            </a:avLst>
          </a:prstGeom>
          <a:noFill/>
          <a:ln>
            <a:noFill/>
          </a:ln>
        </p:spPr>
      </p:pic>
      <p:sp>
        <p:nvSpPr>
          <p:cNvPr id="514" name="Google Shape;514;p40"/>
          <p:cNvSpPr txBox="1"/>
          <p:nvPr/>
        </p:nvSpPr>
        <p:spPr>
          <a:xfrm>
            <a:off x="327375" y="371066"/>
            <a:ext cx="9067200" cy="5541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600">
                <a:solidFill>
                  <a:srgbClr val="003DA5"/>
                </a:solidFill>
                <a:latin typeface="Fira Sans Medium"/>
                <a:ea typeface="Fira Sans Medium"/>
                <a:cs typeface="Fira Sans Medium"/>
                <a:sym typeface="Fira Sans Medium"/>
              </a:rPr>
              <a:t>Appendix - Thermal Dynamics in LIGO</a:t>
            </a:r>
            <a:endParaRPr/>
          </a:p>
        </p:txBody>
      </p:sp>
      <p:sp>
        <p:nvSpPr>
          <p:cNvPr id="515" name="Google Shape;515;p40"/>
          <p:cNvSpPr txBox="1"/>
          <p:nvPr/>
        </p:nvSpPr>
        <p:spPr>
          <a:xfrm>
            <a:off x="7802475" y="2463350"/>
            <a:ext cx="4082100" cy="3130200"/>
          </a:xfrm>
          <a:prstGeom prst="rect">
            <a:avLst/>
          </a:prstGeom>
          <a:noFill/>
          <a:ln>
            <a:noFill/>
          </a:ln>
        </p:spPr>
        <p:txBody>
          <a:bodyPr spcFirstLastPara="1" wrap="square" lIns="0" tIns="0" rIns="0" bIns="0" anchor="t" anchorCtr="0">
            <a:noAutofit/>
          </a:bodyPr>
          <a:lstStyle/>
          <a:p>
            <a:pPr marL="457200" marR="0" lvl="0" indent="-368300" algn="l" rtl="0">
              <a:spcBef>
                <a:spcPts val="0"/>
              </a:spcBef>
              <a:spcAft>
                <a:spcPts val="0"/>
              </a:spcAft>
              <a:buClr>
                <a:srgbClr val="003DA5"/>
              </a:buClr>
              <a:buSzPts val="2200"/>
              <a:buFont typeface="Fira Sans"/>
              <a:buChar char="●"/>
            </a:pPr>
            <a:r>
              <a:rPr lang="en-US" sz="2200">
                <a:solidFill>
                  <a:srgbClr val="003DA5"/>
                </a:solidFill>
                <a:latin typeface="Fira Sans"/>
                <a:ea typeface="Fira Sans"/>
                <a:cs typeface="Fira Sans"/>
                <a:sym typeface="Fira Sans"/>
              </a:rPr>
              <a:t>Surface deformations in ITMX due to self heating</a:t>
            </a:r>
            <a:endParaRPr sz="2200">
              <a:solidFill>
                <a:srgbClr val="003DA5"/>
              </a:solidFill>
              <a:latin typeface="Fira Sans"/>
              <a:ea typeface="Fira Sans"/>
              <a:cs typeface="Fira Sans"/>
              <a:sym typeface="Fira Sans"/>
            </a:endParaRPr>
          </a:p>
          <a:p>
            <a:pPr marL="457200" marR="0" lvl="0" indent="0" algn="l" rtl="0">
              <a:spcBef>
                <a:spcPts val="0"/>
              </a:spcBef>
              <a:spcAft>
                <a:spcPts val="0"/>
              </a:spcAft>
              <a:buNone/>
            </a:pPr>
            <a:endParaRPr sz="2200">
              <a:solidFill>
                <a:srgbClr val="003DA5"/>
              </a:solidFill>
              <a:latin typeface="Fira Sans"/>
              <a:ea typeface="Fira Sans"/>
              <a:cs typeface="Fira Sans"/>
              <a:sym typeface="Fira Sans"/>
            </a:endParaRPr>
          </a:p>
          <a:p>
            <a:pPr marL="457200" marR="0" lvl="0" indent="-368300" algn="l" rtl="0">
              <a:spcBef>
                <a:spcPts val="0"/>
              </a:spcBef>
              <a:spcAft>
                <a:spcPts val="0"/>
              </a:spcAft>
              <a:buClr>
                <a:srgbClr val="003DA5"/>
              </a:buClr>
              <a:buSzPts val="2200"/>
              <a:buFont typeface="Fira Sans"/>
              <a:buChar char="●"/>
            </a:pPr>
            <a:r>
              <a:rPr lang="en-US" sz="2200">
                <a:solidFill>
                  <a:srgbClr val="003DA5"/>
                </a:solidFill>
                <a:latin typeface="Fira Sans"/>
                <a:ea typeface="Fira Sans"/>
                <a:cs typeface="Fira Sans"/>
                <a:sym typeface="Fira Sans"/>
              </a:rPr>
              <a:t>Hello Vinet (HV) analytical implementation is what is used in sampling</a:t>
            </a:r>
            <a:endParaRPr sz="2200">
              <a:solidFill>
                <a:srgbClr val="003DA5"/>
              </a:solidFill>
              <a:latin typeface="Fira Sans"/>
              <a:ea typeface="Fira Sans"/>
              <a:cs typeface="Fira Sans"/>
              <a:sym typeface="Fira Sans"/>
            </a:endParaRPr>
          </a:p>
        </p:txBody>
      </p:sp>
      <p:sp>
        <p:nvSpPr>
          <p:cNvPr id="516" name="Google Shape;516;p40"/>
          <p:cNvSpPr txBox="1">
            <a:spLocks noGrp="1"/>
          </p:cNvSpPr>
          <p:nvPr>
            <p:ph type="sldNum" idx="12"/>
          </p:nvPr>
        </p:nvSpPr>
        <p:spPr>
          <a:xfrm>
            <a:off x="11460312" y="6474509"/>
            <a:ext cx="731700" cy="525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US"/>
              <a:t>35</a:t>
            </a:fld>
            <a:endParaRPr/>
          </a:p>
        </p:txBody>
      </p:sp>
      <p:pic>
        <p:nvPicPr>
          <p:cNvPr id="517" name="Google Shape;517;p40" title="comparison.jpg"/>
          <p:cNvPicPr preferRelativeResize="0"/>
          <p:nvPr/>
        </p:nvPicPr>
        <p:blipFill rotWithShape="1">
          <a:blip r:embed="rId6">
            <a:alphaModFix/>
          </a:blip>
          <a:srcRect r="50362"/>
          <a:stretch/>
        </p:blipFill>
        <p:spPr>
          <a:xfrm>
            <a:off x="117400" y="1099375"/>
            <a:ext cx="7546900" cy="524130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21"/>
        <p:cNvGrpSpPr/>
        <p:nvPr/>
      </p:nvGrpSpPr>
      <p:grpSpPr>
        <a:xfrm>
          <a:off x="0" y="0"/>
          <a:ext cx="0" cy="0"/>
          <a:chOff x="0" y="0"/>
          <a:chExt cx="0" cy="0"/>
        </a:xfrm>
      </p:grpSpPr>
      <p:pic>
        <p:nvPicPr>
          <p:cNvPr id="522" name="Google Shape;522;p41"/>
          <p:cNvPicPr preferRelativeResize="0"/>
          <p:nvPr/>
        </p:nvPicPr>
        <p:blipFill>
          <a:blip r:embed="rId3">
            <a:alphaModFix/>
          </a:blip>
          <a:stretch>
            <a:fillRect/>
          </a:stretch>
        </p:blipFill>
        <p:spPr>
          <a:xfrm>
            <a:off x="2121538" y="1065409"/>
            <a:ext cx="7948925" cy="5401200"/>
          </a:xfrm>
          <a:prstGeom prst="rect">
            <a:avLst/>
          </a:prstGeom>
          <a:noFill/>
          <a:ln>
            <a:noFill/>
          </a:ln>
        </p:spPr>
      </p:pic>
      <p:pic>
        <p:nvPicPr>
          <p:cNvPr id="523" name="Google Shape;523;p41"/>
          <p:cNvPicPr preferRelativeResize="0"/>
          <p:nvPr/>
        </p:nvPicPr>
        <p:blipFill rotWithShape="1">
          <a:blip r:embed="rId4">
            <a:alphaModFix/>
          </a:blip>
          <a:srcRect/>
          <a:stretch/>
        </p:blipFill>
        <p:spPr>
          <a:xfrm>
            <a:off x="327375" y="178930"/>
            <a:ext cx="280947" cy="128525"/>
          </a:xfrm>
          <a:prstGeom prst="rect">
            <a:avLst/>
          </a:prstGeom>
          <a:noFill/>
          <a:ln>
            <a:noFill/>
          </a:ln>
        </p:spPr>
      </p:pic>
      <p:pic>
        <p:nvPicPr>
          <p:cNvPr id="524" name="Google Shape;524;p41"/>
          <p:cNvPicPr preferRelativeResize="0"/>
          <p:nvPr/>
        </p:nvPicPr>
        <p:blipFill rotWithShape="1">
          <a:blip r:embed="rId5">
            <a:alphaModFix/>
          </a:blip>
          <a:srcRect r="-181690"/>
          <a:stretch/>
        </p:blipFill>
        <p:spPr>
          <a:xfrm>
            <a:off x="10504325" y="6287400"/>
            <a:ext cx="3404400" cy="379200"/>
          </a:xfrm>
          <a:prstGeom prst="halfFrame">
            <a:avLst>
              <a:gd name="adj1" fmla="val 70853"/>
              <a:gd name="adj2" fmla="val 87217"/>
            </a:avLst>
          </a:prstGeom>
          <a:noFill/>
          <a:ln>
            <a:noFill/>
          </a:ln>
        </p:spPr>
      </p:pic>
      <p:sp>
        <p:nvSpPr>
          <p:cNvPr id="525" name="Google Shape;525;p41"/>
          <p:cNvSpPr txBox="1"/>
          <p:nvPr/>
        </p:nvSpPr>
        <p:spPr>
          <a:xfrm>
            <a:off x="327375" y="371066"/>
            <a:ext cx="9067200" cy="5541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600">
                <a:solidFill>
                  <a:srgbClr val="003DA5"/>
                </a:solidFill>
                <a:latin typeface="Fira Sans Medium"/>
                <a:ea typeface="Fira Sans Medium"/>
                <a:cs typeface="Fira Sans Medium"/>
                <a:sym typeface="Fira Sans Medium"/>
              </a:rPr>
              <a:t>Appendix - MCMC Convergence</a:t>
            </a:r>
            <a:endParaRPr/>
          </a:p>
        </p:txBody>
      </p:sp>
      <p:sp>
        <p:nvSpPr>
          <p:cNvPr id="526" name="Google Shape;526;p41"/>
          <p:cNvSpPr txBox="1">
            <a:spLocks noGrp="1"/>
          </p:cNvSpPr>
          <p:nvPr>
            <p:ph type="sldNum" idx="12"/>
          </p:nvPr>
        </p:nvSpPr>
        <p:spPr>
          <a:xfrm>
            <a:off x="11460312" y="6474509"/>
            <a:ext cx="731700" cy="525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US"/>
              <a:t>36</a:t>
            </a:fld>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30"/>
        <p:cNvGrpSpPr/>
        <p:nvPr/>
      </p:nvGrpSpPr>
      <p:grpSpPr>
        <a:xfrm>
          <a:off x="0" y="0"/>
          <a:ext cx="0" cy="0"/>
          <a:chOff x="0" y="0"/>
          <a:chExt cx="0" cy="0"/>
        </a:xfrm>
      </p:grpSpPr>
      <p:pic>
        <p:nvPicPr>
          <p:cNvPr id="531" name="Google Shape;531;p42"/>
          <p:cNvPicPr preferRelativeResize="0"/>
          <p:nvPr/>
        </p:nvPicPr>
        <p:blipFill rotWithShape="1">
          <a:blip r:embed="rId3">
            <a:alphaModFix/>
          </a:blip>
          <a:srcRect/>
          <a:stretch/>
        </p:blipFill>
        <p:spPr>
          <a:xfrm>
            <a:off x="327375" y="178930"/>
            <a:ext cx="280947" cy="128525"/>
          </a:xfrm>
          <a:prstGeom prst="rect">
            <a:avLst/>
          </a:prstGeom>
          <a:noFill/>
          <a:ln>
            <a:noFill/>
          </a:ln>
        </p:spPr>
      </p:pic>
      <p:pic>
        <p:nvPicPr>
          <p:cNvPr id="532" name="Google Shape;532;p42"/>
          <p:cNvPicPr preferRelativeResize="0"/>
          <p:nvPr/>
        </p:nvPicPr>
        <p:blipFill rotWithShape="1">
          <a:blip r:embed="rId4">
            <a:alphaModFix/>
          </a:blip>
          <a:srcRect r="-181690"/>
          <a:stretch/>
        </p:blipFill>
        <p:spPr>
          <a:xfrm>
            <a:off x="10504325" y="6287400"/>
            <a:ext cx="3404400" cy="379200"/>
          </a:xfrm>
          <a:prstGeom prst="halfFrame">
            <a:avLst>
              <a:gd name="adj1" fmla="val 70853"/>
              <a:gd name="adj2" fmla="val 87217"/>
            </a:avLst>
          </a:prstGeom>
          <a:noFill/>
          <a:ln>
            <a:noFill/>
          </a:ln>
        </p:spPr>
      </p:pic>
      <p:sp>
        <p:nvSpPr>
          <p:cNvPr id="533" name="Google Shape;533;p42"/>
          <p:cNvSpPr txBox="1"/>
          <p:nvPr/>
        </p:nvSpPr>
        <p:spPr>
          <a:xfrm>
            <a:off x="327375" y="371066"/>
            <a:ext cx="9067200" cy="5541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600">
                <a:solidFill>
                  <a:srgbClr val="003DA5"/>
                </a:solidFill>
                <a:latin typeface="Fira Sans Medium"/>
                <a:ea typeface="Fira Sans Medium"/>
                <a:cs typeface="Fira Sans Medium"/>
                <a:sym typeface="Fira Sans Medium"/>
              </a:rPr>
              <a:t>Appendix - MCMC parameter estimation</a:t>
            </a:r>
            <a:endParaRPr/>
          </a:p>
        </p:txBody>
      </p:sp>
      <p:sp>
        <p:nvSpPr>
          <p:cNvPr id="534" name="Google Shape;534;p42"/>
          <p:cNvSpPr txBox="1"/>
          <p:nvPr/>
        </p:nvSpPr>
        <p:spPr>
          <a:xfrm>
            <a:off x="327375" y="1191838"/>
            <a:ext cx="11179500" cy="1813200"/>
          </a:xfrm>
          <a:prstGeom prst="rect">
            <a:avLst/>
          </a:prstGeom>
          <a:noFill/>
          <a:ln>
            <a:noFill/>
          </a:ln>
        </p:spPr>
        <p:txBody>
          <a:bodyPr spcFirstLastPara="1" wrap="square" lIns="0" tIns="0" rIns="0" bIns="0" anchor="t" anchorCtr="0">
            <a:noAutofit/>
          </a:bodyPr>
          <a:lstStyle/>
          <a:p>
            <a:pPr marL="457200" marR="0" lvl="0" indent="-406400" algn="l" rtl="0">
              <a:spcBef>
                <a:spcPts val="0"/>
              </a:spcBef>
              <a:spcAft>
                <a:spcPts val="0"/>
              </a:spcAft>
              <a:buClr>
                <a:srgbClr val="003DA5"/>
              </a:buClr>
              <a:buSzPts val="2800"/>
              <a:buFont typeface="Fira Sans"/>
              <a:buChar char="●"/>
            </a:pPr>
            <a:r>
              <a:rPr lang="en-US" sz="2800">
                <a:solidFill>
                  <a:srgbClr val="003DA5"/>
                </a:solidFill>
                <a:latin typeface="Fira Sans"/>
                <a:ea typeface="Fira Sans"/>
                <a:cs typeface="Fira Sans"/>
                <a:sym typeface="Fira Sans"/>
              </a:rPr>
              <a:t>To prevent numerical underflow during computation, we evaluate the non-normalized posterior in log-space: </a:t>
            </a:r>
            <a:endParaRPr sz="2800">
              <a:solidFill>
                <a:srgbClr val="003DA5"/>
              </a:solidFill>
              <a:latin typeface="Fira Sans"/>
              <a:ea typeface="Fira Sans"/>
              <a:cs typeface="Fira Sans"/>
              <a:sym typeface="Fira Sans"/>
            </a:endParaRPr>
          </a:p>
        </p:txBody>
      </p:sp>
      <p:sp>
        <p:nvSpPr>
          <p:cNvPr id="535" name="Google Shape;535;p42"/>
          <p:cNvSpPr txBox="1">
            <a:spLocks noGrp="1"/>
          </p:cNvSpPr>
          <p:nvPr>
            <p:ph type="sldNum" idx="12"/>
          </p:nvPr>
        </p:nvSpPr>
        <p:spPr>
          <a:xfrm>
            <a:off x="11460312" y="6474509"/>
            <a:ext cx="731700" cy="525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US"/>
              <a:t>37</a:t>
            </a:fld>
            <a:endParaRPr/>
          </a:p>
        </p:txBody>
      </p:sp>
      <p:sp>
        <p:nvSpPr>
          <p:cNvPr id="536" name="Google Shape;536;p42"/>
          <p:cNvSpPr txBox="1"/>
          <p:nvPr/>
        </p:nvSpPr>
        <p:spPr>
          <a:xfrm>
            <a:off x="8815925" y="2830684"/>
            <a:ext cx="1688400" cy="34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800" b="1">
                <a:solidFill>
                  <a:schemeClr val="dk1"/>
                </a:solidFill>
              </a:rPr>
              <a:t>Log Prior</a:t>
            </a:r>
            <a:endParaRPr sz="1800" b="1">
              <a:solidFill>
                <a:schemeClr val="dk1"/>
              </a:solidFill>
            </a:endParaRPr>
          </a:p>
        </p:txBody>
      </p:sp>
      <p:sp>
        <p:nvSpPr>
          <p:cNvPr id="537" name="Google Shape;537;p42"/>
          <p:cNvSpPr txBox="1"/>
          <p:nvPr/>
        </p:nvSpPr>
        <p:spPr>
          <a:xfrm>
            <a:off x="5541400" y="2814049"/>
            <a:ext cx="2216700" cy="379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800" b="1">
                <a:solidFill>
                  <a:schemeClr val="dk1"/>
                </a:solidFill>
              </a:rPr>
              <a:t>Log Likelihood</a:t>
            </a:r>
            <a:endParaRPr sz="1800" b="1">
              <a:solidFill>
                <a:schemeClr val="dk1"/>
              </a:solidFill>
            </a:endParaRPr>
          </a:p>
        </p:txBody>
      </p:sp>
      <p:pic>
        <p:nvPicPr>
          <p:cNvPr id="538" name="Google Shape;538;p42"/>
          <p:cNvPicPr preferRelativeResize="0"/>
          <p:nvPr/>
        </p:nvPicPr>
        <p:blipFill rotWithShape="1">
          <a:blip r:embed="rId5">
            <a:alphaModFix/>
          </a:blip>
          <a:srcRect l="17413" t="9600" r="17950" b="50976"/>
          <a:stretch/>
        </p:blipFill>
        <p:spPr>
          <a:xfrm>
            <a:off x="9223825" y="6081200"/>
            <a:ext cx="1128600" cy="688200"/>
          </a:xfrm>
          <a:prstGeom prst="roundRect">
            <a:avLst>
              <a:gd name="adj" fmla="val 16667"/>
            </a:avLst>
          </a:prstGeom>
          <a:noFill/>
          <a:ln>
            <a:noFill/>
          </a:ln>
        </p:spPr>
      </p:pic>
      <p:pic>
        <p:nvPicPr>
          <p:cNvPr id="539" name="Google Shape;539;p42"/>
          <p:cNvPicPr preferRelativeResize="0"/>
          <p:nvPr/>
        </p:nvPicPr>
        <p:blipFill>
          <a:blip r:embed="rId6">
            <a:alphaModFix/>
          </a:blip>
          <a:stretch>
            <a:fillRect/>
          </a:stretch>
        </p:blipFill>
        <p:spPr>
          <a:xfrm>
            <a:off x="1117557" y="3193234"/>
            <a:ext cx="10206786" cy="1541650"/>
          </a:xfrm>
          <a:prstGeom prst="rect">
            <a:avLst/>
          </a:prstGeom>
          <a:noFill/>
          <a:ln>
            <a:noFill/>
          </a:ln>
        </p:spPr>
      </p:pic>
      <p:sp>
        <p:nvSpPr>
          <p:cNvPr id="540" name="Google Shape;540;p42"/>
          <p:cNvSpPr txBox="1"/>
          <p:nvPr/>
        </p:nvSpPr>
        <p:spPr>
          <a:xfrm>
            <a:off x="1960950" y="2814049"/>
            <a:ext cx="2216700" cy="379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800" b="1">
                <a:solidFill>
                  <a:schemeClr val="dk1"/>
                </a:solidFill>
              </a:rPr>
              <a:t>Log Posterior</a:t>
            </a:r>
            <a:endParaRPr sz="1800" b="1">
              <a:solidFill>
                <a:schemeClr val="dk1"/>
              </a:solidFill>
            </a:endParaRPr>
          </a:p>
          <a:p>
            <a:pPr marL="0" lvl="0" indent="0" algn="l" rtl="0">
              <a:spcBef>
                <a:spcPts val="0"/>
              </a:spcBef>
              <a:spcAft>
                <a:spcPts val="0"/>
              </a:spcAft>
              <a:buNone/>
            </a:pPr>
            <a:endParaRPr sz="1800" b="1">
              <a:solidFill>
                <a:schemeClr val="dk1"/>
              </a:solidFill>
            </a:endParaRPr>
          </a:p>
        </p:txBody>
      </p:sp>
      <p:sp>
        <p:nvSpPr>
          <p:cNvPr id="541" name="Google Shape;541;p42"/>
          <p:cNvSpPr txBox="1"/>
          <p:nvPr/>
        </p:nvSpPr>
        <p:spPr>
          <a:xfrm>
            <a:off x="4702225" y="6369200"/>
            <a:ext cx="2966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u="sng">
                <a:solidFill>
                  <a:schemeClr val="hlink"/>
                </a:solidFill>
                <a:hlinkClick r:id="rId7"/>
              </a:rPr>
              <a:t>arxiv</a:t>
            </a:r>
            <a:r>
              <a:rPr lang="en-US"/>
              <a:t>: 1202.3665, 2605.30412</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45"/>
        <p:cNvGrpSpPr/>
        <p:nvPr/>
      </p:nvGrpSpPr>
      <p:grpSpPr>
        <a:xfrm>
          <a:off x="0" y="0"/>
          <a:ext cx="0" cy="0"/>
          <a:chOff x="0" y="0"/>
          <a:chExt cx="0" cy="0"/>
        </a:xfrm>
      </p:grpSpPr>
      <p:pic>
        <p:nvPicPr>
          <p:cNvPr id="546" name="Google Shape;546;p43" title="{&quot;red&quot;:0,&quot;green&quot;:0,&quot;blue&quot;:0,&quot;origURL&quot;:&quot;https://saxarona.github.io/mathjax-viewer/?input=%0A%3D%20-%5Cfrac12%20%5Csum_%7Bi%3D1%7D%5En%20%5Cleft(%20%5Cfrac%7B%5Cvec%7Bd%5E*_i%7D%20-%20%5Cvec%7BF_%7BLLO%7D(%5Ctheta)_i%7D%7D%7B%5Csigma_i%7D%20%5Cright)%5E2%0A%0A#0&quot;,&quot;size&quot;:14,&quot;width&quot;:723.8031496062993,&quot;height&quot;:110.24409448818898}"/>
          <p:cNvPicPr preferRelativeResize="0"/>
          <p:nvPr/>
        </p:nvPicPr>
        <p:blipFill>
          <a:blip r:embed="rId3">
            <a:alphaModFix/>
          </a:blip>
          <a:stretch>
            <a:fillRect/>
          </a:stretch>
        </p:blipFill>
        <p:spPr>
          <a:xfrm>
            <a:off x="3346025" y="4195975"/>
            <a:ext cx="6838012" cy="2500950"/>
          </a:xfrm>
          <a:prstGeom prst="rect">
            <a:avLst/>
          </a:prstGeom>
          <a:noFill/>
          <a:ln>
            <a:noFill/>
          </a:ln>
        </p:spPr>
      </p:pic>
      <p:pic>
        <p:nvPicPr>
          <p:cNvPr id="547" name="Google Shape;547;p43" title="{&quot;red&quot;:0,&quot;green&quot;:0,&quot;blue&quot;:0,&quot;origURL&quot;:&quot;https://saxarona.github.io/mathjax-viewer/?input=%0A%5Cln%7BP(%5Cvec%7Bd%5E*%7D%20%7C%20%5Ctheta)%7D%20%5Cpropto%20%20-%5Cfrac12%20%5Csum_%7Bi%3D1%7D%5En%20%5Cleft(%20%5Cfrac%7B%5Cvec%7Bd%5E*_i%7D%20-%20%5Cvec%7Bd_i(%5Ctheta)%7D%7D%7B%5Csigma_i%7D%20%5Cright)%5E2%0A%0A#0&quot;,&quot;size&quot;:27,&quot;width&quot;:723.8031496062993,&quot;height&quot;:110.24409448818898}"/>
          <p:cNvPicPr preferRelativeResize="0"/>
          <p:nvPr/>
        </p:nvPicPr>
        <p:blipFill>
          <a:blip r:embed="rId4">
            <a:alphaModFix/>
          </a:blip>
          <a:stretch>
            <a:fillRect/>
          </a:stretch>
        </p:blipFill>
        <p:spPr>
          <a:xfrm>
            <a:off x="401479" y="1767774"/>
            <a:ext cx="9678515" cy="2926500"/>
          </a:xfrm>
          <a:prstGeom prst="rect">
            <a:avLst/>
          </a:prstGeom>
          <a:noFill/>
          <a:ln>
            <a:noFill/>
          </a:ln>
        </p:spPr>
      </p:pic>
      <p:pic>
        <p:nvPicPr>
          <p:cNvPr id="548" name="Google Shape;548;p43"/>
          <p:cNvPicPr preferRelativeResize="0"/>
          <p:nvPr/>
        </p:nvPicPr>
        <p:blipFill rotWithShape="1">
          <a:blip r:embed="rId5">
            <a:alphaModFix/>
          </a:blip>
          <a:srcRect/>
          <a:stretch/>
        </p:blipFill>
        <p:spPr>
          <a:xfrm>
            <a:off x="327375" y="178930"/>
            <a:ext cx="280947" cy="128525"/>
          </a:xfrm>
          <a:prstGeom prst="rect">
            <a:avLst/>
          </a:prstGeom>
          <a:noFill/>
          <a:ln>
            <a:noFill/>
          </a:ln>
        </p:spPr>
      </p:pic>
      <p:pic>
        <p:nvPicPr>
          <p:cNvPr id="549" name="Google Shape;549;p43"/>
          <p:cNvPicPr preferRelativeResize="0"/>
          <p:nvPr/>
        </p:nvPicPr>
        <p:blipFill rotWithShape="1">
          <a:blip r:embed="rId6">
            <a:alphaModFix/>
          </a:blip>
          <a:srcRect r="-181690"/>
          <a:stretch/>
        </p:blipFill>
        <p:spPr>
          <a:xfrm>
            <a:off x="10504325" y="6287400"/>
            <a:ext cx="3404400" cy="379200"/>
          </a:xfrm>
          <a:prstGeom prst="halfFrame">
            <a:avLst>
              <a:gd name="adj1" fmla="val 70853"/>
              <a:gd name="adj2" fmla="val 87217"/>
            </a:avLst>
          </a:prstGeom>
          <a:noFill/>
          <a:ln>
            <a:noFill/>
          </a:ln>
        </p:spPr>
      </p:pic>
      <p:sp>
        <p:nvSpPr>
          <p:cNvPr id="550" name="Google Shape;550;p43"/>
          <p:cNvSpPr txBox="1"/>
          <p:nvPr/>
        </p:nvSpPr>
        <p:spPr>
          <a:xfrm>
            <a:off x="327374" y="371066"/>
            <a:ext cx="11686825" cy="553998"/>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600" dirty="0">
                <a:solidFill>
                  <a:srgbClr val="003DA5"/>
                </a:solidFill>
                <a:latin typeface="Fira Sans Medium"/>
                <a:ea typeface="Fira Sans Medium"/>
                <a:cs typeface="Fira Sans Medium"/>
                <a:sym typeface="Fira Sans Medium"/>
              </a:rPr>
              <a:t>Appendix - MCMC parameter estimation - Cold Model</a:t>
            </a:r>
            <a:endParaRPr dirty="0"/>
          </a:p>
        </p:txBody>
      </p:sp>
      <p:sp>
        <p:nvSpPr>
          <p:cNvPr id="551" name="Google Shape;551;p43"/>
          <p:cNvSpPr txBox="1">
            <a:spLocks noGrp="1"/>
          </p:cNvSpPr>
          <p:nvPr>
            <p:ph type="sldNum" idx="12"/>
          </p:nvPr>
        </p:nvSpPr>
        <p:spPr>
          <a:xfrm>
            <a:off x="11460312" y="6474509"/>
            <a:ext cx="731700" cy="525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US"/>
              <a:t>38</a:t>
            </a:fld>
            <a:endParaRPr/>
          </a:p>
        </p:txBody>
      </p:sp>
      <p:sp>
        <p:nvSpPr>
          <p:cNvPr id="552" name="Google Shape;552;p43"/>
          <p:cNvSpPr txBox="1"/>
          <p:nvPr/>
        </p:nvSpPr>
        <p:spPr>
          <a:xfrm>
            <a:off x="5634775" y="2258700"/>
            <a:ext cx="2260500" cy="379200"/>
          </a:xfrm>
          <a:prstGeom prst="rect">
            <a:avLst/>
          </a:prstGeom>
          <a:noFill/>
          <a:ln>
            <a:noFill/>
          </a:ln>
        </p:spPr>
        <p:txBody>
          <a:bodyPr spcFirstLastPara="1" wrap="square" lIns="0" tIns="0" rIns="0" bIns="0" anchor="t" anchorCtr="0">
            <a:noAutofit/>
          </a:bodyPr>
          <a:lstStyle/>
          <a:p>
            <a:pPr marL="457200" marR="0" lvl="0" indent="0" algn="l" rtl="0">
              <a:spcBef>
                <a:spcPts val="0"/>
              </a:spcBef>
              <a:spcAft>
                <a:spcPts val="0"/>
              </a:spcAft>
              <a:buNone/>
            </a:pPr>
            <a:r>
              <a:rPr lang="en-US" sz="1700" b="1">
                <a:solidFill>
                  <a:srgbClr val="003DA5"/>
                </a:solidFill>
                <a:latin typeface="Fira Sans"/>
                <a:ea typeface="Fira Sans"/>
                <a:cs typeface="Fira Sans"/>
                <a:sym typeface="Fira Sans"/>
              </a:rPr>
              <a:t>True Data Vector</a:t>
            </a:r>
            <a:endParaRPr sz="1700" b="1">
              <a:solidFill>
                <a:srgbClr val="003DA5"/>
              </a:solidFill>
              <a:latin typeface="Fira Sans"/>
              <a:ea typeface="Fira Sans"/>
              <a:cs typeface="Fira Sans"/>
              <a:sym typeface="Fira Sans"/>
            </a:endParaRPr>
          </a:p>
        </p:txBody>
      </p:sp>
      <p:sp>
        <p:nvSpPr>
          <p:cNvPr id="553" name="Google Shape;553;p43"/>
          <p:cNvSpPr txBox="1"/>
          <p:nvPr/>
        </p:nvSpPr>
        <p:spPr>
          <a:xfrm>
            <a:off x="7271775" y="4607475"/>
            <a:ext cx="2260500" cy="379200"/>
          </a:xfrm>
          <a:prstGeom prst="rect">
            <a:avLst/>
          </a:prstGeom>
          <a:noFill/>
          <a:ln>
            <a:noFill/>
          </a:ln>
        </p:spPr>
        <p:txBody>
          <a:bodyPr spcFirstLastPara="1" wrap="square" lIns="0" tIns="0" rIns="0" bIns="0" anchor="t" anchorCtr="0">
            <a:noAutofit/>
          </a:bodyPr>
          <a:lstStyle/>
          <a:p>
            <a:pPr marL="457200" marR="0" lvl="0" indent="0" algn="l" rtl="0">
              <a:spcBef>
                <a:spcPts val="0"/>
              </a:spcBef>
              <a:spcAft>
                <a:spcPts val="0"/>
              </a:spcAft>
              <a:buNone/>
            </a:pPr>
            <a:r>
              <a:rPr lang="en-US" sz="1700" b="1">
                <a:solidFill>
                  <a:srgbClr val="003DA5"/>
                </a:solidFill>
                <a:latin typeface="Fira Sans"/>
                <a:ea typeface="Fira Sans"/>
                <a:cs typeface="Fira Sans"/>
                <a:sym typeface="Fira Sans"/>
              </a:rPr>
              <a:t>FINESSE Output</a:t>
            </a:r>
            <a:endParaRPr sz="1700" b="1">
              <a:solidFill>
                <a:srgbClr val="003DA5"/>
              </a:solidFill>
              <a:latin typeface="Fira Sans"/>
              <a:ea typeface="Fira Sans"/>
              <a:cs typeface="Fira Sans"/>
              <a:sym typeface="Fira Sans"/>
            </a:endParaRPr>
          </a:p>
        </p:txBody>
      </p:sp>
      <p:sp>
        <p:nvSpPr>
          <p:cNvPr id="554" name="Google Shape;554;p43"/>
          <p:cNvSpPr txBox="1"/>
          <p:nvPr/>
        </p:nvSpPr>
        <p:spPr>
          <a:xfrm>
            <a:off x="327375" y="1401050"/>
            <a:ext cx="11179500" cy="741900"/>
          </a:xfrm>
          <a:prstGeom prst="rect">
            <a:avLst/>
          </a:prstGeom>
          <a:noFill/>
          <a:ln>
            <a:noFill/>
          </a:ln>
        </p:spPr>
        <p:txBody>
          <a:bodyPr spcFirstLastPara="1" wrap="square" lIns="0" tIns="0" rIns="0" bIns="0" anchor="t" anchorCtr="0">
            <a:noAutofit/>
          </a:bodyPr>
          <a:lstStyle/>
          <a:p>
            <a:pPr marL="457200" marR="0" lvl="0" indent="-406400" algn="l" rtl="0">
              <a:spcBef>
                <a:spcPts val="0"/>
              </a:spcBef>
              <a:spcAft>
                <a:spcPts val="0"/>
              </a:spcAft>
              <a:buClr>
                <a:srgbClr val="003DA5"/>
              </a:buClr>
              <a:buSzPts val="2800"/>
              <a:buFont typeface="Fira Sans"/>
              <a:buChar char="●"/>
            </a:pPr>
            <a:r>
              <a:rPr lang="en-US" sz="2800">
                <a:solidFill>
                  <a:srgbClr val="003DA5"/>
                </a:solidFill>
                <a:latin typeface="Fira Sans"/>
                <a:ea typeface="Fira Sans"/>
                <a:cs typeface="Fira Sans"/>
                <a:sym typeface="Fira Sans"/>
              </a:rPr>
              <a:t>We construct the log-likelihood using a χ</a:t>
            </a:r>
            <a:r>
              <a:rPr lang="en-US" sz="2700" baseline="30000">
                <a:solidFill>
                  <a:srgbClr val="003DA5"/>
                </a:solidFill>
                <a:latin typeface="Fira Sans"/>
                <a:ea typeface="Fira Sans"/>
                <a:cs typeface="Fira Sans"/>
                <a:sym typeface="Fira Sans"/>
              </a:rPr>
              <a:t>2</a:t>
            </a:r>
            <a:r>
              <a:rPr lang="en-US" sz="2700">
                <a:solidFill>
                  <a:srgbClr val="003DA5"/>
                </a:solidFill>
                <a:latin typeface="Fira Sans"/>
                <a:ea typeface="Fira Sans"/>
                <a:cs typeface="Fira Sans"/>
                <a:sym typeface="Fira Sans"/>
              </a:rPr>
              <a:t> </a:t>
            </a:r>
            <a:r>
              <a:rPr lang="en-US" sz="2800">
                <a:solidFill>
                  <a:srgbClr val="003DA5"/>
                </a:solidFill>
                <a:latin typeface="Fira Sans"/>
                <a:ea typeface="Fira Sans"/>
                <a:cs typeface="Fira Sans"/>
                <a:sym typeface="Fira Sans"/>
              </a:rPr>
              <a:t>statistic:</a:t>
            </a:r>
            <a:endParaRPr sz="2800">
              <a:solidFill>
                <a:srgbClr val="003DA5"/>
              </a:solidFill>
              <a:latin typeface="Fira Sans"/>
              <a:ea typeface="Fira Sans"/>
              <a:cs typeface="Fira Sans"/>
              <a:sym typeface="Fira Sans"/>
            </a:endParaRPr>
          </a:p>
          <a:p>
            <a:pPr marL="457200" marR="0" lvl="0" indent="0" algn="ctr" rtl="0">
              <a:spcBef>
                <a:spcPts val="0"/>
              </a:spcBef>
              <a:spcAft>
                <a:spcPts val="0"/>
              </a:spcAft>
              <a:buNone/>
            </a:pPr>
            <a:endParaRPr sz="1700" b="1">
              <a:solidFill>
                <a:srgbClr val="003DA5"/>
              </a:solidFill>
              <a:latin typeface="Fira Sans"/>
              <a:ea typeface="Fira Sans"/>
              <a:cs typeface="Fira Sans"/>
              <a:sym typeface="Fira Sans"/>
            </a:endParaRPr>
          </a:p>
          <a:p>
            <a:pPr marL="457200" marR="0" lvl="0" indent="0" algn="l" rtl="0">
              <a:spcBef>
                <a:spcPts val="0"/>
              </a:spcBef>
              <a:spcAft>
                <a:spcPts val="0"/>
              </a:spcAft>
              <a:buNone/>
            </a:pPr>
            <a:endParaRPr sz="1700" b="1">
              <a:solidFill>
                <a:srgbClr val="003DA5"/>
              </a:solidFill>
              <a:latin typeface="Fira Sans"/>
              <a:ea typeface="Fira Sans"/>
              <a:cs typeface="Fira Sans"/>
              <a:sym typeface="Fira Sans"/>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558"/>
        <p:cNvGrpSpPr/>
        <p:nvPr/>
      </p:nvGrpSpPr>
      <p:grpSpPr>
        <a:xfrm>
          <a:off x="0" y="0"/>
          <a:ext cx="0" cy="0"/>
          <a:chOff x="0" y="0"/>
          <a:chExt cx="0" cy="0"/>
        </a:xfrm>
      </p:grpSpPr>
      <p:pic>
        <p:nvPicPr>
          <p:cNvPr id="559" name="Google Shape;559;p44"/>
          <p:cNvPicPr preferRelativeResize="0"/>
          <p:nvPr/>
        </p:nvPicPr>
        <p:blipFill>
          <a:blip r:embed="rId3">
            <a:alphaModFix/>
          </a:blip>
          <a:stretch>
            <a:fillRect/>
          </a:stretch>
        </p:blipFill>
        <p:spPr>
          <a:xfrm>
            <a:off x="6744725" y="2646650"/>
            <a:ext cx="4067765" cy="3640750"/>
          </a:xfrm>
          <a:prstGeom prst="rect">
            <a:avLst/>
          </a:prstGeom>
          <a:noFill/>
          <a:ln>
            <a:noFill/>
          </a:ln>
        </p:spPr>
      </p:pic>
      <p:pic>
        <p:nvPicPr>
          <p:cNvPr id="560" name="Google Shape;560;p44"/>
          <p:cNvPicPr preferRelativeResize="0"/>
          <p:nvPr/>
        </p:nvPicPr>
        <p:blipFill rotWithShape="1">
          <a:blip r:embed="rId4">
            <a:alphaModFix/>
          </a:blip>
          <a:srcRect/>
          <a:stretch/>
        </p:blipFill>
        <p:spPr>
          <a:xfrm>
            <a:off x="327375" y="178930"/>
            <a:ext cx="280947" cy="128525"/>
          </a:xfrm>
          <a:prstGeom prst="rect">
            <a:avLst/>
          </a:prstGeom>
          <a:noFill/>
          <a:ln>
            <a:noFill/>
          </a:ln>
        </p:spPr>
      </p:pic>
      <p:pic>
        <p:nvPicPr>
          <p:cNvPr id="561" name="Google Shape;561;p44"/>
          <p:cNvPicPr preferRelativeResize="0"/>
          <p:nvPr/>
        </p:nvPicPr>
        <p:blipFill rotWithShape="1">
          <a:blip r:embed="rId5">
            <a:alphaModFix/>
          </a:blip>
          <a:srcRect r="-181690"/>
          <a:stretch/>
        </p:blipFill>
        <p:spPr>
          <a:xfrm>
            <a:off x="10504325" y="6287400"/>
            <a:ext cx="3404400" cy="379200"/>
          </a:xfrm>
          <a:prstGeom prst="halfFrame">
            <a:avLst>
              <a:gd name="adj1" fmla="val 70853"/>
              <a:gd name="adj2" fmla="val 87217"/>
            </a:avLst>
          </a:prstGeom>
          <a:noFill/>
          <a:ln>
            <a:noFill/>
          </a:ln>
        </p:spPr>
      </p:pic>
      <p:sp>
        <p:nvSpPr>
          <p:cNvPr id="562" name="Google Shape;562;p44"/>
          <p:cNvSpPr txBox="1"/>
          <p:nvPr/>
        </p:nvSpPr>
        <p:spPr>
          <a:xfrm>
            <a:off x="327375" y="371066"/>
            <a:ext cx="9067200" cy="5541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600" dirty="0">
                <a:solidFill>
                  <a:srgbClr val="003DA5"/>
                </a:solidFill>
                <a:latin typeface="Fira Sans Medium"/>
                <a:ea typeface="Fira Sans Medium"/>
                <a:cs typeface="Fira Sans Medium"/>
                <a:sym typeface="Fira Sans Medium"/>
              </a:rPr>
              <a:t>Appendix - Sampling Move</a:t>
            </a:r>
            <a:endParaRPr dirty="0"/>
          </a:p>
        </p:txBody>
      </p:sp>
      <p:sp>
        <p:nvSpPr>
          <p:cNvPr id="563" name="Google Shape;563;p44"/>
          <p:cNvSpPr txBox="1">
            <a:spLocks noGrp="1"/>
          </p:cNvSpPr>
          <p:nvPr>
            <p:ph type="sldNum" idx="12"/>
          </p:nvPr>
        </p:nvSpPr>
        <p:spPr>
          <a:xfrm>
            <a:off x="11460312" y="6474509"/>
            <a:ext cx="731700" cy="525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US"/>
              <a:t>39</a:t>
            </a:fld>
            <a:endParaRPr/>
          </a:p>
        </p:txBody>
      </p:sp>
      <p:pic>
        <p:nvPicPr>
          <p:cNvPr id="564" name="Google Shape;564;p44"/>
          <p:cNvPicPr preferRelativeResize="0"/>
          <p:nvPr/>
        </p:nvPicPr>
        <p:blipFill rotWithShape="1">
          <a:blip r:embed="rId6">
            <a:alphaModFix/>
          </a:blip>
          <a:srcRect l="17413" t="9600" r="17950" b="50976"/>
          <a:stretch/>
        </p:blipFill>
        <p:spPr>
          <a:xfrm>
            <a:off x="9223825" y="6081200"/>
            <a:ext cx="1128600" cy="688200"/>
          </a:xfrm>
          <a:prstGeom prst="roundRect">
            <a:avLst>
              <a:gd name="adj" fmla="val 16667"/>
            </a:avLst>
          </a:prstGeom>
          <a:noFill/>
          <a:ln>
            <a:noFill/>
          </a:ln>
        </p:spPr>
      </p:pic>
      <p:sp>
        <p:nvSpPr>
          <p:cNvPr id="565" name="Google Shape;565;p44"/>
          <p:cNvSpPr txBox="1"/>
          <p:nvPr/>
        </p:nvSpPr>
        <p:spPr>
          <a:xfrm>
            <a:off x="327375" y="988800"/>
            <a:ext cx="11179500" cy="1813200"/>
          </a:xfrm>
          <a:prstGeom prst="rect">
            <a:avLst/>
          </a:prstGeom>
          <a:noFill/>
          <a:ln>
            <a:noFill/>
          </a:ln>
        </p:spPr>
        <p:txBody>
          <a:bodyPr spcFirstLastPara="1" wrap="square" lIns="0" tIns="0" rIns="0" bIns="0" anchor="t" anchorCtr="0">
            <a:noAutofit/>
          </a:bodyPr>
          <a:lstStyle/>
          <a:p>
            <a:pPr marL="457200" marR="0" lvl="0" indent="-406400" algn="l" rtl="0">
              <a:spcBef>
                <a:spcPts val="0"/>
              </a:spcBef>
              <a:spcAft>
                <a:spcPts val="0"/>
              </a:spcAft>
              <a:buClr>
                <a:srgbClr val="003DA5"/>
              </a:buClr>
              <a:buSzPts val="2800"/>
              <a:buFont typeface="Fira Sans"/>
              <a:buChar char="●"/>
            </a:pPr>
            <a:r>
              <a:rPr lang="en-US" sz="2800">
                <a:solidFill>
                  <a:srgbClr val="003DA5"/>
                </a:solidFill>
                <a:latin typeface="Fira Sans"/>
                <a:ea typeface="Fira Sans"/>
                <a:cs typeface="Fira Sans"/>
                <a:sym typeface="Fira Sans"/>
              </a:rPr>
              <a:t>We chose to implement a (80/20) combination of the DE move and Snooker move, since this shortened convergence time for correlated posteriors</a:t>
            </a:r>
            <a:endParaRPr sz="2800">
              <a:solidFill>
                <a:srgbClr val="003DA5"/>
              </a:solidFill>
              <a:latin typeface="Fira Sans"/>
              <a:ea typeface="Fira Sans"/>
              <a:cs typeface="Fira Sans"/>
              <a:sym typeface="Fira Sans"/>
            </a:endParaRPr>
          </a:p>
        </p:txBody>
      </p:sp>
      <p:pic>
        <p:nvPicPr>
          <p:cNvPr id="566" name="Google Shape;566;p44"/>
          <p:cNvPicPr preferRelativeResize="0"/>
          <p:nvPr/>
        </p:nvPicPr>
        <p:blipFill>
          <a:blip r:embed="rId7">
            <a:alphaModFix/>
          </a:blip>
          <a:stretch>
            <a:fillRect/>
          </a:stretch>
        </p:blipFill>
        <p:spPr>
          <a:xfrm>
            <a:off x="1143425" y="2754775"/>
            <a:ext cx="4754400" cy="3640750"/>
          </a:xfrm>
          <a:prstGeom prst="rect">
            <a:avLst/>
          </a:prstGeom>
          <a:noFill/>
          <a:ln>
            <a:noFill/>
          </a:ln>
        </p:spPr>
      </p:pic>
      <p:sp>
        <p:nvSpPr>
          <p:cNvPr id="567" name="Google Shape;567;p44"/>
          <p:cNvSpPr txBox="1"/>
          <p:nvPr/>
        </p:nvSpPr>
        <p:spPr>
          <a:xfrm>
            <a:off x="2439625" y="2355600"/>
            <a:ext cx="2566500" cy="4464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900">
                <a:solidFill>
                  <a:srgbClr val="003DA5"/>
                </a:solidFill>
                <a:latin typeface="Fira Sans Medium"/>
                <a:ea typeface="Fira Sans Medium"/>
                <a:cs typeface="Fira Sans Medium"/>
                <a:sym typeface="Fira Sans Medium"/>
              </a:rPr>
              <a:t>Snooker Move</a:t>
            </a:r>
            <a:endParaRPr sz="700"/>
          </a:p>
        </p:txBody>
      </p:sp>
      <p:sp>
        <p:nvSpPr>
          <p:cNvPr id="568" name="Google Shape;568;p44"/>
          <p:cNvSpPr txBox="1"/>
          <p:nvPr/>
        </p:nvSpPr>
        <p:spPr>
          <a:xfrm>
            <a:off x="7937825" y="2355600"/>
            <a:ext cx="2566500" cy="4464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900">
                <a:solidFill>
                  <a:srgbClr val="003DA5"/>
                </a:solidFill>
                <a:latin typeface="Fira Sans Medium"/>
                <a:ea typeface="Fira Sans Medium"/>
                <a:cs typeface="Fira Sans Medium"/>
                <a:sym typeface="Fira Sans Medium"/>
              </a:rPr>
              <a:t>DE Move</a:t>
            </a:r>
            <a:endParaRPr sz="700"/>
          </a:p>
        </p:txBody>
      </p:sp>
      <p:sp>
        <p:nvSpPr>
          <p:cNvPr id="569" name="Google Shape;569;p44"/>
          <p:cNvSpPr txBox="1"/>
          <p:nvPr/>
        </p:nvSpPr>
        <p:spPr>
          <a:xfrm>
            <a:off x="4702225" y="6369200"/>
            <a:ext cx="2966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u="sng">
                <a:solidFill>
                  <a:schemeClr val="hlink"/>
                </a:solidFill>
                <a:hlinkClick r:id="rId8"/>
              </a:rPr>
              <a:t>arxiv</a:t>
            </a:r>
            <a:r>
              <a:rPr lang="en-US"/>
              <a:t>: 1202.3665, 2605.30412</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03"/>
        <p:cNvGrpSpPr/>
        <p:nvPr/>
      </p:nvGrpSpPr>
      <p:grpSpPr>
        <a:xfrm>
          <a:off x="0" y="0"/>
          <a:ext cx="0" cy="0"/>
          <a:chOff x="0" y="0"/>
          <a:chExt cx="0" cy="0"/>
        </a:xfrm>
      </p:grpSpPr>
      <p:pic>
        <p:nvPicPr>
          <p:cNvPr id="404" name="Google Shape;404;p31" title="frame_0000 (1).png"/>
          <p:cNvPicPr preferRelativeResize="0"/>
          <p:nvPr/>
        </p:nvPicPr>
        <p:blipFill>
          <a:blip r:embed="rId3">
            <a:alphaModFix/>
          </a:blip>
          <a:stretch>
            <a:fillRect/>
          </a:stretch>
        </p:blipFill>
        <p:spPr>
          <a:xfrm>
            <a:off x="327375" y="988800"/>
            <a:ext cx="5881377" cy="5628025"/>
          </a:xfrm>
          <a:prstGeom prst="rect">
            <a:avLst/>
          </a:prstGeom>
          <a:noFill/>
          <a:ln>
            <a:noFill/>
          </a:ln>
        </p:spPr>
      </p:pic>
      <p:pic>
        <p:nvPicPr>
          <p:cNvPr id="405" name="Google Shape;405;p31"/>
          <p:cNvPicPr preferRelativeResize="0"/>
          <p:nvPr/>
        </p:nvPicPr>
        <p:blipFill rotWithShape="1">
          <a:blip r:embed="rId4">
            <a:alphaModFix amt="35000"/>
          </a:blip>
          <a:srcRect l="-1389" t="9739" r="-10"/>
          <a:stretch/>
        </p:blipFill>
        <p:spPr>
          <a:xfrm>
            <a:off x="6054835" y="853563"/>
            <a:ext cx="6097800" cy="5226000"/>
          </a:xfrm>
          <a:prstGeom prst="rect">
            <a:avLst/>
          </a:prstGeom>
          <a:noFill/>
          <a:ln>
            <a:noFill/>
          </a:ln>
        </p:spPr>
      </p:pic>
      <p:pic>
        <p:nvPicPr>
          <p:cNvPr id="406" name="Google Shape;406;p31"/>
          <p:cNvPicPr preferRelativeResize="0"/>
          <p:nvPr/>
        </p:nvPicPr>
        <p:blipFill rotWithShape="1">
          <a:blip r:embed="rId5">
            <a:alphaModFix/>
          </a:blip>
          <a:srcRect/>
          <a:stretch/>
        </p:blipFill>
        <p:spPr>
          <a:xfrm>
            <a:off x="327375" y="178930"/>
            <a:ext cx="280947" cy="128525"/>
          </a:xfrm>
          <a:prstGeom prst="rect">
            <a:avLst/>
          </a:prstGeom>
          <a:noFill/>
          <a:ln>
            <a:noFill/>
          </a:ln>
        </p:spPr>
      </p:pic>
      <p:pic>
        <p:nvPicPr>
          <p:cNvPr id="407" name="Google Shape;407;p31"/>
          <p:cNvPicPr preferRelativeResize="0"/>
          <p:nvPr/>
        </p:nvPicPr>
        <p:blipFill rotWithShape="1">
          <a:blip r:embed="rId6">
            <a:alphaModFix/>
          </a:blip>
          <a:srcRect r="-181690"/>
          <a:stretch/>
        </p:blipFill>
        <p:spPr>
          <a:xfrm>
            <a:off x="10504325" y="6287400"/>
            <a:ext cx="3404400" cy="379200"/>
          </a:xfrm>
          <a:prstGeom prst="halfFrame">
            <a:avLst>
              <a:gd name="adj1" fmla="val 70853"/>
              <a:gd name="adj2" fmla="val 87217"/>
            </a:avLst>
          </a:prstGeom>
          <a:noFill/>
          <a:ln>
            <a:noFill/>
          </a:ln>
        </p:spPr>
      </p:pic>
      <p:pic>
        <p:nvPicPr>
          <p:cNvPr id="408" name="Google Shape;408;p31"/>
          <p:cNvPicPr preferRelativeResize="0"/>
          <p:nvPr/>
        </p:nvPicPr>
        <p:blipFill rotWithShape="1">
          <a:blip r:embed="rId7">
            <a:alphaModFix/>
          </a:blip>
          <a:srcRect l="17413" t="9600" r="17950" b="50976"/>
          <a:stretch/>
        </p:blipFill>
        <p:spPr>
          <a:xfrm>
            <a:off x="9223825" y="6081200"/>
            <a:ext cx="1128600" cy="688200"/>
          </a:xfrm>
          <a:prstGeom prst="roundRect">
            <a:avLst>
              <a:gd name="adj" fmla="val 16667"/>
            </a:avLst>
          </a:prstGeom>
          <a:noFill/>
          <a:ln>
            <a:noFill/>
          </a:ln>
        </p:spPr>
      </p:pic>
      <p:pic>
        <p:nvPicPr>
          <p:cNvPr id="409" name="Google Shape;409;p31"/>
          <p:cNvPicPr preferRelativeResize="0"/>
          <p:nvPr/>
        </p:nvPicPr>
        <p:blipFill rotWithShape="1">
          <a:blip r:embed="rId4">
            <a:alphaModFix amt="35000"/>
          </a:blip>
          <a:srcRect l="10" t="9738" r="-10" b="44632"/>
          <a:stretch/>
        </p:blipFill>
        <p:spPr>
          <a:xfrm>
            <a:off x="6139135" y="853563"/>
            <a:ext cx="6013500" cy="2641800"/>
          </a:xfrm>
          <a:prstGeom prst="rect">
            <a:avLst/>
          </a:prstGeom>
          <a:noFill/>
          <a:ln>
            <a:noFill/>
          </a:ln>
        </p:spPr>
      </p:pic>
      <p:sp>
        <p:nvSpPr>
          <p:cNvPr id="410" name="Google Shape;410;p31"/>
          <p:cNvSpPr txBox="1">
            <a:spLocks noGrp="1"/>
          </p:cNvSpPr>
          <p:nvPr>
            <p:ph type="sldNum" idx="12"/>
          </p:nvPr>
        </p:nvSpPr>
        <p:spPr>
          <a:xfrm>
            <a:off x="11460312" y="6474509"/>
            <a:ext cx="731700" cy="525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US"/>
              <a:t>40</a:t>
            </a:fld>
            <a:endParaRPr/>
          </a:p>
        </p:txBody>
      </p:sp>
      <p:pic>
        <p:nvPicPr>
          <p:cNvPr id="411" name="Google Shape;411;p31"/>
          <p:cNvPicPr preferRelativeResize="0"/>
          <p:nvPr/>
        </p:nvPicPr>
        <p:blipFill rotWithShape="1">
          <a:blip r:embed="rId4">
            <a:alphaModFix/>
          </a:blip>
          <a:srcRect l="70853" t="32976" r="4427" b="57454"/>
          <a:stretch/>
        </p:blipFill>
        <p:spPr>
          <a:xfrm>
            <a:off x="10398835" y="2199088"/>
            <a:ext cx="1486475" cy="554101"/>
          </a:xfrm>
          <a:prstGeom prst="rect">
            <a:avLst/>
          </a:prstGeom>
          <a:noFill/>
          <a:ln w="38100" cap="flat" cmpd="sng">
            <a:solidFill>
              <a:srgbClr val="000000"/>
            </a:solidFill>
            <a:prstDash val="solid"/>
            <a:round/>
            <a:headEnd type="none" w="sm" len="sm"/>
            <a:tailEnd type="none" w="sm" len="sm"/>
          </a:ln>
        </p:spPr>
      </p:pic>
      <p:cxnSp>
        <p:nvCxnSpPr>
          <p:cNvPr id="412" name="Google Shape;412;p31"/>
          <p:cNvCxnSpPr/>
          <p:nvPr/>
        </p:nvCxnSpPr>
        <p:spPr>
          <a:xfrm>
            <a:off x="4095750" y="5369725"/>
            <a:ext cx="190500" cy="0"/>
          </a:xfrm>
          <a:prstGeom prst="straightConnector1">
            <a:avLst/>
          </a:prstGeom>
          <a:noFill/>
          <a:ln w="38100" cap="flat" cmpd="sng">
            <a:solidFill>
              <a:srgbClr val="00FF00"/>
            </a:solidFill>
            <a:prstDash val="solid"/>
            <a:round/>
            <a:headEnd type="none" w="med" len="med"/>
            <a:tailEnd type="triangle" w="med" len="med"/>
          </a:ln>
        </p:spPr>
      </p:cxnSp>
      <p:cxnSp>
        <p:nvCxnSpPr>
          <p:cNvPr id="413" name="Google Shape;413;p31"/>
          <p:cNvCxnSpPr/>
          <p:nvPr/>
        </p:nvCxnSpPr>
        <p:spPr>
          <a:xfrm>
            <a:off x="2200275" y="3414725"/>
            <a:ext cx="190500" cy="0"/>
          </a:xfrm>
          <a:prstGeom prst="straightConnector1">
            <a:avLst/>
          </a:prstGeom>
          <a:noFill/>
          <a:ln w="38100" cap="flat" cmpd="sng">
            <a:solidFill>
              <a:srgbClr val="00FF00"/>
            </a:solidFill>
            <a:prstDash val="solid"/>
            <a:round/>
            <a:headEnd type="none" w="med" len="med"/>
            <a:tailEnd type="triangle" w="med" len="med"/>
          </a:ln>
        </p:spPr>
      </p:cxnSp>
      <p:sp>
        <p:nvSpPr>
          <p:cNvPr id="415" name="Google Shape;415;p31"/>
          <p:cNvSpPr txBox="1"/>
          <p:nvPr/>
        </p:nvSpPr>
        <p:spPr>
          <a:xfrm>
            <a:off x="327375" y="371075"/>
            <a:ext cx="11456400" cy="5541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600">
                <a:solidFill>
                  <a:srgbClr val="003DA5"/>
                </a:solidFill>
                <a:latin typeface="Fira Sans Medium"/>
                <a:ea typeface="Fira Sans Medium"/>
                <a:cs typeface="Fira Sans Medium"/>
                <a:sym typeface="Fira Sans Medium"/>
              </a:rPr>
              <a:t>MCMC parameter recovery - Ring Heater Power</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0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0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1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03">
          <a:extLst>
            <a:ext uri="{FF2B5EF4-FFF2-40B4-BE49-F238E27FC236}">
              <a16:creationId xmlns:a16="http://schemas.microsoft.com/office/drawing/2014/main" id="{6AC34F64-E683-EC17-8006-18D1436A1F38}"/>
            </a:ext>
          </a:extLst>
        </p:cNvPr>
        <p:cNvGrpSpPr/>
        <p:nvPr/>
      </p:nvGrpSpPr>
      <p:grpSpPr>
        <a:xfrm>
          <a:off x="0" y="0"/>
          <a:ext cx="0" cy="0"/>
          <a:chOff x="0" y="0"/>
          <a:chExt cx="0" cy="0"/>
        </a:xfrm>
      </p:grpSpPr>
      <p:pic>
        <p:nvPicPr>
          <p:cNvPr id="414" name="Google Shape;414;p31" title="walkersL1_thermal_seg0_frac2_8_evolution (2).gif">
            <a:extLst>
              <a:ext uri="{FF2B5EF4-FFF2-40B4-BE49-F238E27FC236}">
                <a16:creationId xmlns:a16="http://schemas.microsoft.com/office/drawing/2014/main" id="{A9F7AE85-6857-4BD1-2A65-5CFD86A2C712}"/>
              </a:ext>
            </a:extLst>
          </p:cNvPr>
          <p:cNvPicPr preferRelativeResize="0"/>
          <p:nvPr/>
        </p:nvPicPr>
        <p:blipFill>
          <a:blip r:embed="rId3">
            <a:alphaModFix/>
          </a:blip>
          <a:stretch>
            <a:fillRect/>
          </a:stretch>
        </p:blipFill>
        <p:spPr>
          <a:xfrm>
            <a:off x="327375" y="988792"/>
            <a:ext cx="5881376" cy="5628032"/>
          </a:xfrm>
          <a:prstGeom prst="rect">
            <a:avLst/>
          </a:prstGeom>
          <a:noFill/>
          <a:ln>
            <a:noFill/>
          </a:ln>
        </p:spPr>
      </p:pic>
      <p:pic>
        <p:nvPicPr>
          <p:cNvPr id="405" name="Google Shape;405;p31">
            <a:extLst>
              <a:ext uri="{FF2B5EF4-FFF2-40B4-BE49-F238E27FC236}">
                <a16:creationId xmlns:a16="http://schemas.microsoft.com/office/drawing/2014/main" id="{ACE9F413-7DC5-3C9D-7E3E-4C05F252BF66}"/>
              </a:ext>
            </a:extLst>
          </p:cNvPr>
          <p:cNvPicPr preferRelativeResize="0"/>
          <p:nvPr/>
        </p:nvPicPr>
        <p:blipFill rotWithShape="1">
          <a:blip r:embed="rId4">
            <a:alphaModFix amt="35000"/>
          </a:blip>
          <a:srcRect l="-1389" t="9739" r="-10"/>
          <a:stretch/>
        </p:blipFill>
        <p:spPr>
          <a:xfrm>
            <a:off x="6054835" y="853563"/>
            <a:ext cx="6097800" cy="5226000"/>
          </a:xfrm>
          <a:prstGeom prst="rect">
            <a:avLst/>
          </a:prstGeom>
          <a:noFill/>
          <a:ln>
            <a:noFill/>
          </a:ln>
        </p:spPr>
      </p:pic>
      <p:pic>
        <p:nvPicPr>
          <p:cNvPr id="406" name="Google Shape;406;p31">
            <a:extLst>
              <a:ext uri="{FF2B5EF4-FFF2-40B4-BE49-F238E27FC236}">
                <a16:creationId xmlns:a16="http://schemas.microsoft.com/office/drawing/2014/main" id="{89928F12-BCBB-8375-6AE1-C63D0C279B17}"/>
              </a:ext>
            </a:extLst>
          </p:cNvPr>
          <p:cNvPicPr preferRelativeResize="0"/>
          <p:nvPr/>
        </p:nvPicPr>
        <p:blipFill rotWithShape="1">
          <a:blip r:embed="rId5">
            <a:alphaModFix/>
          </a:blip>
          <a:srcRect/>
          <a:stretch/>
        </p:blipFill>
        <p:spPr>
          <a:xfrm>
            <a:off x="327375" y="178930"/>
            <a:ext cx="280947" cy="128525"/>
          </a:xfrm>
          <a:prstGeom prst="rect">
            <a:avLst/>
          </a:prstGeom>
          <a:noFill/>
          <a:ln>
            <a:noFill/>
          </a:ln>
        </p:spPr>
      </p:pic>
      <p:pic>
        <p:nvPicPr>
          <p:cNvPr id="407" name="Google Shape;407;p31">
            <a:extLst>
              <a:ext uri="{FF2B5EF4-FFF2-40B4-BE49-F238E27FC236}">
                <a16:creationId xmlns:a16="http://schemas.microsoft.com/office/drawing/2014/main" id="{D07AC690-4AA6-8F90-6EBA-8EC5A0CD4FF8}"/>
              </a:ext>
            </a:extLst>
          </p:cNvPr>
          <p:cNvPicPr preferRelativeResize="0"/>
          <p:nvPr/>
        </p:nvPicPr>
        <p:blipFill rotWithShape="1">
          <a:blip r:embed="rId6">
            <a:alphaModFix/>
          </a:blip>
          <a:srcRect r="-181690"/>
          <a:stretch/>
        </p:blipFill>
        <p:spPr>
          <a:xfrm>
            <a:off x="10504325" y="6287400"/>
            <a:ext cx="3404400" cy="379200"/>
          </a:xfrm>
          <a:prstGeom prst="halfFrame">
            <a:avLst>
              <a:gd name="adj1" fmla="val 70853"/>
              <a:gd name="adj2" fmla="val 87217"/>
            </a:avLst>
          </a:prstGeom>
          <a:noFill/>
          <a:ln>
            <a:noFill/>
          </a:ln>
        </p:spPr>
      </p:pic>
      <p:pic>
        <p:nvPicPr>
          <p:cNvPr id="408" name="Google Shape;408;p31">
            <a:extLst>
              <a:ext uri="{FF2B5EF4-FFF2-40B4-BE49-F238E27FC236}">
                <a16:creationId xmlns:a16="http://schemas.microsoft.com/office/drawing/2014/main" id="{E62A1E63-518A-85BC-6CEE-B0EAD3D304B2}"/>
              </a:ext>
            </a:extLst>
          </p:cNvPr>
          <p:cNvPicPr preferRelativeResize="0"/>
          <p:nvPr/>
        </p:nvPicPr>
        <p:blipFill rotWithShape="1">
          <a:blip r:embed="rId7">
            <a:alphaModFix/>
          </a:blip>
          <a:srcRect l="17413" t="9600" r="17950" b="50976"/>
          <a:stretch/>
        </p:blipFill>
        <p:spPr>
          <a:xfrm>
            <a:off x="9223825" y="6081200"/>
            <a:ext cx="1128600" cy="688200"/>
          </a:xfrm>
          <a:prstGeom prst="roundRect">
            <a:avLst>
              <a:gd name="adj" fmla="val 16667"/>
            </a:avLst>
          </a:prstGeom>
          <a:noFill/>
          <a:ln>
            <a:noFill/>
          </a:ln>
        </p:spPr>
      </p:pic>
      <p:pic>
        <p:nvPicPr>
          <p:cNvPr id="409" name="Google Shape;409;p31">
            <a:extLst>
              <a:ext uri="{FF2B5EF4-FFF2-40B4-BE49-F238E27FC236}">
                <a16:creationId xmlns:a16="http://schemas.microsoft.com/office/drawing/2014/main" id="{E9109B13-BA17-1C3B-9E7B-03B8812160B6}"/>
              </a:ext>
            </a:extLst>
          </p:cNvPr>
          <p:cNvPicPr preferRelativeResize="0"/>
          <p:nvPr/>
        </p:nvPicPr>
        <p:blipFill rotWithShape="1">
          <a:blip r:embed="rId4">
            <a:alphaModFix amt="35000"/>
          </a:blip>
          <a:srcRect l="10" t="9738" r="-10" b="44632"/>
          <a:stretch/>
        </p:blipFill>
        <p:spPr>
          <a:xfrm>
            <a:off x="6139135" y="853563"/>
            <a:ext cx="6013500" cy="2641800"/>
          </a:xfrm>
          <a:prstGeom prst="rect">
            <a:avLst/>
          </a:prstGeom>
          <a:noFill/>
          <a:ln>
            <a:noFill/>
          </a:ln>
        </p:spPr>
      </p:pic>
      <p:sp>
        <p:nvSpPr>
          <p:cNvPr id="410" name="Google Shape;410;p31">
            <a:extLst>
              <a:ext uri="{FF2B5EF4-FFF2-40B4-BE49-F238E27FC236}">
                <a16:creationId xmlns:a16="http://schemas.microsoft.com/office/drawing/2014/main" id="{AFE2730C-9418-B14F-6184-92EC649044B4}"/>
              </a:ext>
            </a:extLst>
          </p:cNvPr>
          <p:cNvSpPr txBox="1">
            <a:spLocks noGrp="1"/>
          </p:cNvSpPr>
          <p:nvPr>
            <p:ph type="sldNum" idx="12"/>
          </p:nvPr>
        </p:nvSpPr>
        <p:spPr>
          <a:xfrm>
            <a:off x="11460312" y="6474509"/>
            <a:ext cx="731700" cy="525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US"/>
              <a:t>41</a:t>
            </a:fld>
            <a:endParaRPr/>
          </a:p>
        </p:txBody>
      </p:sp>
      <p:pic>
        <p:nvPicPr>
          <p:cNvPr id="411" name="Google Shape;411;p31">
            <a:extLst>
              <a:ext uri="{FF2B5EF4-FFF2-40B4-BE49-F238E27FC236}">
                <a16:creationId xmlns:a16="http://schemas.microsoft.com/office/drawing/2014/main" id="{3BA89C02-E536-7A3A-9711-BB5C125D2494}"/>
              </a:ext>
            </a:extLst>
          </p:cNvPr>
          <p:cNvPicPr preferRelativeResize="0"/>
          <p:nvPr/>
        </p:nvPicPr>
        <p:blipFill rotWithShape="1">
          <a:blip r:embed="rId4">
            <a:alphaModFix/>
          </a:blip>
          <a:srcRect l="70853" t="32976" r="4427" b="57454"/>
          <a:stretch/>
        </p:blipFill>
        <p:spPr>
          <a:xfrm>
            <a:off x="10398835" y="2199088"/>
            <a:ext cx="1486475" cy="554101"/>
          </a:xfrm>
          <a:prstGeom prst="rect">
            <a:avLst/>
          </a:prstGeom>
          <a:noFill/>
          <a:ln w="38100" cap="flat" cmpd="sng">
            <a:solidFill>
              <a:srgbClr val="000000"/>
            </a:solidFill>
            <a:prstDash val="solid"/>
            <a:round/>
            <a:headEnd type="none" w="sm" len="sm"/>
            <a:tailEnd type="none" w="sm" len="sm"/>
          </a:ln>
        </p:spPr>
      </p:pic>
      <p:sp>
        <p:nvSpPr>
          <p:cNvPr id="415" name="Google Shape;415;p31">
            <a:extLst>
              <a:ext uri="{FF2B5EF4-FFF2-40B4-BE49-F238E27FC236}">
                <a16:creationId xmlns:a16="http://schemas.microsoft.com/office/drawing/2014/main" id="{B7C83FB1-4703-13E8-B6DF-DDFE1F4F6BE3}"/>
              </a:ext>
            </a:extLst>
          </p:cNvPr>
          <p:cNvSpPr txBox="1"/>
          <p:nvPr/>
        </p:nvSpPr>
        <p:spPr>
          <a:xfrm>
            <a:off x="327375" y="371075"/>
            <a:ext cx="11456400" cy="5541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600">
                <a:solidFill>
                  <a:srgbClr val="003DA5"/>
                </a:solidFill>
                <a:latin typeface="Fira Sans Medium"/>
                <a:ea typeface="Fira Sans Medium"/>
                <a:cs typeface="Fira Sans Medium"/>
                <a:sym typeface="Fira Sans Medium"/>
              </a:rPr>
              <a:t>MCMC parameter recovery - Ring Heater Power</a:t>
            </a:r>
            <a:endParaRPr/>
          </a:p>
        </p:txBody>
      </p:sp>
    </p:spTree>
    <p:extLst>
      <p:ext uri="{BB962C8B-B14F-4D97-AF65-F5344CB8AC3E}">
        <p14:creationId xmlns:p14="http://schemas.microsoft.com/office/powerpoint/2010/main" val="35517965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19"/>
        <p:cNvGrpSpPr/>
        <p:nvPr/>
      </p:nvGrpSpPr>
      <p:grpSpPr>
        <a:xfrm>
          <a:off x="0" y="0"/>
          <a:ext cx="0" cy="0"/>
          <a:chOff x="0" y="0"/>
          <a:chExt cx="0" cy="0"/>
        </a:xfrm>
      </p:grpSpPr>
      <p:pic>
        <p:nvPicPr>
          <p:cNvPr id="420" name="Google Shape;420;p32"/>
          <p:cNvPicPr preferRelativeResize="0"/>
          <p:nvPr/>
        </p:nvPicPr>
        <p:blipFill rotWithShape="1">
          <a:blip r:embed="rId3">
            <a:alphaModFix/>
          </a:blip>
          <a:srcRect/>
          <a:stretch/>
        </p:blipFill>
        <p:spPr>
          <a:xfrm>
            <a:off x="327375" y="178930"/>
            <a:ext cx="280947" cy="128525"/>
          </a:xfrm>
          <a:prstGeom prst="rect">
            <a:avLst/>
          </a:prstGeom>
          <a:noFill/>
          <a:ln>
            <a:noFill/>
          </a:ln>
        </p:spPr>
      </p:pic>
      <p:pic>
        <p:nvPicPr>
          <p:cNvPr id="421" name="Google Shape;421;p32"/>
          <p:cNvPicPr preferRelativeResize="0"/>
          <p:nvPr/>
        </p:nvPicPr>
        <p:blipFill rotWithShape="1">
          <a:blip r:embed="rId4">
            <a:alphaModFix/>
          </a:blip>
          <a:srcRect r="-181690"/>
          <a:stretch/>
        </p:blipFill>
        <p:spPr>
          <a:xfrm>
            <a:off x="10504325" y="6287400"/>
            <a:ext cx="3404400" cy="379200"/>
          </a:xfrm>
          <a:prstGeom prst="halfFrame">
            <a:avLst>
              <a:gd name="adj1" fmla="val 70853"/>
              <a:gd name="adj2" fmla="val 87217"/>
            </a:avLst>
          </a:prstGeom>
          <a:noFill/>
          <a:ln>
            <a:noFill/>
          </a:ln>
        </p:spPr>
      </p:pic>
      <p:pic>
        <p:nvPicPr>
          <p:cNvPr id="422" name="Google Shape;422;p32"/>
          <p:cNvPicPr preferRelativeResize="0"/>
          <p:nvPr/>
        </p:nvPicPr>
        <p:blipFill rotWithShape="1">
          <a:blip r:embed="rId5">
            <a:alphaModFix/>
          </a:blip>
          <a:srcRect l="17413" t="9600" r="17950" b="50976"/>
          <a:stretch/>
        </p:blipFill>
        <p:spPr>
          <a:xfrm>
            <a:off x="9223825" y="6081200"/>
            <a:ext cx="1128600" cy="688200"/>
          </a:xfrm>
          <a:prstGeom prst="roundRect">
            <a:avLst>
              <a:gd name="adj" fmla="val 16667"/>
            </a:avLst>
          </a:prstGeom>
          <a:noFill/>
          <a:ln>
            <a:noFill/>
          </a:ln>
        </p:spPr>
      </p:pic>
      <p:sp>
        <p:nvSpPr>
          <p:cNvPr id="423" name="Google Shape;423;p32"/>
          <p:cNvSpPr txBox="1"/>
          <p:nvPr/>
        </p:nvSpPr>
        <p:spPr>
          <a:xfrm>
            <a:off x="327375" y="371075"/>
            <a:ext cx="11456400" cy="5541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600">
                <a:solidFill>
                  <a:srgbClr val="003DA5"/>
                </a:solidFill>
                <a:latin typeface="Fira Sans Medium"/>
                <a:ea typeface="Fira Sans Medium"/>
                <a:cs typeface="Fira Sans Medium"/>
                <a:sym typeface="Fira Sans Medium"/>
              </a:rPr>
              <a:t>MCMC parameter recovery - Ring Heater Power</a:t>
            </a:r>
            <a:endParaRPr/>
          </a:p>
        </p:txBody>
      </p:sp>
      <p:sp>
        <p:nvSpPr>
          <p:cNvPr id="424" name="Google Shape;424;p32"/>
          <p:cNvSpPr txBox="1">
            <a:spLocks noGrp="1"/>
          </p:cNvSpPr>
          <p:nvPr>
            <p:ph type="sldNum" idx="12"/>
          </p:nvPr>
        </p:nvSpPr>
        <p:spPr>
          <a:xfrm>
            <a:off x="11460312" y="6474509"/>
            <a:ext cx="731700" cy="525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US"/>
              <a:t>42</a:t>
            </a:fld>
            <a:endParaRPr/>
          </a:p>
        </p:txBody>
      </p:sp>
      <p:sp>
        <p:nvSpPr>
          <p:cNvPr id="425" name="Google Shape;425;p32"/>
          <p:cNvSpPr txBox="1"/>
          <p:nvPr/>
        </p:nvSpPr>
        <p:spPr>
          <a:xfrm>
            <a:off x="7000350" y="1454724"/>
            <a:ext cx="4506600" cy="4126800"/>
          </a:xfrm>
          <a:prstGeom prst="rect">
            <a:avLst/>
          </a:prstGeom>
          <a:noFill/>
          <a:ln>
            <a:noFill/>
          </a:ln>
        </p:spPr>
        <p:txBody>
          <a:bodyPr spcFirstLastPara="1" wrap="square" lIns="0" tIns="0" rIns="0" bIns="0" anchor="t" anchorCtr="0">
            <a:noAutofit/>
          </a:bodyPr>
          <a:lstStyle/>
          <a:p>
            <a:pPr marL="457200" marR="0" lvl="0" indent="-406400" algn="l" rtl="0">
              <a:spcBef>
                <a:spcPts val="0"/>
              </a:spcBef>
              <a:spcAft>
                <a:spcPts val="0"/>
              </a:spcAft>
              <a:buClr>
                <a:srgbClr val="003DA5"/>
              </a:buClr>
              <a:buSzPts val="2800"/>
              <a:buFont typeface="Fira Sans"/>
              <a:buChar char="●"/>
            </a:pPr>
            <a:r>
              <a:rPr lang="en-US" sz="2800">
                <a:solidFill>
                  <a:srgbClr val="003DA5"/>
                </a:solidFill>
                <a:latin typeface="Fira Sans"/>
                <a:ea typeface="Fira Sans"/>
                <a:cs typeface="Fira Sans"/>
                <a:sym typeface="Fira Sans"/>
              </a:rPr>
              <a:t>Model is more sensitive to ITM RH Power (lower uncertainty)</a:t>
            </a:r>
            <a:endParaRPr sz="2800">
              <a:solidFill>
                <a:srgbClr val="003DA5"/>
              </a:solidFill>
              <a:latin typeface="Fira Sans"/>
              <a:ea typeface="Fira Sans"/>
              <a:cs typeface="Fira Sans"/>
              <a:sym typeface="Fira Sans"/>
            </a:endParaRPr>
          </a:p>
          <a:p>
            <a:pPr marL="0" marR="0" lvl="0" indent="0" algn="l" rtl="0">
              <a:spcBef>
                <a:spcPts val="0"/>
              </a:spcBef>
              <a:spcAft>
                <a:spcPts val="0"/>
              </a:spcAft>
              <a:buNone/>
            </a:pPr>
            <a:endParaRPr sz="2800">
              <a:solidFill>
                <a:srgbClr val="003DA5"/>
              </a:solidFill>
              <a:latin typeface="Fira Sans"/>
              <a:ea typeface="Fira Sans"/>
              <a:cs typeface="Fira Sans"/>
              <a:sym typeface="Fira Sans"/>
            </a:endParaRPr>
          </a:p>
          <a:p>
            <a:pPr marL="457200" marR="0" lvl="0" indent="-406400" algn="l" rtl="0">
              <a:spcBef>
                <a:spcPts val="0"/>
              </a:spcBef>
              <a:spcAft>
                <a:spcPts val="0"/>
              </a:spcAft>
              <a:buClr>
                <a:srgbClr val="003DA5"/>
              </a:buClr>
              <a:buSzPts val="2800"/>
              <a:buFont typeface="Fira Sans"/>
              <a:buChar char="●"/>
            </a:pPr>
            <a:r>
              <a:rPr lang="en-US" sz="2800">
                <a:solidFill>
                  <a:srgbClr val="003DA5"/>
                </a:solidFill>
                <a:latin typeface="Fira Sans"/>
                <a:ea typeface="Fira Sans"/>
                <a:cs typeface="Fira Sans"/>
                <a:sym typeface="Fira Sans"/>
              </a:rPr>
              <a:t>With chosen systematic error and prior uncertainty, we are currently unable to accurately recover the RH power</a:t>
            </a:r>
            <a:endParaRPr sz="2800">
              <a:solidFill>
                <a:srgbClr val="003DA5"/>
              </a:solidFill>
              <a:latin typeface="Fira Sans"/>
              <a:ea typeface="Fira Sans"/>
              <a:cs typeface="Fira Sans"/>
              <a:sym typeface="Fira Sans"/>
            </a:endParaRPr>
          </a:p>
          <a:p>
            <a:pPr marL="0" marR="0" lvl="0" indent="0" algn="l" rtl="0">
              <a:spcBef>
                <a:spcPts val="0"/>
              </a:spcBef>
              <a:spcAft>
                <a:spcPts val="0"/>
              </a:spcAft>
              <a:buNone/>
            </a:pPr>
            <a:endParaRPr sz="2800">
              <a:solidFill>
                <a:srgbClr val="003DA5"/>
              </a:solidFill>
              <a:latin typeface="Fira Sans"/>
              <a:ea typeface="Fira Sans"/>
              <a:cs typeface="Fira Sans"/>
              <a:sym typeface="Fira Sans"/>
            </a:endParaRPr>
          </a:p>
        </p:txBody>
      </p:sp>
      <p:pic>
        <p:nvPicPr>
          <p:cNvPr id="426" name="Google Shape;426;p32" title="walkersl1_thermal_seg0_frac2_8_evolution-2-gif_099_delay-0.1s.png"/>
          <p:cNvPicPr preferRelativeResize="0"/>
          <p:nvPr/>
        </p:nvPicPr>
        <p:blipFill>
          <a:blip r:embed="rId6">
            <a:alphaModFix/>
          </a:blip>
          <a:stretch>
            <a:fillRect/>
          </a:stretch>
        </p:blipFill>
        <p:spPr>
          <a:xfrm>
            <a:off x="327392" y="988800"/>
            <a:ext cx="5881377" cy="5628025"/>
          </a:xfrm>
          <a:prstGeom prst="rect">
            <a:avLst/>
          </a:prstGeom>
          <a:noFill/>
          <a:ln>
            <a:noFill/>
          </a:ln>
        </p:spPr>
      </p:pic>
    </p:spTree>
  </p:cSld>
  <p:clrMapOvr>
    <a:masterClrMapping/>
  </p:clrMapOvr>
</p:sld>
</file>

<file path=ppt/theme/theme1.xml><?xml version="1.0" encoding="utf-8"?>
<a:theme xmlns:a="http://schemas.openxmlformats.org/drawingml/2006/main" name="UCR-Basic">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560</TotalTime>
  <Words>1473</Words>
  <Application>Microsoft Office PowerPoint</Application>
  <PresentationFormat>Widescreen</PresentationFormat>
  <Paragraphs>274</Paragraphs>
  <Slides>42</Slides>
  <Notes>42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42</vt:i4>
      </vt:variant>
    </vt:vector>
  </HeadingPairs>
  <TitlesOfParts>
    <vt:vector size="48" baseType="lpstr">
      <vt:lpstr>Fira Sans Medium</vt:lpstr>
      <vt:lpstr>Arial</vt:lpstr>
      <vt:lpstr>Source Sans Pro</vt:lpstr>
      <vt:lpstr>Calibri</vt:lpstr>
      <vt:lpstr>Fira Sans</vt:lpstr>
      <vt:lpstr>UCR-Basic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Sharma, Abhiram P</cp:lastModifiedBy>
  <cp:revision>15</cp:revision>
  <dcterms:modified xsi:type="dcterms:W3CDTF">2026-08-21T06:00:18Z</dcterms:modified>
</cp:coreProperties>
</file>