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modernComment_11F_A66E8EB6.xml" ContentType="application/vnd.ms-powerpoint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124_A0F5B62B.xml" ContentType="application/vnd.ms-powerpoint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85" r:id="rId2"/>
    <p:sldId id="286" r:id="rId3"/>
    <p:sldId id="295" r:id="rId4"/>
    <p:sldId id="296" r:id="rId5"/>
    <p:sldId id="294" r:id="rId6"/>
    <p:sldId id="297" r:id="rId7"/>
    <p:sldId id="298" r:id="rId8"/>
    <p:sldId id="299" r:id="rId9"/>
    <p:sldId id="302" r:id="rId10"/>
    <p:sldId id="287" r:id="rId11"/>
    <p:sldId id="293" r:id="rId12"/>
    <p:sldId id="291" r:id="rId13"/>
    <p:sldId id="300" r:id="rId14"/>
    <p:sldId id="292" r:id="rId15"/>
    <p:sldId id="320" r:id="rId16"/>
    <p:sldId id="317" r:id="rId17"/>
    <p:sldId id="312" r:id="rId18"/>
    <p:sldId id="310" r:id="rId19"/>
    <p:sldId id="311" r:id="rId20"/>
    <p:sldId id="301" r:id="rId21"/>
    <p:sldId id="314" r:id="rId22"/>
    <p:sldId id="308" r:id="rId23"/>
    <p:sldId id="315" r:id="rId24"/>
    <p:sldId id="316" r:id="rId25"/>
    <p:sldId id="323" r:id="rId26"/>
    <p:sldId id="307" r:id="rId27"/>
    <p:sldId id="306" r:id="rId28"/>
    <p:sldId id="313" r:id="rId29"/>
    <p:sldId id="324" r:id="rId30"/>
    <p:sldId id="325" r:id="rId31"/>
    <p:sldId id="326" r:id="rId32"/>
    <p:sldId id="327" r:id="rId33"/>
    <p:sldId id="328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CFBB8FA5-720E-4AD7-AE2B-60657114E55D}">
          <p14:sldIdLst>
            <p14:sldId id="285"/>
          </p14:sldIdLst>
        </p14:section>
        <p14:section name="Introduction to Thermal Effects" id="{606173A1-D40A-4826-A215-5C67C515D7BC}">
          <p14:sldIdLst>
            <p14:sldId id="286"/>
            <p14:sldId id="295"/>
            <p14:sldId id="296"/>
          </p14:sldIdLst>
        </p14:section>
        <p14:section name="Intoduction to FROSTI" id="{B8010041-A637-4445-82BD-C0D030921E88}">
          <p14:sldIdLst>
            <p14:sldId id="294"/>
            <p14:sldId id="297"/>
          </p14:sldIdLst>
        </p14:section>
        <p14:section name="Why RIN measurement?" id="{D5075CC4-34D1-445A-ADD8-88C104602A76}">
          <p14:sldIdLst>
            <p14:sldId id="298"/>
            <p14:sldId id="299"/>
            <p14:sldId id="302"/>
          </p14:sldIdLst>
        </p14:section>
        <p14:section name="Photon Bunching and HBT" id="{308A97E8-C08B-4BF8-B9A6-DF54DCD7CA3B}">
          <p14:sldIdLst>
            <p14:sldId id="287"/>
          </p14:sldIdLst>
        </p14:section>
        <p14:section name="Experiment Design" id="{19B8DDE0-A9D3-4363-AA85-37D8EE2610F7}">
          <p14:sldIdLst>
            <p14:sldId id="293"/>
            <p14:sldId id="291"/>
            <p14:sldId id="300"/>
          </p14:sldIdLst>
        </p14:section>
        <p14:section name="Experiment Assembly &amp; Noise Hunting" id="{E854DC67-1EBC-401D-BDE3-64983EAFEFB1}">
          <p14:sldIdLst>
            <p14:sldId id="292"/>
            <p14:sldId id="320"/>
            <p14:sldId id="317"/>
          </p14:sldIdLst>
        </p14:section>
        <p14:section name="RIN Results and Photon Bunching Discussion" id="{12258634-D841-4B9E-BF6A-1921110EB87D}">
          <p14:sldIdLst>
            <p14:sldId id="312"/>
            <p14:sldId id="310"/>
            <p14:sldId id="311"/>
            <p14:sldId id="301"/>
            <p14:sldId id="314"/>
          </p14:sldIdLst>
        </p14:section>
        <p14:section name="Conclusion" id="{6D8E5B8A-3F3B-44B1-A4F0-BC2091075FCF}">
          <p14:sldIdLst>
            <p14:sldId id="308"/>
            <p14:sldId id="315"/>
            <p14:sldId id="316"/>
          </p14:sldIdLst>
        </p14:section>
        <p14:section name="Appendix" id="{CE480E08-D12B-468E-A723-6E2DF090F234}">
          <p14:sldIdLst>
            <p14:sldId id="323"/>
            <p14:sldId id="307"/>
            <p14:sldId id="306"/>
            <p14:sldId id="313"/>
            <p14:sldId id="324"/>
            <p14:sldId id="325"/>
            <p14:sldId id="326"/>
            <p14:sldId id="327"/>
            <p14:sldId id="3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88115DE-4A09-B390-7320-E9E41AF09E4C}" name="Marmor, Joshua A" initials="JM" userId="S::joshuamarmor@tamu.edu::332baca3-706c-4313-9bcf-064686aeda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FF"/>
    <a:srgbClr val="8ED973"/>
    <a:srgbClr val="D9D9D9"/>
    <a:srgbClr val="00B050"/>
    <a:srgbClr val="C00000"/>
    <a:srgbClr val="00B0F0"/>
    <a:srgbClr val="7030A0"/>
    <a:srgbClr val="000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9218" autoAdjust="0"/>
  </p:normalViewPr>
  <p:slideViewPr>
    <p:cSldViewPr snapToGrid="0">
      <p:cViewPr varScale="1">
        <p:scale>
          <a:sx n="105" d="100"/>
          <a:sy n="105" d="100"/>
        </p:scale>
        <p:origin x="69" y="3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modernComment_11F_A66E8EB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13540A0-091B-4E0C-A50F-5FAFA28275C7}" authorId="{688115DE-4A09-B390-7320-E9E41AF09E4C}" status="resolved" created="2026-08-19T16:38:45.046" complete="100000">
    <pc:sldMkLst xmlns:pc="http://schemas.microsoft.com/office/powerpoint/2013/main/command">
      <pc:docMk/>
      <pc:sldMk cId="2792263350" sldId="287"/>
    </pc:sldMkLst>
    <p188:txBody>
      <a:bodyPr/>
      <a:lstStyle/>
      <a:p>
        <a:r>
          <a:rPr lang="en-US"/>
          <a:t>Reword this</a:t>
        </a:r>
      </a:p>
    </p188:txBody>
  </p188:cm>
</p188:cmLst>
</file>

<file path=ppt/comments/modernComment_124_A0F5B62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4D4FFB7-C59E-495E-A4C8-C40ADBF4B4E6}" authorId="{688115DE-4A09-B390-7320-E9E41AF09E4C}" status="resolved" created="2026-08-12T18:49:04.778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700457515" sldId="292"/>
      <ac:picMk id="15" creationId="{52F356D2-BE8D-CEC6-4E9C-36E3A20A2EA3}"/>
    </ac:deMkLst>
    <p188:txBody>
      <a:bodyPr/>
      <a:lstStyle/>
      <a:p>
        <a:r>
          <a:rPr lang="en-US"/>
          <a:t>Put a more updated photo here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D3119-2657-4479-A565-F882B204A8C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EC424-FF2B-42E2-87C0-9533453F8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65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8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81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86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DB879-724D-8440-FBD1-C8ADF381C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276314-6D96-A16F-D81F-E86C7FFB4B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E3EEB-A8F1-FD8B-B3E0-4BC9C318AC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0B5A8-2A16-30C4-2FFD-3DDEA2BCE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50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47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95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Fundamental limit of a coherent measurement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40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for the case of classical noise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30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want this to be compact ah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902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51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06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goes down with 1/t^1/4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39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63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005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C424-FF2B-42E2-87C0-9533453F88D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887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Measuring Photon Bunching in Next-Generation Adaptive Optics</a:t>
            </a:r>
            <a:endParaRPr lang="en-US" sz="11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Marmor, </a:t>
            </a:r>
            <a:fld id="{9DA356AA-EF1B-47EE-ACC2-319452AE2C20}" type="slidenum">
              <a:rPr lang="en-US" smtClean="0"/>
              <a:pPr/>
              <a:t>‹#›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89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4F3A3-76CC-7E81-855A-2E055A7A4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University of California, Riverside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F6517-8572-56C8-AECB-6860748C2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Measuring Photon Bunching in Next-Generation Adaptive Optics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59E7D-D87F-4E6B-98B9-99DBCCB29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DA356AA-EF1B-47EE-ACC2-319452AE2C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62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E24F81F-94B3-4477-F80B-B1CE0C4E2D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University of California, Riverside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1F9E4EB-24F2-3E54-30AC-719C8108F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Measuring Photon Bunching in Next-Generation Adaptive Optics</a:t>
            </a:r>
            <a:endParaRPr lang="en-US" sz="110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B32F9D5-74ED-5822-B6DC-24E6175EA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DA356AA-EF1B-47EE-ACC2-319452AE2C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2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B4CEEFF-89DE-0DE1-5972-56F1A11641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University of California, Riverside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DB65BD1-C0F4-8214-38AE-60ECACC5E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11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Measuring Photon Bunching in Next-Generation Adaptive Optics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8848FBD-B79E-CD2C-32D6-082EFBCF1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DA356AA-EF1B-47EE-ACC2-319452AE2C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42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CCF97F0-176D-9FDF-AA32-2ED7C7CBB3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7D3520A-E61E-029F-4564-867E1EEDF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11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Measuring Photon Bunching in Next-Generation Adaptive Optics</a:t>
            </a:r>
            <a:endParaRPr lang="en-US" sz="115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36771A3-B351-D416-A8E3-9EDC25129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Marmor, </a:t>
            </a:r>
            <a:fld id="{9DA356AA-EF1B-47EE-ACC2-319452AE2C20}" type="slidenum">
              <a:rPr lang="en-US" smtClean="0"/>
              <a:pPr/>
              <a:t>‹#›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57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96C3605-5A7A-1F6D-3082-1E904A261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103A0B3-79AD-ED77-84E8-25FC2B4EE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11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Measuring Photon Bunching in Next-Generation Adaptive Optics</a:t>
            </a:r>
            <a:endParaRPr lang="en-US" sz="115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E579478-0AA9-5DF9-3223-C55DABEFF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Marmor, </a:t>
            </a:r>
            <a:fld id="{9DA356AA-EF1B-47EE-ACC2-319452AE2C20}" type="slidenum">
              <a:rPr lang="en-US" smtClean="0"/>
              <a:pPr/>
              <a:t>‹#›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27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2F6-E404-22E8-96D9-007C43C785DC}"/>
              </a:ext>
            </a:extLst>
          </p:cNvPr>
          <p:cNvCxnSpPr>
            <a:cxnSpLocks/>
          </p:cNvCxnSpPr>
          <p:nvPr userDrawn="1"/>
        </p:nvCxnSpPr>
        <p:spPr>
          <a:xfrm>
            <a:off x="6103088" y="0"/>
            <a:ext cx="0" cy="63563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646450-68E1-FD28-0222-0F9440663250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3342888"/>
            <a:ext cx="12192000" cy="8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11D5F2-3B44-D800-9147-86A9697BDE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CD8E0E7-9D45-C36E-9DF3-538A0E40B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11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Measuring Photon Bunching in Next-Generation Adaptive Optics</a:t>
            </a:r>
            <a:endParaRPr lang="en-US" sz="115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E7D72B-6F4B-350C-7124-D4D74877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Marmor, </a:t>
            </a:r>
            <a:fld id="{9DA356AA-EF1B-47EE-ACC2-319452AE2C20}" type="slidenum">
              <a:rPr lang="en-US" smtClean="0"/>
              <a:pPr/>
              <a:t>‹#›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343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616FC53-5FD5-CDA7-9C7B-93BDA917CB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9F67D4C-B02F-69BC-D0C5-F0C0D93D7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11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Measuring Photon Bunching in Next-Generation Adaptive Optics</a:t>
            </a:r>
            <a:endParaRPr lang="en-US" sz="11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A55A379-478F-E6AC-2529-A77E1396E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Marmor, </a:t>
            </a:r>
            <a:fld id="{9DA356AA-EF1B-47EE-ACC2-319452AE2C20}" type="slidenum">
              <a:rPr lang="en-US" smtClean="0"/>
              <a:pPr/>
              <a:t>‹#›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3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FBEAC83-5360-2C62-E230-9DA6208A3B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58F535B-F591-F6A3-69DA-6E162C7CD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11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Measuring Photon Bunching in Next-Generation Adaptive Optics</a:t>
            </a:r>
            <a:endParaRPr lang="en-US" sz="115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39FDBAA-5B79-4A70-CB0E-3DD296223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Marmor, </a:t>
            </a:r>
            <a:fld id="{9DA356AA-EF1B-47EE-ACC2-319452AE2C20}" type="slidenum">
              <a:rPr lang="en-US" smtClean="0"/>
              <a:pPr/>
              <a:t>‹#›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586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F0D3D8A-A885-49E0-33D7-082B96405B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C6DB6DC-27F0-014C-2C4E-37EF186F9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11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Measuring Photon Bunching in Next-Generation Adaptive Optics</a:t>
            </a:r>
            <a:endParaRPr lang="en-US" sz="115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E2EF98-7321-249D-3144-B2E0A226C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Marmor, </a:t>
            </a:r>
            <a:fld id="{9DA356AA-EF1B-47EE-ACC2-319452AE2C20}" type="slidenum">
              <a:rPr lang="en-US" smtClean="0"/>
              <a:pPr/>
              <a:t>‹#›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166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716743B-F5AF-34FA-E8C4-D4A00CCFB5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20B07B0-20C8-020F-47E2-514D8A14D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11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Measuring Photon Bunching in Next-Generation Adaptive Optics</a:t>
            </a:r>
            <a:endParaRPr lang="en-US" sz="115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695FD0A-FFFC-1BFE-CCB0-4B6C1FB3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Marmor, </a:t>
            </a:r>
            <a:fld id="{9DA356AA-EF1B-47EE-ACC2-319452AE2C20}" type="slidenum">
              <a:rPr lang="en-US" smtClean="0"/>
              <a:pPr/>
              <a:t>‹#›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01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r>
              <a:rPr lang="en-US"/>
              <a:t>University of California, Riverside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r>
              <a:rPr lang="en-US"/>
              <a:t>Measuring Photon Bunching in Next-Generation Adaptive Optics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9DA356AA-EF1B-47EE-ACC2-319452AE2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705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F_A66E8EB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4_A0F5B62B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VqT2Gbrvxs" TargetMode="External"/><Relationship Id="rId2" Type="http://schemas.openxmlformats.org/officeDocument/2006/relationships/hyperlink" Target="https://doi.org/10.1364/AO/55.008256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D43CFA-2047-2A99-BBA5-929DF7167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B1D494D-A43B-7FA6-22F0-5A88B647AE65}"/>
              </a:ext>
            </a:extLst>
          </p:cNvPr>
          <p:cNvSpPr/>
          <p:nvPr/>
        </p:nvSpPr>
        <p:spPr>
          <a:xfrm>
            <a:off x="3254453" y="4691367"/>
            <a:ext cx="5683094" cy="2067535"/>
          </a:xfrm>
          <a:prstGeom prst="round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Measuring Photon Bunching in Next-Generation Adaptive Optics</a:t>
            </a:r>
          </a:p>
          <a:p>
            <a:pPr algn="ctr"/>
            <a:r>
              <a:rPr lang="en-US" sz="2400" dirty="0"/>
              <a:t>LIGO-T2600151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Joshua Marmor, Texas A&amp;M University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LIGO Scientific Collaboration (@LigoScientificCollaboration) • Facebook">
            <a:extLst>
              <a:ext uri="{FF2B5EF4-FFF2-40B4-BE49-F238E27FC236}">
                <a16:creationId xmlns:a16="http://schemas.microsoft.com/office/drawing/2014/main" id="{CBE85AC3-7018-663F-750B-1ACCC398AD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2000"/>
          </a:blip>
          <a:stretch>
            <a:fillRect/>
          </a:stretch>
        </p:blipFill>
        <p:spPr>
          <a:xfrm>
            <a:off x="369832" y="5626739"/>
            <a:ext cx="850509" cy="8505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9034E2-4C96-B47A-4DEB-8087F92466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525" y="5538065"/>
            <a:ext cx="1027859" cy="1027859"/>
          </a:xfrm>
          <a:prstGeom prst="rect">
            <a:avLst/>
          </a:prstGeom>
        </p:spPr>
      </p:pic>
      <p:pic>
        <p:nvPicPr>
          <p:cNvPr id="7" name="Picture 6" descr="Caltech logo – EarthByte">
            <a:extLst>
              <a:ext uri="{FF2B5EF4-FFF2-40B4-BE49-F238E27FC236}">
                <a16:creationId xmlns:a16="http://schemas.microsoft.com/office/drawing/2014/main" id="{485191D1-EA99-FC0C-72E2-5954D24B85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1357806" y="5626738"/>
            <a:ext cx="902009" cy="89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174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73C1199-696A-8608-D1F3-42B20FBC84C8}"/>
              </a:ext>
            </a:extLst>
          </p:cNvPr>
          <p:cNvSpPr/>
          <p:nvPr/>
        </p:nvSpPr>
        <p:spPr>
          <a:xfrm>
            <a:off x="400335" y="2678422"/>
            <a:ext cx="9547095" cy="907868"/>
          </a:xfrm>
          <a:prstGeom prst="rect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                                               Laser Heating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00F577-9106-BF9A-0326-66F69A2971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03798" y="1427653"/>
            <a:ext cx="853440" cy="3409406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8302E39-526D-17C3-3D11-F56267C1FBC2}"/>
              </a:ext>
            </a:extLst>
          </p:cNvPr>
          <p:cNvSpPr/>
          <p:nvPr/>
        </p:nvSpPr>
        <p:spPr>
          <a:xfrm>
            <a:off x="3749824" y="1842933"/>
            <a:ext cx="1168180" cy="2500467"/>
          </a:xfrm>
          <a:prstGeom prst="roundRect">
            <a:avLst/>
          </a:prstGeom>
          <a:solidFill>
            <a:srgbClr val="FF0000">
              <a:alpha val="72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9E96D50-44B6-CFF3-96C4-D5FA90BF040C}"/>
              </a:ext>
            </a:extLst>
          </p:cNvPr>
          <p:cNvSpPr/>
          <p:nvPr/>
        </p:nvSpPr>
        <p:spPr>
          <a:xfrm rot="19389727" flipH="1">
            <a:off x="825289" y="3348412"/>
            <a:ext cx="2712740" cy="642810"/>
          </a:xfrm>
          <a:prstGeom prst="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94F4E-4304-FCF1-D3CD-AC455BDDB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D7FC4-9970-D64A-EFA8-6332615AE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Measuring Photon Bunching in Next-Generation Adaptive Optics</a:t>
            </a:r>
            <a:endParaRPr lang="en-US" sz="11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6FF00-5736-0ECC-49A9-5C5B86CB2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2000" smtClean="0"/>
              <a:pPr/>
              <a:t>2</a:t>
            </a:fld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424C59-C6FC-4689-ACF8-36A3AEC18B51}"/>
              </a:ext>
            </a:extLst>
          </p:cNvPr>
          <p:cNvSpPr txBox="1"/>
          <p:nvPr/>
        </p:nvSpPr>
        <p:spPr>
          <a:xfrm>
            <a:off x="207379" y="254643"/>
            <a:ext cx="11564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to Thermal Effects in LIGO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AAA2F904-0061-0F92-9CFC-F1CD1352585D}"/>
              </a:ext>
            </a:extLst>
          </p:cNvPr>
          <p:cNvSpPr/>
          <p:nvPr/>
        </p:nvSpPr>
        <p:spPr>
          <a:xfrm rot="10800000" flipH="1">
            <a:off x="4443382" y="2598793"/>
            <a:ext cx="682498" cy="1067126"/>
          </a:xfrm>
          <a:prstGeom prst="arc">
            <a:avLst>
              <a:gd name="adj1" fmla="val 17338176"/>
              <a:gd name="adj2" fmla="val 4312908"/>
            </a:avLst>
          </a:prstGeom>
          <a:ln w="57150">
            <a:solidFill>
              <a:schemeClr val="tx1">
                <a:lumMod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D4A598BC-00EB-A34C-A0CE-54F7FAA43B31}"/>
              </a:ext>
            </a:extLst>
          </p:cNvPr>
          <p:cNvCxnSpPr>
            <a:cxnSpLocks/>
          </p:cNvCxnSpPr>
          <p:nvPr/>
        </p:nvCxnSpPr>
        <p:spPr>
          <a:xfrm rot="16200000" flipV="1">
            <a:off x="4302374" y="4247329"/>
            <a:ext cx="1179459" cy="1"/>
          </a:xfrm>
          <a:prstGeom prst="curvedConnector3">
            <a:avLst>
              <a:gd name="adj1" fmla="val 50000"/>
            </a:avLst>
          </a:prstGeom>
          <a:ln w="57150">
            <a:solidFill>
              <a:schemeClr val="tx1">
                <a:lumMod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27D2BD78-8387-B168-1069-E68B2A7AA72A}"/>
              </a:ext>
            </a:extLst>
          </p:cNvPr>
          <p:cNvCxnSpPr>
            <a:cxnSpLocks/>
          </p:cNvCxnSpPr>
          <p:nvPr/>
        </p:nvCxnSpPr>
        <p:spPr>
          <a:xfrm rot="5400000">
            <a:off x="4354749" y="1983781"/>
            <a:ext cx="1087408" cy="12700"/>
          </a:xfrm>
          <a:prstGeom prst="curvedConnector3">
            <a:avLst>
              <a:gd name="adj1" fmla="val 50000"/>
            </a:avLst>
          </a:prstGeom>
          <a:ln w="57150">
            <a:solidFill>
              <a:schemeClr val="tx1">
                <a:lumMod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E4190CA-CDCE-0591-DACF-00EC20C67752}"/>
              </a:ext>
            </a:extLst>
          </p:cNvPr>
          <p:cNvSpPr txBox="1"/>
          <p:nvPr/>
        </p:nvSpPr>
        <p:spPr>
          <a:xfrm>
            <a:off x="3949696" y="4969493"/>
            <a:ext cx="1669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Ring Heater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011E74-6FEE-E0DF-427A-B37F48A21EC5}"/>
              </a:ext>
            </a:extLst>
          </p:cNvPr>
          <p:cNvSpPr/>
          <p:nvPr/>
        </p:nvSpPr>
        <p:spPr>
          <a:xfrm>
            <a:off x="2947689" y="1427653"/>
            <a:ext cx="853440" cy="3409406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3E42430-6490-F594-EFEB-B37D0FFED29F}"/>
              </a:ext>
            </a:extLst>
          </p:cNvPr>
          <p:cNvSpPr txBox="1"/>
          <p:nvPr/>
        </p:nvSpPr>
        <p:spPr>
          <a:xfrm>
            <a:off x="1520683" y="4532773"/>
            <a:ext cx="1669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CO2 Laser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69EAC21-2974-C3FB-E9B6-0A962612330D}"/>
              </a:ext>
            </a:extLst>
          </p:cNvPr>
          <p:cNvSpPr txBox="1"/>
          <p:nvPr/>
        </p:nvSpPr>
        <p:spPr>
          <a:xfrm>
            <a:off x="1861822" y="4923592"/>
            <a:ext cx="214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Compensation Plate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336271F-44C1-2C61-0CD6-AD3EB7703DFD}"/>
              </a:ext>
            </a:extLst>
          </p:cNvPr>
          <p:cNvSpPr txBox="1"/>
          <p:nvPr/>
        </p:nvSpPr>
        <p:spPr>
          <a:xfrm>
            <a:off x="10213975" y="4343400"/>
            <a:ext cx="20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Surface Deformation</a:t>
            </a:r>
          </a:p>
        </p:txBody>
      </p:sp>
      <p:cxnSp>
        <p:nvCxnSpPr>
          <p:cNvPr id="77" name="Connector: Curved 76">
            <a:extLst>
              <a:ext uri="{FF2B5EF4-FFF2-40B4-BE49-F238E27FC236}">
                <a16:creationId xmlns:a16="http://schemas.microsoft.com/office/drawing/2014/main" id="{8379642E-2497-6E82-B7AC-7D794228FA28}"/>
              </a:ext>
            </a:extLst>
          </p:cNvPr>
          <p:cNvCxnSpPr>
            <a:cxnSpLocks/>
          </p:cNvCxnSpPr>
          <p:nvPr/>
        </p:nvCxnSpPr>
        <p:spPr>
          <a:xfrm rot="10800000">
            <a:off x="8895730" y="4662687"/>
            <a:ext cx="1200264" cy="12700"/>
          </a:xfrm>
          <a:prstGeom prst="curvedConnector3">
            <a:avLst>
              <a:gd name="adj1" fmla="val 50000"/>
            </a:avLst>
          </a:prstGeom>
          <a:ln w="57150">
            <a:solidFill>
              <a:schemeClr val="tx1">
                <a:lumMod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0070A541-6D06-70A2-A631-EFF6EE964BF4}"/>
              </a:ext>
            </a:extLst>
          </p:cNvPr>
          <p:cNvSpPr txBox="1"/>
          <p:nvPr/>
        </p:nvSpPr>
        <p:spPr>
          <a:xfrm>
            <a:off x="3884269" y="952795"/>
            <a:ext cx="87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ITM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974A4F-47A3-8222-D39E-77EA5D47DD9F}"/>
              </a:ext>
            </a:extLst>
          </p:cNvPr>
          <p:cNvSpPr txBox="1"/>
          <p:nvPr/>
        </p:nvSpPr>
        <p:spPr>
          <a:xfrm>
            <a:off x="10102850" y="5987018"/>
            <a:ext cx="1638301" cy="369332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Brooks et al.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5854289-1604-EA66-D2AE-C244FB616FC8}"/>
              </a:ext>
            </a:extLst>
          </p:cNvPr>
          <p:cNvSpPr/>
          <p:nvPr/>
        </p:nvSpPr>
        <p:spPr>
          <a:xfrm>
            <a:off x="4251365" y="1313353"/>
            <a:ext cx="127032" cy="3638006"/>
          </a:xfrm>
          <a:prstGeom prst="roundRect">
            <a:avLst/>
          </a:prstGeom>
          <a:solidFill>
            <a:schemeClr val="bg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46A5B4-E5A4-C98F-1978-9EA524D54608}"/>
              </a:ext>
            </a:extLst>
          </p:cNvPr>
          <p:cNvSpPr/>
          <p:nvPr/>
        </p:nvSpPr>
        <p:spPr>
          <a:xfrm>
            <a:off x="2823976" y="1813481"/>
            <a:ext cx="1168180" cy="2500467"/>
          </a:xfrm>
          <a:prstGeom prst="roundRect">
            <a:avLst/>
          </a:prstGeom>
          <a:solidFill>
            <a:srgbClr val="FF0000">
              <a:alpha val="72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A34C3A7-F755-AF85-2094-62EDD5D5E0A8}"/>
              </a:ext>
            </a:extLst>
          </p:cNvPr>
          <p:cNvGrpSpPr/>
          <p:nvPr/>
        </p:nvGrpSpPr>
        <p:grpSpPr>
          <a:xfrm>
            <a:off x="4635297" y="1427653"/>
            <a:ext cx="978074" cy="3409406"/>
            <a:chOff x="8947680" y="1557745"/>
            <a:chExt cx="978074" cy="3409406"/>
          </a:xfrm>
        </p:grpSpPr>
        <p:sp>
          <p:nvSpPr>
            <p:cNvPr id="63" name="Arc 62">
              <a:extLst>
                <a:ext uri="{FF2B5EF4-FFF2-40B4-BE49-F238E27FC236}">
                  <a16:creationId xmlns:a16="http://schemas.microsoft.com/office/drawing/2014/main" id="{1DCA94F5-D85D-53EF-59FF-601EAB88E4C2}"/>
                </a:ext>
              </a:extLst>
            </p:cNvPr>
            <p:cNvSpPr/>
            <p:nvPr/>
          </p:nvSpPr>
          <p:spPr>
            <a:xfrm rot="10800000" flipH="1">
              <a:off x="8947680" y="2728886"/>
              <a:ext cx="498411" cy="1067126"/>
            </a:xfrm>
            <a:prstGeom prst="arc">
              <a:avLst>
                <a:gd name="adj1" fmla="val 17304394"/>
                <a:gd name="adj2" fmla="val 4286066"/>
              </a:avLst>
            </a:prstGeom>
            <a:ln w="57150">
              <a:solidFill>
                <a:schemeClr val="tx1">
                  <a:lumMod val="50000"/>
                </a:scheme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1FC049AC-1B26-170A-A09C-CBBED7990BFF}"/>
                </a:ext>
              </a:extLst>
            </p:cNvPr>
            <p:cNvGrpSpPr/>
            <p:nvPr/>
          </p:nvGrpSpPr>
          <p:grpSpPr>
            <a:xfrm>
              <a:off x="9322496" y="1557745"/>
              <a:ext cx="603258" cy="3409406"/>
              <a:chOff x="9322496" y="1557745"/>
              <a:chExt cx="603258" cy="3409406"/>
            </a:xfrm>
          </p:grpSpPr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D313F323-3B9B-C297-6A05-D4B861A9C4A6}"/>
                  </a:ext>
                </a:extLst>
              </p:cNvPr>
              <p:cNvSpPr/>
              <p:nvPr/>
            </p:nvSpPr>
            <p:spPr>
              <a:xfrm rot="10800000">
                <a:off x="9322496" y="1557745"/>
                <a:ext cx="603258" cy="3409406"/>
              </a:xfrm>
              <a:prstGeom prst="arc">
                <a:avLst>
                  <a:gd name="adj1" fmla="val 3942450"/>
                  <a:gd name="adj2" fmla="val 5297975"/>
                </a:avLst>
              </a:prstGeom>
              <a:ln w="57150">
                <a:solidFill>
                  <a:schemeClr val="tx2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Arc 64">
                <a:extLst>
                  <a:ext uri="{FF2B5EF4-FFF2-40B4-BE49-F238E27FC236}">
                    <a16:creationId xmlns:a16="http://schemas.microsoft.com/office/drawing/2014/main" id="{7ECE358C-AA45-A915-B61A-FCCB0C0F88EE}"/>
                  </a:ext>
                </a:extLst>
              </p:cNvPr>
              <p:cNvSpPr/>
              <p:nvPr/>
            </p:nvSpPr>
            <p:spPr>
              <a:xfrm rot="10800000">
                <a:off x="9322496" y="1557745"/>
                <a:ext cx="603258" cy="3409406"/>
              </a:xfrm>
              <a:prstGeom prst="arc">
                <a:avLst>
                  <a:gd name="adj1" fmla="val 16321710"/>
                  <a:gd name="adj2" fmla="val 17950535"/>
                </a:avLst>
              </a:prstGeom>
              <a:ln w="57150">
                <a:solidFill>
                  <a:schemeClr val="tx2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361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39" grpId="0" animBg="1"/>
      <p:bldP spid="10" grpId="0" animBg="1"/>
      <p:bldP spid="10" grpId="1" animBg="1"/>
      <p:bldP spid="33" grpId="0"/>
      <p:bldP spid="38" grpId="0" animBg="1"/>
      <p:bldP spid="41" grpId="0"/>
      <p:bldP spid="43" grpId="0"/>
      <p:bldP spid="32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16B56-2326-910C-9E33-2783E1D29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A086A-608E-846F-58C1-6A7FBEBAB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B175E-20FB-EA6E-7B3A-6DB66184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2000" smtClean="0"/>
              <a:pPr/>
              <a:t>3</a:t>
            </a:fld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85A2DB-3288-2E24-E00D-55F9A07B94A4}"/>
              </a:ext>
            </a:extLst>
          </p:cNvPr>
          <p:cNvSpPr txBox="1"/>
          <p:nvPr/>
        </p:nvSpPr>
        <p:spPr>
          <a:xfrm>
            <a:off x="10102848" y="5779646"/>
            <a:ext cx="1638301" cy="646331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Brooks 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al.,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Rosauer et al.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C9F0CA-E807-A66A-2917-19DD909F6A00}"/>
              </a:ext>
            </a:extLst>
          </p:cNvPr>
          <p:cNvSpPr txBox="1"/>
          <p:nvPr/>
        </p:nvSpPr>
        <p:spPr>
          <a:xfrm>
            <a:off x="631048" y="1543410"/>
            <a:ext cx="484930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Absorption of the laser power generates thermal gradients inside the optics which create aberrations. This degrades </a:t>
            </a:r>
            <a:r>
              <a:rPr lang="en-US" b="1" dirty="0"/>
              <a:t>both available arm power and squeezing levels</a:t>
            </a:r>
            <a:r>
              <a:rPr lang="en-US" dirty="0"/>
              <a:t>. </a:t>
            </a:r>
          </a:p>
          <a:p>
            <a:endParaRPr lang="en-US" b="1" dirty="0"/>
          </a:p>
          <a:p>
            <a:r>
              <a:rPr lang="en-US" dirty="0"/>
              <a:t>Optical aberrations are generated through: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Thermoelastic deformation of the high reflective surfaces</a:t>
            </a:r>
          </a:p>
          <a:p>
            <a:pPr marL="342900" indent="-342900">
              <a:buAutoNum type="arabicPeriod"/>
            </a:pPr>
            <a:r>
              <a:rPr lang="en-US" dirty="0"/>
              <a:t>Thermo-refractive lensing within the substrate</a:t>
            </a:r>
          </a:p>
          <a:p>
            <a:endParaRPr lang="en-US" b="1" dirty="0"/>
          </a:p>
          <a:p>
            <a:r>
              <a:rPr lang="en-US" b="1" dirty="0"/>
              <a:t>If we want more laser power and squeezing, we need something better!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2B3328E-CC33-A160-F9C8-252F6ADC7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7883" y="1622571"/>
            <a:ext cx="5785433" cy="32974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7145FBB-B3B4-1532-67C3-D241B77BCFEC}"/>
              </a:ext>
            </a:extLst>
          </p:cNvPr>
          <p:cNvSpPr txBox="1"/>
          <p:nvPr/>
        </p:nvSpPr>
        <p:spPr>
          <a:xfrm>
            <a:off x="5685576" y="5065177"/>
            <a:ext cx="5817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1. Residual Wavefront Error of a 100kg A# ITM due to surface deformation and substrate lensing.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F77EB8-0BA8-35E9-7DF3-01521B778BF3}"/>
              </a:ext>
            </a:extLst>
          </p:cNvPr>
          <p:cNvSpPr txBox="1"/>
          <p:nvPr/>
        </p:nvSpPr>
        <p:spPr>
          <a:xfrm>
            <a:off x="207379" y="254643"/>
            <a:ext cx="11564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to Thermal Effects in LIGO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45A40D-DD0B-2ADE-17A4-BFDB3F0817FA}"/>
              </a:ext>
            </a:extLst>
          </p:cNvPr>
          <p:cNvSpPr txBox="1"/>
          <p:nvPr/>
        </p:nvSpPr>
        <p:spPr>
          <a:xfrm>
            <a:off x="8685317" y="666105"/>
            <a:ext cx="3086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TCS does not meet A# requirements in the center or edges!</a:t>
            </a:r>
          </a:p>
        </p:txBody>
      </p:sp>
    </p:spTree>
    <p:extLst>
      <p:ext uri="{BB962C8B-B14F-4D97-AF65-F5344CB8AC3E}">
        <p14:creationId xmlns:p14="http://schemas.microsoft.com/office/powerpoint/2010/main" val="2993921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F019A-3C22-95EB-9FCA-D04CE1450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F6DC8C8-6B34-E7C9-0245-94B09AD3055E}"/>
              </a:ext>
            </a:extLst>
          </p:cNvPr>
          <p:cNvSpPr/>
          <p:nvPr/>
        </p:nvSpPr>
        <p:spPr>
          <a:xfrm>
            <a:off x="395785" y="2679573"/>
            <a:ext cx="9566351" cy="907868"/>
          </a:xfrm>
          <a:prstGeom prst="rect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                                              Laser Heating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CF184F-2F7F-6D1F-0021-073EA97E6910}"/>
              </a:ext>
            </a:extLst>
          </p:cNvPr>
          <p:cNvSpPr/>
          <p:nvPr/>
        </p:nvSpPr>
        <p:spPr>
          <a:xfrm rot="2013743">
            <a:off x="3921984" y="4209510"/>
            <a:ext cx="2302528" cy="214156"/>
          </a:xfrm>
          <a:prstGeom prst="rect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BD9F7B-4198-C6FD-A4D3-A8F080375E7A}"/>
              </a:ext>
            </a:extLst>
          </p:cNvPr>
          <p:cNvSpPr/>
          <p:nvPr/>
        </p:nvSpPr>
        <p:spPr>
          <a:xfrm rot="19563044">
            <a:off x="3841165" y="1837287"/>
            <a:ext cx="2302528" cy="214156"/>
          </a:xfrm>
          <a:prstGeom prst="rect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521A9E-A59C-ED75-6ACA-CD0C7D422E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03798" y="1427653"/>
            <a:ext cx="853440" cy="3409406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4CBCDB5-6B1E-4A3F-463D-B04F3F74600B}"/>
              </a:ext>
            </a:extLst>
          </p:cNvPr>
          <p:cNvSpPr/>
          <p:nvPr/>
        </p:nvSpPr>
        <p:spPr>
          <a:xfrm rot="19389727" flipH="1">
            <a:off x="825289" y="3348412"/>
            <a:ext cx="2712740" cy="642810"/>
          </a:xfrm>
          <a:prstGeom prst="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76445-F00A-59A3-90A9-D0FA84E31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780AF-C9E2-DE15-862D-CAD4EAE02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D74FDF-F4BD-7135-B8B7-16291B84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2000" smtClean="0"/>
              <a:pPr/>
              <a:t>4</a:t>
            </a:fld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42F504-F746-2FD4-A992-69D3D5E15F7C}"/>
              </a:ext>
            </a:extLst>
          </p:cNvPr>
          <p:cNvSpPr txBox="1"/>
          <p:nvPr/>
        </p:nvSpPr>
        <p:spPr>
          <a:xfrm>
            <a:off x="207379" y="254643"/>
            <a:ext cx="11564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to Thermal Effects in LIGO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64DDFBD-D532-F8B6-F226-208187836171}"/>
              </a:ext>
            </a:extLst>
          </p:cNvPr>
          <p:cNvSpPr/>
          <p:nvPr/>
        </p:nvSpPr>
        <p:spPr>
          <a:xfrm>
            <a:off x="2947689" y="1427653"/>
            <a:ext cx="853440" cy="3409406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10781B-4919-A589-1759-C8AE4337AC01}"/>
              </a:ext>
            </a:extLst>
          </p:cNvPr>
          <p:cNvSpPr txBox="1"/>
          <p:nvPr/>
        </p:nvSpPr>
        <p:spPr>
          <a:xfrm>
            <a:off x="6556757" y="4837059"/>
            <a:ext cx="192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FROSTI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1BC6433-4E73-603F-CDB9-7CA94B07A4CB}"/>
              </a:ext>
            </a:extLst>
          </p:cNvPr>
          <p:cNvSpPr txBox="1"/>
          <p:nvPr/>
        </p:nvSpPr>
        <p:spPr>
          <a:xfrm>
            <a:off x="6364091" y="924060"/>
            <a:ext cx="192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FROSTI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131F209-ACEA-B88A-45D0-8A9BD7704F73}"/>
              </a:ext>
            </a:extLst>
          </p:cNvPr>
          <p:cNvGrpSpPr/>
          <p:nvPr/>
        </p:nvGrpSpPr>
        <p:grpSpPr>
          <a:xfrm>
            <a:off x="4494019" y="1427653"/>
            <a:ext cx="978074" cy="3409406"/>
            <a:chOff x="8947680" y="1557745"/>
            <a:chExt cx="978074" cy="3409406"/>
          </a:xfrm>
        </p:grpSpPr>
        <p:sp>
          <p:nvSpPr>
            <p:cNvPr id="63" name="Arc 62">
              <a:extLst>
                <a:ext uri="{FF2B5EF4-FFF2-40B4-BE49-F238E27FC236}">
                  <a16:creationId xmlns:a16="http://schemas.microsoft.com/office/drawing/2014/main" id="{F3504F0C-699F-F646-DC0F-272A9D012B2D}"/>
                </a:ext>
              </a:extLst>
            </p:cNvPr>
            <p:cNvSpPr/>
            <p:nvPr/>
          </p:nvSpPr>
          <p:spPr>
            <a:xfrm rot="10800000" flipH="1">
              <a:off x="8947680" y="2728886"/>
              <a:ext cx="498411" cy="1067126"/>
            </a:xfrm>
            <a:prstGeom prst="arc">
              <a:avLst>
                <a:gd name="adj1" fmla="val 17304394"/>
                <a:gd name="adj2" fmla="val 4286066"/>
              </a:avLst>
            </a:prstGeom>
            <a:ln w="57150">
              <a:solidFill>
                <a:schemeClr val="tx1">
                  <a:lumMod val="50000"/>
                </a:scheme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3992EBAD-134E-00A4-4FA8-7865BA8B5A62}"/>
                </a:ext>
              </a:extLst>
            </p:cNvPr>
            <p:cNvGrpSpPr/>
            <p:nvPr/>
          </p:nvGrpSpPr>
          <p:grpSpPr>
            <a:xfrm>
              <a:off x="9322496" y="1557745"/>
              <a:ext cx="603258" cy="3409406"/>
              <a:chOff x="9322496" y="1557745"/>
              <a:chExt cx="603258" cy="3409406"/>
            </a:xfrm>
          </p:grpSpPr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CD966E52-E88C-55A3-DAE7-BDECA5C096DF}"/>
                  </a:ext>
                </a:extLst>
              </p:cNvPr>
              <p:cNvSpPr/>
              <p:nvPr/>
            </p:nvSpPr>
            <p:spPr>
              <a:xfrm rot="10800000">
                <a:off x="9322496" y="1557745"/>
                <a:ext cx="603258" cy="3409406"/>
              </a:xfrm>
              <a:prstGeom prst="arc">
                <a:avLst>
                  <a:gd name="adj1" fmla="val 3942450"/>
                  <a:gd name="adj2" fmla="val 5297975"/>
                </a:avLst>
              </a:prstGeom>
              <a:ln w="57150">
                <a:solidFill>
                  <a:schemeClr val="tx2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Arc 64">
                <a:extLst>
                  <a:ext uri="{FF2B5EF4-FFF2-40B4-BE49-F238E27FC236}">
                    <a16:creationId xmlns:a16="http://schemas.microsoft.com/office/drawing/2014/main" id="{81137939-9C72-4048-6818-AE8087C077F3}"/>
                  </a:ext>
                </a:extLst>
              </p:cNvPr>
              <p:cNvSpPr/>
              <p:nvPr/>
            </p:nvSpPr>
            <p:spPr>
              <a:xfrm rot="10800000">
                <a:off x="9322496" y="1557745"/>
                <a:ext cx="603258" cy="3409406"/>
              </a:xfrm>
              <a:prstGeom prst="arc">
                <a:avLst>
                  <a:gd name="adj1" fmla="val 16321710"/>
                  <a:gd name="adj2" fmla="val 17950535"/>
                </a:avLst>
              </a:prstGeom>
              <a:ln w="57150">
                <a:solidFill>
                  <a:schemeClr val="tx2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DFE75A28-F64F-985B-31A2-8396BAE00EF4}"/>
              </a:ext>
            </a:extLst>
          </p:cNvPr>
          <p:cNvSpPr txBox="1"/>
          <p:nvPr/>
        </p:nvSpPr>
        <p:spPr>
          <a:xfrm>
            <a:off x="10213975" y="4343400"/>
            <a:ext cx="20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Surface Deformation</a:t>
            </a:r>
          </a:p>
        </p:txBody>
      </p:sp>
      <p:cxnSp>
        <p:nvCxnSpPr>
          <p:cNvPr id="77" name="Connector: Curved 76">
            <a:extLst>
              <a:ext uri="{FF2B5EF4-FFF2-40B4-BE49-F238E27FC236}">
                <a16:creationId xmlns:a16="http://schemas.microsoft.com/office/drawing/2014/main" id="{2A566B7C-20C2-B8A5-58B1-9A128BEDA0B3}"/>
              </a:ext>
            </a:extLst>
          </p:cNvPr>
          <p:cNvCxnSpPr>
            <a:cxnSpLocks/>
          </p:cNvCxnSpPr>
          <p:nvPr/>
        </p:nvCxnSpPr>
        <p:spPr>
          <a:xfrm rot="10800000">
            <a:off x="8895730" y="4662687"/>
            <a:ext cx="1200264" cy="12700"/>
          </a:xfrm>
          <a:prstGeom prst="curvedConnector3">
            <a:avLst>
              <a:gd name="adj1" fmla="val 50000"/>
            </a:avLst>
          </a:prstGeom>
          <a:ln w="57150">
            <a:solidFill>
              <a:schemeClr val="tx1">
                <a:lumMod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02D36BC-69F8-106C-B4D9-A6B9373CB0FE}"/>
              </a:ext>
            </a:extLst>
          </p:cNvPr>
          <p:cNvGrpSpPr/>
          <p:nvPr/>
        </p:nvGrpSpPr>
        <p:grpSpPr>
          <a:xfrm>
            <a:off x="4629500" y="1222112"/>
            <a:ext cx="601056" cy="3839557"/>
            <a:chOff x="9896720" y="1222112"/>
            <a:chExt cx="601056" cy="3839557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8CB5F5A2-53E0-4EE9-BA12-0BC4EB77B7F5}"/>
                </a:ext>
              </a:extLst>
            </p:cNvPr>
            <p:cNvSpPr/>
            <p:nvPr/>
          </p:nvSpPr>
          <p:spPr>
            <a:xfrm rot="10800000" flipH="1">
              <a:off x="9910044" y="1222112"/>
              <a:ext cx="342139" cy="1171456"/>
            </a:xfrm>
            <a:prstGeom prst="arc">
              <a:avLst>
                <a:gd name="adj1" fmla="val 17791952"/>
                <a:gd name="adj2" fmla="val 3555384"/>
              </a:avLst>
            </a:prstGeom>
            <a:ln w="57150">
              <a:solidFill>
                <a:schemeClr val="tx1">
                  <a:lumMod val="50000"/>
                </a:scheme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49D9247-41F3-5F97-569B-6D85605D995A}"/>
                </a:ext>
              </a:extLst>
            </p:cNvPr>
            <p:cNvGrpSpPr/>
            <p:nvPr/>
          </p:nvGrpSpPr>
          <p:grpSpPr>
            <a:xfrm>
              <a:off x="9896720" y="1842933"/>
              <a:ext cx="601056" cy="3218736"/>
              <a:chOff x="9896720" y="1842933"/>
              <a:chExt cx="601056" cy="3218736"/>
            </a:xfrm>
          </p:grpSpPr>
          <p:sp>
            <p:nvSpPr>
              <p:cNvPr id="9" name="Arc 8">
                <a:extLst>
                  <a:ext uri="{FF2B5EF4-FFF2-40B4-BE49-F238E27FC236}">
                    <a16:creationId xmlns:a16="http://schemas.microsoft.com/office/drawing/2014/main" id="{87F4EA24-B3E7-93A3-0002-209C07303662}"/>
                  </a:ext>
                </a:extLst>
              </p:cNvPr>
              <p:cNvSpPr/>
              <p:nvPr/>
            </p:nvSpPr>
            <p:spPr>
              <a:xfrm rot="10800000" flipH="1">
                <a:off x="9957259" y="2546629"/>
                <a:ext cx="290533" cy="1171456"/>
              </a:xfrm>
              <a:prstGeom prst="arc">
                <a:avLst>
                  <a:gd name="adj1" fmla="val 17301079"/>
                  <a:gd name="adj2" fmla="val 4135529"/>
                </a:avLst>
              </a:prstGeom>
              <a:ln w="57150">
                <a:solidFill>
                  <a:schemeClr val="tx1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Arc 13">
                <a:extLst>
                  <a:ext uri="{FF2B5EF4-FFF2-40B4-BE49-F238E27FC236}">
                    <a16:creationId xmlns:a16="http://schemas.microsoft.com/office/drawing/2014/main" id="{D292C992-116B-47DF-39DB-52B3F76F62F2}"/>
                  </a:ext>
                </a:extLst>
              </p:cNvPr>
              <p:cNvSpPr/>
              <p:nvPr/>
            </p:nvSpPr>
            <p:spPr>
              <a:xfrm rot="10800000">
                <a:off x="10207243" y="1842933"/>
                <a:ext cx="290533" cy="1171456"/>
              </a:xfrm>
              <a:prstGeom prst="arc">
                <a:avLst>
                  <a:gd name="adj1" fmla="val 17791952"/>
                  <a:gd name="adj2" fmla="val 3555384"/>
                </a:avLst>
              </a:prstGeom>
              <a:ln w="57150">
                <a:solidFill>
                  <a:schemeClr val="tx1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Arc 50">
                <a:extLst>
                  <a:ext uri="{FF2B5EF4-FFF2-40B4-BE49-F238E27FC236}">
                    <a16:creationId xmlns:a16="http://schemas.microsoft.com/office/drawing/2014/main" id="{52DAB9F9-C8C3-A788-426B-4E97B394522D}"/>
                  </a:ext>
                </a:extLst>
              </p:cNvPr>
              <p:cNvSpPr/>
              <p:nvPr/>
            </p:nvSpPr>
            <p:spPr>
              <a:xfrm rot="10800000">
                <a:off x="10197082" y="3254470"/>
                <a:ext cx="290533" cy="1171456"/>
              </a:xfrm>
              <a:prstGeom prst="arc">
                <a:avLst>
                  <a:gd name="adj1" fmla="val 17791952"/>
                  <a:gd name="adj2" fmla="val 3555384"/>
                </a:avLst>
              </a:prstGeom>
              <a:ln w="57150">
                <a:solidFill>
                  <a:schemeClr val="tx1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Arc 59">
                <a:extLst>
                  <a:ext uri="{FF2B5EF4-FFF2-40B4-BE49-F238E27FC236}">
                    <a16:creationId xmlns:a16="http://schemas.microsoft.com/office/drawing/2014/main" id="{F1802B23-7FF6-BACD-AACA-8C5E5A262EE7}"/>
                  </a:ext>
                </a:extLst>
              </p:cNvPr>
              <p:cNvSpPr/>
              <p:nvPr/>
            </p:nvSpPr>
            <p:spPr>
              <a:xfrm rot="10800000" flipH="1">
                <a:off x="9896720" y="3890213"/>
                <a:ext cx="342139" cy="1171456"/>
              </a:xfrm>
              <a:prstGeom prst="arc">
                <a:avLst>
                  <a:gd name="adj1" fmla="val 17791952"/>
                  <a:gd name="adj2" fmla="val 3555384"/>
                </a:avLst>
              </a:prstGeom>
              <a:ln w="57150">
                <a:solidFill>
                  <a:schemeClr val="tx1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CC7D2BF-1487-2CE0-2C73-6170CA0E8173}"/>
              </a:ext>
            </a:extLst>
          </p:cNvPr>
          <p:cNvSpPr txBox="1"/>
          <p:nvPr/>
        </p:nvSpPr>
        <p:spPr>
          <a:xfrm>
            <a:off x="3949696" y="4969493"/>
            <a:ext cx="1669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Ring Heater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FE3DA-5A86-CD05-A1EC-C0162C10388B}"/>
              </a:ext>
            </a:extLst>
          </p:cNvPr>
          <p:cNvSpPr txBox="1"/>
          <p:nvPr/>
        </p:nvSpPr>
        <p:spPr>
          <a:xfrm>
            <a:off x="1520683" y="4532773"/>
            <a:ext cx="1669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CO2 Laser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F38278-94E1-B454-6E27-D734D736F00D}"/>
              </a:ext>
            </a:extLst>
          </p:cNvPr>
          <p:cNvSpPr txBox="1"/>
          <p:nvPr/>
        </p:nvSpPr>
        <p:spPr>
          <a:xfrm>
            <a:off x="1861822" y="4923592"/>
            <a:ext cx="214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Compensation Plate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03F92C-A133-4A97-C263-F074B89F444E}"/>
              </a:ext>
            </a:extLst>
          </p:cNvPr>
          <p:cNvSpPr txBox="1"/>
          <p:nvPr/>
        </p:nvSpPr>
        <p:spPr>
          <a:xfrm>
            <a:off x="3884269" y="952795"/>
            <a:ext cx="87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ITM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58D522-15C3-2810-69CF-B5D28CF5BEDD}"/>
              </a:ext>
            </a:extLst>
          </p:cNvPr>
          <p:cNvSpPr txBox="1"/>
          <p:nvPr/>
        </p:nvSpPr>
        <p:spPr>
          <a:xfrm>
            <a:off x="10102847" y="5764337"/>
            <a:ext cx="1638301" cy="646331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Brooks et al, Rosauer et al.</a:t>
            </a:r>
          </a:p>
        </p:txBody>
      </p:sp>
      <p:sp>
        <p:nvSpPr>
          <p:cNvPr id="46" name="Chord 45">
            <a:extLst>
              <a:ext uri="{FF2B5EF4-FFF2-40B4-BE49-F238E27FC236}">
                <a16:creationId xmlns:a16="http://schemas.microsoft.com/office/drawing/2014/main" id="{303909C5-D881-F342-A8AF-52181C626077}"/>
              </a:ext>
            </a:extLst>
          </p:cNvPr>
          <p:cNvSpPr/>
          <p:nvPr/>
        </p:nvSpPr>
        <p:spPr>
          <a:xfrm rot="8527069">
            <a:off x="5353842" y="1049911"/>
            <a:ext cx="1084433" cy="407604"/>
          </a:xfrm>
          <a:prstGeom prst="chord">
            <a:avLst>
              <a:gd name="adj1" fmla="val 1018984"/>
              <a:gd name="adj2" fmla="val 16200000"/>
            </a:avLst>
          </a:prstGeom>
          <a:solidFill>
            <a:srgbClr val="FFCC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240CFA0-50FD-218A-E351-037F98223313}"/>
              </a:ext>
            </a:extLst>
          </p:cNvPr>
          <p:cNvSpPr/>
          <p:nvPr/>
        </p:nvSpPr>
        <p:spPr>
          <a:xfrm>
            <a:off x="3749824" y="1842933"/>
            <a:ext cx="1168180" cy="2500467"/>
          </a:xfrm>
          <a:prstGeom prst="roundRect">
            <a:avLst/>
          </a:prstGeom>
          <a:solidFill>
            <a:srgbClr val="FF0000">
              <a:alpha val="72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3FFF4A4-F3AD-388D-2EBA-2B56997C9688}"/>
              </a:ext>
            </a:extLst>
          </p:cNvPr>
          <p:cNvSpPr/>
          <p:nvPr/>
        </p:nvSpPr>
        <p:spPr>
          <a:xfrm>
            <a:off x="4251365" y="1313353"/>
            <a:ext cx="127032" cy="3638006"/>
          </a:xfrm>
          <a:prstGeom prst="roundRect">
            <a:avLst/>
          </a:prstGeom>
          <a:solidFill>
            <a:schemeClr val="bg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A400AD-F3D3-5D2B-6F19-E5DBF6D837F4}"/>
              </a:ext>
            </a:extLst>
          </p:cNvPr>
          <p:cNvSpPr/>
          <p:nvPr/>
        </p:nvSpPr>
        <p:spPr>
          <a:xfrm>
            <a:off x="2823976" y="1813481"/>
            <a:ext cx="1168180" cy="2500467"/>
          </a:xfrm>
          <a:prstGeom prst="roundRect">
            <a:avLst/>
          </a:prstGeom>
          <a:solidFill>
            <a:srgbClr val="FF0000">
              <a:alpha val="72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hord 15">
            <a:extLst>
              <a:ext uri="{FF2B5EF4-FFF2-40B4-BE49-F238E27FC236}">
                <a16:creationId xmlns:a16="http://schemas.microsoft.com/office/drawing/2014/main" id="{DA1910CD-BA13-16B2-FBF1-6F28DBB254FF}"/>
              </a:ext>
            </a:extLst>
          </p:cNvPr>
          <p:cNvSpPr/>
          <p:nvPr/>
        </p:nvSpPr>
        <p:spPr>
          <a:xfrm rot="2346346" flipH="1">
            <a:off x="5486305" y="4805384"/>
            <a:ext cx="1020789" cy="407604"/>
          </a:xfrm>
          <a:prstGeom prst="chord">
            <a:avLst>
              <a:gd name="adj1" fmla="val 1018984"/>
              <a:gd name="adj2" fmla="val 16200000"/>
            </a:avLst>
          </a:prstGeom>
          <a:solidFill>
            <a:srgbClr val="FFCC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08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55" grpId="0"/>
      <p:bldP spid="62" grpId="0"/>
      <p:bldP spid="46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2D064-3E26-91F3-DD3B-1679B52DD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6EE6A-DD67-DAD8-2720-8D7F38EBE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00157-BF09-0B5D-0E82-D497F476D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5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895243-1FF0-E3F3-8103-7FAE72DB495F}"/>
              </a:ext>
            </a:extLst>
          </p:cNvPr>
          <p:cNvSpPr txBox="1"/>
          <p:nvPr/>
        </p:nvSpPr>
        <p:spPr>
          <a:xfrm>
            <a:off x="1874043" y="5032911"/>
            <a:ext cx="8443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</a:t>
            </a:r>
            <a:r>
              <a:rPr lang="en-US" sz="2000" dirty="0" err="1"/>
              <a:t>FROnt</a:t>
            </a:r>
            <a:r>
              <a:rPr lang="en-US" sz="2000" dirty="0"/>
              <a:t> Surface Type Irradiator (FROSTI) is a new type of active wavefront control which projects 3-14 </a:t>
            </a:r>
            <a:r>
              <a:rPr lang="el-GR" sz="2000" dirty="0"/>
              <a:t>μ</a:t>
            </a:r>
            <a:r>
              <a:rPr lang="en-US" sz="2000" dirty="0"/>
              <a:t>m thermal radiation directly onto the high reflective surfaces of the test-masses. Left: Reflector design showing aluminum body and gold reflective surface. Right: Ray tracing simulation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C7229CA-3764-1382-6044-BBA0CA991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043" y="753166"/>
            <a:ext cx="4438650" cy="4124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38CDC0-299E-8349-4CAE-6BEDDC508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416" y="378540"/>
            <a:ext cx="3844608" cy="490395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71DDA19-DE75-A7C1-776E-C6F915D71012}"/>
              </a:ext>
            </a:extLst>
          </p:cNvPr>
          <p:cNvSpPr txBox="1"/>
          <p:nvPr/>
        </p:nvSpPr>
        <p:spPr>
          <a:xfrm>
            <a:off x="10186749" y="5987018"/>
            <a:ext cx="1298258" cy="369332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G2201732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E89662-CD31-1D5E-450A-9D41CB5D2F4C}"/>
              </a:ext>
            </a:extLst>
          </p:cNvPr>
          <p:cNvSpPr txBox="1"/>
          <p:nvPr/>
        </p:nvSpPr>
        <p:spPr>
          <a:xfrm>
            <a:off x="207379" y="254643"/>
            <a:ext cx="11564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to FROSTI</a:t>
            </a:r>
          </a:p>
        </p:txBody>
      </p:sp>
    </p:spTree>
    <p:extLst>
      <p:ext uri="{BB962C8B-B14F-4D97-AF65-F5344CB8AC3E}">
        <p14:creationId xmlns:p14="http://schemas.microsoft.com/office/powerpoint/2010/main" val="422778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AA82B-6733-3298-82A8-71F20CAE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675AA-5F91-B247-0F5F-31F678167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37ACB-63DD-7FB9-4D91-3174B8180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2000" smtClean="0"/>
              <a:pPr/>
              <a:t>6</a:t>
            </a:fld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39B778-BC1C-77ED-440F-A6B17C10E81D}"/>
              </a:ext>
            </a:extLst>
          </p:cNvPr>
          <p:cNvSpPr txBox="1"/>
          <p:nvPr/>
        </p:nvSpPr>
        <p:spPr>
          <a:xfrm>
            <a:off x="2053611" y="5710019"/>
            <a:ext cx="8084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2. Left: FROSTI irradiance profile on ITM. Right: FROSTI irradiance profile on the ETM.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5E3E19-FA68-CD98-0450-0BE9538814AF}"/>
              </a:ext>
            </a:extLst>
          </p:cNvPr>
          <p:cNvSpPr txBox="1"/>
          <p:nvPr/>
        </p:nvSpPr>
        <p:spPr>
          <a:xfrm>
            <a:off x="10156268" y="5987018"/>
            <a:ext cx="1497251" cy="369332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Tao et al.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A2EB6A-7B06-3629-FB17-A4C74143AE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44"/>
          <a:stretch>
            <a:fillRect/>
          </a:stretch>
        </p:blipFill>
        <p:spPr>
          <a:xfrm>
            <a:off x="2053611" y="380164"/>
            <a:ext cx="8084778" cy="52080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A0FC6D-6C84-FF38-9B5F-0B000253DFC1}"/>
              </a:ext>
            </a:extLst>
          </p:cNvPr>
          <p:cNvSpPr/>
          <p:nvPr/>
        </p:nvSpPr>
        <p:spPr>
          <a:xfrm>
            <a:off x="2053612" y="3831560"/>
            <a:ext cx="8084778" cy="1771384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2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603E6C8-7204-FAA5-1F21-A3654B1CE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153" y="1925190"/>
            <a:ext cx="3404371" cy="43424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30C00D-1369-FAAE-90F6-9E7FF60E0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8554"/>
            <a:ext cx="10515600" cy="1325563"/>
          </a:xfrm>
        </p:spPr>
        <p:txBody>
          <a:bodyPr/>
          <a:lstStyle/>
          <a:p>
            <a:r>
              <a:rPr lang="en-US" dirty="0"/>
              <a:t>Why measure the Relative Intensity Noise?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E092B4-48F7-5739-E080-D8E1340C2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9CBCE-6D01-5CB5-5816-02A44C02F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D27C15-7668-0E9E-41CF-33B2C3394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7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33260C-80F9-D795-E4DA-6820259FA2E1}"/>
              </a:ext>
            </a:extLst>
          </p:cNvPr>
          <p:cNvSpPr txBox="1"/>
          <p:nvPr/>
        </p:nvSpPr>
        <p:spPr>
          <a:xfrm>
            <a:off x="1016000" y="1925190"/>
            <a:ext cx="47176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major challenge is posed because the </a:t>
            </a:r>
            <a:r>
              <a:rPr lang="en-US" b="1" dirty="0">
                <a:solidFill>
                  <a:srgbClr val="00B0F0"/>
                </a:solidFill>
              </a:rPr>
              <a:t>heating pattern is applied directly onto the high-reflective surface.</a:t>
            </a:r>
            <a:endParaRPr lang="en-US" dirty="0"/>
          </a:p>
          <a:p>
            <a:endParaRPr lang="en-US" dirty="0"/>
          </a:p>
          <a:p>
            <a:r>
              <a:rPr lang="en-US" dirty="0"/>
              <a:t>Intensity noise from FROSTI can couple optomechanical and photothermal into </a:t>
            </a:r>
            <a:r>
              <a:rPr lang="en-US" b="1" dirty="0">
                <a:solidFill>
                  <a:srgbClr val="FF0000"/>
                </a:solidFill>
              </a:rPr>
              <a:t>displacement noise</a:t>
            </a:r>
            <a:r>
              <a:rPr lang="en-US" b="1" dirty="0"/>
              <a:t>.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61919-C2E4-33B5-AB03-D1D21BE27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064" y="1516492"/>
            <a:ext cx="3188611" cy="29628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997219-462D-F410-5C7E-6861F870AC83}"/>
                  </a:ext>
                </a:extLst>
              </p:cNvPr>
              <p:cNvSpPr txBox="1"/>
              <p:nvPr/>
            </p:nvSpPr>
            <p:spPr>
              <a:xfrm>
                <a:off x="1016000" y="4259895"/>
                <a:ext cx="4622064" cy="67242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prstDash val="lg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Relative Intensity Noise (RIN) &lt;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Hz</m:t>
                        </m:r>
                      </m:e>
                    </m:rad>
                  </m:oMath>
                </a14:m>
                <a:r>
                  <a:rPr lang="en-US" dirty="0"/>
                  <a:t> @ 20 Hz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997219-462D-F410-5C7E-6861F870A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00" y="4259895"/>
                <a:ext cx="4622064" cy="672428"/>
              </a:xfrm>
              <a:prstGeom prst="rect">
                <a:avLst/>
              </a:prstGeom>
              <a:blipFill>
                <a:blip r:embed="rId4"/>
                <a:stretch>
                  <a:fillRect l="-917" b="-10435"/>
                </a:stretch>
              </a:blipFill>
              <a:ln w="28575">
                <a:solidFill>
                  <a:srgbClr val="FF0000"/>
                </a:solidFill>
                <a:prstDash val="lg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9ED0DF2-DE0A-8805-B9F0-326FD55D80A9}"/>
              </a:ext>
            </a:extLst>
          </p:cNvPr>
          <p:cNvSpPr txBox="1"/>
          <p:nvPr/>
        </p:nvSpPr>
        <p:spPr>
          <a:xfrm>
            <a:off x="1016000" y="4932323"/>
            <a:ext cx="462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A+ Requirement for FROSTI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116118-B0C3-63C1-4D0B-604B6B572303}"/>
              </a:ext>
            </a:extLst>
          </p:cNvPr>
          <p:cNvSpPr txBox="1"/>
          <p:nvPr/>
        </p:nvSpPr>
        <p:spPr>
          <a:xfrm>
            <a:off x="10156268" y="5750881"/>
            <a:ext cx="1497251" cy="646331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Tao et al.</a:t>
            </a:r>
          </a:p>
          <a:p>
            <a:pPr algn="ctr"/>
            <a:r>
              <a:rPr lang="en-US" dirty="0"/>
              <a:t>G2201732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18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7B731-D68A-C239-A9AD-D87AA705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1E37C66E-C120-7067-0E14-D5DD886DE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663" y="1428526"/>
            <a:ext cx="6789366" cy="42273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440C90-5765-FAFB-EA5D-33246B3C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8554"/>
            <a:ext cx="10515600" cy="1325563"/>
          </a:xfrm>
        </p:spPr>
        <p:txBody>
          <a:bodyPr/>
          <a:lstStyle/>
          <a:p>
            <a:r>
              <a:rPr lang="en-US" dirty="0"/>
              <a:t>Why measure the Relative Intensity Noise?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CE5DA-6095-AA9A-3B87-FAF9CE121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843294-5A8C-AE4C-99A4-0E6CDB43A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97696-4653-8823-0482-18AA6B1C0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8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0ADE26-4C7E-96F9-97CB-875DB0231BD2}"/>
              </a:ext>
            </a:extLst>
          </p:cNvPr>
          <p:cNvSpPr txBox="1"/>
          <p:nvPr/>
        </p:nvSpPr>
        <p:spPr>
          <a:xfrm>
            <a:off x="838200" y="2557186"/>
            <a:ext cx="4055347" cy="1938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This project seeks to develop an optical test bed which can prove that our FROSTI protype can operate near its theoretical minimum.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300D34-4F86-D901-E913-4FBE13CEFB3C}"/>
              </a:ext>
            </a:extLst>
          </p:cNvPr>
          <p:cNvSpPr txBox="1"/>
          <p:nvPr/>
        </p:nvSpPr>
        <p:spPr>
          <a:xfrm>
            <a:off x="5467516" y="5655867"/>
            <a:ext cx="6336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3. Upper limit of FROSTI’s Relative Intensity Noise projected into strain sensitivity.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2860128-37D5-0CFA-DB43-A488C0DF9455}"/>
              </a:ext>
            </a:extLst>
          </p:cNvPr>
          <p:cNvCxnSpPr>
            <a:cxnSpLocks/>
          </p:cNvCxnSpPr>
          <p:nvPr/>
        </p:nvCxnSpPr>
        <p:spPr>
          <a:xfrm>
            <a:off x="9196383" y="3044881"/>
            <a:ext cx="0" cy="394011"/>
          </a:xfrm>
          <a:prstGeom prst="straightConnector1">
            <a:avLst/>
          </a:prstGeom>
          <a:ln w="28575" cap="flat" cmpd="sng" algn="ctr">
            <a:solidFill>
              <a:srgbClr val="7030A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58A1331-3B23-9224-72A9-5474409605E3}"/>
              </a:ext>
            </a:extLst>
          </p:cNvPr>
          <p:cNvSpPr txBox="1"/>
          <p:nvPr/>
        </p:nvSpPr>
        <p:spPr>
          <a:xfrm>
            <a:off x="9890447" y="4150848"/>
            <a:ext cx="2058135" cy="1200329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We want to place a better upper limit on the performance of FROSTI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00BEA5-2064-895A-44D5-15714AB24254}"/>
              </a:ext>
            </a:extLst>
          </p:cNvPr>
          <p:cNvSpPr txBox="1"/>
          <p:nvPr/>
        </p:nvSpPr>
        <p:spPr>
          <a:xfrm>
            <a:off x="8250236" y="3538772"/>
            <a:ext cx="2235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1 order of magnitude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5EC039-2F13-8991-C19C-06E269FDB35C}"/>
              </a:ext>
            </a:extLst>
          </p:cNvPr>
          <p:cNvSpPr txBox="1"/>
          <p:nvPr/>
        </p:nvSpPr>
        <p:spPr>
          <a:xfrm>
            <a:off x="10318106" y="2238666"/>
            <a:ext cx="1991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Statistical limit</a:t>
            </a:r>
          </a:p>
        </p:txBody>
      </p:sp>
    </p:spTree>
    <p:extLst>
      <p:ext uri="{BB962C8B-B14F-4D97-AF65-F5344CB8AC3E}">
        <p14:creationId xmlns:p14="http://schemas.microsoft.com/office/powerpoint/2010/main" val="4051568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2FAC-3004-1C2F-879E-D0E307603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on Photon Bunching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CFD013-50F2-1C08-206E-23C5FA7CF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E70D90-7DDB-4ADA-3CF4-5FB2BC49E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4D04A7-115B-D863-F122-BE14CD6B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9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F90A0A-D316-6109-0B88-B3A4D9CB0D4F}"/>
              </a:ext>
            </a:extLst>
          </p:cNvPr>
          <p:cNvSpPr txBox="1"/>
          <p:nvPr/>
        </p:nvSpPr>
        <p:spPr>
          <a:xfrm>
            <a:off x="1444625" y="3951899"/>
            <a:ext cx="9302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Idea: Photon bunching is a very small effect that lies just above the shot noise limit. Thermally emitted photons follow Bose-Einstein Statistics and do not arrive randomly in time.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94589C-AD5B-299E-8C65-2DE295F9A5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2426"/>
          <a:stretch>
            <a:fillRect/>
          </a:stretch>
        </p:blipFill>
        <p:spPr>
          <a:xfrm>
            <a:off x="1318790" y="1690688"/>
            <a:ext cx="9302750" cy="2261211"/>
          </a:xfrm>
          <a:prstGeom prst="rect">
            <a:avLst/>
          </a:prstGeom>
        </p:spPr>
      </p:pic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8CBAD018-6491-67B4-02BC-F424E0B7CA14}"/>
              </a:ext>
            </a:extLst>
          </p:cNvPr>
          <p:cNvSpPr/>
          <p:nvPr/>
        </p:nvSpPr>
        <p:spPr>
          <a:xfrm>
            <a:off x="10747375" y="2235604"/>
            <a:ext cx="608923" cy="579120"/>
          </a:xfrm>
          <a:prstGeom prst="star5">
            <a:avLst/>
          </a:prstGeom>
          <a:solidFill>
            <a:srgbClr val="FFC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4E73CC-8E79-173D-C44F-FE88D227FA44}"/>
              </a:ext>
            </a:extLst>
          </p:cNvPr>
          <p:cNvSpPr txBox="1"/>
          <p:nvPr/>
        </p:nvSpPr>
        <p:spPr>
          <a:xfrm>
            <a:off x="10102850" y="5987018"/>
            <a:ext cx="1638301" cy="369332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Huygens Optics</a:t>
            </a:r>
          </a:p>
        </p:txBody>
      </p:sp>
    </p:spTree>
    <p:extLst>
      <p:ext uri="{BB962C8B-B14F-4D97-AF65-F5344CB8AC3E}">
        <p14:creationId xmlns:p14="http://schemas.microsoft.com/office/powerpoint/2010/main" val="3074745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4C75A1A-2C05-EF78-3530-E9306940C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136" y="804041"/>
            <a:ext cx="10515600" cy="5782633"/>
          </a:xfrm>
        </p:spPr>
        <p:txBody>
          <a:bodyPr>
            <a:normAutofit/>
          </a:bodyPr>
          <a:lstStyle/>
          <a:p>
            <a:r>
              <a:rPr lang="en-US" sz="3600" dirty="0"/>
              <a:t>The RMS fluctuations in the arrival rate of thermally emitted photons are larger than the shot noise by:</a:t>
            </a: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Goal</a:t>
            </a:r>
            <a:r>
              <a:rPr lang="en-US" sz="3600" dirty="0"/>
              <a:t>: Measure this </a:t>
            </a:r>
            <a:r>
              <a:rPr lang="en-US" sz="3600" b="1" dirty="0"/>
              <a:t>very small fluctuation </a:t>
            </a:r>
            <a:r>
              <a:rPr lang="en-US" sz="3600" dirty="0"/>
              <a:t>in the Relative Intensity Noise to prove that FROSTI can operate near its theoretical minimum.</a:t>
            </a:r>
            <a:endParaRPr lang="en-US" sz="3600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234FC6-B75C-506B-6E2A-753FA0BC1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0E44A9-8170-F48C-BD1B-B24E7BFF6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2B6A33-8C56-BEED-0E46-E200BA0A6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10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B3B2D35-8B87-33B4-AB0B-F0338BFC0247}"/>
              </a:ext>
            </a:extLst>
          </p:cNvPr>
          <p:cNvGrpSpPr/>
          <p:nvPr/>
        </p:nvGrpSpPr>
        <p:grpSpPr>
          <a:xfrm>
            <a:off x="924464" y="2746313"/>
            <a:ext cx="10800272" cy="1558370"/>
            <a:chOff x="764875" y="1727957"/>
            <a:chExt cx="10800272" cy="15583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F33DD7E-FF32-D548-30F8-F91B679C2182}"/>
                    </a:ext>
                  </a:extLst>
                </p:cNvPr>
                <p:cNvSpPr txBox="1"/>
                <p:nvPr/>
              </p:nvSpPr>
              <p:spPr>
                <a:xfrm>
                  <a:off x="764875" y="1727957"/>
                  <a:ext cx="10800272" cy="13653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thermal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shot</m:t>
                                </m:r>
                              </m:sub>
                            </m:sSub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ad>
                          <m:radPr>
                            <m:degHide m:val="on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e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𝜈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kT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e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𝜈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kT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den>
                            </m:f>
                          </m:e>
                        </m:ra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=1.0069 (</m:t>
                        </m:r>
                        <m:r>
                          <m:rPr>
                            <m:sty m:val="p"/>
                          </m:rPr>
                          <a:rPr lang="en-US" sz="2800" b="0" i="1" smtClean="0">
                            <a:latin typeface="Cambria Math" panose="02040503050406030204" pitchFamily="18" charset="0"/>
                          </a:rPr>
                          <m:t>for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FROSTI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=218</m:t>
                        </m:r>
                        <m:r>
                          <m:rPr>
                            <m:sty m:val="p"/>
                          </m:rPr>
                          <a:rPr lang="en-US" sz="2800" b="0" i="1" smtClean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=5.9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m:rPr>
                            <m:sty m:val="p"/>
                          </m:r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F33DD7E-FF32-D548-30F8-F91B679C21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875" y="1727957"/>
                  <a:ext cx="10800272" cy="136537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79FCE2E-2EE8-B912-4670-1CFC30DD5048}"/>
                    </a:ext>
                  </a:extLst>
                </p:cNvPr>
                <p:cNvSpPr txBox="1"/>
                <p:nvPr/>
              </p:nvSpPr>
              <p:spPr>
                <a:xfrm>
                  <a:off x="3197524" y="2916995"/>
                  <a:ext cx="13629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&gt;1</m:t>
                        </m:r>
                      </m:oMath>
                    </m:oMathPara>
                  </a14:m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79FCE2E-2EE8-B912-4670-1CFC30DD50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97524" y="2916995"/>
                  <a:ext cx="1362973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FB6F56BF-6BD3-F326-2581-3AF255A34B2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 Note on Photon Bunching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2633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5DEEB-6134-AB8D-6C12-F8B20CEA8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F58F1CC-8B7B-863E-D9C4-034A1EC9E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500" y="876262"/>
            <a:ext cx="6731000" cy="333629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82C2D4-BC28-8829-93DA-8F54C214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C80F6F-0D55-7EA0-4550-FDD1C0C85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F4F067-9946-3A19-D19A-9D3C05E5F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11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8E8C8F-093A-D47A-5355-5039C4A030E2}"/>
              </a:ext>
            </a:extLst>
          </p:cNvPr>
          <p:cNvSpPr txBox="1"/>
          <p:nvPr/>
        </p:nvSpPr>
        <p:spPr>
          <a:xfrm>
            <a:off x="10102850" y="5987018"/>
            <a:ext cx="1638301" cy="369332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Huygens Optics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BA11E3C-2AE5-3CDF-8105-5D55762A697B}"/>
              </a:ext>
            </a:extLst>
          </p:cNvPr>
          <p:cNvSpPr/>
          <p:nvPr/>
        </p:nvSpPr>
        <p:spPr>
          <a:xfrm>
            <a:off x="4038600" y="1468170"/>
            <a:ext cx="2032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D868803-51BC-80DA-A045-7D3149CC7CBF}"/>
              </a:ext>
            </a:extLst>
          </p:cNvPr>
          <p:cNvSpPr/>
          <p:nvPr/>
        </p:nvSpPr>
        <p:spPr>
          <a:xfrm>
            <a:off x="4241800" y="1468170"/>
            <a:ext cx="2032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5E550C-61F8-97D0-B1CA-661A31935638}"/>
              </a:ext>
            </a:extLst>
          </p:cNvPr>
          <p:cNvSpPr txBox="1"/>
          <p:nvPr/>
        </p:nvSpPr>
        <p:spPr>
          <a:xfrm>
            <a:off x="2302670" y="4876068"/>
            <a:ext cx="7880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want to measure this using a 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Hanbury-Brown-Twiss apparatus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When a bunch occurs, it is statistically likely that the photodiodes will see a ‘spike’ in voltage readout at the same time. This should result in a cross-correlated signal between the two photodiodes.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4A72E6-FC8E-2200-E93A-1B1F2BE2B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556" y="204932"/>
            <a:ext cx="6846888" cy="6527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812832-3F52-FF42-763E-A3E6035F35C2}"/>
              </a:ext>
            </a:extLst>
          </p:cNvPr>
          <p:cNvSpPr txBox="1"/>
          <p:nvPr/>
        </p:nvSpPr>
        <p:spPr>
          <a:xfrm>
            <a:off x="2730500" y="4340055"/>
            <a:ext cx="673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Figure 3. Schematic of experiment design</a:t>
            </a:r>
          </a:p>
        </p:txBody>
      </p:sp>
    </p:spTree>
    <p:extLst>
      <p:ext uri="{BB962C8B-B14F-4D97-AF65-F5344CB8AC3E}">
        <p14:creationId xmlns:p14="http://schemas.microsoft.com/office/powerpoint/2010/main" val="324347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07357 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2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.07227 2.96296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57 0.00046 L 0.07357 0.2504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27 -1.48148E-6 L 0.22044 -0.001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09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96E30-B5F2-18A6-4DBC-73740BBBA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6675"/>
            <a:ext cx="10515600" cy="1325563"/>
          </a:xfrm>
        </p:spPr>
        <p:txBody>
          <a:bodyPr/>
          <a:lstStyle/>
          <a:p>
            <a:r>
              <a:rPr lang="en-US" dirty="0"/>
              <a:t>Experiment Design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32D2D4-C19D-F74F-D7DD-12693FCF9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FAB3D9-33AA-01A0-0C6A-5CE01AE93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8408E0-754C-507A-56D7-4C18AAE2D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12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D35FB8-9F8B-76E7-56DF-D70C3A50A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848" y="1142661"/>
            <a:ext cx="4625219" cy="437520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EDE12A7-AB88-5D1C-4D9C-8D2E7511C9F2}"/>
              </a:ext>
            </a:extLst>
          </p:cNvPr>
          <p:cNvSpPr/>
          <p:nvPr/>
        </p:nvSpPr>
        <p:spPr>
          <a:xfrm>
            <a:off x="4250265" y="3314700"/>
            <a:ext cx="491067" cy="2593695"/>
          </a:xfrm>
          <a:prstGeom prst="rect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74AC21-6791-01FC-E33C-A9CA4F742EEE}"/>
              </a:ext>
            </a:extLst>
          </p:cNvPr>
          <p:cNvSpPr/>
          <p:nvPr/>
        </p:nvSpPr>
        <p:spPr>
          <a:xfrm rot="5400000">
            <a:off x="3407407" y="4151827"/>
            <a:ext cx="491067" cy="1194644"/>
          </a:xfrm>
          <a:prstGeom prst="rect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A09F8F-F966-2846-2652-223E334B11A9}"/>
              </a:ext>
            </a:extLst>
          </p:cNvPr>
          <p:cNvSpPr txBox="1"/>
          <p:nvPr/>
        </p:nvSpPr>
        <p:spPr>
          <a:xfrm>
            <a:off x="3691467" y="5908395"/>
            <a:ext cx="2091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FROSTI Radiation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0A7FDFC-52F0-9FBD-5C75-54549663B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935" y="1142661"/>
            <a:ext cx="3789291" cy="43752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48B7C2C-AC47-BC49-FEA5-5311DC31A6CF}"/>
              </a:ext>
            </a:extLst>
          </p:cNvPr>
          <p:cNvSpPr txBox="1"/>
          <p:nvPr/>
        </p:nvSpPr>
        <p:spPr>
          <a:xfrm>
            <a:off x="6620934" y="5517868"/>
            <a:ext cx="3789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5. SolidWorks model of the experiment mounted at FROSTI opening.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002163-BD00-A7A8-15E8-B0C83DAB4BA3}"/>
              </a:ext>
            </a:extLst>
          </p:cNvPr>
          <p:cNvSpPr txBox="1"/>
          <p:nvPr/>
        </p:nvSpPr>
        <p:spPr>
          <a:xfrm>
            <a:off x="914400" y="5582667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4. Top-down view of </a:t>
            </a:r>
            <a:r>
              <a:rPr lang="en-US" dirty="0" err="1"/>
              <a:t>Solidworks</a:t>
            </a:r>
            <a:r>
              <a:rPr lang="en-US" dirty="0"/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1480209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B23AA6-49C5-DCDA-E72D-2BF075839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712625-4C95-664B-BDEE-E4562E47A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00EAE6-9BB4-2D80-D51A-B4F61805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13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B5F6D6-AFE3-5945-66D0-ADF8E4CE1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726" y="1318694"/>
            <a:ext cx="4035577" cy="38581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D53A1F-3F4E-6487-813A-C4A4C7CC6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441" y="1318694"/>
            <a:ext cx="6044286" cy="3858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AA24F1-E562-DEC2-E2BD-0731B2901BA9}"/>
              </a:ext>
            </a:extLst>
          </p:cNvPr>
          <p:cNvSpPr txBox="1"/>
          <p:nvPr/>
        </p:nvSpPr>
        <p:spPr>
          <a:xfrm>
            <a:off x="951441" y="5376020"/>
            <a:ext cx="6044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Figure 6. Preliminary SolidWorks design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6D2005-2006-1CF4-4877-3B9C326C999A}"/>
              </a:ext>
            </a:extLst>
          </p:cNvPr>
          <p:cNvSpPr txBox="1"/>
          <p:nvPr/>
        </p:nvSpPr>
        <p:spPr>
          <a:xfrm>
            <a:off x="6995726" y="5275936"/>
            <a:ext cx="40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Figure 7. </a:t>
            </a:r>
            <a:r>
              <a:rPr lang="en-US" dirty="0"/>
              <a:t>Improved design with “notch”, and telescoping mount.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44DE3-6B3A-02CE-0FDA-7C6B9EA5A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667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Experiment Design: How to maximize power?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2C81642-06A5-13ED-92F7-175EE24EEB0F}"/>
              </a:ext>
            </a:extLst>
          </p:cNvPr>
          <p:cNvCxnSpPr>
            <a:cxnSpLocks/>
          </p:cNvCxnSpPr>
          <p:nvPr/>
        </p:nvCxnSpPr>
        <p:spPr>
          <a:xfrm>
            <a:off x="7725565" y="2325346"/>
            <a:ext cx="330076" cy="1238584"/>
          </a:xfrm>
          <a:prstGeom prst="straightConnector1">
            <a:avLst/>
          </a:prstGeom>
          <a:ln w="5715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9FE057-78F7-46CF-47AE-1148EA624A5D}"/>
              </a:ext>
            </a:extLst>
          </p:cNvPr>
          <p:cNvSpPr txBox="1"/>
          <p:nvPr/>
        </p:nvSpPr>
        <p:spPr>
          <a:xfrm>
            <a:off x="6995725" y="1302409"/>
            <a:ext cx="2192880" cy="923330"/>
          </a:xfrm>
          <a:prstGeom prst="rect">
            <a:avLst/>
          </a:prstGeom>
          <a:solidFill>
            <a:schemeClr val="bg1">
              <a:lumMod val="75000"/>
              <a:lumOff val="25000"/>
              <a:alpha val="74902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Improved design lets our optics be &lt;10mm from FROSTI</a:t>
            </a:r>
          </a:p>
        </p:txBody>
      </p:sp>
    </p:spTree>
    <p:extLst>
      <p:ext uri="{BB962C8B-B14F-4D97-AF65-F5344CB8AC3E}">
        <p14:creationId xmlns:p14="http://schemas.microsoft.com/office/powerpoint/2010/main" val="1282534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89348-48DF-9347-6F56-DCB16691C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Experiment Assembly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D65B7-6DCD-B7D8-319B-50DDD297D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B56447-0565-3941-E536-6254DD445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D4D5D7-6260-82D9-DDB9-3A0450031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14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DB7A3C-8948-8080-BB35-BD18F6D97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235" y="1498600"/>
            <a:ext cx="2893989" cy="3860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56174B-8A2E-5D86-4162-878D66CBC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7425" y="1813746"/>
            <a:ext cx="3424593" cy="21596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3353C20-2180-5A52-AFD8-D67D678D82CB}"/>
              </a:ext>
            </a:extLst>
          </p:cNvPr>
          <p:cNvSpPr txBox="1"/>
          <p:nvPr/>
        </p:nvSpPr>
        <p:spPr>
          <a:xfrm>
            <a:off x="8194224" y="4082060"/>
            <a:ext cx="4112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10. Experiment assembled at the aperture opening of FROSTI. Aligned such that each photodiode is within ±1mV.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777879-CA58-B823-B618-B346FC10BC16}"/>
              </a:ext>
            </a:extLst>
          </p:cNvPr>
          <p:cNvSpPr txBox="1"/>
          <p:nvPr/>
        </p:nvSpPr>
        <p:spPr>
          <a:xfrm>
            <a:off x="838200" y="5545667"/>
            <a:ext cx="4112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8. FROSTI and the experiment on the optical table.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AF0062-3099-F80F-BAF9-5D3B5E09F6DA}"/>
              </a:ext>
            </a:extLst>
          </p:cNvPr>
          <p:cNvSpPr txBox="1"/>
          <p:nvPr/>
        </p:nvSpPr>
        <p:spPr>
          <a:xfrm>
            <a:off x="5300235" y="5557619"/>
            <a:ext cx="2893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9. Experiment mounted to the aperture opening of FROSTI.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D795CA-FF33-1CAE-B42A-D2BB098D68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7" t="20519" r="20679" b="7315"/>
          <a:stretch>
            <a:fillRect/>
          </a:stretch>
        </p:blipFill>
        <p:spPr>
          <a:xfrm>
            <a:off x="741723" y="1462088"/>
            <a:ext cx="4558512" cy="393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5751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FFB1E-CF52-AA36-630C-AC692A304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DAAC7-479A-969D-54A9-639DF9F8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2A4E3-507D-8823-3C36-1A20C127B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DC703716-F6B9-FE58-7868-8AE0446C2F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78661"/>
                <a:ext cx="10515600" cy="174154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i="1" dirty="0">
                    <a:latin typeface="Cambria Math" panose="02040503050406030204" pitchFamily="18" charset="0"/>
                  </a:rPr>
                  <a:t>With no extra noise, we can model our noise linearly with shot noise and photon bunching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shot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bunching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shot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bunching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DC703716-F6B9-FE58-7868-8AE0446C2F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78661"/>
                <a:ext cx="10515600" cy="1741541"/>
              </a:xfrm>
              <a:blipFill>
                <a:blip r:embed="rId2"/>
                <a:stretch>
                  <a:fillRect l="-1217" t="-5944" r="-1623" b="-2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CC6AEFD-338F-CD82-2279-182BC2B15E94}"/>
              </a:ext>
            </a:extLst>
          </p:cNvPr>
          <p:cNvSpPr txBox="1"/>
          <p:nvPr/>
        </p:nvSpPr>
        <p:spPr>
          <a:xfrm>
            <a:off x="8542773" y="1356527"/>
            <a:ext cx="2878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Shot noise is independent to each detector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1C86758-761C-DB8D-0BB9-507D969C0DC6}"/>
                  </a:ext>
                </a:extLst>
              </p:cNvPr>
              <p:cNvSpPr txBox="1"/>
              <p:nvPr/>
            </p:nvSpPr>
            <p:spPr>
              <a:xfrm>
                <a:off x="838200" y="2300923"/>
                <a:ext cx="10583426" cy="679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800" b="0" i="1" smtClean="0">
                          <a:latin typeface="Cambria Math" panose="02040503050406030204" pitchFamily="18" charset="0"/>
                        </a:rPr>
                        <m:t>PSD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sz="2800" i="1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]=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sz="2800" i="1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∗(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sz="2800" i="1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ℱ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x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shot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ℱ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x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bunching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1C86758-761C-DB8D-0BB9-507D969C0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300923"/>
                <a:ext cx="10583426" cy="6798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B0A6F275-EF59-6653-82F6-FB5C5A9F9669}"/>
              </a:ext>
            </a:extLst>
          </p:cNvPr>
          <p:cNvSpPr txBox="1"/>
          <p:nvPr/>
        </p:nvSpPr>
        <p:spPr>
          <a:xfrm>
            <a:off x="8254721" y="3044339"/>
            <a:ext cx="376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The PSD would contain both shot noise and photon bunching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37E77E8-B8F0-5A67-049C-451C41A0F936}"/>
                  </a:ext>
                </a:extLst>
              </p:cNvPr>
              <p:cNvSpPr txBox="1"/>
              <p:nvPr/>
            </p:nvSpPr>
            <p:spPr>
              <a:xfrm>
                <a:off x="838200" y="3429000"/>
                <a:ext cx="10583426" cy="23876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/>
                  <a:t> 	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i="1">
                        <a:latin typeface="Cambria Math" panose="02040503050406030204" pitchFamily="18" charset="0"/>
                      </a:rPr>
                      <m:t>CSD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]=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marL="0" indent="0">
                  <a:buNone/>
                </a:pPr>
                <a:r>
                  <a:rPr lang="en-US" sz="2800" b="0" dirty="0">
                    <a:ea typeface="Cambria Math" panose="02040503050406030204" pitchFamily="18" charset="0"/>
                  </a:rPr>
                  <a:t>		        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800" i="1">
                            <a:latin typeface="Cambria Math" panose="02040503050406030204" pitchFamily="18" charset="0"/>
                          </a:rPr>
                          <m:t>shot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800" i="1">
                            <a:latin typeface="Cambria Math" panose="02040503050406030204" pitchFamily="18" charset="0"/>
                          </a:rPr>
                          <m:t>shot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marL="0" indent="0">
                  <a:buNone/>
                </a:pPr>
                <a:r>
                  <a:rPr lang="en-US" sz="2800" dirty="0"/>
                  <a:t>		              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800" i="1">
                            <a:latin typeface="Cambria Math" panose="02040503050406030204" pitchFamily="18" charset="0"/>
                          </a:rPr>
                          <m:t>shot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800" i="1">
                            <a:latin typeface="Cambria Math" panose="02040503050406030204" pitchFamily="18" charset="0"/>
                          </a:rPr>
                          <m:t>bunching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marL="0" indent="0">
                  <a:buNone/>
                </a:pPr>
                <a:r>
                  <a:rPr lang="en-US" sz="2800" dirty="0"/>
                  <a:t>		              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800" i="1">
                            <a:latin typeface="Cambria Math" panose="02040503050406030204" pitchFamily="18" charset="0"/>
                          </a:rPr>
                          <m:t>bunching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800" i="1">
                            <a:latin typeface="Cambria Math" panose="02040503050406030204" pitchFamily="18" charset="0"/>
                          </a:rPr>
                          <m:t>shot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marL="0" indent="0">
                  <a:buNone/>
                </a:pPr>
                <a:r>
                  <a:rPr lang="en-US" sz="2800" dirty="0"/>
                  <a:t>		              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800" i="1">
                            <a:latin typeface="Cambria Math" panose="02040503050406030204" pitchFamily="18" charset="0"/>
                          </a:rPr>
                          <m:t>bunching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800" i="1">
                            <a:latin typeface="Cambria Math" panose="02040503050406030204" pitchFamily="18" charset="0"/>
                          </a:rPr>
                          <m:t>bunching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37E77E8-B8F0-5A67-049C-451C41A0F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429000"/>
                <a:ext cx="10583426" cy="23876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E6CA3747-8FBC-2DDC-2927-B2F5B356DC7B}"/>
              </a:ext>
            </a:extLst>
          </p:cNvPr>
          <p:cNvSpPr txBox="1"/>
          <p:nvPr/>
        </p:nvSpPr>
        <p:spPr>
          <a:xfrm>
            <a:off x="319034" y="3802332"/>
            <a:ext cx="2416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Each shot noise is independent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9DDEADC-E14E-5E90-9228-4DF3291C2681}"/>
              </a:ext>
            </a:extLst>
          </p:cNvPr>
          <p:cNvCxnSpPr/>
          <p:nvPr/>
        </p:nvCxnSpPr>
        <p:spPr>
          <a:xfrm>
            <a:off x="2843684" y="4144945"/>
            <a:ext cx="44212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Left Brace 29">
            <a:extLst>
              <a:ext uri="{FF2B5EF4-FFF2-40B4-BE49-F238E27FC236}">
                <a16:creationId xmlns:a16="http://schemas.microsoft.com/office/drawing/2014/main" id="{7997118E-1ECB-66F9-E37A-DAF28C099650}"/>
              </a:ext>
            </a:extLst>
          </p:cNvPr>
          <p:cNvSpPr/>
          <p:nvPr/>
        </p:nvSpPr>
        <p:spPr>
          <a:xfrm>
            <a:off x="2974312" y="4349635"/>
            <a:ext cx="331596" cy="844062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98C05EA-4D96-ED4B-47AC-26E2D1236E6E}"/>
              </a:ext>
            </a:extLst>
          </p:cNvPr>
          <p:cNvSpPr txBox="1"/>
          <p:nvPr/>
        </p:nvSpPr>
        <p:spPr>
          <a:xfrm>
            <a:off x="321548" y="4349635"/>
            <a:ext cx="27431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Shot noise and bunching are independent processes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         covariance = 0!</a:t>
            </a:r>
          </a:p>
          <a:p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8135859-EC1C-B488-FEAA-65D75F895036}"/>
              </a:ext>
            </a:extLst>
          </p:cNvPr>
          <p:cNvCxnSpPr>
            <a:cxnSpLocks/>
          </p:cNvCxnSpPr>
          <p:nvPr/>
        </p:nvCxnSpPr>
        <p:spPr>
          <a:xfrm>
            <a:off x="3763108" y="4004268"/>
            <a:ext cx="3029578" cy="1875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8C07878-D28C-7405-1A2E-A71BBB946D99}"/>
              </a:ext>
            </a:extLst>
          </p:cNvPr>
          <p:cNvCxnSpPr>
            <a:cxnSpLocks/>
          </p:cNvCxnSpPr>
          <p:nvPr/>
        </p:nvCxnSpPr>
        <p:spPr>
          <a:xfrm>
            <a:off x="3822560" y="4950488"/>
            <a:ext cx="3271576" cy="1403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BB27F98-A702-9D17-A71B-94A7D0788D79}"/>
              </a:ext>
            </a:extLst>
          </p:cNvPr>
          <p:cNvCxnSpPr>
            <a:cxnSpLocks/>
          </p:cNvCxnSpPr>
          <p:nvPr/>
        </p:nvCxnSpPr>
        <p:spPr>
          <a:xfrm>
            <a:off x="3581399" y="4476767"/>
            <a:ext cx="3646714" cy="1875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73833D8-20A8-2DB3-E1A7-7579C462270E}"/>
                  </a:ext>
                </a:extLst>
              </p:cNvPr>
              <p:cNvSpPr txBox="1"/>
              <p:nvPr/>
            </p:nvSpPr>
            <p:spPr>
              <a:xfrm>
                <a:off x="7978391" y="4164857"/>
                <a:ext cx="4044462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>
                        <a:latin typeface="Cambria Math" panose="02040503050406030204" pitchFamily="18" charset="0"/>
                      </a:rPr>
                      <m:t>CSD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4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400" i="1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]=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ℱ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bunching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73833D8-20A8-2DB3-E1A7-7579C4622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391" y="4164857"/>
                <a:ext cx="4044462" cy="5959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E739E8C3-CA98-8F2C-447D-9651D95B93EA}"/>
              </a:ext>
            </a:extLst>
          </p:cNvPr>
          <p:cNvSpPr txBox="1"/>
          <p:nvPr/>
        </p:nvSpPr>
        <p:spPr>
          <a:xfrm>
            <a:off x="7953270" y="5020683"/>
            <a:ext cx="4069583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Given enough time, the CSD will average down to just the photon bunching signal. We can measure below the quantum shot noise limit!</a:t>
            </a:r>
          </a:p>
        </p:txBody>
      </p:sp>
    </p:spTree>
    <p:extLst>
      <p:ext uri="{BB962C8B-B14F-4D97-AF65-F5344CB8AC3E}">
        <p14:creationId xmlns:p14="http://schemas.microsoft.com/office/powerpoint/2010/main" val="193771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3" grpId="0"/>
      <p:bldP spid="25" grpId="0"/>
      <p:bldP spid="27" grpId="0"/>
      <p:bldP spid="30" grpId="0" animBg="1"/>
      <p:bldP spid="32" grpId="0"/>
      <p:bldP spid="40" grpId="0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F2FB8-76AE-4467-023E-0BBF4677A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727" y="136525"/>
            <a:ext cx="10515600" cy="1325563"/>
          </a:xfrm>
        </p:spPr>
        <p:txBody>
          <a:bodyPr/>
          <a:lstStyle/>
          <a:p>
            <a:r>
              <a:rPr lang="en-US" dirty="0"/>
              <a:t>Data Acquisition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7925C8-8258-6B8D-E257-7AE72521A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D805D9-7E59-5B14-1484-C825B26F7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BC6CD-2B85-5543-8710-B3F3F58C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16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72D887-76CC-A48A-77E0-28EE0FB208AC}"/>
              </a:ext>
            </a:extLst>
          </p:cNvPr>
          <p:cNvSpPr txBox="1"/>
          <p:nvPr/>
        </p:nvSpPr>
        <p:spPr>
          <a:xfrm>
            <a:off x="0" y="4832318"/>
            <a:ext cx="5535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Figure 10. Time series of PD readout voltage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B0F604-EBA3-DB63-E4C8-633A8A419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27" y="1462088"/>
            <a:ext cx="4993694" cy="31959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451762-DE63-39FB-7F5D-A7CC5430B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020" y="1447047"/>
            <a:ext cx="4492568" cy="35849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A701FEF-4FE2-35B1-23C8-826CF34AC184}"/>
              </a:ext>
            </a:extLst>
          </p:cNvPr>
          <p:cNvSpPr txBox="1"/>
          <p:nvPr/>
        </p:nvSpPr>
        <p:spPr>
          <a:xfrm>
            <a:off x="6656124" y="5032025"/>
            <a:ext cx="4757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11. Power Spectral Densities of each voltage reading and their Cross Spectral Density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EB44F7C-C9B3-81D1-2A42-7D0517E66BC1}"/>
              </a:ext>
            </a:extLst>
          </p:cNvPr>
          <p:cNvCxnSpPr>
            <a:cxnSpLocks/>
          </p:cNvCxnSpPr>
          <p:nvPr/>
        </p:nvCxnSpPr>
        <p:spPr>
          <a:xfrm>
            <a:off x="5481021" y="3071308"/>
            <a:ext cx="957879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EBEAE37-C2B0-6B56-743F-A2BB4CD13BAC}"/>
              </a:ext>
            </a:extLst>
          </p:cNvPr>
          <p:cNvCxnSpPr>
            <a:cxnSpLocks/>
          </p:cNvCxnSpPr>
          <p:nvPr/>
        </p:nvCxnSpPr>
        <p:spPr>
          <a:xfrm>
            <a:off x="9363075" y="2443163"/>
            <a:ext cx="0" cy="828675"/>
          </a:xfrm>
          <a:prstGeom prst="straightConnector1">
            <a:avLst/>
          </a:prstGeom>
          <a:ln w="57150">
            <a:solidFill>
              <a:srgbClr val="8ED973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38E99FA-BAB9-6A7D-119B-2057E6A8046B}"/>
              </a:ext>
            </a:extLst>
          </p:cNvPr>
          <p:cNvSpPr txBox="1"/>
          <p:nvPr/>
        </p:nvSpPr>
        <p:spPr>
          <a:xfrm>
            <a:off x="7974806" y="2293622"/>
            <a:ext cx="1238250" cy="646331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8ED973"/>
                </a:solidFill>
              </a:rPr>
              <a:t>3 orders of magnitude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788B07-F3D0-E21F-C71D-D70E24C99B27}"/>
              </a:ext>
            </a:extLst>
          </p:cNvPr>
          <p:cNvSpPr txBox="1"/>
          <p:nvPr/>
        </p:nvSpPr>
        <p:spPr>
          <a:xfrm>
            <a:off x="489474" y="5400339"/>
            <a:ext cx="5276625" cy="707886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Taking the Cross Spectral Density eliminates uncorrelated noise between photodetectors!</a:t>
            </a:r>
          </a:p>
        </p:txBody>
      </p:sp>
    </p:spTree>
    <p:extLst>
      <p:ext uri="{BB962C8B-B14F-4D97-AF65-F5344CB8AC3E}">
        <p14:creationId xmlns:p14="http://schemas.microsoft.com/office/powerpoint/2010/main" val="1543255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5131DB-CE81-1D8D-964D-F5DF52E1C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114" y="1212435"/>
            <a:ext cx="7650572" cy="4739505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FFF8D4-2C7E-9DF1-66D4-D29A4FEBE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39966E-5D47-37EA-5960-0AC59557D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0D59AC-2129-5F7F-7CE9-10B6372D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17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3487D6-30B4-7EE9-F91C-E363F2471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103"/>
            <a:ext cx="10515600" cy="1325563"/>
          </a:xfrm>
        </p:spPr>
        <p:txBody>
          <a:bodyPr/>
          <a:lstStyle/>
          <a:p>
            <a:r>
              <a:rPr lang="en-US" dirty="0"/>
              <a:t>Noise hunting – </a:t>
            </a:r>
            <a:r>
              <a:rPr lang="en-US"/>
              <a:t>electrical noise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C31D1C-781B-2E6F-33E6-ED31181E4BBB}"/>
              </a:ext>
            </a:extLst>
          </p:cNvPr>
          <p:cNvSpPr txBox="1"/>
          <p:nvPr/>
        </p:nvSpPr>
        <p:spPr>
          <a:xfrm>
            <a:off x="3857009" y="6001547"/>
            <a:ext cx="8720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Figure 12. Cross spectral density of preliminary measurements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FEC340-A292-5C0C-37B1-03E37BE7E33F}"/>
              </a:ext>
            </a:extLst>
          </p:cNvPr>
          <p:cNvSpPr txBox="1"/>
          <p:nvPr/>
        </p:nvSpPr>
        <p:spPr>
          <a:xfrm>
            <a:off x="9250237" y="656269"/>
            <a:ext cx="2069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60Hz Harmonic electronic noise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E1EF89-F0DD-6201-92EB-61089DF3D650}"/>
              </a:ext>
            </a:extLst>
          </p:cNvPr>
          <p:cNvSpPr txBox="1"/>
          <p:nvPr/>
        </p:nvSpPr>
        <p:spPr>
          <a:xfrm>
            <a:off x="838199" y="1691046"/>
            <a:ext cx="34311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We identify several peaks in the data correlated with electrical noise.</a:t>
            </a:r>
          </a:p>
          <a:p>
            <a:endParaRPr lang="en-US" dirty="0"/>
          </a:p>
          <a:p>
            <a:r>
              <a:rPr lang="en-US" dirty="0"/>
              <a:t>The peaks are clearly visible in the dark blue curve, which is sensitive only to the electronics noise. </a:t>
            </a:r>
          </a:p>
          <a:p>
            <a:endParaRPr lang="en-US" dirty="0"/>
          </a:p>
          <a:p>
            <a:r>
              <a:rPr lang="en-US" dirty="0"/>
              <a:t>These correlated bands can be excluded without affecting the RIN measurement.</a:t>
            </a:r>
          </a:p>
          <a:p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448D649-0D8B-F8B5-14FC-CCF7160FCF0A}"/>
              </a:ext>
            </a:extLst>
          </p:cNvPr>
          <p:cNvSpPr/>
          <p:nvPr/>
        </p:nvSpPr>
        <p:spPr>
          <a:xfrm>
            <a:off x="8416823" y="2443288"/>
            <a:ext cx="305696" cy="833312"/>
          </a:xfrm>
          <a:prstGeom prst="rect">
            <a:avLst/>
          </a:prstGeom>
          <a:noFill/>
          <a:ln>
            <a:solidFill>
              <a:srgbClr val="8ED9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02B4F7FE-2971-6D0F-BB8C-0429FAA20964}"/>
              </a:ext>
            </a:extLst>
          </p:cNvPr>
          <p:cNvSpPr/>
          <p:nvPr/>
        </p:nvSpPr>
        <p:spPr>
          <a:xfrm rot="5553589">
            <a:off x="9654479" y="735210"/>
            <a:ext cx="466880" cy="1864814"/>
          </a:xfrm>
          <a:prstGeom prst="leftBrace">
            <a:avLst>
              <a:gd name="adj1" fmla="val 8333"/>
              <a:gd name="adj2" fmla="val 49258"/>
            </a:avLst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12E11-4856-1DC7-BD28-D3BCB5776BBF}"/>
              </a:ext>
            </a:extLst>
          </p:cNvPr>
          <p:cNvSpPr/>
          <p:nvPr/>
        </p:nvSpPr>
        <p:spPr>
          <a:xfrm>
            <a:off x="4853940" y="1428666"/>
            <a:ext cx="2791695" cy="1554281"/>
          </a:xfrm>
          <a:prstGeom prst="rect">
            <a:avLst/>
          </a:prstGeom>
          <a:noFill/>
          <a:ln>
            <a:solidFill>
              <a:srgbClr val="8ED9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19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D13C53-57A1-C547-B636-DCD450451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A93409-477C-D5E6-8EA5-9799B3F51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337FF-2F56-FF9E-4BBF-914115843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18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E5D0BA7-BDAC-EB7A-B577-48F67CEE3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Noise hunting – electrical noise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77E1E9-148B-3B14-684C-ED36EC294E2F}"/>
              </a:ext>
            </a:extLst>
          </p:cNvPr>
          <p:cNvSpPr txBox="1"/>
          <p:nvPr/>
        </p:nvSpPr>
        <p:spPr>
          <a:xfrm>
            <a:off x="4128250" y="5990957"/>
            <a:ext cx="7439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Figure 13. Rejection of the 60Hz harmonics electronic noise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B40079-B8D2-7499-BA31-C7762F1E3102}"/>
                  </a:ext>
                </a:extLst>
              </p:cNvPr>
              <p:cNvSpPr txBox="1"/>
              <p:nvPr/>
            </p:nvSpPr>
            <p:spPr>
              <a:xfrm>
                <a:off x="705938" y="2102450"/>
                <a:ext cx="3108960" cy="2653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  <a:p>
                <a:r>
                  <a:rPr lang="en-US" dirty="0"/>
                  <a:t>We identify significant peaks in the dark noise using: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N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These frequency bins are vetoed from the ‘on’ dataset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B40079-B8D2-7499-BA31-C7762F1E3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938" y="2102450"/>
                <a:ext cx="3108960" cy="2653099"/>
              </a:xfrm>
              <a:prstGeom prst="rect">
                <a:avLst/>
              </a:prstGeom>
              <a:blipFill>
                <a:blip r:embed="rId2"/>
                <a:stretch>
                  <a:fillRect l="-1765" r="-1765" b="-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D08265BB-F82E-0CD4-E279-9ECC70190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898" y="1257299"/>
            <a:ext cx="7602541" cy="473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76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81ACB5-2062-815C-FCF0-19A2015B2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EAFF7F-9384-D4B6-E979-4ADC42E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DD0C53-B6CE-D35A-2BE7-8761055F9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19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F9411D4-F238-DD73-4388-5E7C3856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Noise hunting – mechanical resonance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5F5D04-66ED-714D-9A38-8C69275EE1C7}"/>
              </a:ext>
            </a:extLst>
          </p:cNvPr>
          <p:cNvSpPr txBox="1"/>
          <p:nvPr/>
        </p:nvSpPr>
        <p:spPr>
          <a:xfrm>
            <a:off x="1554473" y="5655896"/>
            <a:ext cx="9083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14. Changing the moment of inertia of the platform yielded a damped peak. This is </a:t>
            </a:r>
            <a:r>
              <a:rPr lang="en-US" dirty="0">
                <a:solidFill>
                  <a:srgbClr val="FF0000"/>
                </a:solidFill>
              </a:rPr>
              <a:t>mechanical vibrations coupling into the platform structure</a:t>
            </a:r>
            <a:r>
              <a:rPr lang="en-US" dirty="0"/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6044BF-1ABF-2F5D-4D0D-A3C6464A3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45" y="1202104"/>
            <a:ext cx="5418656" cy="43185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F5B824C-3138-3433-3CBB-BA45B19BD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701" y="1202104"/>
            <a:ext cx="5418656" cy="4318504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CDA5DBB6-7650-746E-FC73-4742F2D0056F}"/>
              </a:ext>
            </a:extLst>
          </p:cNvPr>
          <p:cNvSpPr/>
          <p:nvPr/>
        </p:nvSpPr>
        <p:spPr>
          <a:xfrm>
            <a:off x="3520678" y="2134035"/>
            <a:ext cx="242888" cy="904875"/>
          </a:xfrm>
          <a:prstGeom prst="ellipse">
            <a:avLst/>
          </a:prstGeom>
          <a:noFill/>
          <a:ln>
            <a:solidFill>
              <a:srgbClr val="8ED9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0901C14-1AA7-B8ED-9228-FAFDDCE4A697}"/>
              </a:ext>
            </a:extLst>
          </p:cNvPr>
          <p:cNvSpPr/>
          <p:nvPr/>
        </p:nvSpPr>
        <p:spPr>
          <a:xfrm>
            <a:off x="3520678" y="4255293"/>
            <a:ext cx="242888" cy="588603"/>
          </a:xfrm>
          <a:prstGeom prst="ellipse">
            <a:avLst/>
          </a:prstGeom>
          <a:noFill/>
          <a:ln>
            <a:solidFill>
              <a:srgbClr val="8ED9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FF0E65B-F5A7-FB5F-11AE-F9972CAC171F}"/>
              </a:ext>
            </a:extLst>
          </p:cNvPr>
          <p:cNvSpPr/>
          <p:nvPr/>
        </p:nvSpPr>
        <p:spPr>
          <a:xfrm>
            <a:off x="8939334" y="2463800"/>
            <a:ext cx="242888" cy="536576"/>
          </a:xfrm>
          <a:prstGeom prst="ellipse">
            <a:avLst/>
          </a:prstGeom>
          <a:noFill/>
          <a:ln>
            <a:solidFill>
              <a:srgbClr val="8ED9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7B3BEEC-9499-B19D-18BD-70A34CB1B6E4}"/>
              </a:ext>
            </a:extLst>
          </p:cNvPr>
          <p:cNvSpPr/>
          <p:nvPr/>
        </p:nvSpPr>
        <p:spPr>
          <a:xfrm>
            <a:off x="8939334" y="4407693"/>
            <a:ext cx="242888" cy="456407"/>
          </a:xfrm>
          <a:prstGeom prst="ellipse">
            <a:avLst/>
          </a:prstGeom>
          <a:noFill/>
          <a:ln>
            <a:solidFill>
              <a:srgbClr val="8ED9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80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C0AD83-66D9-DCB5-FB0A-781C52FC6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02" y="284054"/>
            <a:ext cx="10231252" cy="507701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71CA7-F4B1-D306-363C-9D5418557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260C5-42E5-C490-2ECE-EC5503A5C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DC5328-5300-7813-6363-57EB373B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20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D4DD92-0A8B-2209-8B22-25B437C353F9}"/>
              </a:ext>
            </a:extLst>
          </p:cNvPr>
          <p:cNvSpPr txBox="1"/>
          <p:nvPr/>
        </p:nvSpPr>
        <p:spPr>
          <a:xfrm>
            <a:off x="735980" y="5569720"/>
            <a:ext cx="10758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Figure 15. </a:t>
            </a:r>
            <a:r>
              <a:rPr lang="en-US" dirty="0"/>
              <a:t>Relative Intensity Noise Measurement using new experimental setup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FA3EBA0-0319-2985-FFBF-BAE181E3B8B0}"/>
              </a:ext>
            </a:extLst>
          </p:cNvPr>
          <p:cNvSpPr/>
          <p:nvPr/>
        </p:nvSpPr>
        <p:spPr>
          <a:xfrm>
            <a:off x="6391275" y="1828800"/>
            <a:ext cx="548605" cy="409575"/>
          </a:xfrm>
          <a:prstGeom prst="ellipse">
            <a:avLst/>
          </a:prstGeom>
          <a:solidFill>
            <a:srgbClr val="8ED973">
              <a:alpha val="50196"/>
            </a:srgbClr>
          </a:solidFill>
          <a:ln>
            <a:solidFill>
              <a:srgbClr val="8ED9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F85399-D62B-303A-0814-A21CF64B8F25}"/>
              </a:ext>
            </a:extLst>
          </p:cNvPr>
          <p:cNvSpPr txBox="1"/>
          <p:nvPr/>
        </p:nvSpPr>
        <p:spPr>
          <a:xfrm>
            <a:off x="5705754" y="1244025"/>
            <a:ext cx="2133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</a:rPr>
              <a:t>mechanical resonance of sensor platform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2E0EED6-ABE5-93A7-8B31-3E3ACBDBAD74}"/>
              </a:ext>
            </a:extLst>
          </p:cNvPr>
          <p:cNvCxnSpPr/>
          <p:nvPr/>
        </p:nvCxnSpPr>
        <p:spPr>
          <a:xfrm>
            <a:off x="1990725" y="1244025"/>
            <a:ext cx="0" cy="584775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309272C-9C1A-32F5-ED1F-1ACF8BF05798}"/>
              </a:ext>
            </a:extLst>
          </p:cNvPr>
          <p:cNvSpPr txBox="1"/>
          <p:nvPr/>
        </p:nvSpPr>
        <p:spPr>
          <a:xfrm>
            <a:off x="1990725" y="1291991"/>
            <a:ext cx="2133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</a:rPr>
              <a:t>Background noise unrelated to FROSTI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D758FB-61A4-1FB2-33D2-6892A4EC4204}"/>
              </a:ext>
            </a:extLst>
          </p:cNvPr>
          <p:cNvSpPr txBox="1"/>
          <p:nvPr/>
        </p:nvSpPr>
        <p:spPr>
          <a:xfrm>
            <a:off x="7646021" y="1291991"/>
            <a:ext cx="213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7030A0"/>
                </a:solidFill>
              </a:rPr>
              <a:t>(table vibrations, environmental noise, optomechanical vibrations)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58350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1BAA3332-311C-2FB1-5FCE-2AEFFE8D7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49" y="949325"/>
            <a:ext cx="7965017" cy="4959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6A46C5-D366-A8FA-46FF-58B1809DE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44" y="-122992"/>
            <a:ext cx="10515600" cy="1325563"/>
          </a:xfrm>
        </p:spPr>
        <p:txBody>
          <a:bodyPr/>
          <a:lstStyle/>
          <a:p>
            <a:r>
              <a:rPr lang="en-US" dirty="0"/>
              <a:t>The path to photon bunching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4FF1A5-951B-AB38-ADC0-C6AD905E3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A31F8E-3177-27F8-4E48-4241C3FF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114A9-5660-8CBD-7D4E-CB221D340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21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D938B5C-3DD4-623F-7F66-437DFE44F88D}"/>
              </a:ext>
            </a:extLst>
          </p:cNvPr>
          <p:cNvCxnSpPr>
            <a:cxnSpLocks/>
          </p:cNvCxnSpPr>
          <p:nvPr/>
        </p:nvCxnSpPr>
        <p:spPr>
          <a:xfrm>
            <a:off x="5437613" y="2734376"/>
            <a:ext cx="0" cy="588925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7DA88E0-9C7F-D4F9-634B-3A05AEEA3250}"/>
              </a:ext>
            </a:extLst>
          </p:cNvPr>
          <p:cNvSpPr txBox="1"/>
          <p:nvPr/>
        </p:nvSpPr>
        <p:spPr>
          <a:xfrm>
            <a:off x="5660434" y="3221006"/>
            <a:ext cx="2043385" cy="923330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Statistical limit, more averaging</a:t>
            </a:r>
          </a:p>
          <a:p>
            <a:r>
              <a:rPr lang="en-US" b="1" dirty="0">
                <a:solidFill>
                  <a:schemeClr val="bg1"/>
                </a:solidFill>
              </a:rPr>
              <a:t>needed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E03C30-2B8F-5910-CF68-F718388ACA73}"/>
              </a:ext>
            </a:extLst>
          </p:cNvPr>
          <p:cNvSpPr txBox="1"/>
          <p:nvPr/>
        </p:nvSpPr>
        <p:spPr>
          <a:xfrm>
            <a:off x="8528273" y="1028343"/>
            <a:ext cx="32065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This is just the beginning of measurements!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Measure for ~30 days</a:t>
            </a:r>
          </a:p>
          <a:p>
            <a:pPr marL="342900" indent="-342900">
              <a:buAutoNum type="arabicPeriod"/>
            </a:pPr>
            <a:r>
              <a:rPr lang="en-US" dirty="0"/>
              <a:t>More power</a:t>
            </a:r>
          </a:p>
          <a:p>
            <a:pPr marL="342900" indent="-342900">
              <a:buAutoNum type="arabicPeriod" startAt="2"/>
            </a:pPr>
            <a:r>
              <a:rPr lang="en-US" dirty="0"/>
              <a:t>Improve electronical sensing noise</a:t>
            </a:r>
          </a:p>
          <a:p>
            <a:pPr marL="342900" indent="-342900">
              <a:buAutoNum type="arabicPeriod" startAt="2"/>
            </a:pPr>
            <a:r>
              <a:rPr lang="en-US" dirty="0"/>
              <a:t>Upgrade photodetectors</a:t>
            </a:r>
          </a:p>
          <a:p>
            <a:pPr marL="342900" indent="-342900">
              <a:buAutoNum type="arabicPeriod" startAt="2"/>
            </a:pPr>
            <a:endParaRPr lang="en-US" dirty="0"/>
          </a:p>
          <a:p>
            <a:r>
              <a:rPr lang="en-US" dirty="0"/>
              <a:t>We will either find </a:t>
            </a:r>
            <a:r>
              <a:rPr lang="en-US" dirty="0">
                <a:solidFill>
                  <a:srgbClr val="00B0F0"/>
                </a:solidFill>
              </a:rPr>
              <a:t>technical noise </a:t>
            </a:r>
            <a:r>
              <a:rPr lang="en-US" dirty="0"/>
              <a:t>or reach the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photon bunching limit.</a:t>
            </a:r>
          </a:p>
          <a:p>
            <a:pPr marL="342900" indent="-342900">
              <a:buAutoNum type="arabicPeriod" startAt="2"/>
            </a:pPr>
            <a:endParaRPr lang="en-US" dirty="0"/>
          </a:p>
          <a:p>
            <a:pPr marL="342900" indent="-342900">
              <a:buAutoNum type="arabicPeriod" startAt="2"/>
            </a:pPr>
            <a:endParaRPr lang="en-US" dirty="0"/>
          </a:p>
          <a:p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7A3E47-5B44-0E8C-AF4F-F681DF12B28F}"/>
                  </a:ext>
                </a:extLst>
              </p:cNvPr>
              <p:cNvSpPr txBox="1"/>
              <p:nvPr/>
            </p:nvSpPr>
            <p:spPr>
              <a:xfrm>
                <a:off x="8781075" y="4656850"/>
                <a:ext cx="2953725" cy="67242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prstDash val="lg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Relative Intensity Noise (RIN) &lt;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Hz</m:t>
                        </m:r>
                      </m:e>
                    </m:rad>
                  </m:oMath>
                </a14:m>
                <a:r>
                  <a:rPr lang="en-US" dirty="0"/>
                  <a:t> @ 20hz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7A3E47-5B44-0E8C-AF4F-F681DF12B2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1075" y="4656850"/>
                <a:ext cx="2953725" cy="672428"/>
              </a:xfrm>
              <a:prstGeom prst="rect">
                <a:avLst/>
              </a:prstGeom>
              <a:blipFill>
                <a:blip r:embed="rId4"/>
                <a:stretch>
                  <a:fillRect l="-1224" t="-3478" r="-204" b="-11304"/>
                </a:stretch>
              </a:blipFill>
              <a:ln w="28575">
                <a:solidFill>
                  <a:srgbClr val="FF0000"/>
                </a:solidFill>
                <a:prstDash val="lg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E77B2CE-85D3-BA61-24C8-9F86F6C611F0}"/>
              </a:ext>
            </a:extLst>
          </p:cNvPr>
          <p:cNvSpPr txBox="1"/>
          <p:nvPr/>
        </p:nvSpPr>
        <p:spPr>
          <a:xfrm>
            <a:off x="7841643" y="5370988"/>
            <a:ext cx="462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A+ Requirement for FROSTI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941F90-3F50-EBE7-055D-1E125EFD431F}"/>
              </a:ext>
            </a:extLst>
          </p:cNvPr>
          <p:cNvSpPr txBox="1"/>
          <p:nvPr/>
        </p:nvSpPr>
        <p:spPr>
          <a:xfrm>
            <a:off x="10156268" y="5987018"/>
            <a:ext cx="1497251" cy="369332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Tao et al.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A14588-510F-6080-3478-1704285D2080}"/>
              </a:ext>
            </a:extLst>
          </p:cNvPr>
          <p:cNvSpPr txBox="1"/>
          <p:nvPr/>
        </p:nvSpPr>
        <p:spPr>
          <a:xfrm>
            <a:off x="813533" y="2298918"/>
            <a:ext cx="1578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7030A0"/>
                </a:solidFill>
              </a:rPr>
              <a:t>Background </a:t>
            </a:r>
            <a:r>
              <a:rPr lang="en-US" sz="1600" b="1" dirty="0">
                <a:solidFill>
                  <a:srgbClr val="7030A0"/>
                </a:solidFill>
              </a:rPr>
              <a:t>noise unrelated to FROSTI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FEE56A9-F1A9-6E7A-5190-93D8750323C3}"/>
              </a:ext>
            </a:extLst>
          </p:cNvPr>
          <p:cNvCxnSpPr>
            <a:cxnSpLocks/>
          </p:cNvCxnSpPr>
          <p:nvPr/>
        </p:nvCxnSpPr>
        <p:spPr>
          <a:xfrm>
            <a:off x="1196020" y="1753484"/>
            <a:ext cx="0" cy="306614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28FAEBAB-0A67-D9BF-8C8B-1010FAE1EC94}"/>
              </a:ext>
            </a:extLst>
          </p:cNvPr>
          <p:cNvSpPr/>
          <p:nvPr/>
        </p:nvSpPr>
        <p:spPr>
          <a:xfrm>
            <a:off x="3821766" y="2312305"/>
            <a:ext cx="548605" cy="409575"/>
          </a:xfrm>
          <a:prstGeom prst="ellipse">
            <a:avLst/>
          </a:prstGeom>
          <a:solidFill>
            <a:srgbClr val="8ED973">
              <a:alpha val="50196"/>
            </a:srgbClr>
          </a:solidFill>
          <a:ln>
            <a:solidFill>
              <a:srgbClr val="8ED9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49D0D4-1E19-9DCD-640F-B53AF2D6ED45}"/>
              </a:ext>
            </a:extLst>
          </p:cNvPr>
          <p:cNvSpPr txBox="1"/>
          <p:nvPr/>
        </p:nvSpPr>
        <p:spPr>
          <a:xfrm>
            <a:off x="2771306" y="1400552"/>
            <a:ext cx="1620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</a:rPr>
              <a:t>mechanical resonance of sensor platform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15996D-B156-DD96-1D79-301188C4B00D}"/>
              </a:ext>
            </a:extLst>
          </p:cNvPr>
          <p:cNvSpPr txBox="1"/>
          <p:nvPr/>
        </p:nvSpPr>
        <p:spPr>
          <a:xfrm>
            <a:off x="977900" y="5987018"/>
            <a:ext cx="725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16. Current best Relative Intensity Noise (RIN) measurement</a:t>
            </a:r>
          </a:p>
        </p:txBody>
      </p:sp>
    </p:spTree>
    <p:extLst>
      <p:ext uri="{BB962C8B-B14F-4D97-AF65-F5344CB8AC3E}">
        <p14:creationId xmlns:p14="http://schemas.microsoft.com/office/powerpoint/2010/main" val="3047379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5055A-CEC8-A9A8-EB60-897A61D8F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0741-458C-B63C-D6E5-BE5E94C4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ED1C5-553E-56B0-5ADE-0E01540AC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22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BC7A7E-519D-047A-3886-403151EFAE20}"/>
              </a:ext>
            </a:extLst>
          </p:cNvPr>
          <p:cNvSpPr txBox="1"/>
          <p:nvPr/>
        </p:nvSpPr>
        <p:spPr>
          <a:xfrm>
            <a:off x="829235" y="1471304"/>
            <a:ext cx="10524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We </a:t>
            </a:r>
            <a:r>
              <a:rPr lang="en-US" sz="2000" b="1" dirty="0"/>
              <a:t>designed, built, and commissioned </a:t>
            </a:r>
            <a:r>
              <a:rPr lang="en-US" sz="2000" dirty="0"/>
              <a:t>a new experimental test bed to measure photon bunching within FROSTI’s relative intensity noise.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73F619-8FE4-2A43-6ECE-0054A1B54F94}"/>
              </a:ext>
            </a:extLst>
          </p:cNvPr>
          <p:cNvSpPr txBox="1"/>
          <p:nvPr/>
        </p:nvSpPr>
        <p:spPr>
          <a:xfrm>
            <a:off x="829235" y="2247739"/>
            <a:ext cx="11293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2. This is only the beginning of a </a:t>
            </a:r>
            <a:r>
              <a:rPr lang="en-US" sz="2000" b="1" dirty="0"/>
              <a:t>measurement campaign </a:t>
            </a:r>
            <a:r>
              <a:rPr lang="en-US" sz="2000" dirty="0"/>
              <a:t>to prove that FROSTI can meet LIGO’s strict requirements.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A761A91-644F-A4B7-D90D-4D20BDFEE933}"/>
              </a:ext>
            </a:extLst>
          </p:cNvPr>
          <p:cNvSpPr txBox="1">
            <a:spLocks/>
          </p:cNvSpPr>
          <p:nvPr/>
        </p:nvSpPr>
        <p:spPr>
          <a:xfrm>
            <a:off x="771292" y="-1049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sz="4400" dirty="0"/>
          </a:p>
          <a:p>
            <a:r>
              <a:rPr lang="en-US" sz="4400" dirty="0"/>
              <a:t>Conclusions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F9E807-C6D8-2C30-6D50-71C26656C986}"/>
              </a:ext>
            </a:extLst>
          </p:cNvPr>
          <p:cNvSpPr txBox="1"/>
          <p:nvPr/>
        </p:nvSpPr>
        <p:spPr>
          <a:xfrm>
            <a:off x="838200" y="2955625"/>
            <a:ext cx="10616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3. This optical testbed will be used to characterize </a:t>
            </a:r>
            <a:r>
              <a:rPr lang="en-US" sz="2000" b="1" dirty="0"/>
              <a:t>future FROSTI prototypes</a:t>
            </a:r>
            <a:r>
              <a:rPr lang="en-US" sz="2000" dirty="0"/>
              <a:t> as well! (A#)</a:t>
            </a:r>
          </a:p>
          <a:p>
            <a:endParaRPr lang="en-US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B1A6CAA-38A3-1984-8AF8-5226BF00A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638" y="3746038"/>
            <a:ext cx="1808686" cy="24115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26E24B8-818B-3F1E-9849-578B12FE4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675" y="3746038"/>
            <a:ext cx="1808687" cy="24115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2E303E9-7EA1-9E88-F49A-E78168B17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7" t="20519" r="20679" b="7315"/>
          <a:stretch>
            <a:fillRect/>
          </a:stretch>
        </p:blipFill>
        <p:spPr>
          <a:xfrm>
            <a:off x="4748604" y="3746038"/>
            <a:ext cx="2796092" cy="241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91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CAC86-5C9D-E9FE-FD3B-315A6E085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8655B-A08F-FB5B-8BF8-301B9AFB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CAC48-E186-DCAA-05A5-36166299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71168-8771-2E07-F1FD-474949AD5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0B47-4906-825C-1CD0-CFC30DAA82A1}"/>
              </a:ext>
            </a:extLst>
          </p:cNvPr>
          <p:cNvSpPr txBox="1"/>
          <p:nvPr/>
        </p:nvSpPr>
        <p:spPr>
          <a:xfrm>
            <a:off x="952052" y="1956052"/>
            <a:ext cx="104017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Thank you to all the graduate students at UC Riverside for your mentorship and support during the program.</a:t>
            </a:r>
          </a:p>
          <a:p>
            <a:endParaRPr lang="en-US" sz="2400" dirty="0"/>
          </a:p>
          <a:p>
            <a:r>
              <a:rPr lang="en-US" sz="2400" dirty="0"/>
              <a:t>I would like to acknowledge the Caltech LIGO SURF program, NSF, UC Riverside, Dr. Jonathan Richardson, and Dr. Barry Barish for making this experience possible.  </a:t>
            </a:r>
          </a:p>
        </p:txBody>
      </p:sp>
      <p:pic>
        <p:nvPicPr>
          <p:cNvPr id="8" name="Picture 7" descr="Caltech logo – EarthByte">
            <a:extLst>
              <a:ext uri="{FF2B5EF4-FFF2-40B4-BE49-F238E27FC236}">
                <a16:creationId xmlns:a16="http://schemas.microsoft.com/office/drawing/2014/main" id="{E68E78D7-3682-272F-EC55-FB4980467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286" y="3990639"/>
            <a:ext cx="1982058" cy="19743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D91EED-A625-9E3C-6883-3EC7EC875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524" y="3990639"/>
            <a:ext cx="1974346" cy="1974346"/>
          </a:xfrm>
          <a:prstGeom prst="rect">
            <a:avLst/>
          </a:prstGeom>
        </p:spPr>
      </p:pic>
      <p:pic>
        <p:nvPicPr>
          <p:cNvPr id="12" name="Picture 11" descr="LIGO Scientific Collaboration (@LigoScientificCollaboration) • Facebook">
            <a:extLst>
              <a:ext uri="{FF2B5EF4-FFF2-40B4-BE49-F238E27FC236}">
                <a16:creationId xmlns:a16="http://schemas.microsoft.com/office/drawing/2014/main" id="{CEC62D12-E3E2-2181-8AA9-AF503DCE8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396" y="3895044"/>
            <a:ext cx="2165536" cy="21655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F8CF58-4663-3DFF-8915-FC5E41F53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746" y="3952409"/>
            <a:ext cx="2050807" cy="205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65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C25A4-7C5B-5E94-E332-FC51FF451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F9DA6-6143-CCD5-07DF-6C330D4C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Brooks, Aiden, et al. “Overview of Advanced LIGO Adaptive Optics.” Applied </a:t>
            </a:r>
            <a:r>
              <a:rPr lang="en-US" sz="2000" dirty="0" err="1"/>
              <a:t>Optics,vol</a:t>
            </a:r>
            <a:r>
              <a:rPr lang="en-US" sz="2000" dirty="0"/>
              <a:t>. 55, no. 29, 2016, pp. 8256-8265., </a:t>
            </a:r>
            <a:r>
              <a:rPr lang="en-US" sz="2000" dirty="0">
                <a:hlinkClick r:id="rId2"/>
              </a:rPr>
              <a:t>https://doi.org/10.1364/AO/55.008256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Tyler Rosauer et al. Demonstration of a next-generation wavefront actuator for gravitational-wave detection. </a:t>
            </a:r>
            <a:r>
              <a:rPr lang="en-US" sz="2000" dirty="0" err="1"/>
              <a:t>Optica</a:t>
            </a:r>
            <a:r>
              <a:rPr lang="en-US" sz="2000" dirty="0"/>
              <a:t>, 12(10):1569–1577, Oct 2025</a:t>
            </a:r>
          </a:p>
          <a:p>
            <a:pPr marL="0" indent="0">
              <a:buNone/>
            </a:pPr>
            <a:r>
              <a:rPr lang="en-US" sz="2000" dirty="0"/>
              <a:t>Liu Tao et al. Expanding the quantum-limited gravitational-wave detection horizon. Physical Review Letters, 134(5), February 2025.</a:t>
            </a:r>
          </a:p>
          <a:p>
            <a:pPr marL="0" indent="0">
              <a:buNone/>
            </a:pPr>
            <a:r>
              <a:rPr lang="en-US" sz="2000" dirty="0"/>
              <a:t>Huy Tuong Cao, “Updates on FroSTI for use in LIGO”, 2023, LIGO-G2300506.</a:t>
            </a:r>
          </a:p>
          <a:p>
            <a:pPr marL="0" indent="0">
              <a:buNone/>
            </a:pPr>
            <a:r>
              <a:rPr lang="en-US" sz="2000" dirty="0"/>
              <a:t>Huygens Optics</a:t>
            </a:r>
            <a:r>
              <a:rPr lang="en-US" sz="2000" b="1" dirty="0"/>
              <a:t>.</a:t>
            </a:r>
            <a:r>
              <a:rPr lang="en-US" sz="2000" dirty="0"/>
              <a:t> (2024, October 19). </a:t>
            </a:r>
            <a:r>
              <a:rPr lang="en-US" sz="2000" i="1" dirty="0"/>
              <a:t>PMT2: Photon bunching / Hanbury Brown &amp; Twiss effect</a:t>
            </a:r>
            <a:r>
              <a:rPr lang="en-US" sz="2000" dirty="0"/>
              <a:t> [Video]. YouTube. </a:t>
            </a:r>
            <a:r>
              <a:rPr lang="en-US" sz="2000" dirty="0">
                <a:hlinkClick r:id="rId3"/>
              </a:rPr>
              <a:t>https://www.youtube.com/watch?v=NVqT2Gbrvxs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384D8-3FBC-EEFC-B8ED-631A419C9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542ED-16FB-56F2-9D3B-77D1C4982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DC743-B341-9AEB-1B5E-A9E61F1F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282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35CA2-09A8-2AFF-022A-59315F204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88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Appendix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FCDA9-1C7C-6DE0-12EE-64637FAC9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73FCC-3CFC-787E-77D9-660F817FE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494E3-1912-7831-7FF4-3373B5BEA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733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EAE88-9592-6C19-FA7D-476478887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C06C9-7584-D700-1F36-3CC8F4365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B126A-7B33-1B82-EC95-E25FD905D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mtClean="0"/>
              <a:pPr/>
              <a:t>26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BB30E1-5AAE-0B7A-315E-BE76D199C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95" y="450850"/>
            <a:ext cx="7427005" cy="53911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4748F8-9ACB-70F1-B3EF-6C200F6BF21A}"/>
              </a:ext>
            </a:extLst>
          </p:cNvPr>
          <p:cNvSpPr txBox="1"/>
          <p:nvPr/>
        </p:nvSpPr>
        <p:spPr>
          <a:xfrm>
            <a:off x="10102847" y="5764337"/>
            <a:ext cx="1638301" cy="369332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Rosauer et al.</a:t>
            </a:r>
          </a:p>
        </p:txBody>
      </p:sp>
    </p:spTree>
    <p:extLst>
      <p:ext uri="{BB962C8B-B14F-4D97-AF65-F5344CB8AC3E}">
        <p14:creationId xmlns:p14="http://schemas.microsoft.com/office/powerpoint/2010/main" val="2591408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F8D74-335C-A7CA-D969-400070900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F4820-275E-5CE3-C6E2-60D157BF9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8BD74-C5AC-4E1B-A58A-2655BBE41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mtClean="0"/>
              <a:pPr/>
              <a:t>27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2B9D81-F400-F269-FD83-C0A771E06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51" y="283336"/>
            <a:ext cx="5246601" cy="47780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485E46-54ED-F3FE-F436-317934FE4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957" y="283336"/>
            <a:ext cx="5816263" cy="424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14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E8124-30FE-2544-BE99-61B76FD46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0691FD-A82E-32A7-2DBC-BFD3125C5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6E1BB5-94C0-85FE-97F2-A7A200F36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692D25-6D84-9031-719D-B0A045949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56AA-EF1B-47EE-ACC2-319452AE2C20}" type="slidenum">
              <a:rPr lang="en-US" sz="1800" smtClean="0"/>
              <a:pPr/>
              <a:t>28</a:t>
            </a:fld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20F373-71DC-DA6C-BC74-E1E333F57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Noise hunting – frequency bin vetoes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452E0-629A-DDC7-67FE-8BF6884B0EFD}"/>
              </a:ext>
            </a:extLst>
          </p:cNvPr>
          <p:cNvSpPr txBox="1"/>
          <p:nvPr/>
        </p:nvSpPr>
        <p:spPr>
          <a:xfrm>
            <a:off x="4252704" y="5994896"/>
            <a:ext cx="7439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Figure. Rejection of the 60Hz harmonics electronic noise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B7B72BC-6483-B90C-74F6-C2D555992A62}"/>
                  </a:ext>
                </a:extLst>
              </p:cNvPr>
              <p:cNvSpPr txBox="1"/>
              <p:nvPr/>
            </p:nvSpPr>
            <p:spPr>
              <a:xfrm>
                <a:off x="1012531" y="1516566"/>
                <a:ext cx="3108960" cy="4130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  <a:p>
                <a:r>
                  <a:rPr lang="en-US" dirty="0"/>
                  <a:t>We use a 2-DOF </a:t>
                </a:r>
                <a:r>
                  <a:rPr lang="el-GR" dirty="0"/>
                  <a:t>χ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</a:t>
                </a:r>
                <a:r>
                  <a:rPr lang="en-US" dirty="0"/>
                  <a:t>statistic to identify non negligible peaks in the electronics sensing.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N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br>
                  <a:rPr lang="en-US" dirty="0"/>
                </a:br>
                <a:r>
                  <a:rPr lang="en-US" dirty="0"/>
                  <a:t>We use a confidence level of 99.7%, corresponding to a </a:t>
                </a:r>
                <a:r>
                  <a:rPr lang="el-GR" dirty="0"/>
                  <a:t>χ</a:t>
                </a:r>
                <a:r>
                  <a:rPr lang="en-US" baseline="30000" dirty="0"/>
                  <a:t>2 </a:t>
                </a:r>
                <a:r>
                  <a:rPr lang="en-US" dirty="0"/>
                  <a:t>value of 5.9. We reject frequency bins where the dark noise exceeds this value.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B40079-B8D2-7499-BA31-C7762F1E3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531" y="1516566"/>
                <a:ext cx="3108960" cy="4130426"/>
              </a:xfrm>
              <a:prstGeom prst="rect">
                <a:avLst/>
              </a:prstGeom>
              <a:blipFill>
                <a:blip r:embed="rId2"/>
                <a:stretch>
                  <a:fillRect l="-1569" r="-2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71E33517-E709-F713-2E47-D47B3D53B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611" y="1529795"/>
            <a:ext cx="7064858" cy="439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3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D0082F-D21D-70B0-539E-C1D96C773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8D359-23E7-E830-2842-1144D8457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A2FDE8-1978-E781-D560-25BB21342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Marmor, </a:t>
            </a:r>
            <a:fld id="{9DA356AA-EF1B-47EE-ACC2-319452AE2C20}" type="slidenum">
              <a:rPr lang="en-US" smtClean="0"/>
              <a:pPr/>
              <a:t>29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5C7D00-8FDC-7621-AEF6-770A3E055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41" y="691356"/>
            <a:ext cx="6623481" cy="494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03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39D80-F7E9-E599-22AD-856B127FD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676A5B-6B2F-7742-09FF-0C9F281C7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F2E6C4-E055-42FF-9CE0-ACA14B0AB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Marmor, </a:t>
            </a:r>
            <a:fld id="{9DA356AA-EF1B-47EE-ACC2-319452AE2C20}" type="slidenum">
              <a:rPr lang="en-US" smtClean="0"/>
              <a:pPr/>
              <a:t>30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181922-D882-0D3F-2301-6BCAB075E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134" y="977900"/>
            <a:ext cx="8232066" cy="45517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0AD933-1367-7F73-A0C5-0D328FB2C68D}"/>
              </a:ext>
            </a:extLst>
          </p:cNvPr>
          <p:cNvSpPr txBox="1"/>
          <p:nvPr/>
        </p:nvSpPr>
        <p:spPr>
          <a:xfrm>
            <a:off x="10102847" y="5764337"/>
            <a:ext cx="1638301" cy="369332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Brooks et al.</a:t>
            </a:r>
          </a:p>
        </p:txBody>
      </p:sp>
    </p:spTree>
    <p:extLst>
      <p:ext uri="{BB962C8B-B14F-4D97-AF65-F5344CB8AC3E}">
        <p14:creationId xmlns:p14="http://schemas.microsoft.com/office/powerpoint/2010/main" val="36649576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B0DE8D-5F46-B3DC-F9CF-247637E94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B34D29-68C2-89E4-9CAE-19B1FE9D5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26C00A-14DB-7AB6-69E0-D52A2FF2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Marmor, </a:t>
            </a:r>
            <a:fld id="{9DA356AA-EF1B-47EE-ACC2-319452AE2C20}" type="slidenum">
              <a:rPr lang="en-US" smtClean="0"/>
              <a:pPr/>
              <a:t>31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8F2895-D119-E3F8-DCBF-021C6C5AD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122" y="368300"/>
            <a:ext cx="6585351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016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CCAD91-4D94-90BA-CDFF-07CD9B1A4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6E2FE-E0ED-562A-5FCB-2D7509DB2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8DC9D3-AB75-9779-4A70-6DDDF48FA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Marmor, </a:t>
            </a:r>
            <a:fld id="{9DA356AA-EF1B-47EE-ACC2-319452AE2C20}" type="slidenum">
              <a:rPr lang="en-US" smtClean="0"/>
              <a:pPr/>
              <a:t>32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F2D6C1-3694-5E23-33FA-A7EC28B53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030" y="1085850"/>
            <a:ext cx="10463770" cy="436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0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CC88C1B-DEF6-263D-AD55-CA1454E8EA6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4084847"/>
                <a:ext cx="12192000" cy="1325563"/>
              </a:xfr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thermal</m:t>
                              </m:r>
                            </m:sub>
                          </m:sSub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=(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kT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kT</m:t>
                              </m:r>
                            </m:sup>
                          </m:s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−1)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shot</m:t>
                              </m:r>
                            </m:sub>
                          </m:sSub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shot</m:t>
                              </m:r>
                            </m:sub>
                          </m:sSub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br>
                  <a:rPr lang="en-US" sz="3200" dirty="0"/>
                </a:br>
                <a:br>
                  <a:rPr lang="en-US" sz="3200" dirty="0"/>
                </a:b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</a:rPr>
                                <m:t>thermal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correlated</m:t>
                              </m:r>
                            </m:sub>
                          </m:sSub>
                        </m:e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i="1">
                          <a:latin typeface="Cambria Math" panose="02040503050406030204" pitchFamily="18" charset="0"/>
                        </a:rPr>
                        <m:t>=(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kT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kT</m:t>
                              </m:r>
                            </m:sup>
                          </m:s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3200" i="1">
                          <a:latin typeface="Cambria Math" panose="02040503050406030204" pitchFamily="18" charset="0"/>
                        </a:rPr>
                        <m:t>−1)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shot</m:t>
                              </m:r>
                            </m:sub>
                          </m:sSub>
                        </m:e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  <m:oMath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CSD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thermal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PSD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shot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kT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m:rPr>
                                  <m:sty m:val="p"/>
                                </m:r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kT</m:t>
                              </m:r>
                            </m:sup>
                          </m:s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3200" i="1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br>
                  <a:rPr lang="en-US" sz="3200" dirty="0"/>
                </a:br>
                <a:br>
                  <a:rPr lang="en-US" sz="3200" dirty="0"/>
                </a:b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1" smtClean="0">
                          <a:latin typeface="Cambria Math" panose="02040503050406030204" pitchFamily="18" charset="0"/>
                        </a:rPr>
                        <m:t>RI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thermal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PSD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shot</m:t>
                              </m:r>
                            </m:sub>
                          </m:sSub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kT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kT</m:t>
                                  </m:r>
                                </m:sup>
                              </m:sSup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ra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3200" b="0" i="1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200" b="0" i="1" smtClean="0">
                          <a:latin typeface="Cambria Math" panose="02040503050406030204" pitchFamily="18" charset="0"/>
                        </a:rPr>
                        <m:t>RI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shot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kT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kT</m:t>
                                  </m:r>
                                </m:sup>
                              </m:sSup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rad>
                    </m:oMath>
                  </m:oMathPara>
                </a14:m>
                <a:br>
                  <a:rPr lang="en-US" sz="3200" dirty="0"/>
                </a:br>
                <a:br>
                  <a:rPr lang="en-US" sz="3200" dirty="0"/>
                </a:br>
                <a:br>
                  <a:rPr lang="en-US" sz="3200" dirty="0"/>
                </a:br>
                <a:br>
                  <a:rPr lang="en-US" sz="3200" dirty="0"/>
                </a:br>
                <a:br>
                  <a:rPr lang="en-US" sz="3200" dirty="0"/>
                </a:br>
                <a:br>
                  <a:rPr lang="en-US" sz="3200" dirty="0"/>
                </a:br>
                <a:endParaRPr lang="en-US" sz="3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CC88C1B-DEF6-263D-AD55-CA1454E8EA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4084847"/>
                <a:ext cx="12192000" cy="1325563"/>
              </a:xfrm>
              <a:blipFill>
                <a:blip r:embed="rId3"/>
                <a:stretch>
                  <a:fillRect t="-284404" b="-87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2A7FFE-BC81-4F88-5611-F5413B7BC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University of California, Riverside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915DF-8C7F-4AAE-AC45-C4C474B3F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Measuring Photon Bunching in Next-Generation Adaptive Optics</a:t>
            </a:r>
            <a:endParaRPr lang="en-US" sz="1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14B52-3F7B-7C08-0C45-AD0F59665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Marmor, </a:t>
            </a:r>
            <a:fld id="{9DA356AA-EF1B-47EE-ACC2-319452AE2C20}" type="slidenum">
              <a:rPr lang="en-US" smtClean="0"/>
              <a:pPr/>
              <a:t>33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377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6067</TotalTime>
  <Words>1979</Words>
  <Application>Microsoft Office PowerPoint</Application>
  <PresentationFormat>Widescreen</PresentationFormat>
  <Paragraphs>284</Paragraphs>
  <Slides>33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Aptos</vt:lpstr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measure the Relative Intensity Noise?</vt:lpstr>
      <vt:lpstr>Why measure the Relative Intensity Noise?</vt:lpstr>
      <vt:lpstr>A Note on Photon Bunching</vt:lpstr>
      <vt:lpstr>The RMS fluctuations in the arrival rate of thermally emitted photons are larger than the shot noise by:     Goal: Measure this very small fluctuation in the Relative Intensity Noise to prove that FROSTI can operate near its theoretical minimum.</vt:lpstr>
      <vt:lpstr>PowerPoint Presentation</vt:lpstr>
      <vt:lpstr>Experiment Design</vt:lpstr>
      <vt:lpstr>Experiment Design: How to maximize power?</vt:lpstr>
      <vt:lpstr>Experiment Assembly</vt:lpstr>
      <vt:lpstr>PowerPoint Presentation</vt:lpstr>
      <vt:lpstr>Data Acquisition</vt:lpstr>
      <vt:lpstr>Noise hunting – electrical noise</vt:lpstr>
      <vt:lpstr>Noise hunting – electrical noise</vt:lpstr>
      <vt:lpstr>Noise hunting – mechanical resonance</vt:lpstr>
      <vt:lpstr>PowerPoint Presentation</vt:lpstr>
      <vt:lpstr>The path to photon bunching</vt:lpstr>
      <vt:lpstr>PowerPoint Presentation</vt:lpstr>
      <vt:lpstr>Acknowledgements</vt:lpstr>
      <vt:lpstr>References</vt:lpstr>
      <vt:lpstr>Appendix</vt:lpstr>
      <vt:lpstr>PowerPoint Presentation</vt:lpstr>
      <vt:lpstr>PowerPoint Presentation</vt:lpstr>
      <vt:lpstr>Noise hunting – frequency bin vetoes</vt:lpstr>
      <vt:lpstr>PowerPoint Presentation</vt:lpstr>
      <vt:lpstr>PowerPoint Presentation</vt:lpstr>
      <vt:lpstr>PowerPoint Presentation</vt:lpstr>
      <vt:lpstr>PowerPoint Presentation</vt:lpstr>
      <vt:lpstr>〖σ_thermal〗^2=(e^(hν/kT)/(e^(hν/kT)-1)-1)〖σ_shot〗^2+〖σ_shot〗^2  〖σ_(thermal,correlated)〗^2=(e^(hν/kT)/(e^(hν/kT)-1)-1)〖σ_shot〗^2 CSD_thermal=PSD_shot (e^(hν/kT)/(e^(hν/kT)-1)-1)  RIN_thermal=〖PSD_shot〗^(1/2) √(e^(hν/kT)/(e^(hν/kT)-1)-1)/P=RIN_shot √(e^(hν/kT)/(e^(hν/kT)-1)-1)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Marmor, Joshua A</dc:creator>
  <cp:lastModifiedBy>Marmor, Joshua A</cp:lastModifiedBy>
  <cp:revision>151</cp:revision>
  <cp:lastPrinted>2026-07-30T19:05:25Z</cp:lastPrinted>
  <dcterms:created xsi:type="dcterms:W3CDTF">2026-06-29T23:46:11Z</dcterms:created>
  <dcterms:modified xsi:type="dcterms:W3CDTF">2026-08-21T18:03:51Z</dcterms:modified>
</cp:coreProperties>
</file>