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60" r:id="rId1"/>
  </p:sldMasterIdLst>
  <p:notesMasterIdLst>
    <p:notesMasterId r:id="rId12"/>
  </p:notesMasterIdLst>
  <p:sldIdLst>
    <p:sldId id="328" r:id="rId2"/>
    <p:sldId id="325" r:id="rId3"/>
    <p:sldId id="326" r:id="rId4"/>
    <p:sldId id="327" r:id="rId5"/>
    <p:sldId id="315" r:id="rId6"/>
    <p:sldId id="316" r:id="rId7"/>
    <p:sldId id="317" r:id="rId8"/>
    <p:sldId id="318" r:id="rId9"/>
    <p:sldId id="319" r:id="rId10"/>
    <p:sldId id="307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EA1D239-B995-4A96-AA79-5D1D927FFC77}">
  <a:tblStyle styleId="{6EA1D239-B995-4A96-AA79-5D1D927FFC7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28" y="27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g39e35c62bc0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5" name="Google Shape;765;g39e35c62bc0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g39e35c62bc0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1" name="Google Shape;781;g39e35c62bc0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g39e35c62bc0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1" name="Google Shape;791;g39e35c62bc0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g39fb2238bdd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4" name="Google Shape;674;g39fb2238bdd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g39fb2238bdd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3" name="Google Shape;683;g39fb2238bdd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g398b02905b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4" name="Google Shape;694;g398b02905b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g398b02905b0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3" name="Google Shape;713;g398b02905b0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g39fe91e624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1" name="Google Shape;721;g39fe91e624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g399fb8c048a_1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9" name="Google Shape;609;g399fb8c048a_1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log.ligo-wa.caltech.edu/aLOG/index.php?callRep=6418" TargetMode="External"/><Relationship Id="rId2" Type="http://schemas.openxmlformats.org/officeDocument/2006/relationships/hyperlink" Target="https://dcc.ligo.org/LIGO-T1400698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dcc.ligo.org/LIGO-T2500383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cc.ligo.org/LIGO-T2500383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dcc.ligo.org/LIGO-T1400698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cc.ligo.org/LIGO-T1400698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hyperlink" Target="https://alog.ligo-wa.caltech.edu/aLOG/index.php?callRep=6418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cc.ligo.org/LIGO-T1400698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5829F-001A-BE4B-A4C7-5B2C272C5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running update on LIGO beam tube dynamics analysis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9F48A8-A446-C828-3083-99C7F2BFD7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CEBEX (Cosmic Explorer Beam Tube Experiment), pursuing discrepancy between previous dynamic analysis of the LIGO BT and measurements</a:t>
            </a:r>
          </a:p>
          <a:p>
            <a:r>
              <a:rPr lang="en-US" dirty="0"/>
              <a:t>The following pages are excerpts from running CEBEX team log (G2500320)</a:t>
            </a:r>
          </a:p>
          <a:p>
            <a:pPr lvl="1"/>
            <a:r>
              <a:rPr lang="en-US" dirty="0"/>
              <a:t>29-Oct-2025</a:t>
            </a:r>
          </a:p>
          <a:p>
            <a:pPr lvl="1"/>
            <a:r>
              <a:rPr lang="en-US" dirty="0"/>
              <a:t>5-Nov-2025</a:t>
            </a:r>
          </a:p>
          <a:p>
            <a:pPr lvl="1"/>
            <a:r>
              <a:rPr lang="en-US" dirty="0"/>
              <a:t>19-Nov-2025</a:t>
            </a:r>
          </a:p>
          <a:p>
            <a:r>
              <a:rPr lang="en-US" dirty="0"/>
              <a:t>See also:</a:t>
            </a:r>
          </a:p>
          <a:p>
            <a:pPr lvl="1"/>
            <a:r>
              <a:rPr lang="en-US" dirty="0"/>
              <a:t>Original dynamic analysis: </a:t>
            </a:r>
            <a:r>
              <a:rPr lang="en-US" u="sng" dirty="0">
                <a:solidFill>
                  <a:schemeClr val="hlink"/>
                </a:solidFill>
                <a:hlinkClick r:id="rId2"/>
              </a:rPr>
              <a:t>LIGO-T1400698</a:t>
            </a:r>
            <a:r>
              <a:rPr lang="en-US" dirty="0"/>
              <a:t>, “Vacuum Beam tube FEA notes”</a:t>
            </a:r>
          </a:p>
          <a:p>
            <a:pPr lvl="1"/>
            <a:r>
              <a:rPr lang="en-US" dirty="0"/>
              <a:t>BT dynamic measurements: 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LHO Logbook entry #6418</a:t>
            </a:r>
            <a:endParaRPr lang="en-US" dirty="0"/>
          </a:p>
          <a:p>
            <a:pPr lvl="1"/>
            <a:r>
              <a:rPr lang="en-US" dirty="0"/>
              <a:t>BT anchor stiffness estimates: </a:t>
            </a:r>
            <a:r>
              <a:rPr lang="en-US" dirty="0">
                <a:hlinkClick r:id="rId4"/>
              </a:rPr>
              <a:t>LIGO-T2500383</a:t>
            </a:r>
            <a:r>
              <a:rPr lang="en-US" dirty="0"/>
              <a:t>, “LIGO Beamtube Support Anchors”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4F942B-F829-EB9E-E919-CC58F67F1D6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42547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65"/>
          <p:cNvSpPr txBox="1">
            <a:spLocks noGrp="1"/>
          </p:cNvSpPr>
          <p:nvPr>
            <p:ph type="title"/>
          </p:nvPr>
        </p:nvSpPr>
        <p:spPr>
          <a:xfrm>
            <a:off x="303890" y="12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Expansion anchor preload (torque) relaxation &amp; spring rate</a:t>
            </a:r>
            <a:endParaRPr/>
          </a:p>
        </p:txBody>
      </p:sp>
      <p:sp>
        <p:nvSpPr>
          <p:cNvPr id="612" name="Google Shape;612;p65"/>
          <p:cNvSpPr txBox="1">
            <a:spLocks noGrp="1"/>
          </p:cNvSpPr>
          <p:nvPr>
            <p:ph type="body" idx="1"/>
          </p:nvPr>
        </p:nvSpPr>
        <p:spPr>
          <a:xfrm>
            <a:off x="311700" y="697725"/>
            <a:ext cx="8520600" cy="41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See </a:t>
            </a:r>
            <a:r>
              <a:rPr lang="en" u="sng">
                <a:solidFill>
                  <a:schemeClr val="hlink"/>
                </a:solidFill>
                <a:hlinkClick r:id="rId3"/>
              </a:rPr>
              <a:t>E2500383</a:t>
            </a:r>
            <a:r>
              <a:rPr lang="en"/>
              <a:t> for details</a:t>
            </a:r>
            <a:endParaRPr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In search for reason that finite element modeling of the LIGO beam tube dynamics (</a:t>
            </a:r>
            <a:r>
              <a:rPr lang="en" u="sng">
                <a:solidFill>
                  <a:schemeClr val="hlink"/>
                </a:solidFill>
                <a:hlinkClick r:id="rId4"/>
              </a:rPr>
              <a:t>T1400698</a:t>
            </a:r>
            <a:r>
              <a:rPr lang="en"/>
              <a:t>) didn’t match measurements (LHO Logbook entry #6418), discovered:</a:t>
            </a:r>
            <a:endParaRPr/>
          </a:p>
          <a:p>
            <a:pPr marL="914400" lvl="1" indent="-310832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CBI may not have specified a quantitative torque value to be applied at the time of installation</a:t>
            </a:r>
            <a:endParaRPr/>
          </a:p>
          <a:p>
            <a:pPr marL="1371600" lvl="2" indent="-310832" algn="l" rtl="0">
              <a:spcBef>
                <a:spcPts val="0"/>
              </a:spcBef>
              <a:spcAft>
                <a:spcPts val="0"/>
              </a:spcAft>
              <a:buSzPct val="100000"/>
              <a:buChar char="■"/>
            </a:pPr>
            <a:r>
              <a:rPr lang="en"/>
              <a:t>Important to “set” the expansion wedge</a:t>
            </a:r>
            <a:endParaRPr/>
          </a:p>
          <a:p>
            <a:pPr marL="914400" lvl="1" indent="-310832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The preload (torque) declines to between 40% and 50% of the initial value over a period of a few months to a year</a:t>
            </a:r>
            <a:endParaRPr/>
          </a:p>
          <a:p>
            <a:pPr marL="1371600" lvl="2" indent="-310832" algn="l" rtl="0">
              <a:spcBef>
                <a:spcPts val="0"/>
              </a:spcBef>
              <a:spcAft>
                <a:spcPts val="0"/>
              </a:spcAft>
              <a:buSzPct val="100000"/>
              <a:buChar char="■"/>
            </a:pPr>
            <a:r>
              <a:rPr lang="en"/>
              <a:t>However, Hilti strength values are based on 50% relaxation of pre-load, so not a problem</a:t>
            </a:r>
            <a:endParaRPr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Anchor spring rate</a:t>
            </a:r>
            <a:endParaRPr/>
          </a:p>
          <a:p>
            <a:pPr marL="914400" lvl="1" indent="-310832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Hilti software PROFIS: </a:t>
            </a:r>
            <a:endParaRPr/>
          </a:p>
          <a:p>
            <a:pPr marL="1371600" lvl="2" indent="-310832" algn="l" rtl="0">
              <a:spcBef>
                <a:spcPts val="0"/>
              </a:spcBef>
              <a:spcAft>
                <a:spcPts val="0"/>
              </a:spcAft>
              <a:buSzPct val="100000"/>
              <a:buChar char="■"/>
            </a:pPr>
            <a:r>
              <a:rPr lang="en"/>
              <a:t>does not directly provide a single output value for the spring stiffness, but rather incorporates these proprietary, test-based stiffness values into its internal calculations to determine load distribution on the anchors</a:t>
            </a:r>
            <a:endParaRPr/>
          </a:p>
          <a:p>
            <a:pPr marL="1371600" lvl="2" indent="-310832" algn="l" rtl="0">
              <a:spcBef>
                <a:spcPts val="0"/>
              </a:spcBef>
              <a:spcAft>
                <a:spcPts val="0"/>
              </a:spcAft>
              <a:buSzPct val="100000"/>
              <a:buChar char="■"/>
            </a:pPr>
            <a:r>
              <a:rPr lang="en"/>
              <a:t>Will attempt to “reverse engineer” anchor stiffness from load distribution calculations</a:t>
            </a:r>
            <a:endParaRPr/>
          </a:p>
          <a:p>
            <a:pPr marL="1371600" lvl="2" indent="-310832" algn="l" rtl="0">
              <a:spcBef>
                <a:spcPts val="0"/>
              </a:spcBef>
              <a:spcAft>
                <a:spcPts val="0"/>
              </a:spcAft>
              <a:buSzPct val="100000"/>
              <a:buChar char="■"/>
            </a:pPr>
            <a:r>
              <a:rPr lang="en"/>
              <a:t>Does not include the LIGO 1990s model of the expansion anchor (KB-II)</a:t>
            </a:r>
            <a:endParaRPr/>
          </a:p>
          <a:p>
            <a:pPr marL="914400" lvl="1" indent="-310832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Found Hilti value for current generation expansion anchor (Kwik Bolt TZ2) and will use in updated LIGO BT dynamic analysis to determine first modal frequency</a:t>
            </a:r>
            <a:endParaRPr/>
          </a:p>
        </p:txBody>
      </p:sp>
      <p:sp>
        <p:nvSpPr>
          <p:cNvPr id="613" name="Google Shape;613;p6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8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Modal and Dynamic analysis of the beamtube</a:t>
            </a:r>
            <a:endParaRPr/>
          </a:p>
        </p:txBody>
      </p:sp>
      <p:sp>
        <p:nvSpPr>
          <p:cNvPr id="768" name="Google Shape;768;p8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Last week Mike mentioned that Fabrice had done some extensive FEA of the LIGO BT but couldn’t match Robert’s frequency response measurements - see 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T1400698</a:t>
            </a:r>
            <a:r>
              <a:rPr lang="en" dirty="0"/>
              <a:t> and </a:t>
            </a:r>
            <a:r>
              <a:rPr lang="en" u="sng" dirty="0">
                <a:solidFill>
                  <a:schemeClr val="hlink"/>
                </a:solidFill>
                <a:hlinkClick r:id="rId4"/>
              </a:rPr>
              <a:t>LHO Logbook entry #6418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FEA computed bellows axial spring rate was much stiffer than CBI measurements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Refined FEA first mode frequency of 12.4 Hz compared to 8 Hz from measurements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Bellows axial spring rate discrepancy:</a:t>
            </a:r>
            <a:endParaRPr dirty="0"/>
          </a:p>
        </p:txBody>
      </p:sp>
      <p:sp>
        <p:nvSpPr>
          <p:cNvPr id="769" name="Google Shape;769;p8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grpSp>
        <p:nvGrpSpPr>
          <p:cNvPr id="770" name="Google Shape;770;p83"/>
          <p:cNvGrpSpPr/>
          <p:nvPr/>
        </p:nvGrpSpPr>
        <p:grpSpPr>
          <a:xfrm>
            <a:off x="924200" y="3122725"/>
            <a:ext cx="4185550" cy="1349847"/>
            <a:chOff x="924200" y="3122725"/>
            <a:chExt cx="4185550" cy="1349847"/>
          </a:xfrm>
        </p:grpSpPr>
        <p:pic>
          <p:nvPicPr>
            <p:cNvPr id="771" name="Google Shape;771;p8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924200" y="3145272"/>
              <a:ext cx="4185550" cy="132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72" name="Google Shape;772;p83"/>
            <p:cNvSpPr txBox="1"/>
            <p:nvPr/>
          </p:nvSpPr>
          <p:spPr>
            <a:xfrm>
              <a:off x="1566250" y="3122725"/>
              <a:ext cx="1307100" cy="36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B050"/>
                  </a:solidFill>
                </a:rPr>
                <a:t>Initial Elastic SR</a:t>
              </a:r>
              <a:endParaRPr sz="1200">
                <a:solidFill>
                  <a:srgbClr val="00B050"/>
                </a:solidFill>
              </a:endParaRPr>
            </a:p>
          </p:txBody>
        </p:sp>
      </p:grpSp>
      <p:grpSp>
        <p:nvGrpSpPr>
          <p:cNvPr id="773" name="Google Shape;773;p83"/>
          <p:cNvGrpSpPr/>
          <p:nvPr/>
        </p:nvGrpSpPr>
        <p:grpSpPr>
          <a:xfrm>
            <a:off x="5865175" y="2655125"/>
            <a:ext cx="3035725" cy="2161624"/>
            <a:chOff x="5865175" y="2655125"/>
            <a:chExt cx="3035725" cy="2161624"/>
          </a:xfrm>
        </p:grpSpPr>
        <p:pic>
          <p:nvPicPr>
            <p:cNvPr id="774" name="Google Shape;774;p8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5865175" y="2886100"/>
              <a:ext cx="2564851" cy="19306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75" name="Google Shape;775;p83"/>
            <p:cNvSpPr txBox="1"/>
            <p:nvPr/>
          </p:nvSpPr>
          <p:spPr>
            <a:xfrm>
              <a:off x="5865175" y="2655125"/>
              <a:ext cx="1307100" cy="29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B050"/>
                  </a:solidFill>
                </a:rPr>
                <a:t>Initial Elastic SR</a:t>
              </a:r>
              <a:endParaRPr sz="1200">
                <a:solidFill>
                  <a:srgbClr val="00B050"/>
                </a:solidFill>
              </a:endParaRPr>
            </a:p>
          </p:txBody>
        </p:sp>
        <p:sp>
          <p:nvSpPr>
            <p:cNvPr id="776" name="Google Shape;776;p83"/>
            <p:cNvSpPr txBox="1"/>
            <p:nvPr/>
          </p:nvSpPr>
          <p:spPr>
            <a:xfrm>
              <a:off x="7593800" y="3489025"/>
              <a:ext cx="1307100" cy="36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FF"/>
                  </a:solidFill>
                </a:rPr>
                <a:t>Working SR</a:t>
              </a:r>
              <a:endParaRPr sz="1200">
                <a:solidFill>
                  <a:srgbClr val="0000FF"/>
                </a:solidFill>
              </a:endParaRPr>
            </a:p>
          </p:txBody>
        </p:sp>
        <p:cxnSp>
          <p:nvCxnSpPr>
            <p:cNvPr id="777" name="Google Shape;777;p83"/>
            <p:cNvCxnSpPr>
              <a:stCxn id="775" idx="2"/>
            </p:cNvCxnSpPr>
            <p:nvPr/>
          </p:nvCxnSpPr>
          <p:spPr>
            <a:xfrm>
              <a:off x="6518725" y="2954825"/>
              <a:ext cx="427500" cy="320100"/>
            </a:xfrm>
            <a:prstGeom prst="straightConnector1">
              <a:avLst/>
            </a:prstGeom>
            <a:noFill/>
            <a:ln w="9525" cap="flat" cmpd="sng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83"/>
            <p:cNvCxnSpPr>
              <a:stCxn id="776" idx="1"/>
            </p:cNvCxnSpPr>
            <p:nvPr/>
          </p:nvCxnSpPr>
          <p:spPr>
            <a:xfrm rot="10800000">
              <a:off x="7013900" y="3669175"/>
              <a:ext cx="579900" cy="3000"/>
            </a:xfrm>
            <a:prstGeom prst="straightConnector1">
              <a:avLst/>
            </a:prstGeom>
            <a:noFill/>
            <a:ln w="952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8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Modal and Dynamic analysis of the beamtube (continued)</a:t>
            </a:r>
            <a:endParaRPr/>
          </a:p>
        </p:txBody>
      </p:sp>
      <p:sp>
        <p:nvSpPr>
          <p:cNvPr id="784" name="Google Shape;784;p8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677100" cy="38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Working spring rate: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457200" lvl="0" indent="-325755" algn="l" rtl="0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Stress range, S</a:t>
            </a:r>
            <a:r>
              <a:rPr lang="en" baseline="-25000"/>
              <a:t>t</a:t>
            </a:r>
            <a:r>
              <a:rPr lang="en"/>
              <a:t>, for bakeout far exceeds yield strength, S</a:t>
            </a:r>
            <a:r>
              <a:rPr lang="en" baseline="-25000"/>
              <a:t>y</a:t>
            </a:r>
            <a:endParaRPr baseline="-25000"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Calculated working SR = 0.67 x 1.8 MN/m = 1.2 MN/m</a:t>
            </a:r>
            <a:endParaRPr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Measurements of the spring rates of the first 125 bellows = 0.845 MN/m ± 10%</a:t>
            </a:r>
            <a:endParaRPr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Closer agreement between analysis and SR measurement … and not the reason for the modal frequency disagreement</a:t>
            </a:r>
            <a:endParaRPr/>
          </a:p>
        </p:txBody>
      </p:sp>
      <p:sp>
        <p:nvSpPr>
          <p:cNvPr id="785" name="Google Shape;785;p8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786" name="Google Shape;786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17873" y="1017725"/>
            <a:ext cx="4503602" cy="149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7" name="Google Shape;787;p8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42126" y="2514303"/>
            <a:ext cx="4790175" cy="2381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88" name="Google Shape;788;p8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8900" y="1617575"/>
            <a:ext cx="3001000" cy="750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p8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en"/>
              <a:t>Modal and Dynamic analysis of the beamtube (continued)</a:t>
            </a:r>
            <a:endParaRPr/>
          </a:p>
        </p:txBody>
      </p:sp>
      <p:sp>
        <p:nvSpPr>
          <p:cNvPr id="794" name="Google Shape;794;p8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 u="sng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T1400698</a:t>
            </a:r>
            <a:r>
              <a:rPr lang="en" sz="1700"/>
              <a:t> FEA boundary condition is for the bases (bottom faces) of the Fixed Support and Guided Support to be clamped (fixed)</a:t>
            </a:r>
            <a:endParaRPr sz="17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The bases are in fact bolted to the cement slab which rests upon the ground</a:t>
            </a:r>
            <a:endParaRPr sz="17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The embedded bolts and the cement slab, supported by the ground (semi-infinite, elastic half-space), may have significant compliance relative to the steel tube and its supports</a:t>
            </a:r>
            <a:endParaRPr sz="1700"/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/>
              <a:t>→ I plan to include this in a revised FEA …</a:t>
            </a:r>
            <a:endParaRPr sz="1700"/>
          </a:p>
        </p:txBody>
      </p:sp>
      <p:sp>
        <p:nvSpPr>
          <p:cNvPr id="795" name="Google Shape;795;p8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796" name="Google Shape;796;p8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22725" y="3771600"/>
            <a:ext cx="2666700" cy="124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7" name="Google Shape;797;p8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20025" y="2812875"/>
            <a:ext cx="2359700" cy="220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73"/>
          <p:cNvSpPr txBox="1">
            <a:spLocks noGrp="1"/>
          </p:cNvSpPr>
          <p:nvPr>
            <p:ph type="title"/>
          </p:nvPr>
        </p:nvSpPr>
        <p:spPr>
          <a:xfrm>
            <a:off x="311700" y="139831"/>
            <a:ext cx="8520600" cy="55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Match LIGO Vibration Measurements with FEA</a:t>
            </a:r>
            <a:endParaRPr/>
          </a:p>
        </p:txBody>
      </p:sp>
      <p:sp>
        <p:nvSpPr>
          <p:cNvPr id="677" name="Google Shape;677;p73"/>
          <p:cNvSpPr txBox="1">
            <a:spLocks noGrp="1"/>
          </p:cNvSpPr>
          <p:nvPr>
            <p:ph type="body" idx="1"/>
          </p:nvPr>
        </p:nvSpPr>
        <p:spPr>
          <a:xfrm>
            <a:off x="311700" y="3202050"/>
            <a:ext cx="8709300" cy="14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Revisit the dynamic FEA in LIGO-T1400698 </a:t>
            </a:r>
            <a:endParaRPr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Repeated fixed support stiffness analysis in T1400698 as first step</a:t>
            </a:r>
            <a:endParaRPr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Modeled using CBI drawings D950035, D950036, D950037</a:t>
            </a:r>
            <a:endParaRPr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Same result, k = F/x = 1.00e7 N/m</a:t>
            </a:r>
            <a:endParaRPr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Next step is to add reinforced concrete slab to model</a:t>
            </a:r>
            <a:endParaRPr/>
          </a:p>
        </p:txBody>
      </p:sp>
      <p:sp>
        <p:nvSpPr>
          <p:cNvPr id="678" name="Google Shape;678;p7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679" name="Google Shape;679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15250" y="608611"/>
            <a:ext cx="3705901" cy="2274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80" name="Google Shape;680;p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1949" y="608599"/>
            <a:ext cx="3981276" cy="2322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74"/>
          <p:cNvSpPr txBox="1">
            <a:spLocks noGrp="1"/>
          </p:cNvSpPr>
          <p:nvPr>
            <p:ph type="title"/>
          </p:nvPr>
        </p:nvSpPr>
        <p:spPr>
          <a:xfrm>
            <a:off x="362225" y="1016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Reinforced concrete slab model</a:t>
            </a:r>
            <a:endParaRPr/>
          </a:p>
        </p:txBody>
      </p:sp>
      <p:sp>
        <p:nvSpPr>
          <p:cNvPr id="686" name="Google Shape;686;p74"/>
          <p:cNvSpPr txBox="1">
            <a:spLocks noGrp="1"/>
          </p:cNvSpPr>
          <p:nvPr>
            <p:ph type="body" idx="1"/>
          </p:nvPr>
        </p:nvSpPr>
        <p:spPr>
          <a:xfrm>
            <a:off x="311700" y="626125"/>
            <a:ext cx="5335200" cy="434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Hanford Final Design Report, C960774 (Vol. III-A-2)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Volume II, section 10, Concrete Slabs on Grade</a:t>
            </a:r>
            <a:endParaRPr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Modulus of subgrade soil reaction, </a:t>
            </a:r>
            <a:r>
              <a:rPr lang="en">
                <a:solidFill>
                  <a:srgbClr val="00B050"/>
                </a:solidFill>
              </a:rPr>
              <a:t>K=100 #/in^3</a:t>
            </a:r>
            <a:r>
              <a:rPr lang="en"/>
              <a:t> (conservative based on soil reports)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Volume II, section 9, Strip Footing Design</a:t>
            </a:r>
            <a:endParaRPr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Soil</a:t>
            </a:r>
            <a:endParaRPr/>
          </a:p>
          <a:p>
            <a:pPr marL="1828800" lvl="3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Ks = 190.1 kcf (modified for rectangular shape of footing/pad, see pg. 56 of 222)</a:t>
            </a:r>
            <a:endParaRPr/>
          </a:p>
          <a:p>
            <a:pPr marL="1828800" lvl="3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Qa = 3 ksf ?</a:t>
            </a:r>
            <a:endParaRPr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Concrete</a:t>
            </a:r>
            <a:endParaRPr/>
          </a:p>
          <a:p>
            <a:pPr marL="1828800" lvl="3" indent="-317500" algn="l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Char char="●"/>
            </a:pPr>
            <a:r>
              <a:rPr lang="en">
                <a:solidFill>
                  <a:srgbClr val="00B050"/>
                </a:solidFill>
              </a:rPr>
              <a:t>Ec = 3122 ksi</a:t>
            </a:r>
            <a:endParaRPr>
              <a:solidFill>
                <a:srgbClr val="00B050"/>
              </a:solidFill>
            </a:endParaRPr>
          </a:p>
          <a:p>
            <a:pPr marL="1828800" lvl="3" indent="-317500" algn="l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Char char="●"/>
            </a:pPr>
            <a:r>
              <a:rPr lang="en">
                <a:solidFill>
                  <a:srgbClr val="00B050"/>
                </a:solidFill>
              </a:rPr>
              <a:t>𝝂 = 0.250</a:t>
            </a:r>
            <a:endParaRPr>
              <a:solidFill>
                <a:srgbClr val="00B05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LHO Geotechnical Survey (aka soil report), C930032 (see pg. 14 of 204)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ACI-318-99: 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rgbClr val="D8243D"/>
              </a:buClr>
              <a:buSzPts val="1400"/>
              <a:buChar char="○"/>
            </a:pPr>
            <a:r>
              <a:rPr lang="en">
                <a:solidFill>
                  <a:srgbClr val="D8243D"/>
                </a:solidFill>
              </a:rPr>
              <a:t>“For nonprestressed slabs, it is normally appropriate to reduce slab bending stiffness to between one-half and one-quarter of the uncracked stiffness”</a:t>
            </a:r>
            <a:endParaRPr>
              <a:solidFill>
                <a:srgbClr val="D8243D"/>
              </a:solidFill>
            </a:endParaRPr>
          </a:p>
        </p:txBody>
      </p:sp>
      <p:sp>
        <p:nvSpPr>
          <p:cNvPr id="687" name="Google Shape;687;p7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pic>
        <p:nvPicPr>
          <p:cNvPr id="688" name="Google Shape;688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52775" y="626125"/>
            <a:ext cx="2666700" cy="1248250"/>
          </a:xfrm>
          <a:prstGeom prst="rect">
            <a:avLst/>
          </a:prstGeom>
          <a:noFill/>
          <a:ln>
            <a:noFill/>
          </a:ln>
        </p:spPr>
      </p:pic>
      <p:sp>
        <p:nvSpPr>
          <p:cNvPr id="689" name="Google Shape;689;p74"/>
          <p:cNvSpPr txBox="1"/>
          <p:nvPr/>
        </p:nvSpPr>
        <p:spPr>
          <a:xfrm>
            <a:off x="6357425" y="1874375"/>
            <a:ext cx="2525400" cy="5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D961240-C, Parsons LA-S-505</a:t>
            </a:r>
            <a:br>
              <a:rPr lang="en" sz="1200">
                <a:solidFill>
                  <a:schemeClr val="dk2"/>
                </a:solidFill>
              </a:rPr>
            </a:br>
            <a:r>
              <a:rPr lang="en" sz="1200">
                <a:solidFill>
                  <a:schemeClr val="dk2"/>
                </a:solidFill>
              </a:rPr>
              <a:t>LLO issued for bid</a:t>
            </a:r>
            <a:endParaRPr sz="1200">
              <a:solidFill>
                <a:schemeClr val="dk2"/>
              </a:solidFill>
            </a:endParaRPr>
          </a:p>
        </p:txBody>
      </p:sp>
      <p:pic>
        <p:nvPicPr>
          <p:cNvPr id="690" name="Google Shape;690;p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42375" y="2815029"/>
            <a:ext cx="2931726" cy="1277925"/>
          </a:xfrm>
          <a:prstGeom prst="rect">
            <a:avLst/>
          </a:prstGeom>
          <a:noFill/>
          <a:ln>
            <a:noFill/>
          </a:ln>
        </p:spPr>
      </p:pic>
      <p:sp>
        <p:nvSpPr>
          <p:cNvPr id="691" name="Google Shape;691;p74"/>
          <p:cNvSpPr txBox="1"/>
          <p:nvPr/>
        </p:nvSpPr>
        <p:spPr>
          <a:xfrm>
            <a:off x="6094075" y="4137925"/>
            <a:ext cx="2525400" cy="5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D961582-A, Parsons BT-S-105</a:t>
            </a:r>
            <a:br>
              <a:rPr lang="en" sz="1200">
                <a:solidFill>
                  <a:schemeClr val="dk2"/>
                </a:solidFill>
              </a:rPr>
            </a:br>
            <a:r>
              <a:rPr lang="en" sz="1200">
                <a:solidFill>
                  <a:schemeClr val="dk2"/>
                </a:solidFill>
              </a:rPr>
              <a:t>LHO issued for as-built</a:t>
            </a:r>
            <a:endParaRPr sz="1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75"/>
          <p:cNvSpPr txBox="1">
            <a:spLocks noGrp="1"/>
          </p:cNvSpPr>
          <p:nvPr>
            <p:ph type="title"/>
          </p:nvPr>
        </p:nvSpPr>
        <p:spPr>
          <a:xfrm>
            <a:off x="311700" y="1801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en"/>
              <a:t>Reinforced concrete slab model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75"/>
          <p:cNvSpPr txBox="1">
            <a:spLocks noGrp="1"/>
          </p:cNvSpPr>
          <p:nvPr>
            <p:ph type="body" idx="1"/>
          </p:nvPr>
        </p:nvSpPr>
        <p:spPr>
          <a:xfrm>
            <a:off x="311700" y="663750"/>
            <a:ext cx="4153800" cy="38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Transformed section method</a:t>
            </a:r>
            <a:endParaRPr sz="170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composite beams/slabs (e.g. reinforced concrete) transformed into a single, homogeneous cross-section by converting one material (rebar) into an equivalent area of the other material (concrete)</a:t>
            </a:r>
            <a:endParaRPr sz="130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Modular ratio, n = E</a:t>
            </a:r>
            <a:r>
              <a:rPr lang="en" sz="1300" baseline="-25000"/>
              <a:t>steel</a:t>
            </a:r>
            <a:r>
              <a:rPr lang="en" sz="1300"/>
              <a:t>/E</a:t>
            </a:r>
            <a:r>
              <a:rPr lang="en" sz="1300" baseline="-25000"/>
              <a:t>concrete</a:t>
            </a:r>
            <a:r>
              <a:rPr lang="en" sz="1300"/>
              <a:t> = 9.3</a:t>
            </a:r>
            <a:endParaRPr sz="130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Reinforcing wire mesh is small diameter:</a:t>
            </a:r>
            <a:br>
              <a:rPr lang="en" sz="1300"/>
            </a:br>
            <a:r>
              <a:rPr lang="en" sz="1300"/>
              <a:t>D9 = 0.338” diameter (8.58 mm)</a:t>
            </a:r>
            <a:endParaRPr sz="130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Longitudinal spacing is large:</a:t>
            </a:r>
            <a:br>
              <a:rPr lang="en" sz="1300"/>
            </a:br>
            <a:r>
              <a:rPr lang="en" sz="1300"/>
              <a:t>12” (0.305 m)</a:t>
            </a:r>
            <a:endParaRPr sz="130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Bending is not about the slab neutral axis</a:t>
            </a:r>
            <a:endParaRPr sz="130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Effective increase in slab thickness due to wire mesh is trivial (1.6 mm)</a:t>
            </a:r>
            <a:endParaRPr sz="1300"/>
          </a:p>
        </p:txBody>
      </p:sp>
      <p:sp>
        <p:nvSpPr>
          <p:cNvPr id="698" name="Google Shape;698;p7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pic>
        <p:nvPicPr>
          <p:cNvPr id="699" name="Google Shape;699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12000" y="905250"/>
            <a:ext cx="4479600" cy="20668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00" name="Google Shape;700;p75"/>
          <p:cNvPicPr preferRelativeResize="0"/>
          <p:nvPr/>
        </p:nvPicPr>
        <p:blipFill rotWithShape="1">
          <a:blip r:embed="rId4">
            <a:alphaModFix/>
          </a:blip>
          <a:srcRect l="39127" t="19985" r="40026" b="61568"/>
          <a:stretch/>
        </p:blipFill>
        <p:spPr>
          <a:xfrm>
            <a:off x="4572000" y="2872600"/>
            <a:ext cx="361300" cy="34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1" name="Google Shape;701;p75"/>
          <p:cNvPicPr preferRelativeResize="0"/>
          <p:nvPr/>
        </p:nvPicPr>
        <p:blipFill rotWithShape="1">
          <a:blip r:embed="rId4">
            <a:alphaModFix/>
          </a:blip>
          <a:srcRect l="39127" t="19985" r="40026" b="61568"/>
          <a:stretch/>
        </p:blipFill>
        <p:spPr>
          <a:xfrm>
            <a:off x="5021050" y="2872600"/>
            <a:ext cx="361300" cy="34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2" name="Google Shape;702;p75"/>
          <p:cNvPicPr preferRelativeResize="0"/>
          <p:nvPr/>
        </p:nvPicPr>
        <p:blipFill rotWithShape="1">
          <a:blip r:embed="rId4">
            <a:alphaModFix/>
          </a:blip>
          <a:srcRect l="39127" t="19985" r="40026" b="61568"/>
          <a:stretch/>
        </p:blipFill>
        <p:spPr>
          <a:xfrm>
            <a:off x="5470100" y="2872600"/>
            <a:ext cx="361300" cy="34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3" name="Google Shape;703;p75"/>
          <p:cNvPicPr preferRelativeResize="0"/>
          <p:nvPr/>
        </p:nvPicPr>
        <p:blipFill rotWithShape="1">
          <a:blip r:embed="rId4">
            <a:alphaModFix/>
          </a:blip>
          <a:srcRect l="39127" t="19985" r="40026" b="61568"/>
          <a:stretch/>
        </p:blipFill>
        <p:spPr>
          <a:xfrm>
            <a:off x="5916154" y="2872600"/>
            <a:ext cx="361300" cy="34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4" name="Google Shape;704;p75"/>
          <p:cNvPicPr preferRelativeResize="0"/>
          <p:nvPr/>
        </p:nvPicPr>
        <p:blipFill rotWithShape="1">
          <a:blip r:embed="rId4">
            <a:alphaModFix/>
          </a:blip>
          <a:srcRect l="39127" t="19985" r="40026" b="61568"/>
          <a:stretch/>
        </p:blipFill>
        <p:spPr>
          <a:xfrm>
            <a:off x="6365204" y="2872600"/>
            <a:ext cx="361300" cy="34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5" name="Google Shape;705;p75"/>
          <p:cNvPicPr preferRelativeResize="0"/>
          <p:nvPr/>
        </p:nvPicPr>
        <p:blipFill rotWithShape="1">
          <a:blip r:embed="rId4">
            <a:alphaModFix/>
          </a:blip>
          <a:srcRect l="39127" t="19985" r="40026" b="61568"/>
          <a:stretch/>
        </p:blipFill>
        <p:spPr>
          <a:xfrm>
            <a:off x="6814254" y="2872600"/>
            <a:ext cx="361300" cy="34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6" name="Google Shape;706;p75"/>
          <p:cNvPicPr preferRelativeResize="0"/>
          <p:nvPr/>
        </p:nvPicPr>
        <p:blipFill rotWithShape="1">
          <a:blip r:embed="rId4">
            <a:alphaModFix/>
          </a:blip>
          <a:srcRect l="39127" t="19985" r="40026" b="61568"/>
          <a:stretch/>
        </p:blipFill>
        <p:spPr>
          <a:xfrm>
            <a:off x="7362350" y="2872600"/>
            <a:ext cx="361300" cy="34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7" name="Google Shape;707;p75"/>
          <p:cNvPicPr preferRelativeResize="0"/>
          <p:nvPr/>
        </p:nvPicPr>
        <p:blipFill rotWithShape="1">
          <a:blip r:embed="rId4">
            <a:alphaModFix/>
          </a:blip>
          <a:srcRect l="39127" t="19985" r="40026" b="61568"/>
          <a:stretch/>
        </p:blipFill>
        <p:spPr>
          <a:xfrm>
            <a:off x="7811400" y="2872600"/>
            <a:ext cx="361300" cy="34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8" name="Google Shape;708;p75"/>
          <p:cNvPicPr preferRelativeResize="0"/>
          <p:nvPr/>
        </p:nvPicPr>
        <p:blipFill rotWithShape="1">
          <a:blip r:embed="rId4">
            <a:alphaModFix/>
          </a:blip>
          <a:srcRect l="39127" t="19985" r="40026" b="61568"/>
          <a:stretch/>
        </p:blipFill>
        <p:spPr>
          <a:xfrm>
            <a:off x="8260450" y="2872600"/>
            <a:ext cx="361300" cy="3443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09" name="Google Shape;709;p75"/>
          <p:cNvCxnSpPr/>
          <p:nvPr/>
        </p:nvCxnSpPr>
        <p:spPr>
          <a:xfrm>
            <a:off x="4465500" y="2099200"/>
            <a:ext cx="4529100" cy="0"/>
          </a:xfrm>
          <a:prstGeom prst="straightConnector1">
            <a:avLst/>
          </a:prstGeom>
          <a:noFill/>
          <a:ln w="9525" cap="flat" cmpd="sng">
            <a:solidFill>
              <a:srgbClr val="D8243D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710" name="Google Shape;710;p75"/>
          <p:cNvCxnSpPr/>
          <p:nvPr/>
        </p:nvCxnSpPr>
        <p:spPr>
          <a:xfrm rot="10800000">
            <a:off x="6955150" y="1410575"/>
            <a:ext cx="757500" cy="0"/>
          </a:xfrm>
          <a:prstGeom prst="straightConnector1">
            <a:avLst/>
          </a:prstGeom>
          <a:noFill/>
          <a:ln w="38100" cap="flat" cmpd="sng">
            <a:solidFill>
              <a:srgbClr val="D8243D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7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Reinforced concrete slab model</a:t>
            </a:r>
            <a:endParaRPr/>
          </a:p>
        </p:txBody>
      </p:sp>
      <p:sp>
        <p:nvSpPr>
          <p:cNvPr id="716" name="Google Shape;716;p7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388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k = F/x = 0.887E7 N/m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transformed slab &amp; elastic soil foundation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¼ cement modulus for nonprestressed, cracked slab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Not enough to explain the T1400698 predicted 12.4 Hz vs 8 Hz measurement</a:t>
            </a:r>
            <a:endParaRPr/>
          </a:p>
        </p:txBody>
      </p:sp>
      <p:sp>
        <p:nvSpPr>
          <p:cNvPr id="717" name="Google Shape;717;p7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pic>
        <p:nvPicPr>
          <p:cNvPr id="718" name="Google Shape;718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3775" y="1152475"/>
            <a:ext cx="4080959" cy="33406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77"/>
          <p:cNvSpPr txBox="1">
            <a:spLocks noGrp="1"/>
          </p:cNvSpPr>
          <p:nvPr>
            <p:ph type="title"/>
          </p:nvPr>
        </p:nvSpPr>
        <p:spPr>
          <a:xfrm>
            <a:off x="311700" y="125375"/>
            <a:ext cx="5217900" cy="12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420"/>
              <a:t>Reinforced Concrete with Reinforcement Mesh Explicitly Modeled &amp; Elastic (Soil) Foundation</a:t>
            </a:r>
            <a:endParaRPr sz="2420"/>
          </a:p>
        </p:txBody>
      </p:sp>
      <p:sp>
        <p:nvSpPr>
          <p:cNvPr id="724" name="Google Shape;724;p77"/>
          <p:cNvSpPr txBox="1">
            <a:spLocks noGrp="1"/>
          </p:cNvSpPr>
          <p:nvPr>
            <p:ph type="body" idx="1"/>
          </p:nvPr>
        </p:nvSpPr>
        <p:spPr>
          <a:xfrm>
            <a:off x="311700" y="1541300"/>
            <a:ext cx="3857400" cy="263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Insufficient memory on pleione … need to try again on eng10 when available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Can also do more explicit/detailed modeling of the bolted joints in the fixed support</a:t>
            </a:r>
            <a:endParaRPr/>
          </a:p>
        </p:txBody>
      </p:sp>
      <p:sp>
        <p:nvSpPr>
          <p:cNvPr id="725" name="Google Shape;725;p7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pic>
        <p:nvPicPr>
          <p:cNvPr id="726" name="Google Shape;726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18675" y="2669275"/>
            <a:ext cx="5506501" cy="2288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27" name="Google Shape;727;p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25525" y="388976"/>
            <a:ext cx="3999649" cy="2137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939</Words>
  <Application>Microsoft Office PowerPoint</Application>
  <PresentationFormat>On-screen Show (16:9)</PresentationFormat>
  <Paragraphs>92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Arial</vt:lpstr>
      <vt:lpstr>Simple Light</vt:lpstr>
      <vt:lpstr>running update on LIGO beam tube dynamics analysis</vt:lpstr>
      <vt:lpstr>Modal and Dynamic analysis of the beamtube</vt:lpstr>
      <vt:lpstr>Modal and Dynamic analysis of the beamtube (continued)</vt:lpstr>
      <vt:lpstr>Modal and Dynamic analysis of the beamtube (continued)</vt:lpstr>
      <vt:lpstr>Match LIGO Vibration Measurements with FEA</vt:lpstr>
      <vt:lpstr>Reinforced concrete slab model</vt:lpstr>
      <vt:lpstr>Reinforced concrete slab model </vt:lpstr>
      <vt:lpstr>Reinforced concrete slab model</vt:lpstr>
      <vt:lpstr>Reinforced Concrete with Reinforcement Mesh Explicitly Modeled &amp; Elastic (Soil) Foundation</vt:lpstr>
      <vt:lpstr>Expansion anchor preload (torque) relaxation &amp; spring rate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Dennis Coyne</dc:creator>
  <cp:lastModifiedBy>Dennis Coyne</cp:lastModifiedBy>
  <cp:revision>1</cp:revision>
  <dcterms:modified xsi:type="dcterms:W3CDTF">2026-03-01T17:48:48Z</dcterms:modified>
</cp:coreProperties>
</file>