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7315200" cy="9601200"/>
  <p:embeddedFontLst>
    <p:embeddedFont>
      <p:font typeface="Helvetica Neue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ho9ASmMNbdh54SeZkpcr9ENUE4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regular.fntdata"/><Relationship Id="rId14" Type="http://schemas.openxmlformats.org/officeDocument/2006/relationships/slide" Target="slides/slide9.xml"/><Relationship Id="rId17" Type="http://schemas.openxmlformats.org/officeDocument/2006/relationships/font" Target="fonts/HelveticaNeue-italic.fntdata"/><Relationship Id="rId16" Type="http://schemas.openxmlformats.org/officeDocument/2006/relationships/font" Target="fonts/HelveticaNeue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HelveticaNeue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60475" y="719138"/>
            <a:ext cx="4802188" cy="3602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76313" y="4559300"/>
            <a:ext cx="5362575" cy="432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50" spcFirstLastPara="1" rIns="91250" wrap="square" tIns="45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50" spcFirstLastPara="1" rIns="91250" wrap="square" tIns="456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50" spcFirstLastPara="1" rIns="91250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255713" y="719138"/>
            <a:ext cx="4805362" cy="3603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974725" y="4559300"/>
            <a:ext cx="5365750" cy="4322763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976313" y="4559300"/>
            <a:ext cx="5362575" cy="4322763"/>
          </a:xfrm>
          <a:prstGeom prst="rect">
            <a:avLst/>
          </a:prstGeom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260475" y="719138"/>
            <a:ext cx="4802188" cy="3602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976313" y="4559300"/>
            <a:ext cx="5362575" cy="4322763"/>
          </a:xfrm>
          <a:prstGeom prst="rect">
            <a:avLst/>
          </a:prstGeom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260475" y="719138"/>
            <a:ext cx="4802188" cy="3602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50" spcFirstLastPara="1" rIns="91250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258888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976313" y="4559300"/>
            <a:ext cx="5362575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976313" y="4559300"/>
            <a:ext cx="5362575" cy="4322763"/>
          </a:xfrm>
          <a:prstGeom prst="rect">
            <a:avLst/>
          </a:prstGeom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260475" y="719138"/>
            <a:ext cx="4802188" cy="3602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976313" y="4559300"/>
            <a:ext cx="5362575" cy="4322763"/>
          </a:xfrm>
          <a:prstGeom prst="rect">
            <a:avLst/>
          </a:prstGeom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1260475" y="719138"/>
            <a:ext cx="4802188" cy="3602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50" spcFirstLastPara="1" rIns="91250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1258888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976313" y="4559300"/>
            <a:ext cx="5362575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976313" y="4559300"/>
            <a:ext cx="5362575" cy="4322763"/>
          </a:xfrm>
          <a:prstGeom prst="rect">
            <a:avLst/>
          </a:prstGeom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1260475" y="719138"/>
            <a:ext cx="4802188" cy="3602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976313" y="4559300"/>
            <a:ext cx="5362575" cy="4322763"/>
          </a:xfrm>
          <a:prstGeom prst="rect">
            <a:avLst/>
          </a:prstGeom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1260475" y="719138"/>
            <a:ext cx="4802188" cy="3602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1524000" y="266700"/>
            <a:ext cx="7239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" type="body"/>
          </p:nvPr>
        </p:nvSpPr>
        <p:spPr>
          <a:xfrm rot="5400000">
            <a:off x="2095500" y="-266700"/>
            <a:ext cx="49530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380619" lvl="0" marL="457200" algn="l">
              <a:spcBef>
                <a:spcPts val="360"/>
              </a:spcBef>
              <a:spcAft>
                <a:spcPts val="0"/>
              </a:spcAft>
              <a:buSzPts val="2394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 rot="5400000">
            <a:off x="4838700" y="2171700"/>
            <a:ext cx="5829300" cy="20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" type="body"/>
          </p:nvPr>
        </p:nvSpPr>
        <p:spPr>
          <a:xfrm rot="5400000">
            <a:off x="723900" y="228600"/>
            <a:ext cx="5829300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380619" lvl="0" marL="457200" algn="l">
              <a:spcBef>
                <a:spcPts val="360"/>
              </a:spcBef>
              <a:spcAft>
                <a:spcPts val="0"/>
              </a:spcAft>
              <a:buSzPts val="2394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/>
          <p:nvPr>
            <p:ph type="title"/>
          </p:nvPr>
        </p:nvSpPr>
        <p:spPr>
          <a:xfrm>
            <a:off x="1524000" y="266700"/>
            <a:ext cx="7239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" type="body"/>
          </p:nvPr>
        </p:nvSpPr>
        <p:spPr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380619" lvl="0" marL="457200" algn="l">
              <a:spcBef>
                <a:spcPts val="360"/>
              </a:spcBef>
              <a:spcAft>
                <a:spcPts val="0"/>
              </a:spcAft>
              <a:buSzPts val="2394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1524000" y="266700"/>
            <a:ext cx="7239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" type="body"/>
          </p:nvPr>
        </p:nvSpPr>
        <p:spPr>
          <a:xfrm>
            <a:off x="685800" y="1143000"/>
            <a:ext cx="3810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380619" lvl="0" marL="457200" algn="l">
              <a:spcBef>
                <a:spcPts val="360"/>
              </a:spcBef>
              <a:spcAft>
                <a:spcPts val="0"/>
              </a:spcAft>
              <a:buSzPts val="2394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2" type="body"/>
          </p:nvPr>
        </p:nvSpPr>
        <p:spPr>
          <a:xfrm>
            <a:off x="4648200" y="1143000"/>
            <a:ext cx="3810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380619" lvl="0" marL="457200" algn="l">
              <a:spcBef>
                <a:spcPts val="360"/>
              </a:spcBef>
              <a:spcAft>
                <a:spcPts val="0"/>
              </a:spcAft>
              <a:buSzPts val="2394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None/>
              <a:defRPr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None/>
              <a:defRPr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None/>
              <a:defRPr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5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380619" lvl="0" marL="457200" algn="l">
              <a:spcBef>
                <a:spcPts val="360"/>
              </a:spcBef>
              <a:spcAft>
                <a:spcPts val="0"/>
              </a:spcAft>
              <a:buSzPts val="2394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5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380619" lvl="0" marL="457200" algn="l">
              <a:spcBef>
                <a:spcPts val="360"/>
              </a:spcBef>
              <a:spcAft>
                <a:spcPts val="0"/>
              </a:spcAft>
              <a:buSzPts val="2394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1524000" y="266700"/>
            <a:ext cx="7239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498856" lvl="0" marL="457200" algn="l">
              <a:spcBef>
                <a:spcPts val="640"/>
              </a:spcBef>
              <a:spcAft>
                <a:spcPts val="0"/>
              </a:spcAft>
              <a:buSzPts val="4256"/>
              <a:buFont typeface="Helvetica Neue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Char char="»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Char char="–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»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18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2128"/>
              <a:buFont typeface="Helvetica Neue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SzPts val="1200"/>
              <a:buFont typeface="Helvetica Neue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000"/>
              <a:buFont typeface="Helvetica Neue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2128"/>
              <a:buFont typeface="Helvetica Neue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SzPts val="1200"/>
              <a:buFont typeface="Helvetica Neue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000"/>
              <a:buFont typeface="Helvetica Neue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1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oleObject" Target="../embeddings/oleObject1.bin"/><Relationship Id="rId2" Type="http://schemas.openxmlformats.org/officeDocument/2006/relationships/oleObject" Target="../embeddings/oleObject1.bin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1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1200" u="none" cap="none" strike="noStrike">
                <a:solidFill>
                  <a:srgbClr val="7431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0"/>
          <p:cNvSpPr txBox="1"/>
          <p:nvPr>
            <p:ph idx="1" type="body"/>
          </p:nvPr>
        </p:nvSpPr>
        <p:spPr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431292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192"/>
              <a:buFont typeface="Helvetica Neue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–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463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040"/>
              <a:buFont typeface="Arial"/>
              <a:buChar char="●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»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type="title"/>
          </p:nvPr>
        </p:nvSpPr>
        <p:spPr>
          <a:xfrm>
            <a:off x="1524000" y="266700"/>
            <a:ext cx="7239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28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28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28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28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28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28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28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28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28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" name="Google Shape;15;p10"/>
          <p:cNvSpPr/>
          <p:nvPr/>
        </p:nvSpPr>
        <p:spPr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16;p10"/>
          <p:cNvSpPr/>
          <p:nvPr/>
        </p:nvSpPr>
        <p:spPr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7" name="Google Shape;17;p10"/>
          <p:cNvGraphicFramePr/>
          <p:nvPr/>
        </p:nvGraphicFramePr>
        <p:xfrm>
          <a:off x="-1588" y="0"/>
          <a:ext cx="1368426" cy="998538"/>
        </p:xfrm>
        <a:graphic>
          <a:graphicData uri="http://schemas.openxmlformats.org/presentationml/2006/ole">
            <mc:AlternateContent>
              <mc:Choice Requires="v">
                <p:oleObj r:id="rId1" imgH="998538" imgW="1368426" progId="MSPhotoEd.3" spid="_x0000_s1">
                  <p:embed/>
                </p:oleObj>
              </mc:Choice>
              <mc:Fallback>
                <p:oleObj r:id="rId2" imgH="998538" imgW="1368426" progId="MSPhotoEd.3">
                  <p:embed/>
                  <p:pic>
                    <p:nvPicPr>
                      <p:cNvPr id="17" name="Google Shape;17;p10"/>
                      <p:cNvPicPr preferRelativeResize="0"/>
                      <p:nvPr/>
                    </p:nvPicPr>
                    <p:blipFill rotWithShape="1">
                      <a:blip r:embed="rId3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-1588" y="0"/>
                        <a:ext cx="1368426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Google Shape;18;p10"/>
          <p:cNvSpPr txBox="1"/>
          <p:nvPr/>
        </p:nvSpPr>
        <p:spPr>
          <a:xfrm>
            <a:off x="3124200" y="4648200"/>
            <a:ext cx="170973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19;p10"/>
          <p:cNvSpPr/>
          <p:nvPr/>
        </p:nvSpPr>
        <p:spPr>
          <a:xfrm>
            <a:off x="0" y="1095375"/>
            <a:ext cx="9132888" cy="38100"/>
          </a:xfrm>
          <a:prstGeom prst="rect">
            <a:avLst/>
          </a:prstGeom>
          <a:solidFill>
            <a:srgbClr val="DC008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23963"/>
            <a:ext cx="5786438" cy="506253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>
            <p:ph type="ctrTitle"/>
          </p:nvPr>
        </p:nvSpPr>
        <p:spPr>
          <a:xfrm>
            <a:off x="4972050" y="1366838"/>
            <a:ext cx="3770313" cy="1431925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Rai Weiss </a:t>
            </a:r>
            <a:br>
              <a:rPr lang="en-US" sz="2800"/>
            </a:br>
            <a:r>
              <a:rPr lang="en-US" sz="2000"/>
              <a:t>and</a:t>
            </a:r>
            <a:r>
              <a:rPr lang="en-US" sz="2800"/>
              <a:t> </a:t>
            </a:r>
            <a:br>
              <a:rPr lang="en-US" sz="2800"/>
            </a:br>
            <a:r>
              <a:rPr lang="en-US" sz="2800"/>
              <a:t>the Origins of LIGO</a:t>
            </a:r>
            <a:endParaRPr sz="2800">
              <a:solidFill>
                <a:srgbClr val="FF0000"/>
              </a:solidFill>
            </a:endParaRPr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5108355" y="4414126"/>
            <a:ext cx="3770314" cy="143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60"/>
              <a:buFont typeface="Helvetica Neue"/>
              <a:buNone/>
            </a:pPr>
            <a:r>
              <a:rPr i="1" lang="en-US" sz="2000">
                <a:solidFill>
                  <a:schemeClr val="dk2"/>
                </a:solidFill>
              </a:rPr>
              <a:t>Stan Whitcomb</a:t>
            </a:r>
            <a:endParaRPr sz="2800"/>
          </a:p>
          <a:p>
            <a:pPr indent="0" lvl="0" marL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660"/>
              <a:buFont typeface="Helvetica Neue"/>
              <a:buNone/>
            </a:pPr>
            <a:r>
              <a:rPr b="1" lang="en-US" sz="2000"/>
              <a:t>Symposium </a:t>
            </a:r>
            <a:br>
              <a:rPr b="1" lang="en-US" sz="2000"/>
            </a:br>
            <a:r>
              <a:rPr b="1" lang="en-US" sz="2000"/>
              <a:t>to celebrate Rai's life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66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27 February 2026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43199"/>
              </a:buClr>
              <a:buSzPts val="1200"/>
              <a:buFont typeface="Helvetica Neue"/>
              <a:buNone/>
            </a:pPr>
            <a:r>
              <a:rPr b="1" i="1" lang="en-US" sz="1200" u="none" cap="none" strike="noStrike">
                <a:solidFill>
                  <a:srgbClr val="7431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Symposium to celebrate Rai's life</a:t>
            </a:r>
            <a:endParaRPr/>
          </a:p>
        </p:txBody>
      </p:sp>
      <p:sp>
        <p:nvSpPr>
          <p:cNvPr id="102" name="Google Shape;102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p2"/>
          <p:cNvSpPr txBox="1"/>
          <p:nvPr>
            <p:ph type="title"/>
          </p:nvPr>
        </p:nvSpPr>
        <p:spPr>
          <a:xfrm>
            <a:off x="1524000" y="203200"/>
            <a:ext cx="7239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Three Key Documents</a:t>
            </a:r>
            <a:endParaRPr/>
          </a:p>
        </p:txBody>
      </p:sp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825500" y="1411022"/>
            <a:ext cx="7620000" cy="52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“Rai’s RLE paper”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»"/>
            </a:pPr>
            <a:r>
              <a:rPr lang="en-US"/>
              <a:t>“Electromagnetically Coupled Broadband Gravitational Antenna”</a:t>
            </a:r>
            <a:br>
              <a:rPr lang="en-US"/>
            </a:br>
            <a:r>
              <a:rPr lang="en-US"/>
              <a:t>R. Weiss, Quarterly Reports of the Research Laboratory of Electronics MIT </a:t>
            </a:r>
            <a:r>
              <a:rPr b="1" lang="en-US"/>
              <a:t>105</a:t>
            </a:r>
            <a:r>
              <a:rPr lang="en-US"/>
              <a:t>, p. 54 (1973).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»"/>
            </a:pPr>
            <a:r>
              <a:rPr lang="en-US"/>
              <a:t>“… grew out of an undergraduate seminar that I ran at M.I.T. several years ago…”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The “Blue Book”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»"/>
            </a:pPr>
            <a:r>
              <a:rPr lang="en-US"/>
              <a:t>“A Study of a Long Baseline Gravitational Wave Antenna System”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»"/>
            </a:pPr>
            <a:r>
              <a:rPr lang="en-US"/>
              <a:t>Dated October 1983, but never really published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»"/>
            </a:pPr>
            <a:r>
              <a:rPr lang="en-US"/>
              <a:t>Authors: Paul Linsay, Peter Saulson, Rai Weiss + 2 Eng Co.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1989 Proposal to NSF for LIGO Construction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»"/>
            </a:pPr>
            <a:r>
              <a:rPr lang="en-US"/>
              <a:t>Proposal team: Robbie Vogt, Ron Drever, Rai Weiss, Kip Thorne, Fred Raab, but proposal had contributions from many others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title"/>
          </p:nvPr>
        </p:nvSpPr>
        <p:spPr>
          <a:xfrm>
            <a:off x="1524000" y="266700"/>
            <a:ext cx="7239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Setting the Stage</a:t>
            </a:r>
            <a:endParaRPr/>
          </a:p>
        </p:txBody>
      </p:sp>
      <p:sp>
        <p:nvSpPr>
          <p:cNvPr id="110" name="Google Shape;110;p3"/>
          <p:cNvSpPr txBox="1"/>
          <p:nvPr>
            <p:ph idx="1" type="body"/>
          </p:nvPr>
        </p:nvSpPr>
        <p:spPr>
          <a:xfrm>
            <a:off x="441434" y="1143000"/>
            <a:ext cx="8016766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Einstein predicted gravitational waves in 1915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Assessments for experimental tests were bleak, and GWs remained largely off the radar for ~50 years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In 1969, Joseph Weber announced his bar detectors were seeing evidence for GWs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Triggered a sudden interest in </a:t>
            </a:r>
            <a:br>
              <a:rPr lang="en-US"/>
            </a:br>
            <a:r>
              <a:rPr lang="en-US"/>
              <a:t>GW detection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»"/>
            </a:pPr>
            <a:r>
              <a:rPr lang="en-US"/>
              <a:t>Roughly a dozen groups began to design </a:t>
            </a:r>
            <a:br>
              <a:rPr lang="en-US"/>
            </a:br>
            <a:r>
              <a:rPr lang="en-US"/>
              <a:t>and build bar detectors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Search for other detection techniques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Laser interferometry for GW detection </a:t>
            </a:r>
            <a:br>
              <a:rPr lang="en-US"/>
            </a:br>
            <a:r>
              <a:rPr lang="en-US"/>
              <a:t>was an obvious candidate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»"/>
            </a:pPr>
            <a:r>
              <a:rPr lang="en-US"/>
              <a:t>Several (at least four) independent “inventions”</a:t>
            </a:r>
            <a:endParaRPr/>
          </a:p>
        </p:txBody>
      </p:sp>
      <p:sp>
        <p:nvSpPr>
          <p:cNvPr id="111" name="Google Shape;111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43199"/>
              </a:buClr>
              <a:buSzPts val="1200"/>
              <a:buFont typeface="Helvetica Neue"/>
              <a:buNone/>
            </a:pPr>
            <a:r>
              <a:rPr b="1" i="1" lang="en-US" sz="1200" u="none" cap="none" strike="noStrike">
                <a:solidFill>
                  <a:srgbClr val="7431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Symposium to Celebrate Rai’s Life</a:t>
            </a:r>
            <a:endParaRPr/>
          </a:p>
        </p:txBody>
      </p:sp>
      <p:sp>
        <p:nvSpPr>
          <p:cNvPr id="112" name="Google Shape;112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6453" y="2863215"/>
            <a:ext cx="2729230" cy="3613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43199"/>
              </a:buClr>
              <a:buSzPts val="1200"/>
              <a:buFont typeface="Helvetica Neue"/>
              <a:buNone/>
            </a:pPr>
            <a:r>
              <a:rPr b="1" i="1" lang="en-US" sz="1200" u="none" cap="none" strike="noStrike">
                <a:solidFill>
                  <a:srgbClr val="7431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Symposium to celebrate Rai's life</a:t>
            </a:r>
            <a:endParaRPr/>
          </a:p>
        </p:txBody>
      </p:sp>
      <p:sp>
        <p:nvSpPr>
          <p:cNvPr id="120" name="Google Shape;120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4"/>
          <p:cNvSpPr txBox="1"/>
          <p:nvPr>
            <p:ph type="title"/>
          </p:nvPr>
        </p:nvSpPr>
        <p:spPr>
          <a:xfrm>
            <a:off x="1524000" y="266700"/>
            <a:ext cx="7239000" cy="757238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was Rai’s RLE Paper</a:t>
            </a:r>
            <a:br>
              <a:rPr lang="en-US"/>
            </a:br>
            <a:r>
              <a:rPr lang="en-US"/>
              <a:t>so Important?</a:t>
            </a: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4843463" y="3554413"/>
            <a:ext cx="73025" cy="201612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4972050" y="3554413"/>
            <a:ext cx="73025" cy="201612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4"/>
          <p:cNvSpPr/>
          <p:nvPr/>
        </p:nvSpPr>
        <p:spPr>
          <a:xfrm rot="5400000">
            <a:off x="5464969" y="4021931"/>
            <a:ext cx="73025" cy="201613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Google Shape;125;p4"/>
          <p:cNvSpPr/>
          <p:nvPr/>
        </p:nvSpPr>
        <p:spPr>
          <a:xfrm rot="5400000">
            <a:off x="5457032" y="4148931"/>
            <a:ext cx="88900" cy="201613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23963"/>
            <a:ext cx="5419725" cy="47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>
            <p:ph idx="1" type="body"/>
          </p:nvPr>
        </p:nvSpPr>
        <p:spPr>
          <a:xfrm>
            <a:off x="5100637" y="1143000"/>
            <a:ext cx="4043363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First detailed noise / sensitivity analysis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Quantitative estimates for possible noise sources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Char char="»"/>
            </a:pPr>
            <a:r>
              <a:rPr lang="en-US" sz="2400"/>
              <a:t>Shot noise/ radiation pressure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Char char="»"/>
            </a:pPr>
            <a:r>
              <a:rPr lang="en-US" sz="2400"/>
              <a:t>Thermal noise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Char char="»"/>
            </a:pPr>
            <a:r>
              <a:rPr lang="en-US" sz="2400"/>
              <a:t>Seismic noise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Char char="»"/>
            </a:pPr>
            <a:r>
              <a:rPr lang="en-US" sz="2400"/>
              <a:t>…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Rai’s scientific style: </a:t>
            </a:r>
            <a:br>
              <a:rPr lang="en-US"/>
            </a:br>
            <a:r>
              <a:rPr lang="en-US"/>
              <a:t>1 figure and 72 eqns </a:t>
            </a:r>
            <a:br>
              <a:rPr lang="en-US"/>
            </a:br>
            <a:r>
              <a:rPr lang="en-US"/>
              <a:t>in 24 pages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43199"/>
              </a:buClr>
              <a:buSzPts val="1200"/>
              <a:buFont typeface="Helvetica Neue"/>
              <a:buNone/>
            </a:pPr>
            <a:r>
              <a:rPr b="1" i="1" lang="en-US" sz="1200" u="none" cap="none" strike="noStrike">
                <a:solidFill>
                  <a:srgbClr val="7431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Symposium to celebrate Rai's life</a:t>
            </a:r>
            <a:endParaRPr/>
          </a:p>
        </p:txBody>
      </p:sp>
      <p:sp>
        <p:nvSpPr>
          <p:cNvPr id="133" name="Google Shape;133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5"/>
          <p:cNvSpPr txBox="1"/>
          <p:nvPr>
            <p:ph type="title"/>
          </p:nvPr>
        </p:nvSpPr>
        <p:spPr>
          <a:xfrm>
            <a:off x="1524000" y="203200"/>
            <a:ext cx="7239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“Blue Book”</a:t>
            </a:r>
            <a:endParaRPr/>
          </a:p>
        </p:txBody>
      </p:sp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 b="12404" l="0" r="0" t="0"/>
          <a:stretch/>
        </p:blipFill>
        <p:spPr>
          <a:xfrm>
            <a:off x="3448050" y="3060700"/>
            <a:ext cx="5695950" cy="322738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5"/>
          <p:cNvSpPr txBox="1"/>
          <p:nvPr>
            <p:ph idx="1" type="body"/>
          </p:nvPr>
        </p:nvSpPr>
        <p:spPr>
          <a:xfrm>
            <a:off x="536575" y="1143000"/>
            <a:ext cx="8226425" cy="52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“A Study of a Long Baseline Gravitational Wave Antenna System”, Paul Linsay, Peter Saulson, Rai Weiss, + 2 engineering firms, October 1983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Complete Science and Engineering feasibility study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Comprehensive scope—Over 400 pages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»"/>
            </a:pPr>
            <a:r>
              <a:rPr lang="en-US"/>
              <a:t>Sources of Gravitational Radiation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»"/>
            </a:pPr>
            <a:r>
              <a:rPr lang="en-US"/>
              <a:t>Physics and Detection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»"/>
            </a:pPr>
            <a:r>
              <a:rPr lang="en-US"/>
              <a:t>Prototypes and Optical Concepts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»"/>
            </a:pPr>
            <a:r>
              <a:rPr lang="en-US"/>
              <a:t>Noise sources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»"/>
            </a:pPr>
            <a:r>
              <a:rPr lang="en-US"/>
              <a:t>Vacuum System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»"/>
            </a:pPr>
            <a:r>
              <a:rPr lang="en-US"/>
              <a:t>Site survey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»"/>
            </a:pPr>
            <a:r>
              <a:rPr lang="en-US"/>
              <a:t>Construction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»"/>
            </a:pPr>
            <a:r>
              <a:rPr lang="en-US"/>
              <a:t>Proposed Design</a:t>
            </a:r>
            <a:endParaRPr/>
          </a:p>
          <a:p>
            <a:pPr indent="-140208" lvl="0" marL="342900" rtl="0" algn="l"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1633886"/>
            <a:ext cx="6543040" cy="474726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 txBox="1"/>
          <p:nvPr>
            <p:ph type="title"/>
          </p:nvPr>
        </p:nvSpPr>
        <p:spPr>
          <a:xfrm>
            <a:off x="1524000" y="266700"/>
            <a:ext cx="7239000" cy="724504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Real Innovation of the “Blue Book”</a:t>
            </a:r>
            <a:br>
              <a:rPr lang="en-US"/>
            </a:br>
            <a:r>
              <a:rPr lang="en-US"/>
              <a:t>is the Inclusion of Engineering</a:t>
            </a:r>
            <a:endParaRPr/>
          </a:p>
        </p:txBody>
      </p:sp>
      <p:sp>
        <p:nvSpPr>
          <p:cNvPr id="143" name="Google Shape;143;p6"/>
          <p:cNvSpPr txBox="1"/>
          <p:nvPr>
            <p:ph idx="1" type="body"/>
          </p:nvPr>
        </p:nvSpPr>
        <p:spPr>
          <a:xfrm>
            <a:off x="520262" y="1225441"/>
            <a:ext cx="8242738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Rai was the first to recognize the engineering challenges that must be overcome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Less “glamorous”</a:t>
            </a:r>
            <a:br>
              <a:rPr lang="en-US"/>
            </a:br>
            <a:r>
              <a:rPr lang="en-US"/>
              <a:t>than prototype </a:t>
            </a:r>
            <a:br>
              <a:rPr lang="en-US"/>
            </a:br>
            <a:r>
              <a:rPr lang="en-US"/>
              <a:t>interferometers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Essential to overall </a:t>
            </a:r>
            <a:br>
              <a:rPr lang="en-US"/>
            </a:br>
            <a:r>
              <a:rPr lang="en-US"/>
              <a:t>LIGO effort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”Blue Book” looks</a:t>
            </a:r>
            <a:br>
              <a:rPr lang="en-US"/>
            </a:br>
            <a:r>
              <a:rPr lang="en-US"/>
              <a:t>like a practice run </a:t>
            </a:r>
            <a:br>
              <a:rPr lang="en-US"/>
            </a:br>
            <a:r>
              <a:rPr lang="en-US"/>
              <a:t>for a full proposal</a:t>
            </a:r>
            <a:endParaRPr/>
          </a:p>
          <a:p>
            <a:pPr indent="-140208" lvl="0" marL="342900" rtl="0" algn="l"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144" name="Google Shape;144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 u="none" cap="none" strike="noStrike">
                <a:solidFill>
                  <a:srgbClr val="7431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Symposium to Celebrate Rai’s Life</a:t>
            </a:r>
            <a:endParaRPr/>
          </a:p>
        </p:txBody>
      </p:sp>
      <p:sp>
        <p:nvSpPr>
          <p:cNvPr id="145" name="Google Shape;145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43199"/>
              </a:buClr>
              <a:buSzPts val="1200"/>
              <a:buFont typeface="Helvetica Neue"/>
              <a:buNone/>
            </a:pPr>
            <a:r>
              <a:rPr b="1" i="1" lang="en-US" sz="1200" u="none" cap="none" strike="noStrike">
                <a:solidFill>
                  <a:srgbClr val="7431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Symposium to celebrate Rai's life</a:t>
            </a:r>
            <a:endParaRPr/>
          </a:p>
        </p:txBody>
      </p:sp>
      <p:sp>
        <p:nvSpPr>
          <p:cNvPr id="152" name="Google Shape;152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7"/>
          <p:cNvSpPr txBox="1"/>
          <p:nvPr>
            <p:ph type="title"/>
          </p:nvPr>
        </p:nvSpPr>
        <p:spPr>
          <a:xfrm>
            <a:off x="1524000" y="266700"/>
            <a:ext cx="7239000" cy="59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‘89 Proposal</a:t>
            </a:r>
            <a:endParaRPr/>
          </a:p>
        </p:txBody>
      </p:sp>
      <p:pic>
        <p:nvPicPr>
          <p:cNvPr descr="ProposalSpectrum" id="154" name="Google Shape;154;p7"/>
          <p:cNvPicPr preferRelativeResize="0"/>
          <p:nvPr/>
        </p:nvPicPr>
        <p:blipFill rotWithShape="1">
          <a:blip r:embed="rId3">
            <a:alphaModFix/>
          </a:blip>
          <a:srcRect b="0" l="0" r="0" t="604"/>
          <a:stretch/>
        </p:blipFill>
        <p:spPr>
          <a:xfrm>
            <a:off x="4654550" y="1338263"/>
            <a:ext cx="4743450" cy="501808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 txBox="1"/>
          <p:nvPr>
            <p:ph idx="1" type="body"/>
          </p:nvPr>
        </p:nvSpPr>
        <p:spPr>
          <a:xfrm>
            <a:off x="215900" y="1128713"/>
            <a:ext cx="4762500" cy="2478087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Two Volumes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»"/>
            </a:pPr>
            <a:r>
              <a:rPr lang="en-US"/>
              <a:t>Science case: GW sources, detector physics, noise analysis, prototype 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»"/>
            </a:pPr>
            <a:r>
              <a:rPr lang="en-US"/>
              <a:t>Engineering conceptual design and cost basis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Defined scope, sensitivity goals, phased approach, …</a:t>
            </a:r>
            <a:endParaRPr/>
          </a:p>
        </p:txBody>
      </p:sp>
      <p:pic>
        <p:nvPicPr>
          <p:cNvPr descr="frontispiece1" id="156" name="Google Shape;15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351" y="3871924"/>
            <a:ext cx="3742303" cy="24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8"/>
          <p:cNvPicPr preferRelativeResize="0"/>
          <p:nvPr/>
        </p:nvPicPr>
        <p:blipFill rotWithShape="1">
          <a:blip r:embed="rId3">
            <a:alphaModFix/>
          </a:blip>
          <a:srcRect b="-3" l="3545" r="5685" t="1"/>
          <a:stretch/>
        </p:blipFill>
        <p:spPr>
          <a:xfrm>
            <a:off x="4325827" y="1312981"/>
            <a:ext cx="4971250" cy="435301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8"/>
          <p:cNvSpPr txBox="1"/>
          <p:nvPr>
            <p:ph type="title"/>
          </p:nvPr>
        </p:nvSpPr>
        <p:spPr>
          <a:xfrm>
            <a:off x="1524000" y="266700"/>
            <a:ext cx="7239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Rai’s Role in the ‘89 Proposal</a:t>
            </a:r>
            <a:endParaRPr/>
          </a:p>
        </p:txBody>
      </p:sp>
      <p:sp>
        <p:nvSpPr>
          <p:cNvPr id="163" name="Google Shape;163;p8"/>
          <p:cNvSpPr txBox="1"/>
          <p:nvPr>
            <p:ph idx="1" type="body"/>
          </p:nvPr>
        </p:nvSpPr>
        <p:spPr>
          <a:xfrm>
            <a:off x="488731" y="1143000"/>
            <a:ext cx="4007069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 lnSpcReduction="10000"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Proposal team: Robbie </a:t>
            </a:r>
            <a:br>
              <a:rPr lang="en-US"/>
            </a:br>
            <a:r>
              <a:rPr lang="en-US"/>
              <a:t>Vogt, Ron Drever, Rai </a:t>
            </a:r>
            <a:br>
              <a:rPr lang="en-US"/>
            </a:br>
            <a:r>
              <a:rPr lang="en-US"/>
              <a:t>Weiss, Kip Thorne, Fred </a:t>
            </a:r>
            <a:br>
              <a:rPr lang="en-US"/>
            </a:br>
            <a:r>
              <a:rPr lang="en-US"/>
              <a:t>Raab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Rai recognized that LIGO would need contributions from many individuals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»"/>
            </a:pPr>
            <a:r>
              <a:rPr lang="en-US" sz="2000"/>
              <a:t>Began working with others across the LIGO team, not just at MIT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His style of collaboration and mentoring led others adopt approaches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Began the creation of a vibrant and effective GW community</a:t>
            </a:r>
            <a:endParaRPr/>
          </a:p>
          <a:p>
            <a:pPr indent="-17399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660"/>
              <a:buFont typeface="Helvetica Neue"/>
              <a:buNone/>
            </a:pPr>
            <a:r>
              <a:t/>
            </a:r>
            <a:endParaRPr sz="2000"/>
          </a:p>
        </p:txBody>
      </p:sp>
      <p:sp>
        <p:nvSpPr>
          <p:cNvPr id="164" name="Google Shape;164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 u="none" cap="none" strike="noStrike">
                <a:solidFill>
                  <a:srgbClr val="7431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Symposium to Celebrate Rai’s Life</a:t>
            </a:r>
            <a:endParaRPr/>
          </a:p>
        </p:txBody>
      </p:sp>
      <p:sp>
        <p:nvSpPr>
          <p:cNvPr id="165" name="Google Shape;165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>
            <p:ph type="title"/>
          </p:nvPr>
        </p:nvSpPr>
        <p:spPr>
          <a:xfrm>
            <a:off x="1524000" y="266700"/>
            <a:ext cx="7239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Rai’s Greatest Contributions to LIGO</a:t>
            </a:r>
            <a:endParaRPr/>
          </a:p>
        </p:txBody>
      </p:sp>
      <p:sp>
        <p:nvSpPr>
          <p:cNvPr id="171" name="Google Shape;171;p9"/>
          <p:cNvSpPr txBox="1"/>
          <p:nvPr>
            <p:ph idx="1" type="body"/>
          </p:nvPr>
        </p:nvSpPr>
        <p:spPr>
          <a:xfrm>
            <a:off x="1340069" y="1143000"/>
            <a:ext cx="6448098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140208" lvl="0" marL="342900" rtl="0" algn="l">
              <a:spcBef>
                <a:spcPts val="0"/>
              </a:spcBef>
              <a:spcAft>
                <a:spcPts val="0"/>
              </a:spcAft>
              <a:buSzPts val="3192"/>
              <a:buFont typeface="Helvetica Neue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Insistence on a rigorous and quantitative understanding of the LIGO detectors</a:t>
            </a:r>
            <a:endParaRPr/>
          </a:p>
          <a:p>
            <a:pPr indent="-140208" lvl="0" marL="342900" rtl="0" algn="l"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Leadership in advocating for synthesis of science and engineering in LIGO</a:t>
            </a:r>
            <a:endParaRPr/>
          </a:p>
          <a:p>
            <a:pPr indent="-140208" lvl="0" marL="342900" rtl="0" algn="l"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3192"/>
              <a:buFont typeface="Helvetica Neue"/>
              <a:buChar char="•"/>
            </a:pPr>
            <a:r>
              <a:rPr lang="en-US"/>
              <a:t>Creating and mentoring a community of GW scientists</a:t>
            </a:r>
            <a:endParaRPr/>
          </a:p>
        </p:txBody>
      </p:sp>
      <p:sp>
        <p:nvSpPr>
          <p:cNvPr id="172" name="Google Shape;172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Symposium to Celebrate Rai’s Life</a:t>
            </a:r>
            <a:endParaRPr/>
          </a:p>
        </p:txBody>
      </p:sp>
      <p:sp>
        <p:nvSpPr>
          <p:cNvPr id="173" name="Google Shape;173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IGO_II">
  <a:themeElements>
    <a:clrScheme name="">
      <a:dk1>
        <a:srgbClr val="022996"/>
      </a:dk1>
      <a:lt1>
        <a:srgbClr val="FFFFFF"/>
      </a:lt1>
      <a:dk2>
        <a:srgbClr val="000000"/>
      </a:dk2>
      <a:lt2>
        <a:srgbClr val="F7F7F7"/>
      </a:lt2>
      <a:accent1>
        <a:srgbClr val="D49FFF"/>
      </a:accent1>
      <a:accent2>
        <a:srgbClr val="618FFD"/>
      </a:accent2>
      <a:accent3>
        <a:srgbClr val="FFFFFF"/>
      </a:accent3>
      <a:accent4>
        <a:srgbClr val="01217F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1999-10-14T15:47:11Z</dcterms:created>
  <dc:creator>Stan Whitcomb</dc:creator>
</cp:coreProperties>
</file>