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cac42b042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cac42b042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cacf1288d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cacf1288d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cac42b04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cac42b04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cac42b042b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cac42b042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cac42b042b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cac42b042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cac42b042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cac42b042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cacf1288da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cacf1288da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cac42b042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cac42b042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4185625"/>
            <a:ext cx="8520600" cy="777900"/>
          </a:xfrm>
          <a:prstGeom prst="rect">
            <a:avLst/>
          </a:prstGeom>
          <a:effectLst>
            <a:outerShdw blurRad="85725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</a:rPr>
              <a:t>Lessons from Rai on how to lead</a:t>
            </a:r>
            <a:endParaRPr>
              <a:solidFill>
                <a:srgbClr val="EFEFE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</a:rPr>
              <a:t>with courage, stamina, and grace.</a:t>
            </a:r>
            <a:endParaRPr>
              <a:solidFill>
                <a:srgbClr val="EFEFEF"/>
              </a:solidFill>
            </a:endParaRPr>
          </a:p>
        </p:txBody>
      </p:sp>
      <p:pic>
        <p:nvPicPr>
          <p:cNvPr id="56" name="Google Shape;56;p13" title="CEsplash_dark_shad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8606" y="0"/>
            <a:ext cx="6147900" cy="415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Cosmic Explorer?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3164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</a:t>
            </a:r>
            <a:r>
              <a:rPr lang="en"/>
              <a:t>physicists</a:t>
            </a:r>
            <a:r>
              <a:rPr lang="en"/>
              <a:t> walk into a bar…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Started at GWADW 2013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First publication in 2014: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40km-long scaled-up LIGO</a:t>
            </a:r>
            <a:endParaRPr b="1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3347" y="1152475"/>
            <a:ext cx="5226152" cy="392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5196200" y="0"/>
            <a:ext cx="3947700" cy="43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First “official” CE gathering (2015)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69" name="Google Shape;69;p15" title="1447440424819.jpeg"/>
          <p:cNvPicPr preferRelativeResize="0"/>
          <p:nvPr/>
        </p:nvPicPr>
        <p:blipFill rotWithShape="1">
          <a:blip r:embed="rId3">
            <a:alphaModFix/>
          </a:blip>
          <a:srcRect b="21243" l="46969" r="36130" t="26161"/>
          <a:stretch/>
        </p:blipFill>
        <p:spPr>
          <a:xfrm flipH="1">
            <a:off x="-1" y="2661950"/>
            <a:ext cx="1415253" cy="248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 title="1447439938339.jpeg"/>
          <p:cNvPicPr preferRelativeResize="0"/>
          <p:nvPr/>
        </p:nvPicPr>
        <p:blipFill rotWithShape="1">
          <a:blip r:embed="rId4">
            <a:alphaModFix/>
          </a:blip>
          <a:srcRect b="0" l="6057" r="63987" t="0"/>
          <a:stretch/>
        </p:blipFill>
        <p:spPr>
          <a:xfrm>
            <a:off x="0" y="0"/>
            <a:ext cx="1415250" cy="26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 title="1447464103824.jpeg"/>
          <p:cNvPicPr preferRelativeResize="0"/>
          <p:nvPr/>
        </p:nvPicPr>
        <p:blipFill rotWithShape="1">
          <a:blip r:embed="rId5">
            <a:alphaModFix/>
          </a:blip>
          <a:srcRect b="0" l="5734" r="9188" t="31049"/>
          <a:stretch/>
        </p:blipFill>
        <p:spPr>
          <a:xfrm>
            <a:off x="5967375" y="3692875"/>
            <a:ext cx="3176625" cy="145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 title="1113151339.jpeg"/>
          <p:cNvPicPr preferRelativeResize="0"/>
          <p:nvPr/>
        </p:nvPicPr>
        <p:blipFill rotWithShape="1">
          <a:blip r:embed="rId6">
            <a:alphaModFix/>
          </a:blip>
          <a:srcRect b="0" l="6910" r="44704" t="11747"/>
          <a:stretch/>
        </p:blipFill>
        <p:spPr>
          <a:xfrm>
            <a:off x="5967375" y="433875"/>
            <a:ext cx="3176627" cy="325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/>
          <p:nvPr/>
        </p:nvSpPr>
        <p:spPr>
          <a:xfrm>
            <a:off x="1162032" y="51601"/>
            <a:ext cx="5060100" cy="50604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428625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7">
            <a:alphaModFix/>
          </a:blip>
          <a:srcRect b="-5260" l="34718" r="-3588" t="-3188"/>
          <a:stretch/>
        </p:blipFill>
        <p:spPr>
          <a:xfrm>
            <a:off x="1202012" y="86445"/>
            <a:ext cx="5111136" cy="5143499"/>
          </a:xfrm>
          <a:prstGeom prst="rect">
            <a:avLst/>
          </a:prstGeom>
          <a:noFill/>
          <a:ln>
            <a:noFill/>
          </a:ln>
          <a:effectLst>
            <a:outerShdw blurRad="285750" rotWithShape="0" algn="bl">
              <a:srgbClr val="000000"/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Cosmic Explorer in air?  Rai dives in! </a:t>
            </a:r>
            <a:endParaRPr/>
          </a:p>
        </p:txBody>
      </p:sp>
      <p:sp>
        <p:nvSpPr>
          <p:cNvPr id="80" name="Google Shape;80;p16"/>
          <p:cNvSpPr txBox="1"/>
          <p:nvPr/>
        </p:nvSpPr>
        <p:spPr>
          <a:xfrm>
            <a:off x="7276200" y="0"/>
            <a:ext cx="1867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https://dcc.ligo.org/T2200336</a:t>
            </a:r>
            <a:endParaRPr sz="1000"/>
          </a:p>
        </p:txBody>
      </p:sp>
      <p:sp>
        <p:nvSpPr>
          <p:cNvPr id="81" name="Google Shape;81;p16"/>
          <p:cNvSpPr txBox="1"/>
          <p:nvPr/>
        </p:nvSpPr>
        <p:spPr>
          <a:xfrm>
            <a:off x="570600" y="1171850"/>
            <a:ext cx="4755300" cy="14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Once we started taking this more seriously, Rai dove into thinking about how to realize such a thing.  Clearly, 80km of vacuum system will be expensive… </a:t>
            </a:r>
            <a:r>
              <a:rPr b="1" lang="en" sz="1800">
                <a:solidFill>
                  <a:schemeClr val="dk2"/>
                </a:solidFill>
              </a:rPr>
              <a:t>do we need it?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4050" y="2079198"/>
            <a:ext cx="3499950" cy="30643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16"/>
          <p:cNvGrpSpPr/>
          <p:nvPr/>
        </p:nvGrpSpPr>
        <p:grpSpPr>
          <a:xfrm>
            <a:off x="570600" y="2642713"/>
            <a:ext cx="3726590" cy="2371106"/>
            <a:chOff x="152398" y="1844375"/>
            <a:chExt cx="2767202" cy="1760679"/>
          </a:xfrm>
        </p:grpSpPr>
        <p:pic>
          <p:nvPicPr>
            <p:cNvPr id="84" name="Google Shape;84;p16"/>
            <p:cNvPicPr preferRelativeResize="0"/>
            <p:nvPr/>
          </p:nvPicPr>
          <p:blipFill rotWithShape="1">
            <a:blip r:embed="rId4">
              <a:alphaModFix/>
            </a:blip>
            <a:srcRect b="67489" l="0" r="0" t="0"/>
            <a:stretch/>
          </p:blipFill>
          <p:spPr>
            <a:xfrm>
              <a:off x="152400" y="1844375"/>
              <a:ext cx="2767199" cy="958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16"/>
            <p:cNvPicPr preferRelativeResize="0"/>
            <p:nvPr/>
          </p:nvPicPr>
          <p:blipFill rotWithShape="1">
            <a:blip r:embed="rId4">
              <a:alphaModFix/>
            </a:blip>
            <a:srcRect b="0" l="0" r="0" t="72768"/>
            <a:stretch/>
          </p:blipFill>
          <p:spPr>
            <a:xfrm>
              <a:off x="152398" y="2802506"/>
              <a:ext cx="2767196" cy="802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" name="Google Shape;86;p16"/>
            <p:cNvSpPr txBox="1"/>
            <p:nvPr/>
          </p:nvSpPr>
          <p:spPr>
            <a:xfrm>
              <a:off x="152400" y="2525885"/>
              <a:ext cx="70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3100" lIns="123100" spcFirstLastPara="1" rIns="123100" wrap="square" tIns="1231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23">
                  <a:solidFill>
                    <a:schemeClr val="dk2"/>
                  </a:solidFill>
                </a:rPr>
                <a:t>…</a:t>
              </a:r>
              <a:endParaRPr sz="2423">
                <a:solidFill>
                  <a:schemeClr val="dk2"/>
                </a:solidFill>
              </a:endParaRPr>
            </a:p>
          </p:txBody>
        </p:sp>
      </p:grpSp>
      <p:sp>
        <p:nvSpPr>
          <p:cNvPr id="87" name="Google Shape;87;p16"/>
          <p:cNvSpPr txBox="1"/>
          <p:nvPr/>
        </p:nvSpPr>
        <p:spPr>
          <a:xfrm>
            <a:off x="6065300" y="1183663"/>
            <a:ext cx="25368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2"/>
                </a:solidFill>
              </a:rPr>
              <a:t>T</a:t>
            </a:r>
            <a:r>
              <a:rPr i="1" lang="en" sz="1800">
                <a:solidFill>
                  <a:schemeClr val="dk2"/>
                </a:solidFill>
              </a:rPr>
              <a:t>hat</a:t>
            </a:r>
            <a:r>
              <a:rPr lang="en" sz="1800">
                <a:solidFill>
                  <a:schemeClr val="dk2"/>
                </a:solidFill>
              </a:rPr>
              <a:t> was thinking </a:t>
            </a:r>
            <a:r>
              <a:rPr b="1" lang="en" sz="1800">
                <a:solidFill>
                  <a:schemeClr val="dk2"/>
                </a:solidFill>
              </a:rPr>
              <a:t>outside the box</a:t>
            </a:r>
            <a:r>
              <a:rPr lang="en" sz="1800">
                <a:solidFill>
                  <a:schemeClr val="dk2"/>
                </a:solidFill>
              </a:rPr>
              <a:t>!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7500" y="3779325"/>
            <a:ext cx="5166502" cy="13641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 Beamtubes – an </a:t>
            </a:r>
            <a:r>
              <a:rPr lang="en"/>
              <a:t>engineering</a:t>
            </a:r>
            <a:r>
              <a:rPr lang="en"/>
              <a:t> challenge</a:t>
            </a:r>
            <a:endParaRPr/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11700" y="1152475"/>
            <a:ext cx="5005500" cy="384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Once it was clear </a:t>
            </a:r>
            <a:r>
              <a:rPr lang="en"/>
              <a:t>that</a:t>
            </a:r>
            <a:r>
              <a:rPr lang="en"/>
              <a:t> we would need 80km of vacuum tube, Rai helped Mike Zucker and me to make a cost estimate (still the best we have), and identified this as the highest-priority research task facing CE.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materials do we use for the beamtubes?</a:t>
            </a:r>
            <a:br>
              <a:rPr lang="en"/>
            </a:br>
            <a:r>
              <a:rPr lang="en"/>
              <a:t>How do we make them cost-effective?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This resulted in several vacuum </a:t>
            </a:r>
            <a:r>
              <a:rPr lang="en"/>
              <a:t>technology</a:t>
            </a:r>
            <a:r>
              <a:rPr lang="en"/>
              <a:t> workshops (starting in 2019), with which Rai engaged experts like Fred Dylla and the folks at CERN.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Which brought us the CE Beamtube</a:t>
            </a:r>
            <a:br>
              <a:rPr lang="en"/>
            </a:br>
            <a:r>
              <a:rPr lang="en"/>
              <a:t>Experiment (CEBEX)!</a:t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9025" y="1152475"/>
            <a:ext cx="3343272" cy="245679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5489025" y="1152475"/>
            <a:ext cx="3381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Mike and Rai, thinking about vacuum systems!</a:t>
            </a:r>
            <a:endParaRPr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8" title="1005161316b.jpeg"/>
          <p:cNvPicPr preferRelativeResize="0"/>
          <p:nvPr/>
        </p:nvPicPr>
        <p:blipFill rotWithShape="1">
          <a:blip r:embed="rId3">
            <a:alphaModFix/>
          </a:blip>
          <a:srcRect b="10104" l="10112" r="0" t="0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311700" y="445025"/>
            <a:ext cx="4430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Cosmic Explorer</a:t>
            </a:r>
            <a:endParaRPr/>
          </a:p>
        </p:txBody>
      </p:sp>
      <p:pic>
        <p:nvPicPr>
          <p:cNvPr id="109" name="Google Shape;109;p19" title="Screenshot 2026-02-24 at 10.50.0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5871" y="0"/>
            <a:ext cx="40129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311700" y="1152475"/>
            <a:ext cx="4677000" cy="38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CE has evolved, Rai was involved at all levels; from oil pipes to NSF committees to international politics.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He would regularly sit in my office and help me work through the latest barrier to progress, no matter what sort of barrier it was.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Nothing was too small, nothing was too big, and none of it was contingent on him </a:t>
            </a:r>
            <a:r>
              <a:rPr lang="en"/>
              <a:t>getting</a:t>
            </a:r>
            <a:r>
              <a:rPr lang="en"/>
              <a:t> any credit.</a:t>
            </a:r>
            <a:endParaRPr/>
          </a:p>
        </p:txBody>
      </p:sp>
      <p:sp>
        <p:nvSpPr>
          <p:cNvPr id="111" name="Google Shape;111;p19"/>
          <p:cNvSpPr txBox="1"/>
          <p:nvPr/>
        </p:nvSpPr>
        <p:spPr>
          <a:xfrm>
            <a:off x="5206609" y="3845970"/>
            <a:ext cx="3813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“A</a:t>
            </a:r>
            <a:r>
              <a:rPr lang="en" sz="1200"/>
              <a:t> man may do an immense deal of good, if he does not care who gets the credit for it.” - Strickland 1863</a:t>
            </a:r>
            <a:endParaRPr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 title="1448137324128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2838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/>
          <p:nvPr/>
        </p:nvSpPr>
        <p:spPr>
          <a:xfrm>
            <a:off x="5663000" y="88100"/>
            <a:ext cx="3285000" cy="1927800"/>
          </a:xfrm>
          <a:prstGeom prst="wedgeRectCallout">
            <a:avLst>
              <a:gd fmla="val -65526" name="adj1"/>
              <a:gd fmla="val 3206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0" title="VertexScreenShot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5075" y="183175"/>
            <a:ext cx="3123599" cy="1758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 title="Screenshot 2026-02-24 at 10.12.51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77696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 title="Screenshot 2026-02-24 at 10.13.58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2496" y="152400"/>
            <a:ext cx="382659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/>
        </p:nvSpPr>
        <p:spPr>
          <a:xfrm>
            <a:off x="4709275" y="4186475"/>
            <a:ext cx="3417900" cy="6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Contribution</a:t>
            </a:r>
            <a:r>
              <a:rPr lang="en" sz="1800">
                <a:solidFill>
                  <a:schemeClr val="dk2"/>
                </a:solidFill>
              </a:rPr>
              <a:t> to MPSAC committee, May 29, 2023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