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Play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9" roundtripDataSignature="AMtx7mhgbxYuvphpOFXtFldbu5EytDKL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Play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font" Target="fonts/Play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QPR Research in this group is concerned with investigating the nature of the gravitational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interaction, in particular, with performing experiments that might distinguish between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theories of gravitation and cosmology. These aims are admittedly grandiose,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especially in view of the inadequacy of present techniques which preclude performing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of the experiments that one can think of. The subject is, however, of such funda-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mental importance that even marginal experiments appear to be justified.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RLE QPR 58, July 15,1960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Experiments in gravitation tend to engender advances in instrumentation. An adjunct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the gravimeter program was the development of a long-term stable Earth strain seis-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mometer to try to measure radius changes of the Earth. The basic problem here appears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be the inadequate long-term stability of existing lasers. One of the major efforts of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research in this group is the frequency stabilization of a laser with an optical res-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onance as observed in an atomic beam used as reference.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QPR 112 (Jan 1974) :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objective is to carry out an experimental investigation of gravitational interac 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tion which embraces terrestrial experiments and astrophysical observations. For several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years the work of this group has covered a broad range. Experiments have led to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of long-term stable gravimeters, laser strain seismometers, 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molecular-beam frequency-stabilized lasers. We have also measured the fundamen-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 phase noise in lasers and made preliminary designs of gravitational oscillators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spacecraft experiments. Astrophysical measurements have been carried out to mea-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sure the spectrum of the cosmic background radiation in the far infrared from balloon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platforms, to make tests of alternative explanations of the cosmological red shift, 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study atmospheric emission in the far infrared, as well as the properties of far-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infrared detectors. The inner logic or coherence of this research may not be immedi-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ately apparent. A listing of our projects demonstrates, however, that gravitational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research, at least in its experimental aspects, is bound to have many facets and 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spread out in various directions.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7553695" y="4584691"/>
            <a:ext cx="4499759" cy="6650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Rainer Weiss  (1932-2025)</a:t>
            </a:r>
            <a:endParaRPr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2561" y="2861772"/>
            <a:ext cx="5160818" cy="344583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1092531" y="522514"/>
            <a:ext cx="9452758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Absorbing Vacuum Science (and a lot more) from Rai from the Clutter of Building 20 to LIGO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Fred Dylla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Executive Director, Emeritus, American Institute of Physics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"/>
          <p:cNvSpPr txBox="1"/>
          <p:nvPr>
            <p:ph type="title"/>
          </p:nvPr>
        </p:nvSpPr>
        <p:spPr>
          <a:xfrm>
            <a:off x="5861824" y="6095670"/>
            <a:ext cx="5107259" cy="762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ay"/>
              <a:buNone/>
            </a:pPr>
            <a:r>
              <a:rPr lang="en-US" sz="2000"/>
              <a:t>Fred in 1968 at MIT working on an e-p charge neutrality measurement</a:t>
            </a:r>
            <a:endParaRPr/>
          </a:p>
        </p:txBody>
      </p:sp>
      <p:pic>
        <p:nvPicPr>
          <p:cNvPr id="153" name="Google Shape;153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0484" y="885346"/>
            <a:ext cx="4128028" cy="508730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0"/>
          <p:cNvSpPr txBox="1"/>
          <p:nvPr/>
        </p:nvSpPr>
        <p:spPr>
          <a:xfrm>
            <a:off x="858644" y="3809364"/>
            <a:ext cx="3646449" cy="64633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803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55" name="Google Shape;155;p10"/>
          <p:cNvSpPr txBox="1"/>
          <p:nvPr/>
        </p:nvSpPr>
        <p:spPr>
          <a:xfrm>
            <a:off x="858644" y="4811995"/>
            <a:ext cx="199606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Dylla and King, Phys. Rev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7,1224 (1972)</a:t>
            </a:r>
            <a:endParaRPr/>
          </a:p>
        </p:txBody>
      </p:sp>
      <p:sp>
        <p:nvSpPr>
          <p:cNvPr id="156" name="Google Shape;156;p10"/>
          <p:cNvSpPr txBox="1"/>
          <p:nvPr/>
        </p:nvSpPr>
        <p:spPr>
          <a:xfrm>
            <a:off x="680224" y="702527"/>
            <a:ext cx="4282070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of my  lessons from both Rai Weiss  and John  King: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-Stamina is needed and rewards are generated from “null” experiments</a:t>
            </a:r>
            <a:endParaRPr/>
          </a:p>
        </p:txBody>
      </p:sp>
      <p:sp>
        <p:nvSpPr>
          <p:cNvPr id="157" name="Google Shape;157;p10"/>
          <p:cNvSpPr txBox="1"/>
          <p:nvPr/>
        </p:nvSpPr>
        <p:spPr>
          <a:xfrm>
            <a:off x="858644" y="3010829"/>
            <a:ext cx="34568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months in the anechoic chamber (3</a:t>
            </a:r>
            <a:r>
              <a:rPr baseline="30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shift):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neil\My Documents\Pubs &amp; Presentation\Intro and background slides\92767ORO_CavityVerTest100.jpg" id="162" name="Google Shape;16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4263" y="1137645"/>
            <a:ext cx="3530950" cy="482041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1"/>
          <p:cNvSpPr txBox="1"/>
          <p:nvPr/>
        </p:nvSpPr>
        <p:spPr>
          <a:xfrm>
            <a:off x="825325" y="6101680"/>
            <a:ext cx="43189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CEBAF Superconducting linac (1990-96)</a:t>
            </a:r>
            <a:endParaRPr/>
          </a:p>
        </p:txBody>
      </p:sp>
      <p:pic>
        <p:nvPicPr>
          <p:cNvPr id="164" name="Google Shape;164;p11"/>
          <p:cNvPicPr preferRelativeResize="0"/>
          <p:nvPr/>
        </p:nvPicPr>
        <p:blipFill rotWithShape="1">
          <a:blip r:embed="rId4">
            <a:alphaModFix/>
          </a:blip>
          <a:srcRect b="0" l="16735" r="0" t="0"/>
          <a:stretch/>
        </p:blipFill>
        <p:spPr>
          <a:xfrm>
            <a:off x="6289288" y="1204773"/>
            <a:ext cx="4788442" cy="461717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1"/>
          <p:cNvSpPr txBox="1"/>
          <p:nvPr/>
        </p:nvSpPr>
        <p:spPr>
          <a:xfrm>
            <a:off x="6501161" y="5958055"/>
            <a:ext cx="505150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Princeton’s Tokamak Fusion Test Reactor (TFTR)  (1975-1990)</a:t>
            </a:r>
            <a:endParaRPr/>
          </a:p>
        </p:txBody>
      </p:sp>
      <p:sp>
        <p:nvSpPr>
          <p:cNvPr id="166" name="Google Shape;166;p11"/>
          <p:cNvSpPr txBox="1"/>
          <p:nvPr/>
        </p:nvSpPr>
        <p:spPr>
          <a:xfrm>
            <a:off x="256478" y="289932"/>
            <a:ext cx="1137424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interest to Rai: my training ground for leak-free large vacuum systems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"/>
          <p:cNvSpPr txBox="1"/>
          <p:nvPr>
            <p:ph type="title"/>
          </p:nvPr>
        </p:nvSpPr>
        <p:spPr>
          <a:xfrm>
            <a:off x="838200" y="365126"/>
            <a:ext cx="1639186" cy="129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ay"/>
              <a:buNone/>
            </a:pPr>
            <a:r>
              <a:rPr lang="en-US" sz="2000"/>
              <a:t>Rai, Fred and Dan Henkel at LLO (2019)</a:t>
            </a:r>
            <a:endParaRPr/>
          </a:p>
        </p:txBody>
      </p:sp>
      <p:pic>
        <p:nvPicPr>
          <p:cNvPr id="172" name="Google Shape;172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280" y="-750448"/>
            <a:ext cx="7224000" cy="54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2"/>
          <p:cNvSpPr txBox="1"/>
          <p:nvPr/>
        </p:nvSpPr>
        <p:spPr>
          <a:xfrm>
            <a:off x="2477386" y="5934670"/>
            <a:ext cx="761446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NSF Workshop on Large Ultrahigh-Vacuum Systems for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Frontier Scientific Research Instrumentation, LLO, January 29-31,2019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2900917" y="374502"/>
            <a:ext cx="5445642" cy="613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sz="2400"/>
              <a:t>MIT’s Fabled Building 20 “The Plywood Palace”</a:t>
            </a:r>
            <a:endParaRPr/>
          </a:p>
        </p:txBody>
      </p:sp>
      <p:pic>
        <p:nvPicPr>
          <p:cNvPr id="96" name="Google Shape;96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1665" y="1063612"/>
            <a:ext cx="5003089" cy="511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>
            <p:ph type="title"/>
          </p:nvPr>
        </p:nvSpPr>
        <p:spPr>
          <a:xfrm>
            <a:off x="2987634" y="507630"/>
            <a:ext cx="4885706" cy="774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Building  20 Hall</a:t>
            </a:r>
            <a:endParaRPr/>
          </a:p>
        </p:txBody>
      </p:sp>
      <p:pic>
        <p:nvPicPr>
          <p:cNvPr id="102" name="Google Shape;102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9044" y="1163782"/>
            <a:ext cx="7450318" cy="5013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type="title"/>
          </p:nvPr>
        </p:nvSpPr>
        <p:spPr>
          <a:xfrm>
            <a:off x="1811892" y="200678"/>
            <a:ext cx="8186552" cy="863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/>
              <a:t>Jerrald Zacharias’ Cesium Atomic Clock (1955)</a:t>
            </a:r>
            <a:endParaRPr/>
          </a:p>
        </p:txBody>
      </p:sp>
      <p:pic>
        <p:nvPicPr>
          <p:cNvPr id="108" name="Google Shape;108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5293" y="1056952"/>
            <a:ext cx="6326245" cy="49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3289610" y="6144322"/>
            <a:ext cx="30688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Credit: MIT Museum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>
            <p:ph type="title"/>
          </p:nvPr>
        </p:nvSpPr>
        <p:spPr>
          <a:xfrm>
            <a:off x="7348654" y="1315844"/>
            <a:ext cx="3345367" cy="1900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/>
              <a:t>J.R. Zacharias in the  Molecular Beam Lab</a:t>
            </a:r>
            <a:endParaRPr/>
          </a:p>
        </p:txBody>
      </p:sp>
      <p:pic>
        <p:nvPicPr>
          <p:cNvPr id="115" name="Google Shape;115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6362" y="296994"/>
            <a:ext cx="4135456" cy="583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/>
        </p:nvSpPr>
        <p:spPr>
          <a:xfrm>
            <a:off x="7348654" y="5586761"/>
            <a:ext cx="33453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Credit: MIT Museum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>
            <p:ph type="title"/>
          </p:nvPr>
        </p:nvSpPr>
        <p:spPr>
          <a:xfrm>
            <a:off x="838200" y="365125"/>
            <a:ext cx="10515600" cy="9292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Rai’s World Record Ion Source</a:t>
            </a:r>
            <a:endParaRPr/>
          </a:p>
        </p:txBody>
      </p:sp>
      <p:pic>
        <p:nvPicPr>
          <p:cNvPr id="122" name="Google Shape;122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615" l="4874" r="4537" t="2941"/>
          <a:stretch/>
        </p:blipFill>
        <p:spPr>
          <a:xfrm>
            <a:off x="2375065" y="1425039"/>
            <a:ext cx="7469579" cy="4061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 txBox="1"/>
          <p:nvPr/>
        </p:nvSpPr>
        <p:spPr>
          <a:xfrm>
            <a:off x="2576945" y="6123543"/>
            <a:ext cx="78258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Rai’s 1961 article in </a:t>
            </a: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of Scientific Instruments 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,397,1961</a:t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/>
          <p:nvPr>
            <p:ph type="title"/>
          </p:nvPr>
        </p:nvSpPr>
        <p:spPr>
          <a:xfrm>
            <a:off x="838200" y="365125"/>
            <a:ext cx="10515600" cy="858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b="1" lang="en-US" sz="3200"/>
              <a:t>Rai’s early gravitational ventures in the Molecular Beam Lab</a:t>
            </a:r>
            <a:endParaRPr/>
          </a:p>
        </p:txBody>
      </p:sp>
      <p:pic>
        <p:nvPicPr>
          <p:cNvPr id="130" name="Google Shape;130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3860" y="1506938"/>
            <a:ext cx="6540500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7"/>
          <p:cNvSpPr txBox="1"/>
          <p:nvPr/>
        </p:nvSpPr>
        <p:spPr>
          <a:xfrm>
            <a:off x="2362612" y="4330718"/>
            <a:ext cx="68876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Proposed molecular beam experiment to measure</a:t>
            </a:r>
            <a:endParaRPr/>
          </a:p>
        </p:txBody>
      </p:sp>
      <p:sp>
        <p:nvSpPr>
          <p:cNvPr id="132" name="Google Shape;132;p7"/>
          <p:cNvSpPr txBox="1"/>
          <p:nvPr/>
        </p:nvSpPr>
        <p:spPr>
          <a:xfrm flipH="1">
            <a:off x="7513338" y="4376884"/>
            <a:ext cx="2316050" cy="27699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47820" l="-3276" r="0" t="-2608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3" name="Google Shape;133;p7"/>
          <p:cNvSpPr txBox="1"/>
          <p:nvPr/>
        </p:nvSpPr>
        <p:spPr>
          <a:xfrm>
            <a:off x="2315401" y="5531004"/>
            <a:ext cx="69821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Reference: </a:t>
            </a: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Laboratory for Electronics QPR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58, July 1960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>
            <p:ph type="title"/>
          </p:nvPr>
        </p:nvSpPr>
        <p:spPr>
          <a:xfrm>
            <a:off x="8078561" y="1796903"/>
            <a:ext cx="3936230" cy="2099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sz="2800"/>
              <a:t>Rainer Weiss, in his lab in MIT’s Building 20 in the late 1970s, works on a cryogenically cooled detector for cosmic microwave background radiation.</a:t>
            </a:r>
            <a:br>
              <a:rPr lang="en-US" sz="2800"/>
            </a:br>
            <a:br>
              <a:rPr lang="en-US" sz="2800"/>
            </a:br>
            <a:br>
              <a:rPr lang="en-US" sz="2800"/>
            </a:br>
            <a:r>
              <a:rPr lang="en-US" sz="2200"/>
              <a:t>Credits: Credit: Peter Kramer, courtesy of MIT LIGO Laboratory</a:t>
            </a:r>
            <a:endParaRPr/>
          </a:p>
        </p:txBody>
      </p:sp>
      <p:pic>
        <p:nvPicPr>
          <p:cNvPr id="140" name="Google Shape;14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012" y="659219"/>
            <a:ext cx="7244692" cy="4837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/>
          <p:nvPr>
            <p:ph type="title"/>
          </p:nvPr>
        </p:nvSpPr>
        <p:spPr>
          <a:xfrm>
            <a:off x="2035461" y="365125"/>
            <a:ext cx="7939812" cy="691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Rai in the Bldg. 20 Anechoic Chamber</a:t>
            </a:r>
            <a:endParaRPr/>
          </a:p>
        </p:txBody>
      </p:sp>
      <p:pic>
        <p:nvPicPr>
          <p:cNvPr id="146" name="Google Shape;146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727" y="975848"/>
            <a:ext cx="7295827" cy="4906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9"/>
          <p:cNvSpPr txBox="1"/>
          <p:nvPr/>
        </p:nvSpPr>
        <p:spPr>
          <a:xfrm>
            <a:off x="2216727" y="6055112"/>
            <a:ext cx="615783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Credit: MIT Museum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2025-09-25T17:45:37Z</dcterms:created>
  <dc:creator>Fred Dylla</dc:creator>
</cp:coreProperties>
</file>