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2" r:id="rId4"/>
    <p:sldId id="264" r:id="rId5"/>
    <p:sldId id="263" r:id="rId6"/>
    <p:sldId id="258" r:id="rId7"/>
    <p:sldId id="259" r:id="rId8"/>
    <p:sldId id="260" r:id="rId9"/>
    <p:sldId id="261"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F842A-89E6-4F86-955C-DE9DEC8E4378}"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CA22B-DB33-455A-BC1B-67321258F2B8}" type="slidenum">
              <a:rPr lang="en-US" smtClean="0"/>
              <a:t>‹#›</a:t>
            </a:fld>
            <a:endParaRPr lang="en-US"/>
          </a:p>
        </p:txBody>
      </p:sp>
    </p:spTree>
    <p:extLst>
      <p:ext uri="{BB962C8B-B14F-4D97-AF65-F5344CB8AC3E}">
        <p14:creationId xmlns:p14="http://schemas.microsoft.com/office/powerpoint/2010/main" val="146020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CA22B-DB33-455A-BC1B-67321258F2B8}" type="slidenum">
              <a:rPr lang="en-US" smtClean="0"/>
              <a:t>6</a:t>
            </a:fld>
            <a:endParaRPr lang="en-US"/>
          </a:p>
        </p:txBody>
      </p:sp>
    </p:spTree>
    <p:extLst>
      <p:ext uri="{BB962C8B-B14F-4D97-AF65-F5344CB8AC3E}">
        <p14:creationId xmlns:p14="http://schemas.microsoft.com/office/powerpoint/2010/main" val="632293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A9ADEF-3630-4A88-9307-3F5D7C5E2DA0}"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68526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9ADEF-3630-4A88-9307-3F5D7C5E2DA0}"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29255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9ADEF-3630-4A88-9307-3F5D7C5E2DA0}"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394289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9ADEF-3630-4A88-9307-3F5D7C5E2DA0}"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36E602-7C09-444A-94C3-F989ACD33A28}"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8221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9ADEF-3630-4A88-9307-3F5D7C5E2DA0}"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1157715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5A9ADEF-3630-4A88-9307-3F5D7C5E2DA0}" type="datetimeFigureOut">
              <a:rPr lang="en-US" smtClean="0"/>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288500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5A9ADEF-3630-4A88-9307-3F5D7C5E2DA0}" type="datetimeFigureOut">
              <a:rPr lang="en-US" smtClean="0"/>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1145269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9ADEF-3630-4A88-9307-3F5D7C5E2DA0}"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317803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5A9ADEF-3630-4A88-9307-3F5D7C5E2DA0}" type="datetimeFigureOut">
              <a:rPr lang="en-US" smtClean="0"/>
              <a:t>2/4/2026</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36E602-7C09-444A-94C3-F989ACD33A28}" type="slidenum">
              <a:rPr lang="en-US" smtClean="0"/>
              <a:t>‹#›</a:t>
            </a:fld>
            <a:endParaRPr lang="en-US"/>
          </a:p>
        </p:txBody>
      </p:sp>
    </p:spTree>
    <p:extLst>
      <p:ext uri="{BB962C8B-B14F-4D97-AF65-F5344CB8AC3E}">
        <p14:creationId xmlns:p14="http://schemas.microsoft.com/office/powerpoint/2010/main" val="382036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9ADEF-3630-4A88-9307-3F5D7C5E2DA0}"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357763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9ADEF-3630-4A88-9307-3F5D7C5E2DA0}"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212410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A9ADEF-3630-4A88-9307-3F5D7C5E2DA0}"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376027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A9ADEF-3630-4A88-9307-3F5D7C5E2DA0}" type="datetimeFigureOut">
              <a:rPr lang="en-US" smtClean="0"/>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478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A9ADEF-3630-4A88-9307-3F5D7C5E2DA0}" type="datetimeFigureOut">
              <a:rPr lang="en-US" smtClean="0"/>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381081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5A9ADEF-3630-4A88-9307-3F5D7C5E2DA0}" type="datetimeFigureOut">
              <a:rPr lang="en-US" smtClean="0"/>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222742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9ADEF-3630-4A88-9307-3F5D7C5E2DA0}"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355913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9ADEF-3630-4A88-9307-3F5D7C5E2DA0}"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6E602-7C09-444A-94C3-F989ACD33A28}" type="slidenum">
              <a:rPr lang="en-US" smtClean="0"/>
              <a:t>‹#›</a:t>
            </a:fld>
            <a:endParaRPr lang="en-US"/>
          </a:p>
        </p:txBody>
      </p:sp>
    </p:spTree>
    <p:extLst>
      <p:ext uri="{BB962C8B-B14F-4D97-AF65-F5344CB8AC3E}">
        <p14:creationId xmlns:p14="http://schemas.microsoft.com/office/powerpoint/2010/main" val="165858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A9ADEF-3630-4A88-9307-3F5D7C5E2DA0}" type="datetimeFigureOut">
              <a:rPr lang="en-US" smtClean="0"/>
              <a:t>2/4/2026</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36E602-7C09-444A-94C3-F989ACD33A28}" type="slidenum">
              <a:rPr lang="en-US" smtClean="0"/>
              <a:t>‹#›</a:t>
            </a:fld>
            <a:endParaRPr lang="en-US"/>
          </a:p>
        </p:txBody>
      </p:sp>
    </p:spTree>
    <p:extLst>
      <p:ext uri="{BB962C8B-B14F-4D97-AF65-F5344CB8AC3E}">
        <p14:creationId xmlns:p14="http://schemas.microsoft.com/office/powerpoint/2010/main" val="3248515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0D8B-E945-EE2C-5891-C477EFA3D07D}"/>
              </a:ext>
            </a:extLst>
          </p:cNvPr>
          <p:cNvSpPr>
            <a:spLocks noGrp="1"/>
          </p:cNvSpPr>
          <p:nvPr>
            <p:ph type="ctrTitle"/>
          </p:nvPr>
        </p:nvSpPr>
        <p:spPr/>
        <p:txBody>
          <a:bodyPr anchor="ctr"/>
          <a:lstStyle/>
          <a:p>
            <a:r>
              <a:rPr lang="en-US" sz="4400" dirty="0"/>
              <a:t>LIGO 32 Channel Low Noise ADC</a:t>
            </a:r>
          </a:p>
        </p:txBody>
      </p:sp>
      <p:sp>
        <p:nvSpPr>
          <p:cNvPr id="3" name="Subtitle 2">
            <a:extLst>
              <a:ext uri="{FF2B5EF4-FFF2-40B4-BE49-F238E27FC236}">
                <a16:creationId xmlns:a16="http://schemas.microsoft.com/office/drawing/2014/main" id="{57577878-57B1-C292-E59D-90C3434C7FF8}"/>
              </a:ext>
            </a:extLst>
          </p:cNvPr>
          <p:cNvSpPr>
            <a:spLocks noGrp="1"/>
          </p:cNvSpPr>
          <p:nvPr>
            <p:ph type="subTitle" idx="1"/>
          </p:nvPr>
        </p:nvSpPr>
        <p:spPr/>
        <p:txBody>
          <a:bodyPr/>
          <a:lstStyle/>
          <a:p>
            <a:r>
              <a:rPr lang="en-US" dirty="0"/>
              <a:t>Marc Pirello &amp; Daniel Sigg</a:t>
            </a:r>
          </a:p>
          <a:p>
            <a:r>
              <a:rPr lang="en-US" dirty="0"/>
              <a:t>E2300322</a:t>
            </a:r>
          </a:p>
        </p:txBody>
      </p:sp>
    </p:spTree>
    <p:extLst>
      <p:ext uri="{BB962C8B-B14F-4D97-AF65-F5344CB8AC3E}">
        <p14:creationId xmlns:p14="http://schemas.microsoft.com/office/powerpoint/2010/main" val="253405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7C37-1E58-611C-E7E1-6DF688872648}"/>
              </a:ext>
            </a:extLst>
          </p:cNvPr>
          <p:cNvSpPr>
            <a:spLocks noGrp="1"/>
          </p:cNvSpPr>
          <p:nvPr>
            <p:ph type="title"/>
          </p:nvPr>
        </p:nvSpPr>
        <p:spPr/>
        <p:txBody>
          <a:bodyPr/>
          <a:lstStyle/>
          <a:p>
            <a:r>
              <a:rPr lang="en-US" dirty="0"/>
              <a:t>Results</a:t>
            </a:r>
          </a:p>
        </p:txBody>
      </p:sp>
      <p:pic>
        <p:nvPicPr>
          <p:cNvPr id="5" name="Content Placeholder 4">
            <a:extLst>
              <a:ext uri="{FF2B5EF4-FFF2-40B4-BE49-F238E27FC236}">
                <a16:creationId xmlns:a16="http://schemas.microsoft.com/office/drawing/2014/main" id="{B0D88931-3B3D-EDED-F9DD-C5B92948A8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94" y="2142202"/>
            <a:ext cx="4010428" cy="4319789"/>
          </a:xfrm>
        </p:spPr>
      </p:pic>
      <p:pic>
        <p:nvPicPr>
          <p:cNvPr id="7" name="Picture 6">
            <a:extLst>
              <a:ext uri="{FF2B5EF4-FFF2-40B4-BE49-F238E27FC236}">
                <a16:creationId xmlns:a16="http://schemas.microsoft.com/office/drawing/2014/main" id="{8621A357-C9BC-1FC5-377F-3B6D9BF2D952}"/>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213169" y="230788"/>
            <a:ext cx="7401958" cy="4077269"/>
          </a:xfrm>
          <a:prstGeom prst="rect">
            <a:avLst/>
          </a:prstGeom>
        </p:spPr>
      </p:pic>
      <p:pic>
        <p:nvPicPr>
          <p:cNvPr id="11" name="Picture 10">
            <a:extLst>
              <a:ext uri="{FF2B5EF4-FFF2-40B4-BE49-F238E27FC236}">
                <a16:creationId xmlns:a16="http://schemas.microsoft.com/office/drawing/2014/main" id="{76345F22-5C3E-A50F-2A45-7999147F4934}"/>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3788308" y="811693"/>
            <a:ext cx="7382905" cy="4058216"/>
          </a:xfrm>
          <a:prstGeom prst="rect">
            <a:avLst/>
          </a:prstGeom>
        </p:spPr>
      </p:pic>
      <p:pic>
        <p:nvPicPr>
          <p:cNvPr id="13" name="Picture 12">
            <a:extLst>
              <a:ext uri="{FF2B5EF4-FFF2-40B4-BE49-F238E27FC236}">
                <a16:creationId xmlns:a16="http://schemas.microsoft.com/office/drawing/2014/main" id="{3E3EAC19-8AFE-E9BC-11EE-25C7ED781979}"/>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4306404" y="1505839"/>
            <a:ext cx="7344800" cy="4039164"/>
          </a:xfrm>
          <a:prstGeom prst="rect">
            <a:avLst/>
          </a:prstGeom>
        </p:spPr>
      </p:pic>
      <p:pic>
        <p:nvPicPr>
          <p:cNvPr id="15" name="Picture 14">
            <a:extLst>
              <a:ext uri="{FF2B5EF4-FFF2-40B4-BE49-F238E27FC236}">
                <a16:creationId xmlns:a16="http://schemas.microsoft.com/office/drawing/2014/main" id="{50FDD5CB-64BD-D55D-1A7B-C14ADC445B63}"/>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4818621" y="2645075"/>
            <a:ext cx="7373379" cy="4001058"/>
          </a:xfrm>
          <a:prstGeom prst="rect">
            <a:avLst/>
          </a:prstGeom>
        </p:spPr>
      </p:pic>
    </p:spTree>
    <p:extLst>
      <p:ext uri="{BB962C8B-B14F-4D97-AF65-F5344CB8AC3E}">
        <p14:creationId xmlns:p14="http://schemas.microsoft.com/office/powerpoint/2010/main" val="383140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B33C-22B6-7082-C67E-4289853F3422}"/>
              </a:ext>
            </a:extLst>
          </p:cNvPr>
          <p:cNvSpPr>
            <a:spLocks noGrp="1"/>
          </p:cNvSpPr>
          <p:nvPr>
            <p:ph type="title"/>
          </p:nvPr>
        </p:nvSpPr>
        <p:spPr/>
        <p:txBody>
          <a:bodyPr/>
          <a:lstStyle/>
          <a:p>
            <a:r>
              <a:rPr lang="en-US" dirty="0"/>
              <a:t>Results Discussion – Daniel Notes</a:t>
            </a:r>
          </a:p>
        </p:txBody>
      </p:sp>
      <p:sp>
        <p:nvSpPr>
          <p:cNvPr id="3" name="Content Placeholder 2">
            <a:extLst>
              <a:ext uri="{FF2B5EF4-FFF2-40B4-BE49-F238E27FC236}">
                <a16:creationId xmlns:a16="http://schemas.microsoft.com/office/drawing/2014/main" id="{F2FED7F0-5242-007C-557C-462C5171C48E}"/>
              </a:ext>
            </a:extLst>
          </p:cNvPr>
          <p:cNvSpPr>
            <a:spLocks noGrp="1"/>
          </p:cNvSpPr>
          <p:nvPr>
            <p:ph idx="1"/>
          </p:nvPr>
        </p:nvSpPr>
        <p:spPr/>
        <p:txBody>
          <a:bodyPr/>
          <a:lstStyle/>
          <a:p>
            <a:r>
              <a:rPr lang="en-US" dirty="0"/>
              <a:t>The  GS PCI66-16AI64SSA noise measures at 4uV/</a:t>
            </a:r>
            <a:r>
              <a:rPr lang="en-US" dirty="0" err="1"/>
              <a:t>rtHz</a:t>
            </a:r>
            <a:r>
              <a:rPr lang="en-US" dirty="0"/>
              <a:t> at 100Hz with small input signal</a:t>
            </a:r>
          </a:p>
          <a:p>
            <a:r>
              <a:rPr lang="en-US" dirty="0"/>
              <a:t>The LIGO AD32 ADC noise measures at 200nV/</a:t>
            </a:r>
            <a:r>
              <a:rPr lang="en-US" dirty="0" err="1"/>
              <a:t>rtHz</a:t>
            </a:r>
            <a:r>
              <a:rPr lang="en-US" dirty="0"/>
              <a:t> at 100Hz with small input signal.</a:t>
            </a:r>
          </a:p>
          <a:p>
            <a:r>
              <a:rPr lang="en-US" dirty="0"/>
              <a:t>Left is 0V input signal, Right is 10V input signal</a:t>
            </a:r>
          </a:p>
        </p:txBody>
      </p:sp>
      <p:pic>
        <p:nvPicPr>
          <p:cNvPr id="9" name="Picture 8">
            <a:extLst>
              <a:ext uri="{FF2B5EF4-FFF2-40B4-BE49-F238E27FC236}">
                <a16:creationId xmlns:a16="http://schemas.microsoft.com/office/drawing/2014/main" id="{68BBA00D-835A-4AC0-8FFD-3868B30A73AF}"/>
              </a:ext>
            </a:extLst>
          </p:cNvPr>
          <p:cNvPicPr>
            <a:picLocks noChangeAspect="1"/>
          </p:cNvPicPr>
          <p:nvPr/>
        </p:nvPicPr>
        <p:blipFill>
          <a:blip r:embed="rId2"/>
          <a:stretch>
            <a:fillRect/>
          </a:stretch>
        </p:blipFill>
        <p:spPr>
          <a:xfrm>
            <a:off x="758489" y="4345020"/>
            <a:ext cx="4238477" cy="2344923"/>
          </a:xfrm>
          <a:prstGeom prst="rect">
            <a:avLst/>
          </a:prstGeom>
        </p:spPr>
      </p:pic>
      <p:pic>
        <p:nvPicPr>
          <p:cNvPr id="11" name="Picture 10">
            <a:extLst>
              <a:ext uri="{FF2B5EF4-FFF2-40B4-BE49-F238E27FC236}">
                <a16:creationId xmlns:a16="http://schemas.microsoft.com/office/drawing/2014/main" id="{DD2CB55D-C6CD-165B-3EA6-2E4A188191C2}"/>
              </a:ext>
            </a:extLst>
          </p:cNvPr>
          <p:cNvPicPr>
            <a:picLocks noChangeAspect="1"/>
          </p:cNvPicPr>
          <p:nvPr/>
        </p:nvPicPr>
        <p:blipFill>
          <a:blip r:embed="rId3"/>
          <a:stretch>
            <a:fillRect/>
          </a:stretch>
        </p:blipFill>
        <p:spPr>
          <a:xfrm>
            <a:off x="5374144" y="4345021"/>
            <a:ext cx="4256423" cy="2344922"/>
          </a:xfrm>
          <a:prstGeom prst="rect">
            <a:avLst/>
          </a:prstGeom>
        </p:spPr>
      </p:pic>
    </p:spTree>
    <p:extLst>
      <p:ext uri="{BB962C8B-B14F-4D97-AF65-F5344CB8AC3E}">
        <p14:creationId xmlns:p14="http://schemas.microsoft.com/office/powerpoint/2010/main" val="419563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5" name="Picture 34">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36" name="Picture 35">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37" name="Rectangle 36">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299CA7A-8496-45FC-DA82-9D7B6DD83DB1}"/>
              </a:ext>
            </a:extLst>
          </p:cNvPr>
          <p:cNvSpPr>
            <a:spLocks noGrp="1"/>
          </p:cNvSpPr>
          <p:nvPr>
            <p:ph type="title"/>
          </p:nvPr>
        </p:nvSpPr>
        <p:spPr>
          <a:xfrm>
            <a:off x="680321" y="753228"/>
            <a:ext cx="7461844" cy="1080938"/>
          </a:xfrm>
        </p:spPr>
        <p:txBody>
          <a:bodyPr>
            <a:normAutofit/>
          </a:bodyPr>
          <a:lstStyle/>
          <a:p>
            <a:r>
              <a:rPr lang="en-US" dirty="0">
                <a:solidFill>
                  <a:srgbClr val="FFFFFF"/>
                </a:solidFill>
              </a:rPr>
              <a:t>Outline</a:t>
            </a:r>
          </a:p>
        </p:txBody>
      </p:sp>
      <p:sp>
        <p:nvSpPr>
          <p:cNvPr id="38" name="Content Placeholder 2">
            <a:extLst>
              <a:ext uri="{FF2B5EF4-FFF2-40B4-BE49-F238E27FC236}">
                <a16:creationId xmlns:a16="http://schemas.microsoft.com/office/drawing/2014/main" id="{C9F2C81C-C4B4-E52E-FBE1-F32106BA40F0}"/>
              </a:ext>
            </a:extLst>
          </p:cNvPr>
          <p:cNvSpPr>
            <a:spLocks noGrp="1"/>
          </p:cNvSpPr>
          <p:nvPr>
            <p:ph idx="1"/>
          </p:nvPr>
        </p:nvSpPr>
        <p:spPr>
          <a:xfrm>
            <a:off x="680321" y="2336873"/>
            <a:ext cx="7461844" cy="3142077"/>
          </a:xfrm>
        </p:spPr>
        <p:txBody>
          <a:bodyPr>
            <a:normAutofit/>
          </a:bodyPr>
          <a:lstStyle/>
          <a:p>
            <a:r>
              <a:rPr lang="en-US" sz="1800" dirty="0"/>
              <a:t>History</a:t>
            </a:r>
          </a:p>
          <a:p>
            <a:pPr lvl="1"/>
            <a:r>
              <a:rPr lang="en-US" sz="1800" dirty="0"/>
              <a:t>LIGO Timing Board (completed and installed post Covid 2022)</a:t>
            </a:r>
          </a:p>
          <a:p>
            <a:pPr lvl="1"/>
            <a:r>
              <a:rPr lang="en-US" sz="1800" dirty="0"/>
              <a:t>LIGO DAC (completed and installed for O5 2026)</a:t>
            </a:r>
          </a:p>
          <a:p>
            <a:pPr lvl="1"/>
            <a:r>
              <a:rPr lang="en-US" sz="1800" dirty="0"/>
              <a:t>LIGO ADC (prototype hell)</a:t>
            </a:r>
          </a:p>
          <a:p>
            <a:pPr lvl="1"/>
            <a:r>
              <a:rPr lang="en-US" sz="1800" dirty="0"/>
              <a:t>LIGO FDS (future)</a:t>
            </a:r>
          </a:p>
          <a:p>
            <a:r>
              <a:rPr lang="en-US" sz="1800" dirty="0"/>
              <a:t>Prototype</a:t>
            </a:r>
          </a:p>
          <a:p>
            <a:pPr lvl="1"/>
            <a:r>
              <a:rPr lang="en-US" sz="1800" dirty="0"/>
              <a:t>Layout Issues</a:t>
            </a:r>
          </a:p>
          <a:p>
            <a:pPr lvl="1"/>
            <a:r>
              <a:rPr lang="en-US" sz="1800" dirty="0"/>
              <a:t>Current Issues</a:t>
            </a:r>
          </a:p>
          <a:p>
            <a:pPr lvl="1"/>
            <a:r>
              <a:rPr lang="en-US" sz="1800" dirty="0"/>
              <a:t>Heat Issues aka Space Heater Issues</a:t>
            </a:r>
          </a:p>
        </p:txBody>
      </p:sp>
    </p:spTree>
    <p:extLst>
      <p:ext uri="{BB962C8B-B14F-4D97-AF65-F5344CB8AC3E}">
        <p14:creationId xmlns:p14="http://schemas.microsoft.com/office/powerpoint/2010/main" val="283884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9CDB-2E60-1EF6-1E32-D856966F8901}"/>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F8406E11-EB3C-B5E5-24E2-035B480070AE}"/>
              </a:ext>
            </a:extLst>
          </p:cNvPr>
          <p:cNvSpPr>
            <a:spLocks noGrp="1"/>
          </p:cNvSpPr>
          <p:nvPr>
            <p:ph idx="1"/>
          </p:nvPr>
        </p:nvSpPr>
        <p:spPr/>
        <p:txBody>
          <a:bodyPr>
            <a:normAutofit fontScale="92500" lnSpcReduction="20000"/>
          </a:bodyPr>
          <a:lstStyle/>
          <a:p>
            <a:r>
              <a:rPr lang="en-US" dirty="0"/>
              <a:t>LIGO Timing Board</a:t>
            </a:r>
          </a:p>
          <a:p>
            <a:pPr lvl="1"/>
            <a:r>
              <a:rPr lang="en-US" dirty="0"/>
              <a:t>Simplified design for legacy Duotone board.</a:t>
            </a:r>
          </a:p>
          <a:p>
            <a:pPr lvl="1"/>
            <a:r>
              <a:rPr lang="en-US" dirty="0"/>
              <a:t>Completed 2020, deployed along with V5 IO Chassis.</a:t>
            </a:r>
          </a:p>
          <a:p>
            <a:r>
              <a:rPr lang="en-US" dirty="0"/>
              <a:t>LIGO DAC</a:t>
            </a:r>
          </a:p>
          <a:p>
            <a:pPr lvl="1"/>
            <a:r>
              <a:rPr lang="en-US" dirty="0"/>
              <a:t>Increased channel density, massive cost reduction over COTS boards.</a:t>
            </a:r>
          </a:p>
          <a:p>
            <a:pPr lvl="1"/>
            <a:r>
              <a:rPr lang="en-US" dirty="0"/>
              <a:t>Completed 2025, deployed LHO for O5 2026.</a:t>
            </a:r>
          </a:p>
          <a:p>
            <a:r>
              <a:rPr lang="en-US" dirty="0"/>
              <a:t>LIGO ADC</a:t>
            </a:r>
          </a:p>
          <a:p>
            <a:pPr lvl="1"/>
            <a:r>
              <a:rPr lang="en-US" dirty="0"/>
              <a:t>Improved performance, cost reduction over COTS boards.</a:t>
            </a:r>
          </a:p>
          <a:p>
            <a:pPr lvl="1"/>
            <a:r>
              <a:rPr lang="en-US" dirty="0"/>
              <a:t>Completed 2026, production 2026.</a:t>
            </a:r>
          </a:p>
          <a:p>
            <a:r>
              <a:rPr lang="en-US" dirty="0"/>
              <a:t>LIGO FDS</a:t>
            </a:r>
          </a:p>
          <a:p>
            <a:pPr lvl="1"/>
            <a:r>
              <a:rPr lang="en-US" dirty="0"/>
              <a:t>Required to improve bandwidth of common mode servo.</a:t>
            </a:r>
          </a:p>
          <a:p>
            <a:pPr lvl="1"/>
            <a:r>
              <a:rPr lang="en-US" dirty="0"/>
              <a:t>Prototype Spring 2026</a:t>
            </a:r>
          </a:p>
        </p:txBody>
      </p:sp>
    </p:spTree>
    <p:extLst>
      <p:ext uri="{BB962C8B-B14F-4D97-AF65-F5344CB8AC3E}">
        <p14:creationId xmlns:p14="http://schemas.microsoft.com/office/powerpoint/2010/main" val="241744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C8B4-A8F5-2E94-77E8-1C34F9320B0C}"/>
              </a:ext>
            </a:extLst>
          </p:cNvPr>
          <p:cNvSpPr>
            <a:spLocks noGrp="1"/>
          </p:cNvSpPr>
          <p:nvPr>
            <p:ph type="title"/>
          </p:nvPr>
        </p:nvSpPr>
        <p:spPr/>
        <p:txBody>
          <a:bodyPr/>
          <a:lstStyle/>
          <a:p>
            <a:r>
              <a:rPr lang="en-US" dirty="0"/>
              <a:t>Production Timing Board</a:t>
            </a:r>
          </a:p>
        </p:txBody>
      </p:sp>
      <p:sp>
        <p:nvSpPr>
          <p:cNvPr id="3" name="Content Placeholder 2">
            <a:extLst>
              <a:ext uri="{FF2B5EF4-FFF2-40B4-BE49-F238E27FC236}">
                <a16:creationId xmlns:a16="http://schemas.microsoft.com/office/drawing/2014/main" id="{A3A4D8D0-14E7-A34D-763B-00E2B83DCC4D}"/>
              </a:ext>
            </a:extLst>
          </p:cNvPr>
          <p:cNvSpPr>
            <a:spLocks noGrp="1"/>
          </p:cNvSpPr>
          <p:nvPr>
            <p:ph idx="1"/>
          </p:nvPr>
        </p:nvSpPr>
        <p:spPr/>
        <p:txBody>
          <a:bodyPr/>
          <a:lstStyle/>
          <a:p>
            <a:r>
              <a:rPr lang="en-US" dirty="0"/>
              <a:t>The timing board is required to propagate site GPS timing to the LIGO DAC and LIGO ADC boards.</a:t>
            </a:r>
          </a:p>
          <a:p>
            <a:r>
              <a:rPr lang="en-US" dirty="0"/>
              <a:t>This allows the LIGO DAC and LIGO ADC to phase lock with the site, using the same 2^n timing as the site, and reducing low frequency products from unlocked drifting clocks.</a:t>
            </a:r>
          </a:p>
          <a:p>
            <a:r>
              <a:rPr lang="en-US" dirty="0"/>
              <a:t>The timing board paired with the DAC and ADC boards allow these boards to keep their own microsecond timing.</a:t>
            </a:r>
          </a:p>
        </p:txBody>
      </p:sp>
    </p:spTree>
    <p:extLst>
      <p:ext uri="{BB962C8B-B14F-4D97-AF65-F5344CB8AC3E}">
        <p14:creationId xmlns:p14="http://schemas.microsoft.com/office/powerpoint/2010/main" val="414967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1DB53884-7D49-4D06-ADC1-1F12BE4DC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3182E5E9-DE42-4120-922C-1321AC9A5C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59" name="Rectangle 58">
            <a:extLst>
              <a:ext uri="{FF2B5EF4-FFF2-40B4-BE49-F238E27FC236}">
                <a16:creationId xmlns:a16="http://schemas.microsoft.com/office/drawing/2014/main" id="{329BD449-87FC-473A-A2A2-BEE0C9A35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1FFDFE1-ACF2-4AFB-AB5B-547DC1994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DE3A64B-5F37-B67D-B435-6B354170A2C4}"/>
              </a:ext>
            </a:extLst>
          </p:cNvPr>
          <p:cNvSpPr>
            <a:spLocks noGrp="1"/>
          </p:cNvSpPr>
          <p:nvPr>
            <p:ph type="title"/>
          </p:nvPr>
        </p:nvSpPr>
        <p:spPr>
          <a:xfrm>
            <a:off x="680321" y="753228"/>
            <a:ext cx="7087552" cy="1080938"/>
          </a:xfrm>
        </p:spPr>
        <p:txBody>
          <a:bodyPr>
            <a:normAutofit/>
          </a:bodyPr>
          <a:lstStyle/>
          <a:p>
            <a:r>
              <a:rPr lang="en-US"/>
              <a:t>Production LIGO DAC Results</a:t>
            </a:r>
            <a:endParaRPr lang="en-US" dirty="0"/>
          </a:p>
        </p:txBody>
      </p:sp>
      <p:pic>
        <p:nvPicPr>
          <p:cNvPr id="61" name="Picture 60">
            <a:extLst>
              <a:ext uri="{FF2B5EF4-FFF2-40B4-BE49-F238E27FC236}">
                <a16:creationId xmlns:a16="http://schemas.microsoft.com/office/drawing/2014/main" id="{8B2AD4DD-502F-4AF2-AFAF-580E7CC4BD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4" name="Content Placeholder 10">
            <a:extLst>
              <a:ext uri="{FF2B5EF4-FFF2-40B4-BE49-F238E27FC236}">
                <a16:creationId xmlns:a16="http://schemas.microsoft.com/office/drawing/2014/main" id="{FF1D1DD5-EA74-7752-AE12-359F7256F666}"/>
              </a:ext>
            </a:extLst>
          </p:cNvPr>
          <p:cNvSpPr>
            <a:spLocks noGrp="1"/>
          </p:cNvSpPr>
          <p:nvPr>
            <p:ph idx="1"/>
          </p:nvPr>
        </p:nvSpPr>
        <p:spPr>
          <a:xfrm>
            <a:off x="680321" y="2336873"/>
            <a:ext cx="6423211" cy="3599316"/>
          </a:xfrm>
        </p:spPr>
        <p:txBody>
          <a:bodyPr>
            <a:normAutofit/>
          </a:bodyPr>
          <a:lstStyle/>
          <a:p>
            <a:r>
              <a:rPr lang="en-US" sz="2000" dirty="0"/>
              <a:t>Noise performance of the LIGO DAC at 100 HZ is typically less than 200nV/</a:t>
            </a:r>
            <a:r>
              <a:rPr lang="en-US" sz="2000" dirty="0" err="1"/>
              <a:t>rtHz</a:t>
            </a:r>
            <a:r>
              <a:rPr lang="en-US" sz="2000" dirty="0"/>
              <a:t>, 1kHz is less than 100nV/</a:t>
            </a:r>
            <a:r>
              <a:rPr lang="en-US" sz="2000" dirty="0" err="1"/>
              <a:t>rtHz</a:t>
            </a:r>
            <a:r>
              <a:rPr lang="en-US" sz="2000" dirty="0"/>
              <a:t>.</a:t>
            </a:r>
          </a:p>
          <a:p>
            <a:r>
              <a:rPr lang="en-US" sz="2000" dirty="0"/>
              <a:t>Channel density replaces 4 of the 20 bit DACS with one of the LIGO DACS.  This allows more flexibility in IO chassis deployment.</a:t>
            </a:r>
          </a:p>
          <a:p>
            <a:r>
              <a:rPr lang="en-US" sz="2000" dirty="0"/>
              <a:t>Cost of the LIGO DAC is $2500 for 32 channels compared to $10k for 8 channels, or $40k for 32 channels.</a:t>
            </a:r>
          </a:p>
          <a:p>
            <a:endParaRPr lang="en-US" sz="2000" dirty="0"/>
          </a:p>
        </p:txBody>
      </p:sp>
      <p:sp>
        <p:nvSpPr>
          <p:cNvPr id="50" name="Rectangle 49">
            <a:extLst>
              <a:ext uri="{FF2B5EF4-FFF2-40B4-BE49-F238E27FC236}">
                <a16:creationId xmlns:a16="http://schemas.microsoft.com/office/drawing/2014/main" id="{79BB2C37-0554-4926-9BC6-636E0CA1A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13C9599-93F7-3D21-978D-645B34E45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690" y="371935"/>
            <a:ext cx="3835508" cy="4053013"/>
          </a:xfrm>
          <a:prstGeom prst="rect">
            <a:avLst/>
          </a:prstGeom>
        </p:spPr>
      </p:pic>
      <p:pic>
        <p:nvPicPr>
          <p:cNvPr id="12" name="Picture 11">
            <a:extLst>
              <a:ext uri="{FF2B5EF4-FFF2-40B4-BE49-F238E27FC236}">
                <a16:creationId xmlns:a16="http://schemas.microsoft.com/office/drawing/2014/main" id="{BC580757-2680-EB7D-847B-F45DA465C5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8947" y="4052670"/>
            <a:ext cx="4840067" cy="2498099"/>
          </a:xfrm>
          <a:prstGeom prst="rect">
            <a:avLst/>
          </a:prstGeom>
        </p:spPr>
      </p:pic>
    </p:spTree>
    <p:extLst>
      <p:ext uri="{BB962C8B-B14F-4D97-AF65-F5344CB8AC3E}">
        <p14:creationId xmlns:p14="http://schemas.microsoft.com/office/powerpoint/2010/main" val="390012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Rectangle 23">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7BD9522-5B3B-990B-DB69-0C676A20B3D4}"/>
              </a:ext>
            </a:extLst>
          </p:cNvPr>
          <p:cNvSpPr>
            <a:spLocks noGrp="1"/>
          </p:cNvSpPr>
          <p:nvPr>
            <p:ph type="title"/>
          </p:nvPr>
        </p:nvSpPr>
        <p:spPr>
          <a:xfrm>
            <a:off x="680321" y="753228"/>
            <a:ext cx="7087552" cy="1080938"/>
          </a:xfrm>
        </p:spPr>
        <p:txBody>
          <a:bodyPr>
            <a:normAutofit/>
          </a:bodyPr>
          <a:lstStyle/>
          <a:p>
            <a:r>
              <a:rPr lang="en-US" dirty="0"/>
              <a:t>Prototype</a:t>
            </a:r>
          </a:p>
        </p:txBody>
      </p:sp>
      <p:pic>
        <p:nvPicPr>
          <p:cNvPr id="28" name="Picture 27">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3ABAB63C-645B-FABD-B9B0-431305205E4A}"/>
              </a:ext>
            </a:extLst>
          </p:cNvPr>
          <p:cNvSpPr>
            <a:spLocks noGrp="1"/>
          </p:cNvSpPr>
          <p:nvPr>
            <p:ph idx="1"/>
          </p:nvPr>
        </p:nvSpPr>
        <p:spPr>
          <a:xfrm>
            <a:off x="680321" y="2336873"/>
            <a:ext cx="6423211" cy="3599316"/>
          </a:xfrm>
        </p:spPr>
        <p:txBody>
          <a:bodyPr>
            <a:normAutofit/>
          </a:bodyPr>
          <a:lstStyle/>
          <a:p>
            <a:r>
              <a:rPr lang="en-US" sz="2000" dirty="0"/>
              <a:t>Many solutions were common between the DAC and ADC.</a:t>
            </a:r>
          </a:p>
          <a:p>
            <a:r>
              <a:rPr lang="en-US" sz="2000" dirty="0"/>
              <a:t>Problems solved on the DAC propagate to solutions on the ADC, and vice versa.</a:t>
            </a:r>
          </a:p>
          <a:p>
            <a:r>
              <a:rPr lang="en-US" sz="2000" dirty="0"/>
              <a:t>With the full production of the DAC, the ADC benefits from all of the lessons learned on the DAC.</a:t>
            </a:r>
          </a:p>
        </p:txBody>
      </p:sp>
      <p:pic>
        <p:nvPicPr>
          <p:cNvPr id="5" name="Picture 4" descr="White broken patterns">
            <a:extLst>
              <a:ext uri="{FF2B5EF4-FFF2-40B4-BE49-F238E27FC236}">
                <a16:creationId xmlns:a16="http://schemas.microsoft.com/office/drawing/2014/main" id="{DDBF5FE0-EFE6-1896-C2FE-C7D1B7D998F1}"/>
              </a:ext>
            </a:extLst>
          </p:cNvPr>
          <p:cNvPicPr>
            <a:picLocks noChangeAspect="1"/>
          </p:cNvPicPr>
          <p:nvPr/>
        </p:nvPicPr>
        <p:blipFill>
          <a:blip r:embed="rId5"/>
          <a:srcRect l="37157" r="18844" b="-2"/>
          <a:stretch>
            <a:fillRect/>
          </a:stretch>
        </p:blipFill>
        <p:spPr>
          <a:xfrm>
            <a:off x="8187091" y="948201"/>
            <a:ext cx="3358478" cy="4961598"/>
          </a:xfrm>
          <a:prstGeom prst="rect">
            <a:avLst/>
          </a:prstGeom>
          <a:ln>
            <a:noFill/>
          </a:ln>
          <a:effectLst>
            <a:outerShdw blurRad="76200" dist="63500" dir="5040000" algn="tl" rotWithShape="0">
              <a:srgbClr val="000000">
                <a:alpha val="41000"/>
              </a:srgbClr>
            </a:outerShdw>
          </a:effectLst>
        </p:spPr>
      </p:pic>
      <p:pic>
        <p:nvPicPr>
          <p:cNvPr id="8" name="Picture 7">
            <a:extLst>
              <a:ext uri="{FF2B5EF4-FFF2-40B4-BE49-F238E27FC236}">
                <a16:creationId xmlns:a16="http://schemas.microsoft.com/office/drawing/2014/main" id="{08BDEBD6-CA30-D406-D0D3-CF63B2894F90}"/>
              </a:ext>
            </a:extLst>
          </p:cNvPr>
          <p:cNvPicPr>
            <a:picLocks noChangeAspect="1"/>
          </p:cNvPicPr>
          <p:nvPr/>
        </p:nvPicPr>
        <p:blipFill>
          <a:blip r:embed="rId6"/>
          <a:stretch>
            <a:fillRect/>
          </a:stretch>
        </p:blipFill>
        <p:spPr>
          <a:xfrm>
            <a:off x="352990" y="4566597"/>
            <a:ext cx="3100495" cy="2103062"/>
          </a:xfrm>
          <a:prstGeom prst="rect">
            <a:avLst/>
          </a:prstGeom>
        </p:spPr>
      </p:pic>
      <p:pic>
        <p:nvPicPr>
          <p:cNvPr id="10" name="Picture 9">
            <a:extLst>
              <a:ext uri="{FF2B5EF4-FFF2-40B4-BE49-F238E27FC236}">
                <a16:creationId xmlns:a16="http://schemas.microsoft.com/office/drawing/2014/main" id="{2BD918CE-9F5C-B3F2-03DD-A5C3AB8F514E}"/>
              </a:ext>
            </a:extLst>
          </p:cNvPr>
          <p:cNvPicPr>
            <a:picLocks noChangeAspect="1"/>
          </p:cNvPicPr>
          <p:nvPr/>
        </p:nvPicPr>
        <p:blipFill>
          <a:blip r:embed="rId7"/>
          <a:stretch>
            <a:fillRect/>
          </a:stretch>
        </p:blipFill>
        <p:spPr>
          <a:xfrm>
            <a:off x="3925196" y="4566597"/>
            <a:ext cx="3063785" cy="2094122"/>
          </a:xfrm>
          <a:prstGeom prst="rect">
            <a:avLst/>
          </a:prstGeom>
        </p:spPr>
      </p:pic>
    </p:spTree>
    <p:extLst>
      <p:ext uri="{BB962C8B-B14F-4D97-AF65-F5344CB8AC3E}">
        <p14:creationId xmlns:p14="http://schemas.microsoft.com/office/powerpoint/2010/main" val="138523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08B02E4-5634-69A0-D8A9-3AEE69398562}"/>
              </a:ext>
            </a:extLst>
          </p:cNvPr>
          <p:cNvSpPr>
            <a:spLocks noGrp="1"/>
          </p:cNvSpPr>
          <p:nvPr>
            <p:ph type="title"/>
          </p:nvPr>
        </p:nvSpPr>
        <p:spPr>
          <a:xfrm>
            <a:off x="680321" y="753228"/>
            <a:ext cx="7087552" cy="1080938"/>
          </a:xfrm>
        </p:spPr>
        <p:txBody>
          <a:bodyPr>
            <a:normAutofit/>
          </a:bodyPr>
          <a:lstStyle/>
          <a:p>
            <a:r>
              <a:rPr lang="en-US"/>
              <a:t>Prototype - Layout Issues</a:t>
            </a:r>
            <a:endParaRPr lang="en-US" dirty="0"/>
          </a:p>
        </p:txBody>
      </p:sp>
      <p:pic>
        <p:nvPicPr>
          <p:cNvPr id="35" name="Picture 34">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3F56F2FE-E33A-48C1-2DC8-CDF998281606}"/>
              </a:ext>
            </a:extLst>
          </p:cNvPr>
          <p:cNvSpPr>
            <a:spLocks noGrp="1"/>
          </p:cNvSpPr>
          <p:nvPr>
            <p:ph idx="1"/>
          </p:nvPr>
        </p:nvSpPr>
        <p:spPr>
          <a:xfrm>
            <a:off x="680321" y="2336873"/>
            <a:ext cx="6423211" cy="3599316"/>
          </a:xfrm>
        </p:spPr>
        <p:txBody>
          <a:bodyPr>
            <a:normAutofit/>
          </a:bodyPr>
          <a:lstStyle/>
          <a:p>
            <a:r>
              <a:rPr lang="en-US" sz="2000" dirty="0"/>
              <a:t>Current Sensors were all wrong on the original DAC and that issue propagated to the ADC.  In the production DAC these issues were solved, and this solution has been implemented on the ADC.</a:t>
            </a:r>
          </a:p>
          <a:p>
            <a:r>
              <a:rPr lang="en-US" sz="2000" dirty="0"/>
              <a:t>Pads were fixed on the ADC to allow more VCXO options for locking phase, SI-TIME.</a:t>
            </a:r>
          </a:p>
          <a:p>
            <a:endParaRPr lang="en-US" sz="2000" dirty="0"/>
          </a:p>
        </p:txBody>
      </p:sp>
      <p:pic>
        <p:nvPicPr>
          <p:cNvPr id="7" name="Picture 6">
            <a:extLst>
              <a:ext uri="{FF2B5EF4-FFF2-40B4-BE49-F238E27FC236}">
                <a16:creationId xmlns:a16="http://schemas.microsoft.com/office/drawing/2014/main" id="{5ACC2612-4953-60AE-DF5B-F8FF6D4ADAE6}"/>
              </a:ext>
            </a:extLst>
          </p:cNvPr>
          <p:cNvPicPr>
            <a:picLocks noChangeAspect="1"/>
          </p:cNvPicPr>
          <p:nvPr/>
        </p:nvPicPr>
        <p:blipFill>
          <a:blip r:embed="rId4"/>
          <a:stretch>
            <a:fillRect/>
          </a:stretch>
        </p:blipFill>
        <p:spPr>
          <a:xfrm>
            <a:off x="7703685" y="2130822"/>
            <a:ext cx="4340621" cy="2945182"/>
          </a:xfrm>
          <a:prstGeom prst="rect">
            <a:avLst/>
          </a:prstGeom>
        </p:spPr>
      </p:pic>
      <p:pic>
        <p:nvPicPr>
          <p:cNvPr id="9" name="Picture 8">
            <a:extLst>
              <a:ext uri="{FF2B5EF4-FFF2-40B4-BE49-F238E27FC236}">
                <a16:creationId xmlns:a16="http://schemas.microsoft.com/office/drawing/2014/main" id="{A98FA5A2-30BA-DE70-49E9-A8E9061513FB}"/>
              </a:ext>
            </a:extLst>
          </p:cNvPr>
          <p:cNvPicPr>
            <a:picLocks noChangeAspect="1"/>
          </p:cNvPicPr>
          <p:nvPr/>
        </p:nvPicPr>
        <p:blipFill>
          <a:blip r:embed="rId5"/>
          <a:stretch>
            <a:fillRect/>
          </a:stretch>
        </p:blipFill>
        <p:spPr>
          <a:xfrm>
            <a:off x="1029477" y="4350039"/>
            <a:ext cx="1537672" cy="2047056"/>
          </a:xfrm>
          <a:prstGeom prst="rect">
            <a:avLst/>
          </a:prstGeom>
        </p:spPr>
      </p:pic>
    </p:spTree>
    <p:extLst>
      <p:ext uri="{BB962C8B-B14F-4D97-AF65-F5344CB8AC3E}">
        <p14:creationId xmlns:p14="http://schemas.microsoft.com/office/powerpoint/2010/main" val="127382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14" name="Picture 13">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16" name="Rectangle 15">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D846840-29E4-A56F-54D3-DEA65C9274B7}"/>
              </a:ext>
            </a:extLst>
          </p:cNvPr>
          <p:cNvSpPr>
            <a:spLocks noGrp="1"/>
          </p:cNvSpPr>
          <p:nvPr>
            <p:ph type="title"/>
          </p:nvPr>
        </p:nvSpPr>
        <p:spPr>
          <a:xfrm>
            <a:off x="680321" y="753228"/>
            <a:ext cx="7461844" cy="1080938"/>
          </a:xfrm>
        </p:spPr>
        <p:txBody>
          <a:bodyPr>
            <a:normAutofit/>
          </a:bodyPr>
          <a:lstStyle/>
          <a:p>
            <a:r>
              <a:rPr lang="en-US">
                <a:solidFill>
                  <a:srgbClr val="FFFFFF"/>
                </a:solidFill>
              </a:rPr>
              <a:t>Prototype – Current Issues</a:t>
            </a:r>
          </a:p>
        </p:txBody>
      </p:sp>
      <p:sp>
        <p:nvSpPr>
          <p:cNvPr id="3" name="Content Placeholder 2">
            <a:extLst>
              <a:ext uri="{FF2B5EF4-FFF2-40B4-BE49-F238E27FC236}">
                <a16:creationId xmlns:a16="http://schemas.microsoft.com/office/drawing/2014/main" id="{7564C9BB-D6E9-CC14-29D7-88A4AB185E03}"/>
              </a:ext>
            </a:extLst>
          </p:cNvPr>
          <p:cNvSpPr>
            <a:spLocks noGrp="1"/>
          </p:cNvSpPr>
          <p:nvPr>
            <p:ph idx="1"/>
          </p:nvPr>
        </p:nvSpPr>
        <p:spPr>
          <a:xfrm>
            <a:off x="680321" y="2336873"/>
            <a:ext cx="7461844" cy="3142077"/>
          </a:xfrm>
        </p:spPr>
        <p:txBody>
          <a:bodyPr>
            <a:normAutofit/>
          </a:bodyPr>
          <a:lstStyle/>
          <a:p>
            <a:r>
              <a:rPr lang="en-US" sz="1700" dirty="0"/>
              <a:t>Initial current draw for the stock ADC was 2A at 12V, we were not ready for this and the power dissipation was not sufficient, this caused lots of heat, see next slide.</a:t>
            </a:r>
          </a:p>
          <a:p>
            <a:r>
              <a:rPr lang="en-US" sz="1700" dirty="0"/>
              <a:t>We reduced the +/- 15V rails to +/-12.5V then finally to +/-11.2V which is sufficient margin for the front end </a:t>
            </a:r>
            <a:r>
              <a:rPr lang="en-US" sz="1700" dirty="0" err="1"/>
              <a:t>opamp</a:t>
            </a:r>
            <a:r>
              <a:rPr lang="en-US" sz="1700" dirty="0"/>
              <a:t> rails.  We also reduced the +4V supply to +2.5V further reducing current loss.  These two changes reduced current draw by 250mA.</a:t>
            </a:r>
          </a:p>
          <a:p>
            <a:r>
              <a:rPr lang="en-US" sz="1700" dirty="0"/>
              <a:t>Swapping the OPA1612 out with the ADA4084-2 reduced the current by another 500mA, putting us at parity with the DAC current draw.</a:t>
            </a:r>
          </a:p>
          <a:p>
            <a:r>
              <a:rPr lang="en-US" sz="1700" dirty="0"/>
              <a:t>COM reference front end supply from +11.2V to +5V further reduces current by 110ma.  This is a 4.096V reference will run fine on +5V.</a:t>
            </a:r>
          </a:p>
        </p:txBody>
      </p:sp>
      <p:pic>
        <p:nvPicPr>
          <p:cNvPr id="5" name="Picture 4">
            <a:extLst>
              <a:ext uri="{FF2B5EF4-FFF2-40B4-BE49-F238E27FC236}">
                <a16:creationId xmlns:a16="http://schemas.microsoft.com/office/drawing/2014/main" id="{A7A82BA3-F7B5-DAA6-43E6-308355397AA2}"/>
              </a:ext>
            </a:extLst>
          </p:cNvPr>
          <p:cNvPicPr>
            <a:picLocks noChangeAspect="1"/>
          </p:cNvPicPr>
          <p:nvPr/>
        </p:nvPicPr>
        <p:blipFill>
          <a:blip r:embed="rId4"/>
          <a:stretch>
            <a:fillRect/>
          </a:stretch>
        </p:blipFill>
        <p:spPr>
          <a:xfrm>
            <a:off x="9613628" y="201774"/>
            <a:ext cx="2378814" cy="1632392"/>
          </a:xfrm>
          <a:prstGeom prst="rect">
            <a:avLst/>
          </a:prstGeom>
        </p:spPr>
      </p:pic>
      <p:pic>
        <p:nvPicPr>
          <p:cNvPr id="7" name="Picture 6">
            <a:extLst>
              <a:ext uri="{FF2B5EF4-FFF2-40B4-BE49-F238E27FC236}">
                <a16:creationId xmlns:a16="http://schemas.microsoft.com/office/drawing/2014/main" id="{6D2288FA-5B08-F964-7D43-3C6449424A0A}"/>
              </a:ext>
            </a:extLst>
          </p:cNvPr>
          <p:cNvPicPr>
            <a:picLocks noChangeAspect="1"/>
          </p:cNvPicPr>
          <p:nvPr/>
        </p:nvPicPr>
        <p:blipFill>
          <a:blip r:embed="rId5"/>
          <a:stretch>
            <a:fillRect/>
          </a:stretch>
        </p:blipFill>
        <p:spPr>
          <a:xfrm>
            <a:off x="8953860" y="2352483"/>
            <a:ext cx="2557819" cy="1662344"/>
          </a:xfrm>
          <a:prstGeom prst="rect">
            <a:avLst/>
          </a:prstGeom>
        </p:spPr>
      </p:pic>
      <p:pic>
        <p:nvPicPr>
          <p:cNvPr id="10" name="Picture 9">
            <a:extLst>
              <a:ext uri="{FF2B5EF4-FFF2-40B4-BE49-F238E27FC236}">
                <a16:creationId xmlns:a16="http://schemas.microsoft.com/office/drawing/2014/main" id="{C62A3647-64BC-C007-85DF-0E5BCF2A9707}"/>
              </a:ext>
            </a:extLst>
          </p:cNvPr>
          <p:cNvPicPr>
            <a:picLocks noChangeAspect="1"/>
          </p:cNvPicPr>
          <p:nvPr/>
        </p:nvPicPr>
        <p:blipFill>
          <a:blip r:embed="rId6"/>
          <a:stretch>
            <a:fillRect/>
          </a:stretch>
        </p:blipFill>
        <p:spPr>
          <a:xfrm rot="16200000">
            <a:off x="8971920" y="3664780"/>
            <a:ext cx="2185054" cy="4010990"/>
          </a:xfrm>
          <a:prstGeom prst="rect">
            <a:avLst/>
          </a:prstGeom>
        </p:spPr>
      </p:pic>
    </p:spTree>
    <p:extLst>
      <p:ext uri="{BB962C8B-B14F-4D97-AF65-F5344CB8AC3E}">
        <p14:creationId xmlns:p14="http://schemas.microsoft.com/office/powerpoint/2010/main" val="98598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14" name="Picture 13">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16" name="Rectangle 15">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1BD4165-348E-16E6-D639-8D680EA07817}"/>
              </a:ext>
            </a:extLst>
          </p:cNvPr>
          <p:cNvSpPr>
            <a:spLocks noGrp="1"/>
          </p:cNvSpPr>
          <p:nvPr>
            <p:ph type="title"/>
          </p:nvPr>
        </p:nvSpPr>
        <p:spPr>
          <a:xfrm>
            <a:off x="680321" y="753228"/>
            <a:ext cx="7461844" cy="1080938"/>
          </a:xfrm>
        </p:spPr>
        <p:txBody>
          <a:bodyPr>
            <a:normAutofit/>
          </a:bodyPr>
          <a:lstStyle/>
          <a:p>
            <a:r>
              <a:rPr lang="en-US">
                <a:solidFill>
                  <a:srgbClr val="FFFFFF"/>
                </a:solidFill>
              </a:rPr>
              <a:t>Prototype – Heat Issues</a:t>
            </a:r>
          </a:p>
        </p:txBody>
      </p:sp>
      <p:sp>
        <p:nvSpPr>
          <p:cNvPr id="19" name="Content Placeholder 2">
            <a:extLst>
              <a:ext uri="{FF2B5EF4-FFF2-40B4-BE49-F238E27FC236}">
                <a16:creationId xmlns:a16="http://schemas.microsoft.com/office/drawing/2014/main" id="{F93D44DF-999B-6ABA-BCE9-B41BED4B9A57}"/>
              </a:ext>
            </a:extLst>
          </p:cNvPr>
          <p:cNvSpPr>
            <a:spLocks noGrp="1"/>
          </p:cNvSpPr>
          <p:nvPr>
            <p:ph idx="1"/>
          </p:nvPr>
        </p:nvSpPr>
        <p:spPr>
          <a:xfrm>
            <a:off x="680321" y="2336873"/>
            <a:ext cx="7461844" cy="3142077"/>
          </a:xfrm>
        </p:spPr>
        <p:txBody>
          <a:bodyPr>
            <a:normAutofit/>
          </a:bodyPr>
          <a:lstStyle/>
          <a:p>
            <a:r>
              <a:rPr lang="en-US" sz="1800" dirty="0"/>
              <a:t>The stock LIGO ADC was hot.  Daniel called it a space heater.</a:t>
            </a:r>
          </a:p>
          <a:p>
            <a:r>
              <a:rPr lang="en-US" sz="1800" dirty="0"/>
              <a:t>By reducing current we have solved the heat issue.  We also found better FPGA heatsinks from Radian which are more affordable and that conform to the PCIe space requirements.</a:t>
            </a:r>
          </a:p>
          <a:p>
            <a:r>
              <a:rPr lang="en-US" sz="1800" dirty="0"/>
              <a:t>The fully upgraded ADC board measured 57.1C after many hours of testing in an enclosed IO chassis, matching the production DAC for heat generation.</a:t>
            </a:r>
          </a:p>
          <a:p>
            <a:endParaRPr lang="en-US" sz="1800" dirty="0"/>
          </a:p>
        </p:txBody>
      </p:sp>
    </p:spTree>
    <p:extLst>
      <p:ext uri="{BB962C8B-B14F-4D97-AF65-F5344CB8AC3E}">
        <p14:creationId xmlns:p14="http://schemas.microsoft.com/office/powerpoint/2010/main" val="232597472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TM04033917[[fn=Berlin]]</Template>
  <TotalTime>96</TotalTime>
  <Words>661</Words>
  <Application>Microsoft Office PowerPoint</Application>
  <PresentationFormat>Widescreen</PresentationFormat>
  <Paragraphs>56</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Arial</vt:lpstr>
      <vt:lpstr>Trebuchet MS</vt:lpstr>
      <vt:lpstr>Berlin</vt:lpstr>
      <vt:lpstr>LIGO 32 Channel Low Noise ADC</vt:lpstr>
      <vt:lpstr>Outline</vt:lpstr>
      <vt:lpstr>History</vt:lpstr>
      <vt:lpstr>Production Timing Board</vt:lpstr>
      <vt:lpstr>Production LIGO DAC Results</vt:lpstr>
      <vt:lpstr>Prototype</vt:lpstr>
      <vt:lpstr>Prototype - Layout Issues</vt:lpstr>
      <vt:lpstr>Prototype – Current Issues</vt:lpstr>
      <vt:lpstr>Prototype – Heat Issues</vt:lpstr>
      <vt:lpstr>Results</vt:lpstr>
      <vt:lpstr>Results Discussion – Daniel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Pirello, Marc D.</dc:creator>
  <cp:lastModifiedBy>Pirello, Marc D.</cp:lastModifiedBy>
  <cp:revision>8</cp:revision>
  <dcterms:created xsi:type="dcterms:W3CDTF">2026-02-04T01:09:52Z</dcterms:created>
  <dcterms:modified xsi:type="dcterms:W3CDTF">2026-02-04T18:33:22Z</dcterms:modified>
</cp:coreProperties>
</file>