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autoCompressPictures="0">
  <p:sldMasterIdLst>
    <p:sldMasterId id="2147483659" r:id="rId4"/>
  </p:sldMasterIdLst>
  <p:notesMasterIdLst>
    <p:notesMasterId r:id="rId14"/>
  </p:notesMasterIdLst>
  <p:sldIdLst>
    <p:sldId id="256" r:id="rId5"/>
    <p:sldId id="373" r:id="rId6"/>
    <p:sldId id="374" r:id="rId7"/>
    <p:sldId id="375" r:id="rId8"/>
    <p:sldId id="376" r:id="rId9"/>
    <p:sldId id="378" r:id="rId10"/>
    <p:sldId id="379" r:id="rId11"/>
    <p:sldId id="380" r:id="rId12"/>
    <p:sldId id="381" r:id="rId13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4419A6B-C481-2ED2-56D3-C1B2A22C3BC2}" name="Coyne, Dennis C. (Dennis)" initials="DC" userId="S::coyne@caltech.edu::7383d17a-5c86-4b0d-8feb-3622b42e71d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70EA56B-0BC7-4758-91BB-3A746A2ACF20}" v="44" dt="2025-09-29T05:27:29.90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2" d="100"/>
          <a:sy n="82" d="100"/>
        </p:scale>
        <p:origin x="828" y="27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8/10/relationships/authors" Target="author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132450" y="229875"/>
            <a:ext cx="887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  <a:defRPr>
                <a:solidFill>
                  <a:schemeClr val="dk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●"/>
              <a:defRPr>
                <a:solidFill>
                  <a:schemeClr val="dk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○"/>
              <a:defRPr>
                <a:solidFill>
                  <a:schemeClr val="dk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28950" y="273845"/>
            <a:ext cx="4700318" cy="994172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4000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1pPr>
            <a:lvl2pPr marL="8826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2pPr>
            <a:lvl3pPr marL="13398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3pPr>
            <a:lvl4pPr marL="17970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4pPr>
            <a:lvl5pPr marL="2254250" indent="-285750">
              <a:buFont typeface="Wingdings" panose="05000000000000000000" pitchFamily="2" charset="2"/>
              <a:buChar char="q"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376863" y="4762043"/>
            <a:ext cx="0" cy="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376863" y="4762043"/>
            <a:ext cx="0" cy="0"/>
          </a:xfrm>
        </p:spPr>
        <p:txBody>
          <a:bodyPr/>
          <a:lstStyle/>
          <a:p>
            <a:r>
              <a:rPr lang="en-US"/>
              <a:t>LIGO-G2502099-v1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AAE5372-9A71-0D4E-A909-421AB71BDE1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414732" cy="800845"/>
          </a:xfrm>
          <a:prstGeom prst="rect">
            <a:avLst/>
          </a:prstGeom>
          <a:effectLst>
            <a:softEdge rad="381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D6738D2-DE6F-CF45-8C04-FE6C930E7FA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365787" y="0"/>
            <a:ext cx="757074" cy="75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57179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Pr>
        <a:solidFill>
          <a:srgbClr val="000000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32475" y="445025"/>
            <a:ext cx="8879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32475" y="1152475"/>
            <a:ext cx="88791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Char char="●"/>
              <a:defRPr sz="1800">
                <a:solidFill>
                  <a:schemeClr val="lt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●"/>
              <a:defRPr>
                <a:solidFill>
                  <a:schemeClr val="lt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○"/>
              <a:defRPr>
                <a:solidFill>
                  <a:schemeClr val="lt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Char char="■"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1" r:id="rId2"/>
    <p:sldLayoutId id="2147483654" r:id="rId3"/>
    <p:sldLayoutId id="2147483655" r:id="rId4"/>
    <p:sldLayoutId id="2147483656" r:id="rId5"/>
    <p:sldLayoutId id="2147483657" r:id="rId6"/>
    <p:sldLayoutId id="2147483660" r:id="rId7"/>
  </p:sldLayoutIdLst>
  <p:hf hd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tiff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dcc.ligo.org/LIGO-T2400377" TargetMode="Externa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34A18A7-1510-F943-8856-9EB0B87937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5" name="Google Shape;55;p13"/>
          <p:cNvSpPr txBox="1">
            <a:spLocks noGrp="1"/>
          </p:cNvSpPr>
          <p:nvPr>
            <p:ph type="ctrTitle"/>
          </p:nvPr>
        </p:nvSpPr>
        <p:spPr>
          <a:xfrm>
            <a:off x="684609" y="-12416"/>
            <a:ext cx="7329134" cy="217938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>
              <a:buSzPts val="990"/>
            </a:pPr>
            <a:r>
              <a:rPr lang="en-US" sz="1800" dirty="0"/>
              <a:t>Cosmic Explorer </a:t>
            </a:r>
            <a:br>
              <a:rPr lang="en-US" sz="1800" dirty="0"/>
            </a:br>
            <a:r>
              <a:rPr lang="en-US" sz="1800" dirty="0"/>
              <a:t>Beamtube Experiment (CE-BEX):</a:t>
            </a:r>
            <a:br>
              <a:rPr lang="en-US" sz="2400" dirty="0"/>
            </a:br>
            <a:r>
              <a:rPr lang="en-US" sz="2800" dirty="0"/>
              <a:t>Beam Tube Principal Cost Drivers</a:t>
            </a:r>
            <a:br>
              <a:rPr lang="en-US" sz="3200" dirty="0"/>
            </a:br>
            <a:r>
              <a:rPr lang="en-US" sz="1400" dirty="0"/>
              <a:t>Beamtube Workshop #3 (29-Sep – 2-Oct 2025)</a:t>
            </a:r>
            <a:endParaRPr sz="1400" dirty="0"/>
          </a:p>
        </p:txBody>
      </p:sp>
      <p:sp>
        <p:nvSpPr>
          <p:cNvPr id="56" name="Google Shape;56;p13"/>
          <p:cNvSpPr txBox="1">
            <a:spLocks noGrp="1"/>
          </p:cNvSpPr>
          <p:nvPr>
            <p:ph type="subTitle" idx="1"/>
          </p:nvPr>
        </p:nvSpPr>
        <p:spPr>
          <a:xfrm>
            <a:off x="6071017" y="3692545"/>
            <a:ext cx="3072983" cy="132136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Caltech</a:t>
            </a: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dirty="0"/>
              <a:t>Dennis Coyne</a:t>
            </a:r>
          </a:p>
          <a:p>
            <a:pPr marL="0" indent="0" algn="r"/>
            <a:r>
              <a:rPr lang="en-US" sz="1400" dirty="0"/>
              <a:t>28-Sep-2025 v1</a:t>
            </a:r>
          </a:p>
        </p:txBody>
      </p:sp>
      <p:pic>
        <p:nvPicPr>
          <p:cNvPr id="57" name="Google Shape;57;p13"/>
          <p:cNvPicPr preferRelativeResize="0"/>
          <p:nvPr/>
        </p:nvPicPr>
        <p:blipFill rotWithShape="1">
          <a:blip r:embed="rId4">
            <a:alphaModFix/>
          </a:blip>
          <a:srcRect t="1085" b="1095"/>
          <a:stretch/>
        </p:blipFill>
        <p:spPr>
          <a:xfrm>
            <a:off x="7332025" y="0"/>
            <a:ext cx="1811975" cy="1077274"/>
          </a:xfrm>
          <a:prstGeom prst="rect">
            <a:avLst/>
          </a:prstGeom>
          <a:noFill/>
          <a:ln>
            <a:noFill/>
          </a:ln>
        </p:spPr>
      </p:pic>
      <p:sp>
        <p:nvSpPr>
          <p:cNvPr id="58" name="Google Shape;58;p13"/>
          <p:cNvSpPr txBox="1"/>
          <p:nvPr/>
        </p:nvSpPr>
        <p:spPr>
          <a:xfrm>
            <a:off x="212450" y="4685050"/>
            <a:ext cx="3499800" cy="3539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50">
                <a:solidFill>
                  <a:schemeClr val="dk1"/>
                </a:solidFill>
              </a:rPr>
              <a:t>Artist: Eddie Anaya (Cal State Fullerton)</a:t>
            </a:r>
            <a:endParaRPr sz="1050">
              <a:solidFill>
                <a:schemeClr val="dk1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77169D-99DD-CD40-9BF7-C703BA6C00EC}"/>
              </a:ext>
            </a:extLst>
          </p:cNvPr>
          <p:cNvSpPr/>
          <p:nvPr/>
        </p:nvSpPr>
        <p:spPr>
          <a:xfrm>
            <a:off x="3712250" y="4706128"/>
            <a:ext cx="1774845" cy="307777"/>
          </a:xfrm>
          <a:prstGeom prst="rect">
            <a:avLst/>
          </a:prstGeom>
        </p:spPr>
        <p:txBody>
          <a:bodyPr wrap="none" lIns="91440" tIns="45720" rIns="91440" bIns="45720" anchor="t">
            <a:spAutoFit/>
          </a:bodyPr>
          <a:lstStyle/>
          <a:p>
            <a:pPr algn="r"/>
            <a:r>
              <a:rPr lang="en-US" b="1" dirty="0"/>
              <a:t>LIGO-G2502099-v1</a:t>
            </a:r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A684C2F-17A5-1C47-9ACF-756BEBF3A6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369218" cy="1369218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2E1190D-FBA3-596B-BF73-B39227D80DA4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</a:t>
            </a:fld>
            <a:endParaRPr lang="en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33D7AA72-9B8E-1CA4-A984-33182010E1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0081" y="77539"/>
            <a:ext cx="6411142" cy="593021"/>
          </a:xfrm>
        </p:spPr>
        <p:txBody>
          <a:bodyPr>
            <a:normAutofit fontScale="90000"/>
          </a:bodyPr>
          <a:lstStyle/>
          <a:p>
            <a:r>
              <a:rPr lang="en-US"/>
              <a:t>Scope</a:t>
            </a:r>
            <a:endParaRPr lang="en-US" dirty="0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4E7BC65E-248D-75BA-5854-80ECE2691E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74" y="870857"/>
            <a:ext cx="8487347" cy="3596307"/>
          </a:xfrm>
        </p:spPr>
        <p:txBody>
          <a:bodyPr>
            <a:normAutofit/>
          </a:bodyPr>
          <a:lstStyle/>
          <a:p>
            <a:r>
              <a:rPr lang="en-US" dirty="0"/>
              <a:t>Includes:</a:t>
            </a:r>
          </a:p>
          <a:p>
            <a:pPr lvl="1"/>
            <a:r>
              <a:rPr lang="en-US" dirty="0"/>
              <a:t>Beam Tube </a:t>
            </a:r>
          </a:p>
          <a:p>
            <a:pPr lvl="1"/>
            <a:r>
              <a:rPr lang="en-US" dirty="0"/>
              <a:t>Beam Tube Supports</a:t>
            </a:r>
          </a:p>
          <a:p>
            <a:pPr lvl="1"/>
            <a:r>
              <a:rPr lang="en-US" dirty="0"/>
              <a:t>design, materials, stiffening provisions, pump ports, supports, manufacturing, cleaning, transportation, and leak testing</a:t>
            </a:r>
          </a:p>
          <a:p>
            <a:r>
              <a:rPr lang="en-US" dirty="0"/>
              <a:t>Does not include:</a:t>
            </a:r>
          </a:p>
          <a:p>
            <a:pPr lvl="1"/>
            <a:r>
              <a:rPr lang="en-US" dirty="0"/>
              <a:t>Baffles</a:t>
            </a:r>
          </a:p>
          <a:p>
            <a:pPr lvl="1"/>
            <a:r>
              <a:rPr lang="en-US" dirty="0"/>
              <a:t>Slab (foundation)</a:t>
            </a:r>
          </a:p>
          <a:p>
            <a:pPr lvl="1"/>
            <a:r>
              <a:rPr lang="en-US" dirty="0"/>
              <a:t>BT enclosure</a:t>
            </a:r>
          </a:p>
          <a:p>
            <a:pPr lvl="1"/>
            <a:r>
              <a:rPr lang="en-US" dirty="0"/>
              <a:t>BT insulation</a:t>
            </a:r>
          </a:p>
          <a:p>
            <a:pPr lvl="1"/>
            <a:r>
              <a:rPr lang="en-US" dirty="0"/>
              <a:t>BT vacuum bake</a:t>
            </a:r>
          </a:p>
          <a:p>
            <a:pPr lvl="1"/>
            <a:r>
              <a:rPr lang="en-US" dirty="0"/>
              <a:t>Vacuum equipment (gate valves, pumps, controls, gauges, etc.)</a:t>
            </a:r>
          </a:p>
          <a:p>
            <a:pPr lvl="1"/>
            <a:r>
              <a:rPr lang="en-US" dirty="0"/>
              <a:t>Overall management oversight, cost of money, etc.</a:t>
            </a:r>
          </a:p>
        </p:txBody>
      </p:sp>
      <p:sp>
        <p:nvSpPr>
          <p:cNvPr id="14" name="Footer Placeholder 3">
            <a:extLst>
              <a:ext uri="{FF2B5EF4-FFF2-40B4-BE49-F238E27FC236}">
                <a16:creationId xmlns:a16="http://schemas.microsoft.com/office/drawing/2014/main" id="{C627F2FB-82BB-DE06-A650-CFCFF29A63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76863" y="4762043"/>
            <a:ext cx="0" cy="0"/>
          </a:xfrm>
        </p:spPr>
        <p:txBody>
          <a:bodyPr/>
          <a:lstStyle/>
          <a:p>
            <a:pPr>
              <a:spcAft>
                <a:spcPts val="600"/>
              </a:spcAft>
            </a:pPr>
            <a:r>
              <a:rPr lang="en-US"/>
              <a:t>LIGO-G2502099-v1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AFE3B4-C375-5271-8DD7-60C070B704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472458" y="4663217"/>
            <a:ext cx="548700" cy="393600"/>
          </a:xfrm>
        </p:spPr>
        <p:txBody>
          <a:bodyPr wrap="square" anchor="ctr">
            <a:norm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None/>
            </a:pPr>
            <a:fld id="{00000000-1234-1234-1234-123412341234}" type="slidenum">
              <a:rPr lang="en" sz="900" smtClean="0"/>
              <a:pPr marL="0" lvl="0" indent="0" rtl="0">
                <a:lnSpc>
                  <a:spcPct val="90000"/>
                </a:lnSpc>
                <a:spcBef>
                  <a:spcPts val="0"/>
                </a:spcBef>
                <a:spcAft>
                  <a:spcPts val="600"/>
                </a:spcAft>
                <a:buNone/>
              </a:pPr>
              <a:t>2</a:t>
            </a:fld>
            <a:endParaRPr lang="en" sz="900"/>
          </a:p>
        </p:txBody>
      </p:sp>
    </p:spTree>
    <p:extLst>
      <p:ext uri="{BB962C8B-B14F-4D97-AF65-F5344CB8AC3E}">
        <p14:creationId xmlns:p14="http://schemas.microsoft.com/office/powerpoint/2010/main" val="5775904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C9C4B9-1D1C-C341-B8FE-5EFB3FBEA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28950" y="273845"/>
            <a:ext cx="4700318" cy="634499"/>
          </a:xfrm>
        </p:spPr>
        <p:txBody>
          <a:bodyPr/>
          <a:lstStyle/>
          <a:p>
            <a:r>
              <a:rPr lang="en-US" dirty="0"/>
              <a:t>Caveats &amp; 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4CCBCB-E5D3-BEA2-9213-4BE0C109F9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Caveats</a:t>
            </a:r>
          </a:p>
          <a:p>
            <a:pPr lvl="1"/>
            <a:r>
              <a:rPr lang="en-US" dirty="0"/>
              <a:t>Based on 1994 cost data from CBI for the LIGO Beam Tube</a:t>
            </a:r>
          </a:p>
          <a:p>
            <a:pPr lvl="1"/>
            <a:r>
              <a:rPr lang="en-US" dirty="0"/>
              <a:t>While this data is "ancient", it may still provide relative measures of cost</a:t>
            </a:r>
          </a:p>
          <a:p>
            <a:pPr lvl="1"/>
            <a:r>
              <a:rPr lang="en-US" dirty="0"/>
              <a:t>In addition, this estimate (captured in a Mathematica notebook, </a:t>
            </a:r>
            <a:r>
              <a:rPr lang="en-US" dirty="0">
                <a:hlinkClick r:id="rId2"/>
              </a:rPr>
              <a:t>LIGO-T2400377</a:t>
            </a:r>
            <a:r>
              <a:rPr lang="en-US" dirty="0"/>
              <a:t>) may provide the template for updating to current cost information</a:t>
            </a:r>
          </a:p>
          <a:p>
            <a:pPr lvl="1"/>
            <a:r>
              <a:rPr lang="en-US" dirty="0"/>
              <a:t>Proper escalation would require different escalation factors for the various elements of the estimate – this has not been done</a:t>
            </a:r>
          </a:p>
          <a:p>
            <a:r>
              <a:rPr lang="en-US" dirty="0"/>
              <a:t>Sources</a:t>
            </a:r>
          </a:p>
          <a:p>
            <a:pPr lvl="1"/>
            <a:r>
              <a:rPr lang="pt-BR" dirty="0"/>
              <a:t>LIGO-C1900321, “</a:t>
            </a:r>
            <a:r>
              <a:rPr lang="en-US" dirty="0"/>
              <a:t>Final Design Review Data Package, Beam Tube Module: CDRL 09, DRD 04, Draft Detailed Design prepared by the contractor, CB&amp;I</a:t>
            </a:r>
          </a:p>
          <a:p>
            <a:pPr lvl="1"/>
            <a:r>
              <a:rPr lang="en-US" dirty="0"/>
              <a:t>C-type documents in the LIGO DCC are generally restricted to LIGO Lab personnel, but can be made available to LSC and perhaps the public (TBD)</a:t>
            </a:r>
          </a:p>
          <a:p>
            <a:pPr lvl="1"/>
            <a:r>
              <a:rPr lang="en-US" dirty="0"/>
              <a:t>Document </a:t>
            </a:r>
            <a:r>
              <a:rPr lang="en-US" dirty="0">
                <a:hlinkClick r:id="rId2"/>
              </a:rPr>
              <a:t>LIGO-T2400377</a:t>
            </a:r>
            <a:r>
              <a:rPr lang="en-US" dirty="0"/>
              <a:t> also compares the CB&amp;I estimate to the LIGO cost book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5BCE5F6-D8E5-5A4D-938D-A4D3EA086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LIGO-G2502099-v1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0493FBB-629F-601F-2986-327ACD7455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61349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D91CD-D32C-9127-138C-CF2C7019FA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6841" y="30947"/>
            <a:ext cx="6697154" cy="440814"/>
          </a:xfrm>
        </p:spPr>
        <p:txBody>
          <a:bodyPr>
            <a:noAutofit/>
          </a:bodyPr>
          <a:lstStyle/>
          <a:p>
            <a:r>
              <a:rPr lang="en-US" sz="2000" dirty="0"/>
              <a:t>Tube Segment Length Impact on Cost </a:t>
            </a:r>
            <a:br>
              <a:rPr lang="en-US" sz="2000" dirty="0"/>
            </a:br>
            <a:r>
              <a:rPr lang="en-US" sz="2000" dirty="0"/>
              <a:t>(2 sites, 16 km, 1994 USD)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1CC26A-2D17-77CC-DBF8-5089AB70A9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94804" y="1312836"/>
            <a:ext cx="4649196" cy="725883"/>
          </a:xfrm>
        </p:spPr>
        <p:txBody>
          <a:bodyPr>
            <a:normAutofit/>
          </a:bodyPr>
          <a:lstStyle/>
          <a:p>
            <a:r>
              <a:rPr lang="en-US" sz="1400" dirty="0"/>
              <a:t>Install Costs dependent of tube segment length:</a:t>
            </a:r>
          </a:p>
          <a:p>
            <a:pPr lvl="1"/>
            <a:r>
              <a:rPr lang="en-US" sz="1000" dirty="0"/>
              <a:t>Short transport case (Portland, OR to Hanford, WA)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7E97D2C-115A-99DB-F2B0-4D3BE1F01E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LIGO-G2502099-v1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846AAC-510E-4137-274B-06D0885475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C71FEC7-D29E-810B-7B33-3E1BD1CA9C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9808" y="1867198"/>
            <a:ext cx="3914804" cy="628655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521154AE-C188-1AD9-A854-5552B75FC5E7}"/>
              </a:ext>
            </a:extLst>
          </p:cNvPr>
          <p:cNvSpPr txBox="1">
            <a:spLocks/>
          </p:cNvSpPr>
          <p:nvPr/>
        </p:nvSpPr>
        <p:spPr>
          <a:xfrm>
            <a:off x="59388" y="1171819"/>
            <a:ext cx="4649196" cy="14662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00050" marR="0" lvl="0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800"/>
              <a:buFont typeface="Wingdings" panose="05000000000000000000" pitchFamily="2" charset="2"/>
              <a:buChar char="q"/>
              <a:defRPr sz="18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882650" marR="0" lvl="1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39850" marR="0" lvl="2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797050" marR="0" lvl="3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54250" marR="0" lvl="4" indent="-2857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Wingdings" panose="05000000000000000000" pitchFamily="2" charset="2"/>
              <a:buChar char="q"/>
              <a:defRPr sz="1400" b="0" i="0" u="none" strike="noStrike" cap="none">
                <a:solidFill>
                  <a:schemeClr val="tx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lt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400" dirty="0"/>
              <a:t>Costs independent of tube segment length:</a:t>
            </a:r>
          </a:p>
          <a:p>
            <a:pPr lvl="1"/>
            <a:r>
              <a:rPr lang="en-US" dirty="0"/>
              <a:t>Coil </a:t>
            </a:r>
            <a:r>
              <a:rPr lang="en-US" dirty="0" err="1"/>
              <a:t>mfg</a:t>
            </a:r>
            <a:r>
              <a:rPr lang="en-US" dirty="0"/>
              <a:t> (average of 5 steel producers)</a:t>
            </a:r>
          </a:p>
          <a:p>
            <a:pPr lvl="1"/>
            <a:r>
              <a:rPr lang="en-US" dirty="0"/>
              <a:t>Spiral Welding manufacture</a:t>
            </a:r>
          </a:p>
          <a:p>
            <a:pPr lvl="1"/>
            <a:r>
              <a:rPr lang="en-US" dirty="0"/>
              <a:t>Stiffener costs (</a:t>
            </a:r>
            <a:r>
              <a:rPr lang="en-US" dirty="0" err="1"/>
              <a:t>mfg</a:t>
            </a:r>
            <a:r>
              <a:rPr lang="en-US" dirty="0"/>
              <a:t> and installation)</a:t>
            </a:r>
          </a:p>
          <a:p>
            <a:r>
              <a:rPr lang="en-US" sz="1400" dirty="0"/>
              <a:t>Total Costs vs segment length:</a:t>
            </a:r>
          </a:p>
        </p:txBody>
      </p: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926F3B3-E1FC-37BE-EC17-FA2CF70C4843}"/>
              </a:ext>
            </a:extLst>
          </p:cNvPr>
          <p:cNvGrpSpPr/>
          <p:nvPr/>
        </p:nvGrpSpPr>
        <p:grpSpPr>
          <a:xfrm>
            <a:off x="4680138" y="400578"/>
            <a:ext cx="3109680" cy="1021802"/>
            <a:chOff x="4680138" y="400578"/>
            <a:chExt cx="3109680" cy="1021802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90EA4CA-40A0-8512-5D87-CF95C6D885C6}"/>
                </a:ext>
              </a:extLst>
            </p:cNvPr>
            <p:cNvCxnSpPr/>
            <p:nvPr/>
          </p:nvCxnSpPr>
          <p:spPr>
            <a:xfrm flipV="1">
              <a:off x="6159700" y="523777"/>
              <a:ext cx="0" cy="1989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B28842B5-478E-8D6E-479E-BCCD617EB72C}"/>
                </a:ext>
              </a:extLst>
            </p:cNvPr>
            <p:cNvCxnSpPr/>
            <p:nvPr/>
          </p:nvCxnSpPr>
          <p:spPr>
            <a:xfrm flipV="1">
              <a:off x="6397825" y="523777"/>
              <a:ext cx="0" cy="1989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2B1D5908-B355-D204-1484-F9BDDFAC7DCF}"/>
                </a:ext>
              </a:extLst>
            </p:cNvPr>
            <p:cNvCxnSpPr/>
            <p:nvPr/>
          </p:nvCxnSpPr>
          <p:spPr>
            <a:xfrm>
              <a:off x="5873950" y="617974"/>
              <a:ext cx="28575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Arrow Connector 17">
              <a:extLst>
                <a:ext uri="{FF2B5EF4-FFF2-40B4-BE49-F238E27FC236}">
                  <a16:creationId xmlns:a16="http://schemas.microsoft.com/office/drawing/2014/main" id="{7537419E-7224-36E8-C17B-8873D7DDE365}"/>
                </a:ext>
              </a:extLst>
            </p:cNvPr>
            <p:cNvCxnSpPr/>
            <p:nvPr/>
          </p:nvCxnSpPr>
          <p:spPr>
            <a:xfrm>
              <a:off x="6397825" y="617974"/>
              <a:ext cx="285750" cy="0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F5874FFE-6498-691F-9B99-EACEEC009BCA}"/>
                </a:ext>
              </a:extLst>
            </p:cNvPr>
            <p:cNvCxnSpPr/>
            <p:nvPr/>
          </p:nvCxnSpPr>
          <p:spPr>
            <a:xfrm flipV="1">
              <a:off x="5207200" y="1211165"/>
              <a:ext cx="0" cy="1989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3B80D31-BD84-3480-8B73-43284B4C0C27}"/>
                </a:ext>
              </a:extLst>
            </p:cNvPr>
            <p:cNvCxnSpPr/>
            <p:nvPr/>
          </p:nvCxnSpPr>
          <p:spPr>
            <a:xfrm flipV="1">
              <a:off x="7782141" y="1211165"/>
              <a:ext cx="0" cy="1989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35429EB1-F9AD-4BA2-37C1-A6B75F007722}"/>
                </a:ext>
              </a:extLst>
            </p:cNvPr>
            <p:cNvCxnSpPr>
              <a:cxnSpLocks/>
            </p:cNvCxnSpPr>
            <p:nvPr/>
          </p:nvCxnSpPr>
          <p:spPr>
            <a:xfrm>
              <a:off x="5213542" y="1305362"/>
              <a:ext cx="2568599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3E23FAA6-21A8-D8C3-C273-6DA872D96A84}"/>
                </a:ext>
              </a:extLst>
            </p:cNvPr>
            <p:cNvSpPr txBox="1"/>
            <p:nvPr/>
          </p:nvSpPr>
          <p:spPr>
            <a:xfrm>
              <a:off x="5834063" y="1191548"/>
              <a:ext cx="125412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accent1"/>
                  </a:solidFill>
                </a:rPr>
                <a:t>SEGMENT LENGTH</a:t>
              </a:r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4B590DCF-FA7E-73DA-99DA-099437955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169808" y="722744"/>
              <a:ext cx="2620010" cy="499745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BA5EC6B-A646-5CFC-4FEA-8F645325D2A0}"/>
                </a:ext>
              </a:extLst>
            </p:cNvPr>
            <p:cNvSpPr txBox="1"/>
            <p:nvPr/>
          </p:nvSpPr>
          <p:spPr>
            <a:xfrm>
              <a:off x="4680138" y="400578"/>
              <a:ext cx="1817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accent1"/>
                  </a:solidFill>
                </a:rPr>
                <a:t>LIGO FIXED STIFFENER SPACING (758 mm)</a:t>
              </a:r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46C0D9E4-A68A-34E6-FB08-4F4C9CB70270}"/>
              </a:ext>
            </a:extLst>
          </p:cNvPr>
          <p:cNvGrpSpPr/>
          <p:nvPr/>
        </p:nvGrpSpPr>
        <p:grpSpPr>
          <a:xfrm>
            <a:off x="5329499" y="2588411"/>
            <a:ext cx="3755113" cy="2514998"/>
            <a:chOff x="5329499" y="2588411"/>
            <a:chExt cx="3755113" cy="251499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99F2C078-9A54-8A84-F5E0-6A850E3E9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329499" y="2588411"/>
              <a:ext cx="3755113" cy="2514998"/>
            </a:xfrm>
            <a:prstGeom prst="rect">
              <a:avLst/>
            </a:prstGeom>
          </p:spPr>
        </p:pic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A2E8A8D8-7EE0-87F3-6A46-49632795C1D8}"/>
                </a:ext>
              </a:extLst>
            </p:cNvPr>
            <p:cNvGrpSpPr/>
            <p:nvPr/>
          </p:nvGrpSpPr>
          <p:grpSpPr>
            <a:xfrm>
              <a:off x="6627944" y="3110125"/>
              <a:ext cx="2055944" cy="1377737"/>
              <a:chOff x="6627944" y="3110125"/>
              <a:chExt cx="2055944" cy="1377737"/>
            </a:xfrm>
          </p:grpSpPr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id="{B5BD5A93-B153-FA07-8CC4-6A6E33555B89}"/>
                  </a:ext>
                </a:extLst>
              </p:cNvPr>
              <p:cNvSpPr txBox="1"/>
              <p:nvPr/>
            </p:nvSpPr>
            <p:spPr>
              <a:xfrm>
                <a:off x="6627944" y="3110125"/>
                <a:ext cx="205594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/>
                    </a:solidFill>
                  </a:rPr>
                  <a:t>LIGO Segment Length (19805 mm)</a:t>
                </a:r>
              </a:p>
            </p:txBody>
          </p:sp>
          <p:cxnSp>
            <p:nvCxnSpPr>
              <p:cNvPr id="31" name="Connector: Elbow 30">
                <a:extLst>
                  <a:ext uri="{FF2B5EF4-FFF2-40B4-BE49-F238E27FC236}">
                    <a16:creationId xmlns:a16="http://schemas.microsoft.com/office/drawing/2014/main" id="{64B7FB75-DCC6-F9BB-F5BF-0D48ED5C7324}"/>
                  </a:ext>
                </a:extLst>
              </p:cNvPr>
              <p:cNvCxnSpPr/>
              <p:nvPr/>
            </p:nvCxnSpPr>
            <p:spPr>
              <a:xfrm rot="16200000" flipH="1">
                <a:off x="7827169" y="3856831"/>
                <a:ext cx="995363" cy="266700"/>
              </a:xfrm>
              <a:prstGeom prst="bentConnector3">
                <a:avLst>
                  <a:gd name="adj1" fmla="val 239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699B5BAE-4553-8199-FC52-98999F26EB9D}"/>
              </a:ext>
            </a:extLst>
          </p:cNvPr>
          <p:cNvGrpSpPr/>
          <p:nvPr/>
        </p:nvGrpSpPr>
        <p:grpSpPr>
          <a:xfrm>
            <a:off x="386327" y="2638021"/>
            <a:ext cx="3587865" cy="2466657"/>
            <a:chOff x="386327" y="2638021"/>
            <a:chExt cx="3587865" cy="2466657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17712F93-1E75-8791-4082-3E6E2C45397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86327" y="2638021"/>
              <a:ext cx="3587865" cy="2466657"/>
            </a:xfrm>
            <a:prstGeom prst="rect">
              <a:avLst/>
            </a:prstGeom>
          </p:spPr>
        </p:pic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5993176-28D6-B8BD-15F3-AE9D34F5099F}"/>
                </a:ext>
              </a:extLst>
            </p:cNvPr>
            <p:cNvGrpSpPr/>
            <p:nvPr/>
          </p:nvGrpSpPr>
          <p:grpSpPr>
            <a:xfrm>
              <a:off x="1534346" y="3117269"/>
              <a:ext cx="2055944" cy="1377737"/>
              <a:chOff x="6627944" y="3110125"/>
              <a:chExt cx="2055944" cy="1377737"/>
            </a:xfrm>
          </p:grpSpPr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298987FE-DFBB-DED4-4D74-1BA02E97BB4E}"/>
                  </a:ext>
                </a:extLst>
              </p:cNvPr>
              <p:cNvSpPr txBox="1"/>
              <p:nvPr/>
            </p:nvSpPr>
            <p:spPr>
              <a:xfrm>
                <a:off x="6627944" y="3110125"/>
                <a:ext cx="205594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chemeClr val="accent1"/>
                    </a:solidFill>
                  </a:rPr>
                  <a:t>LIGO Segment Length (19805 mm)</a:t>
                </a:r>
              </a:p>
            </p:txBody>
          </p:sp>
          <p:cxnSp>
            <p:nvCxnSpPr>
              <p:cNvPr id="38" name="Connector: Elbow 37">
                <a:extLst>
                  <a:ext uri="{FF2B5EF4-FFF2-40B4-BE49-F238E27FC236}">
                    <a16:creationId xmlns:a16="http://schemas.microsoft.com/office/drawing/2014/main" id="{26F20D57-A8AA-0D0B-B6F0-AEB23656FD85}"/>
                  </a:ext>
                </a:extLst>
              </p:cNvPr>
              <p:cNvCxnSpPr/>
              <p:nvPr/>
            </p:nvCxnSpPr>
            <p:spPr>
              <a:xfrm rot="16200000" flipH="1">
                <a:off x="7827169" y="3856831"/>
                <a:ext cx="995363" cy="266700"/>
              </a:xfrm>
              <a:prstGeom prst="bentConnector3">
                <a:avLst>
                  <a:gd name="adj1" fmla="val 239"/>
                </a:avLst>
              </a:prstGeom>
              <a:ln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7490559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32D26-E22E-8582-34A1-C1E261000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68062" y="0"/>
            <a:ext cx="6924615" cy="994172"/>
          </a:xfrm>
        </p:spPr>
        <p:txBody>
          <a:bodyPr>
            <a:normAutofit/>
          </a:bodyPr>
          <a:lstStyle/>
          <a:p>
            <a:r>
              <a:rPr lang="en-US" sz="2000" dirty="0"/>
              <a:t>Tube Segment Length Impact on Cost </a:t>
            </a:r>
            <a:br>
              <a:rPr lang="en-US" sz="2000" dirty="0"/>
            </a:br>
            <a:r>
              <a:rPr lang="en-US" sz="2000" dirty="0"/>
              <a:t>(2 sites, 16 km, 1994 USD)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F13AAD-6BDC-A80E-2FC9-97BC88918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75" y="885278"/>
            <a:ext cx="8879100" cy="3511995"/>
          </a:xfrm>
        </p:spPr>
        <p:txBody>
          <a:bodyPr>
            <a:normAutofit lnSpcReduction="10000"/>
          </a:bodyPr>
          <a:lstStyle/>
          <a:p>
            <a:r>
              <a:rPr lang="en-US" sz="1600" dirty="0"/>
              <a:t>Total Costs dependent of tube segment length:</a:t>
            </a:r>
          </a:p>
          <a:p>
            <a:pPr lvl="1"/>
            <a:r>
              <a:rPr lang="en-US" dirty="0"/>
              <a:t>Long transport case (Portland, OR to Livingston, LA)</a:t>
            </a:r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endParaRPr lang="en-US" sz="1600" dirty="0"/>
          </a:p>
          <a:p>
            <a:r>
              <a:rPr lang="en-US" sz="1600" dirty="0"/>
              <a:t>Segment Lengths &gt; ~20 m not considered because Freight costs rose dramatically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084573-F059-2AD4-725B-6B70090B2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LIGO-G2502099-v1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99E498-3389-35C2-0459-E7C4C03D7F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61C308-ABA0-8F2D-695F-343E4A1D45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82232" y="1666868"/>
            <a:ext cx="5034122" cy="1489850"/>
          </a:xfrm>
          <a:prstGeom prst="rect">
            <a:avLst/>
          </a:prstGeom>
          <a:ln>
            <a:solidFill>
              <a:schemeClr val="bg2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63BDF31-81CC-F41B-7E0A-6E5543AA54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7555" y="3218294"/>
            <a:ext cx="3764471" cy="328645"/>
          </a:xfrm>
          <a:prstGeom prst="rect">
            <a:avLst/>
          </a:prstGeom>
          <a:ln>
            <a:solidFill>
              <a:schemeClr val="bg2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DE53283-E623-832D-CF67-8C57A94D9034}"/>
              </a:ext>
            </a:extLst>
          </p:cNvPr>
          <p:cNvSpPr txBox="1"/>
          <p:nvPr/>
        </p:nvSpPr>
        <p:spPr>
          <a:xfrm>
            <a:off x="2082232" y="3284850"/>
            <a:ext cx="158701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Total Cost ($M)</a:t>
            </a:r>
          </a:p>
        </p:txBody>
      </p:sp>
    </p:spTree>
    <p:extLst>
      <p:ext uri="{BB962C8B-B14F-4D97-AF65-F5344CB8AC3E}">
        <p14:creationId xmlns:p14="http://schemas.microsoft.com/office/powerpoint/2010/main" val="207813938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8CB55-EE49-C5AE-0124-DEDFB9F63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85173" y="63961"/>
            <a:ext cx="6860911" cy="994172"/>
          </a:xfrm>
        </p:spPr>
        <p:txBody>
          <a:bodyPr>
            <a:normAutofit fontScale="90000"/>
          </a:bodyPr>
          <a:lstStyle/>
          <a:p>
            <a:r>
              <a:rPr lang="en-US" dirty="0"/>
              <a:t>CE Cost (1994 USD) with LIGO Beamtube </a:t>
            </a:r>
            <a:br>
              <a:rPr lang="en-US" dirty="0"/>
            </a:br>
            <a:r>
              <a:rPr lang="en-US" dirty="0"/>
              <a:t>for varying tube segment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6DF4FD-CDD6-7D1D-F529-213D4875E4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74" y="924757"/>
            <a:ext cx="4743397" cy="3644118"/>
          </a:xfrm>
        </p:spPr>
        <p:txBody>
          <a:bodyPr/>
          <a:lstStyle/>
          <a:p>
            <a:r>
              <a:rPr lang="en-US" dirty="0"/>
              <a:t>Freight</a:t>
            </a:r>
          </a:p>
          <a:p>
            <a:pPr lvl="1"/>
            <a:r>
              <a:rPr lang="en-US" dirty="0"/>
              <a:t>Heavy hauling (8.6x13.6x53 ft, &lt;80,000 </a:t>
            </a:r>
            <a:r>
              <a:rPr lang="en-US" dirty="0" err="1"/>
              <a:t>lb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Packing density used to determine the number of transport loads:</a:t>
            </a:r>
          </a:p>
          <a:p>
            <a:pPr lvl="2"/>
            <a:r>
              <a:rPr lang="en-US" dirty="0"/>
              <a:t>&gt; 4m long tubes, 2 rows x 2 levels)</a:t>
            </a:r>
          </a:p>
          <a:p>
            <a:pPr lvl="2"/>
            <a:r>
              <a:rPr lang="en-US" dirty="0">
                <a:sym typeface="Symbol" panose="05050102010706020507" pitchFamily="18" charset="2"/>
              </a:rPr>
              <a:t></a:t>
            </a:r>
            <a:r>
              <a:rPr lang="en-US" dirty="0"/>
              <a:t> 4m long tubes, stand up in 2 rows x 11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60A75E9-D9F2-073B-E873-61726D8C5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LIGO-G2502099-v1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7E479B-C648-6D70-17F6-EF28D81C0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6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77F7D0B-15DB-E099-FB01-501C88346B9B}"/>
              </a:ext>
            </a:extLst>
          </p:cNvPr>
          <p:cNvGrpSpPr/>
          <p:nvPr/>
        </p:nvGrpSpPr>
        <p:grpSpPr>
          <a:xfrm>
            <a:off x="5911478" y="883987"/>
            <a:ext cx="3109680" cy="1021802"/>
            <a:chOff x="4680138" y="400578"/>
            <a:chExt cx="3109680" cy="102180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E85D3715-1F39-80F0-3EE0-B5ED8E29A4D0}"/>
                </a:ext>
              </a:extLst>
            </p:cNvPr>
            <p:cNvCxnSpPr/>
            <p:nvPr/>
          </p:nvCxnSpPr>
          <p:spPr>
            <a:xfrm flipV="1">
              <a:off x="6159700" y="523777"/>
              <a:ext cx="0" cy="1989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4FEE0F2-5CF5-560C-CA40-133606AD9074}"/>
                </a:ext>
              </a:extLst>
            </p:cNvPr>
            <p:cNvCxnSpPr/>
            <p:nvPr/>
          </p:nvCxnSpPr>
          <p:spPr>
            <a:xfrm flipV="1">
              <a:off x="6397825" y="523777"/>
              <a:ext cx="0" cy="1989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C4ED3761-1F88-2E9F-8ABE-6612D8BD8CF7}"/>
                </a:ext>
              </a:extLst>
            </p:cNvPr>
            <p:cNvCxnSpPr/>
            <p:nvPr/>
          </p:nvCxnSpPr>
          <p:spPr>
            <a:xfrm>
              <a:off x="5873950" y="617974"/>
              <a:ext cx="28575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5EF6B35B-FCDB-BC5C-6CBE-81D477221917}"/>
                </a:ext>
              </a:extLst>
            </p:cNvPr>
            <p:cNvCxnSpPr/>
            <p:nvPr/>
          </p:nvCxnSpPr>
          <p:spPr>
            <a:xfrm>
              <a:off x="6397825" y="617974"/>
              <a:ext cx="285750" cy="0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6D5FC06E-2513-CC89-DBAA-FD54E45B9FF1}"/>
                </a:ext>
              </a:extLst>
            </p:cNvPr>
            <p:cNvCxnSpPr/>
            <p:nvPr/>
          </p:nvCxnSpPr>
          <p:spPr>
            <a:xfrm flipV="1">
              <a:off x="5207200" y="1211165"/>
              <a:ext cx="0" cy="1989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9B1548B9-3FFC-D51D-BDE5-6487D77E662D}"/>
                </a:ext>
              </a:extLst>
            </p:cNvPr>
            <p:cNvCxnSpPr/>
            <p:nvPr/>
          </p:nvCxnSpPr>
          <p:spPr>
            <a:xfrm flipV="1">
              <a:off x="7782141" y="1211165"/>
              <a:ext cx="0" cy="1989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074F5949-EDDE-28D2-62A9-E15F70C1BB80}"/>
                </a:ext>
              </a:extLst>
            </p:cNvPr>
            <p:cNvCxnSpPr>
              <a:cxnSpLocks/>
            </p:cNvCxnSpPr>
            <p:nvPr/>
          </p:nvCxnSpPr>
          <p:spPr>
            <a:xfrm>
              <a:off x="5213542" y="1305362"/>
              <a:ext cx="2568599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92F2AD3-E421-EF9B-882E-1591157DC90D}"/>
                </a:ext>
              </a:extLst>
            </p:cNvPr>
            <p:cNvSpPr txBox="1"/>
            <p:nvPr/>
          </p:nvSpPr>
          <p:spPr>
            <a:xfrm>
              <a:off x="5834063" y="1191548"/>
              <a:ext cx="1254126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accent1"/>
                  </a:solidFill>
                </a:rPr>
                <a:t>SEGMENT LENGTH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DC66E665-3411-C06F-1924-83527B3E8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69808" y="722744"/>
              <a:ext cx="2620010" cy="49974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BE6F333-9AE9-924D-E185-55CD950950E9}"/>
                </a:ext>
              </a:extLst>
            </p:cNvPr>
            <p:cNvSpPr txBox="1"/>
            <p:nvPr/>
          </p:nvSpPr>
          <p:spPr>
            <a:xfrm>
              <a:off x="4680138" y="400578"/>
              <a:ext cx="1817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accent1"/>
                  </a:solidFill>
                </a:rPr>
                <a:t>LIGO FIXED STIFFENER SPACING (758 mm)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C3762434-A0D4-DE83-7754-DA9AB2558D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75871" y="2032448"/>
            <a:ext cx="4268129" cy="184203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2CA4A95B-D368-6F87-6965-2D2887C526F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693" y="2609909"/>
            <a:ext cx="3135918" cy="2107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2502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886BE7-114F-7B6C-E938-129AA9E8FD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38577" y="0"/>
            <a:ext cx="6890033" cy="764914"/>
          </a:xfrm>
        </p:spPr>
        <p:txBody>
          <a:bodyPr>
            <a:noAutofit/>
          </a:bodyPr>
          <a:lstStyle/>
          <a:p>
            <a:r>
              <a:rPr lang="en-US" sz="2000" dirty="0"/>
              <a:t>CE Cost (80 km, 1994 USD) with LIGO Beamtube </a:t>
            </a:r>
            <a:br>
              <a:rPr lang="en-US" sz="2000" dirty="0"/>
            </a:br>
            <a:r>
              <a:rPr lang="en-US" sz="2000" dirty="0"/>
              <a:t>for varying tube segment length (concluded)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2D4F2B-2FCC-6748-B4E8-98FACCCD26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764914"/>
            <a:ext cx="5086728" cy="418859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Bellows (EJ)</a:t>
            </a:r>
          </a:p>
          <a:p>
            <a:pPr lvl="1"/>
            <a:r>
              <a:rPr lang="en-US" dirty="0"/>
              <a:t>In principle the EJ could be designed to handle the displacement of multiple BT segments, or optimized for shorter BT segments </a:t>
            </a:r>
          </a:p>
          <a:p>
            <a:pPr lvl="1"/>
            <a:r>
              <a:rPr lang="en-US" dirty="0"/>
              <a:t>I’ve estimated the number of EJs on the assumption that each EJ handles 40 m of tube</a:t>
            </a:r>
          </a:p>
          <a:p>
            <a:r>
              <a:rPr lang="en-US" dirty="0"/>
              <a:t>Supports: </a:t>
            </a:r>
            <a:r>
              <a:rPr lang="en-US" sz="1400" dirty="0"/>
              <a:t>Assumed 1 fixed &amp; 1 guided support per EJ</a:t>
            </a:r>
          </a:p>
          <a:p>
            <a:r>
              <a:rPr lang="en-US" dirty="0"/>
              <a:t>Pump Ports: </a:t>
            </a:r>
            <a:r>
              <a:rPr lang="en-US" sz="1400" dirty="0"/>
              <a:t>Simply scaled by (CE Length)/(LIGO Length)</a:t>
            </a:r>
          </a:p>
          <a:p>
            <a:r>
              <a:rPr lang="en-US" dirty="0"/>
              <a:t>Coil </a:t>
            </a:r>
            <a:r>
              <a:rPr lang="en-US" dirty="0" err="1"/>
              <a:t>Mfg</a:t>
            </a:r>
            <a:r>
              <a:rPr lang="en-US" dirty="0"/>
              <a:t> Costs (avg. of 5): </a:t>
            </a:r>
            <a:r>
              <a:rPr lang="en-US" sz="1400" dirty="0"/>
              <a:t>coil material (304L), transport to/from bake facility, bake, transport to/from finishing mill, outgas test, level, slit, transport to tube </a:t>
            </a:r>
            <a:r>
              <a:rPr lang="en-US" sz="1400" dirty="0" err="1"/>
              <a:t>mfg</a:t>
            </a:r>
            <a:r>
              <a:rPr lang="en-US" sz="1400" dirty="0"/>
              <a:t>, less cost of 10% scrap steel</a:t>
            </a:r>
          </a:p>
          <a:p>
            <a:r>
              <a:rPr lang="en-US" dirty="0"/>
              <a:t>Spiral Mill Costs (avg. of 3): </a:t>
            </a:r>
          </a:p>
          <a:p>
            <a:pPr lvl="1"/>
            <a:r>
              <a:rPr lang="en-US" dirty="0"/>
              <a:t>not quoted as a function of segment length</a:t>
            </a:r>
          </a:p>
          <a:p>
            <a:pPr lvl="1"/>
            <a:r>
              <a:rPr lang="en-US" dirty="0"/>
              <a:t>shorter segments would cost more due to the need </a:t>
            </a:r>
            <a:br>
              <a:rPr lang="en-US" dirty="0"/>
            </a:br>
            <a:r>
              <a:rPr lang="en-US" dirty="0"/>
              <a:t>to make more transverse cuts</a:t>
            </a:r>
          </a:p>
          <a:p>
            <a:r>
              <a:rPr lang="en-US" dirty="0"/>
              <a:t>Stiffeners: </a:t>
            </a:r>
            <a:r>
              <a:rPr lang="en-US" sz="1500" dirty="0"/>
              <a:t>material, fabrication, welding costs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3BBE5D0-52ED-4BFE-4750-9062FFABF9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LIGO-G2502099-v1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C57BA96-8A53-E757-AF50-8564AF6B7D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7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869C557-304C-F31C-B2A2-B68FBE2F91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18918" y="2271439"/>
            <a:ext cx="4338574" cy="2391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2958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7FE3EC-3974-97EE-6498-3D2FA711FC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28750" y="77539"/>
            <a:ext cx="6816090" cy="994172"/>
          </a:xfrm>
        </p:spPr>
        <p:txBody>
          <a:bodyPr>
            <a:normAutofit/>
          </a:bodyPr>
          <a:lstStyle/>
          <a:p>
            <a:r>
              <a:rPr lang="en-US" sz="2000" dirty="0"/>
              <a:t>CE Cost (80 km, 1994 USD) with LIGO Beamtube </a:t>
            </a:r>
            <a:br>
              <a:rPr lang="en-US" sz="2000" dirty="0"/>
            </a:br>
            <a:r>
              <a:rPr lang="en-US" sz="2000" dirty="0"/>
              <a:t>for varying tube stiffener spacing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1AD37-B488-2C58-0EBB-A3DF7867B5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1176" y="753584"/>
            <a:ext cx="5023984" cy="2390825"/>
          </a:xfrm>
        </p:spPr>
        <p:txBody>
          <a:bodyPr>
            <a:noAutofit/>
          </a:bodyPr>
          <a:lstStyle/>
          <a:p>
            <a:r>
              <a:rPr lang="en-US" sz="1200" dirty="0"/>
              <a:t>Cylinder thickness and stiffener height (MOI) increases as stiffener spacing increases per ASME 2023.BPVC.VIII, Division 1 </a:t>
            </a:r>
          </a:p>
          <a:p>
            <a:r>
              <a:rPr lang="en-US" sz="1200" dirty="0"/>
              <a:t>Costs independent of stiffener spacing: Tube segment freight, Bellows, Supports, Leak Tests, Pump ports, Tube installation</a:t>
            </a:r>
          </a:p>
          <a:p>
            <a:r>
              <a:rPr lang="en-US" sz="1200" dirty="0"/>
              <a:t>Assuming cylinder is formed by spiral welding </a:t>
            </a:r>
            <a:br>
              <a:rPr lang="en-US" sz="1200" dirty="0"/>
            </a:br>
            <a:r>
              <a:rPr lang="en-US" sz="1200" dirty="0"/>
              <a:t>(thick-walled is more likely slip rolled?)</a:t>
            </a:r>
          </a:p>
          <a:p>
            <a:r>
              <a:rPr lang="en-US" sz="1200" dirty="0"/>
              <a:t>Assuming each 304L coil weight remains the same</a:t>
            </a:r>
          </a:p>
          <a:p>
            <a:r>
              <a:rPr lang="en-US" sz="1200" dirty="0"/>
              <a:t>Stiffener </a:t>
            </a:r>
          </a:p>
          <a:p>
            <a:pPr lvl="1"/>
            <a:r>
              <a:rPr lang="en-US" sz="1200" dirty="0"/>
              <a:t>Material costs scaled by stiffener weight</a:t>
            </a:r>
          </a:p>
          <a:p>
            <a:pPr lvl="1"/>
            <a:r>
              <a:rPr lang="en-US" sz="1200" dirty="0"/>
              <a:t>Welding cost assumed constant per stiffener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4ECD38A-9C39-5629-DCC7-B8003DE9F9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LIGO-G2502099-v1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04652B-116F-E7DA-625A-1B2F7672E2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8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768FEFC-F398-ABB4-EF75-9464DB60776F}"/>
              </a:ext>
            </a:extLst>
          </p:cNvPr>
          <p:cNvGrpSpPr/>
          <p:nvPr/>
        </p:nvGrpSpPr>
        <p:grpSpPr>
          <a:xfrm>
            <a:off x="5953358" y="520396"/>
            <a:ext cx="3109680" cy="1021802"/>
            <a:chOff x="4680138" y="400578"/>
            <a:chExt cx="3109680" cy="1021802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64060F90-A8EB-F0C1-2641-8C18FA1BB67F}"/>
                </a:ext>
              </a:extLst>
            </p:cNvPr>
            <p:cNvCxnSpPr/>
            <p:nvPr/>
          </p:nvCxnSpPr>
          <p:spPr>
            <a:xfrm flipV="1">
              <a:off x="6159700" y="523777"/>
              <a:ext cx="0" cy="1989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92DBC6A8-67A7-043F-306C-22EEFE062586}"/>
                </a:ext>
              </a:extLst>
            </p:cNvPr>
            <p:cNvCxnSpPr/>
            <p:nvPr/>
          </p:nvCxnSpPr>
          <p:spPr>
            <a:xfrm flipV="1">
              <a:off x="6397825" y="523777"/>
              <a:ext cx="0" cy="1989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Arrow Connector 8">
              <a:extLst>
                <a:ext uri="{FF2B5EF4-FFF2-40B4-BE49-F238E27FC236}">
                  <a16:creationId xmlns:a16="http://schemas.microsoft.com/office/drawing/2014/main" id="{46F2451B-776D-5A4F-1D85-DFA3D24386AF}"/>
                </a:ext>
              </a:extLst>
            </p:cNvPr>
            <p:cNvCxnSpPr/>
            <p:nvPr/>
          </p:nvCxnSpPr>
          <p:spPr>
            <a:xfrm>
              <a:off x="5873950" y="617974"/>
              <a:ext cx="285750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0B8A6BCC-FF47-1C09-53C2-CC6ADAE7AF7D}"/>
                </a:ext>
              </a:extLst>
            </p:cNvPr>
            <p:cNvCxnSpPr/>
            <p:nvPr/>
          </p:nvCxnSpPr>
          <p:spPr>
            <a:xfrm>
              <a:off x="6397825" y="617974"/>
              <a:ext cx="285750" cy="0"/>
            </a:xfrm>
            <a:prstGeom prst="straightConnector1">
              <a:avLst/>
            </a:prstGeom>
            <a:ln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BF57B56-0C17-CD38-21FF-1F0BA1FF82D3}"/>
                </a:ext>
              </a:extLst>
            </p:cNvPr>
            <p:cNvCxnSpPr/>
            <p:nvPr/>
          </p:nvCxnSpPr>
          <p:spPr>
            <a:xfrm flipV="1">
              <a:off x="5207200" y="1211165"/>
              <a:ext cx="0" cy="1989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55A2F70-2811-5866-81E1-60E9B4BBD00E}"/>
                </a:ext>
              </a:extLst>
            </p:cNvPr>
            <p:cNvCxnSpPr/>
            <p:nvPr/>
          </p:nvCxnSpPr>
          <p:spPr>
            <a:xfrm flipV="1">
              <a:off x="7782141" y="1211165"/>
              <a:ext cx="0" cy="198967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1D0E22EF-8B98-4535-157C-B302F986BA3B}"/>
                </a:ext>
              </a:extLst>
            </p:cNvPr>
            <p:cNvCxnSpPr>
              <a:cxnSpLocks/>
            </p:cNvCxnSpPr>
            <p:nvPr/>
          </p:nvCxnSpPr>
          <p:spPr>
            <a:xfrm>
              <a:off x="5213542" y="1305362"/>
              <a:ext cx="2568599" cy="0"/>
            </a:xfrm>
            <a:prstGeom prst="straightConnector1">
              <a:avLst/>
            </a:prstGeom>
            <a:ln>
              <a:headEnd type="triangl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093A352-3E4F-4C8E-99DD-212528052669}"/>
                </a:ext>
              </a:extLst>
            </p:cNvPr>
            <p:cNvSpPr txBox="1"/>
            <p:nvPr/>
          </p:nvSpPr>
          <p:spPr>
            <a:xfrm>
              <a:off x="5628322" y="1191548"/>
              <a:ext cx="1758557" cy="2308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accent1"/>
                  </a:solidFill>
                </a:rPr>
                <a:t>SEGMENT LENGTH = 20 m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A557670C-8972-68B2-117E-F42F6A83E36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169808" y="722744"/>
              <a:ext cx="2620010" cy="499745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FD95DD0C-76C5-EE8D-4E87-583755DE0150}"/>
                </a:ext>
              </a:extLst>
            </p:cNvPr>
            <p:cNvSpPr txBox="1"/>
            <p:nvPr/>
          </p:nvSpPr>
          <p:spPr>
            <a:xfrm>
              <a:off x="4680138" y="400578"/>
              <a:ext cx="181770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900" dirty="0">
                  <a:solidFill>
                    <a:schemeClr val="accent1"/>
                  </a:solidFill>
                </a:rPr>
                <a:t>VARIABLE STIFFENER SPACING</a:t>
              </a:r>
            </a:p>
          </p:txBody>
        </p:sp>
      </p:grpSp>
      <p:pic>
        <p:nvPicPr>
          <p:cNvPr id="27" name="Picture 26">
            <a:extLst>
              <a:ext uri="{FF2B5EF4-FFF2-40B4-BE49-F238E27FC236}">
                <a16:creationId xmlns:a16="http://schemas.microsoft.com/office/drawing/2014/main" id="{EAECDAC1-0AA3-024C-1408-4769474B7D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1" y="3319390"/>
            <a:ext cx="3452823" cy="1816018"/>
          </a:xfrm>
          <a:prstGeom prst="rect">
            <a:avLst/>
          </a:prstGeom>
        </p:spPr>
      </p:pic>
      <p:sp>
        <p:nvSpPr>
          <p:cNvPr id="28" name="Oval 27">
            <a:extLst>
              <a:ext uri="{FF2B5EF4-FFF2-40B4-BE49-F238E27FC236}">
                <a16:creationId xmlns:a16="http://schemas.microsoft.com/office/drawing/2014/main" id="{692CCBAF-8DD1-8F6C-D551-32EEF7B82E0D}"/>
              </a:ext>
            </a:extLst>
          </p:cNvPr>
          <p:cNvSpPr/>
          <p:nvPr/>
        </p:nvSpPr>
        <p:spPr>
          <a:xfrm rot="19384203">
            <a:off x="2176465" y="3582922"/>
            <a:ext cx="725355" cy="222002"/>
          </a:xfrm>
          <a:prstGeom prst="ellipse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D06B291F-FF5D-601D-ED03-34A673DD84B3}"/>
              </a:ext>
            </a:extLst>
          </p:cNvPr>
          <p:cNvSpPr txBox="1"/>
          <p:nvPr/>
        </p:nvSpPr>
        <p:spPr>
          <a:xfrm>
            <a:off x="2841756" y="3549614"/>
            <a:ext cx="1526120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chemeClr val="accent4"/>
                </a:solidFill>
              </a:rPr>
              <a:t>? Stiffener Moment of Inertia should decrease as the spacing asymptotes to thick-walled, unstiffened cylinder thickness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FD810D6-304D-33C0-8D24-0915A556E802}"/>
              </a:ext>
            </a:extLst>
          </p:cNvPr>
          <p:cNvGrpSpPr/>
          <p:nvPr/>
        </p:nvGrpSpPr>
        <p:grpSpPr>
          <a:xfrm>
            <a:off x="4574007" y="1916424"/>
            <a:ext cx="4404555" cy="2633925"/>
            <a:chOff x="4164421" y="1916424"/>
            <a:chExt cx="4404555" cy="2633925"/>
          </a:xfrm>
        </p:grpSpPr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E2DEC369-0969-E635-EF71-88FB7C9BD89F}"/>
                </a:ext>
              </a:extLst>
            </p:cNvPr>
            <p:cNvGrpSpPr/>
            <p:nvPr/>
          </p:nvGrpSpPr>
          <p:grpSpPr>
            <a:xfrm>
              <a:off x="4164421" y="1916424"/>
              <a:ext cx="4404555" cy="2633925"/>
              <a:chOff x="4668828" y="484545"/>
              <a:chExt cx="4404555" cy="2633925"/>
            </a:xfrm>
          </p:grpSpPr>
          <p:grpSp>
            <p:nvGrpSpPr>
              <p:cNvPr id="35" name="Group 34">
                <a:extLst>
                  <a:ext uri="{FF2B5EF4-FFF2-40B4-BE49-F238E27FC236}">
                    <a16:creationId xmlns:a16="http://schemas.microsoft.com/office/drawing/2014/main" id="{2B01ED31-A05D-E36B-4ADC-7971AFD91F0F}"/>
                  </a:ext>
                </a:extLst>
              </p:cNvPr>
              <p:cNvGrpSpPr/>
              <p:nvPr/>
            </p:nvGrpSpPr>
            <p:grpSpPr>
              <a:xfrm>
                <a:off x="4668828" y="484545"/>
                <a:ext cx="4404555" cy="2547824"/>
                <a:chOff x="4530318" y="836247"/>
                <a:chExt cx="4532643" cy="2641600"/>
              </a:xfrm>
            </p:grpSpPr>
            <p:pic>
              <p:nvPicPr>
                <p:cNvPr id="42" name="Picture 41" descr="A graph with a line&#10;&#10;Description automatically generated">
                  <a:extLst>
                    <a:ext uri="{FF2B5EF4-FFF2-40B4-BE49-F238E27FC236}">
                      <a16:creationId xmlns:a16="http://schemas.microsoft.com/office/drawing/2014/main" id="{5C61FC30-DD75-8AA8-7244-703BAF8374F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4530318" y="836247"/>
                  <a:ext cx="4532643" cy="2641600"/>
                </a:xfrm>
                <a:prstGeom prst="rect">
                  <a:avLst/>
                </a:prstGeom>
              </p:spPr>
            </p:pic>
            <p:sp>
              <p:nvSpPr>
                <p:cNvPr id="43" name="TextBox 42">
                  <a:extLst>
                    <a:ext uri="{FF2B5EF4-FFF2-40B4-BE49-F238E27FC236}">
                      <a16:creationId xmlns:a16="http://schemas.microsoft.com/office/drawing/2014/main" id="{2C54820A-2DBA-2639-5954-A6B26897FD29}"/>
                    </a:ext>
                  </a:extLst>
                </p:cNvPr>
                <p:cNvSpPr txBox="1"/>
                <p:nvPr/>
              </p:nvSpPr>
              <p:spPr>
                <a:xfrm>
                  <a:off x="5658338" y="2563167"/>
                  <a:ext cx="2586893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sz="1200" dirty="0"/>
                    <a:t>Required Cylinder Shell Thickness vs External Ring Stiffener Spacing</a:t>
                  </a:r>
                </a:p>
              </p:txBody>
            </p:sp>
          </p:grpSp>
          <p:cxnSp>
            <p:nvCxnSpPr>
              <p:cNvPr id="36" name="Straight Arrow Connector 35">
                <a:extLst>
                  <a:ext uri="{FF2B5EF4-FFF2-40B4-BE49-F238E27FC236}">
                    <a16:creationId xmlns:a16="http://schemas.microsoft.com/office/drawing/2014/main" id="{70827635-2B98-8202-9B91-93535BDF74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424246" y="797171"/>
                <a:ext cx="1320796" cy="0"/>
              </a:xfrm>
              <a:prstGeom prst="straightConnector1">
                <a:avLst/>
              </a:prstGeom>
              <a:ln w="28575"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7" name="Rectangle 36">
                <a:extLst>
                  <a:ext uri="{FF2B5EF4-FFF2-40B4-BE49-F238E27FC236}">
                    <a16:creationId xmlns:a16="http://schemas.microsoft.com/office/drawing/2014/main" id="{8D8D80BC-B3E8-7786-A508-C5AAD54BF057}"/>
                  </a:ext>
                </a:extLst>
              </p:cNvPr>
              <p:cNvSpPr/>
              <p:nvPr/>
            </p:nvSpPr>
            <p:spPr>
              <a:xfrm>
                <a:off x="5017477" y="792407"/>
                <a:ext cx="1406769" cy="542826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050" dirty="0"/>
                  <a:t>Asymptotes to Unstiffened, Thick-Walled Cylinder</a:t>
                </a:r>
              </a:p>
            </p:txBody>
          </p:sp>
          <p:sp>
            <p:nvSpPr>
              <p:cNvPr id="38" name="Oval 37">
                <a:extLst>
                  <a:ext uri="{FF2B5EF4-FFF2-40B4-BE49-F238E27FC236}">
                    <a16:creationId xmlns:a16="http://schemas.microsoft.com/office/drawing/2014/main" id="{7FE68C0D-A338-E939-6CEE-3A7AB44AA1EE}"/>
                  </a:ext>
                </a:extLst>
              </p:cNvPr>
              <p:cNvSpPr/>
              <p:nvPr/>
            </p:nvSpPr>
            <p:spPr>
              <a:xfrm>
                <a:off x="5104421" y="2457896"/>
                <a:ext cx="72029" cy="72029"/>
              </a:xfrm>
              <a:prstGeom prst="ellipse">
                <a:avLst/>
              </a:prstGeom>
              <a:solidFill>
                <a:schemeClr val="accent1"/>
              </a:solidFill>
              <a:ln>
                <a:solidFill>
                  <a:schemeClr val="accent1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FB8B0F71-1876-47E8-CF84-925A1ADA3B08}"/>
                  </a:ext>
                </a:extLst>
              </p:cNvPr>
              <p:cNvGrpSpPr/>
              <p:nvPr/>
            </p:nvGrpSpPr>
            <p:grpSpPr>
              <a:xfrm>
                <a:off x="4856659" y="2552700"/>
                <a:ext cx="559023" cy="565770"/>
                <a:chOff x="4824909" y="2571750"/>
                <a:chExt cx="559023" cy="565770"/>
              </a:xfrm>
            </p:grpSpPr>
            <p:sp>
              <p:nvSpPr>
                <p:cNvPr id="40" name="Rectangle 39">
                  <a:extLst>
                    <a:ext uri="{FF2B5EF4-FFF2-40B4-BE49-F238E27FC236}">
                      <a16:creationId xmlns:a16="http://schemas.microsoft.com/office/drawing/2014/main" id="{D697D1E7-E162-0089-6EE3-FBB3A9D00F02}"/>
                    </a:ext>
                  </a:extLst>
                </p:cNvPr>
                <p:cNvSpPr/>
                <p:nvPr/>
              </p:nvSpPr>
              <p:spPr>
                <a:xfrm>
                  <a:off x="4824909" y="2940816"/>
                  <a:ext cx="559023" cy="196704"/>
                </a:xfrm>
                <a:prstGeom prst="rect">
                  <a:avLst/>
                </a:prstGeom>
                <a:solidFill>
                  <a:schemeClr val="bg1"/>
                </a:solidFill>
                <a:ln w="28575">
                  <a:solidFill>
                    <a:schemeClr val="accent1"/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r>
                    <a:rPr lang="en-US" sz="1050" dirty="0"/>
                    <a:t>LIGO</a:t>
                  </a:r>
                </a:p>
              </p:txBody>
            </p:sp>
            <p:cxnSp>
              <p:nvCxnSpPr>
                <p:cNvPr id="41" name="Straight Arrow Connector 40">
                  <a:extLst>
                    <a:ext uri="{FF2B5EF4-FFF2-40B4-BE49-F238E27FC236}">
                      <a16:creationId xmlns:a16="http://schemas.microsoft.com/office/drawing/2014/main" id="{C708F332-B8A9-C8F2-E0C5-96C757574A1E}"/>
                    </a:ext>
                  </a:extLst>
                </p:cNvPr>
                <p:cNvCxnSpPr>
                  <a:stCxn id="40" idx="0"/>
                </p:cNvCxnSpPr>
                <p:nvPr/>
              </p:nvCxnSpPr>
              <p:spPr>
                <a:xfrm flipH="1" flipV="1">
                  <a:off x="5104420" y="2571750"/>
                  <a:ext cx="1" cy="369066"/>
                </a:xfrm>
                <a:prstGeom prst="straightConnector1">
                  <a:avLst/>
                </a:prstGeom>
                <a:ln w="28575"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44" name="Oval 43">
              <a:extLst>
                <a:ext uri="{FF2B5EF4-FFF2-40B4-BE49-F238E27FC236}">
                  <a16:creationId xmlns:a16="http://schemas.microsoft.com/office/drawing/2014/main" id="{61900435-B34D-78F1-BE9B-3E5F6DDB52A2}"/>
                </a:ext>
              </a:extLst>
            </p:cNvPr>
            <p:cNvSpPr/>
            <p:nvPr/>
          </p:nvSpPr>
          <p:spPr>
            <a:xfrm rot="16200000">
              <a:off x="6077514" y="3555706"/>
              <a:ext cx="215901" cy="164690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19281317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DC9E31-0681-703B-1670-A65910241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6837" y="0"/>
            <a:ext cx="7015163" cy="771525"/>
          </a:xfrm>
        </p:spPr>
        <p:txBody>
          <a:bodyPr>
            <a:noAutofit/>
          </a:bodyPr>
          <a:lstStyle/>
          <a:p>
            <a:r>
              <a:rPr lang="en-US" sz="2000" dirty="0"/>
              <a:t>CE Cost (80 km, 1994 USD) with LIGO Beamtube </a:t>
            </a:r>
            <a:br>
              <a:rPr lang="en-US" sz="2000" dirty="0"/>
            </a:br>
            <a:r>
              <a:rPr lang="en-US" sz="2000" dirty="0"/>
              <a:t>for varying tube stiffener spacing (concluded)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3A6894-5994-0587-7A45-F3A3BF9BFC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863550"/>
            <a:ext cx="4572000" cy="3416400"/>
          </a:xfrm>
        </p:spPr>
        <p:txBody>
          <a:bodyPr/>
          <a:lstStyle/>
          <a:p>
            <a:r>
              <a:rPr lang="en-US" dirty="0"/>
              <a:t>The CB&amp;I (LIGO) design seems optimal for a 304L ring-stiffened cylinder</a:t>
            </a:r>
          </a:p>
          <a:p>
            <a:r>
              <a:rPr lang="en-US" dirty="0"/>
              <a:t>Corrugation fabrication cost (currently unknown) is offset by ~34% of baseline total</a:t>
            </a:r>
          </a:p>
          <a:p>
            <a:pPr lvl="1"/>
            <a:r>
              <a:rPr lang="en-US" dirty="0"/>
              <a:t>Stiffener cost of ~13.6%</a:t>
            </a:r>
          </a:p>
          <a:p>
            <a:pPr lvl="1"/>
            <a:r>
              <a:rPr lang="en-US" dirty="0"/>
              <a:t>Bellows cost of ~6.2%</a:t>
            </a:r>
          </a:p>
          <a:p>
            <a:pPr lvl="1"/>
            <a:r>
              <a:rPr lang="en-US" dirty="0"/>
              <a:t>Shell thickness reduction from 3.23 mm (LIGO) to 2.78 mm (CEBEX RFI) represents a cost of ~13.9%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62799-756F-68A1-DC42-8553F25313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LIGO-G2502099-v1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FB57BCE-AB76-D9F4-93AD-EFA542DB52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A29AEC-6B57-3147-959B-E9123771A055}" type="slidenum">
              <a:rPr lang="en-US" smtClean="0"/>
              <a:t>9</a:t>
            </a:fld>
            <a:endParaRPr lang="en-US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2F2BD2E8-3676-CF84-E682-BA9011DE900C}"/>
              </a:ext>
            </a:extLst>
          </p:cNvPr>
          <p:cNvGrpSpPr/>
          <p:nvPr/>
        </p:nvGrpSpPr>
        <p:grpSpPr>
          <a:xfrm>
            <a:off x="4446567" y="1841195"/>
            <a:ext cx="4648200" cy="2955063"/>
            <a:chOff x="4495800" y="1841195"/>
            <a:chExt cx="4648200" cy="295506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070A4D5-52C8-2096-E59C-7A62BDA0D23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95800" y="2302970"/>
              <a:ext cx="4648200" cy="2493288"/>
            </a:xfrm>
            <a:prstGeom prst="rect">
              <a:avLst/>
            </a:prstGeom>
          </p:spPr>
        </p:pic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6F7EBFA3-05E4-7156-B28D-60D2266726B9}"/>
                </a:ext>
              </a:extLst>
            </p:cNvPr>
            <p:cNvSpPr txBox="1"/>
            <p:nvPr/>
          </p:nvSpPr>
          <p:spPr>
            <a:xfrm>
              <a:off x="5204798" y="1841195"/>
              <a:ext cx="205594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>
                  <a:solidFill>
                    <a:schemeClr val="accent1"/>
                  </a:solidFill>
                </a:rPr>
                <a:t>LIGO Stiffener Spacing (758 mm)</a:t>
              </a:r>
            </a:p>
          </p:txBody>
        </p:sp>
        <p:cxnSp>
          <p:nvCxnSpPr>
            <p:cNvPr id="9" name="Connector: Elbow 8">
              <a:extLst>
                <a:ext uri="{FF2B5EF4-FFF2-40B4-BE49-F238E27FC236}">
                  <a16:creationId xmlns:a16="http://schemas.microsoft.com/office/drawing/2014/main" id="{806C9332-EE8F-4B90-B54E-4542E882572D}"/>
                </a:ext>
              </a:extLst>
            </p:cNvPr>
            <p:cNvCxnSpPr>
              <a:cxnSpLocks/>
            </p:cNvCxnSpPr>
            <p:nvPr/>
          </p:nvCxnSpPr>
          <p:spPr>
            <a:xfrm rot="5400000">
              <a:off x="4916131" y="2291810"/>
              <a:ext cx="966943" cy="788640"/>
            </a:xfrm>
            <a:prstGeom prst="bentConnector3">
              <a:avLst>
                <a:gd name="adj1" fmla="val 993"/>
              </a:avLst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562076778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95adea86-053e-417d-ba37-c04eb4db8b0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A0CA0475A6A344BE77259236DD10D3" ma:contentTypeVersion="18" ma:contentTypeDescription="Create a new document." ma:contentTypeScope="" ma:versionID="c3e33cdca20d9eda3b2834d7f923037a">
  <xsd:schema xmlns:xsd="http://www.w3.org/2001/XMLSchema" xmlns:xs="http://www.w3.org/2001/XMLSchema" xmlns:p="http://schemas.microsoft.com/office/2006/metadata/properties" xmlns:ns3="95adea86-053e-417d-ba37-c04eb4db8b01" xmlns:ns4="9bd770f9-1ac9-45d4-a8d7-038deefd937a" targetNamespace="http://schemas.microsoft.com/office/2006/metadata/properties" ma:root="true" ma:fieldsID="55fff5ae4c732f523c9f939d9d484858" ns3:_="" ns4:_="">
    <xsd:import namespace="95adea86-053e-417d-ba37-c04eb4db8b01"/>
    <xsd:import namespace="9bd770f9-1ac9-45d4-a8d7-038deefd937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ystemTag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5adea86-053e-417d-ba37-c04eb4db8b0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9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20" nillable="true" ma:displayName="Location" ma:internalName="MediaServiceLocation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2" nillable="true" ma:displayName="_activity" ma:hidden="true" ma:internalName="_activity">
      <xsd:simpleType>
        <xsd:restriction base="dms:Note"/>
      </xsd:simpleType>
    </xsd:element>
    <xsd:element name="MediaServiceObjectDetectorVersions" ma:index="23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bd770f9-1ac9-45d4-a8d7-038deefd937a" elementFormDefault="qualified">
    <xsd:import namespace="http://schemas.microsoft.com/office/2006/documentManagement/types"/>
    <xsd:import namespace="http://schemas.microsoft.com/office/infopath/2007/PartnerControls"/>
    <xsd:element name="SharedWithUsers" ma:index="12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3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4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E6D1FAE-4846-44D5-A354-1E572C028F9E}">
  <ds:schemaRefs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9bd770f9-1ac9-45d4-a8d7-038deefd937a"/>
    <ds:schemaRef ds:uri="http://schemas.microsoft.com/office/2006/documentManagement/types"/>
    <ds:schemaRef ds:uri="http://purl.org/dc/terms/"/>
    <ds:schemaRef ds:uri="http://purl.org/dc/dcmitype/"/>
    <ds:schemaRef ds:uri="95adea86-053e-417d-ba37-c04eb4db8b01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8370B52E-E8B5-492D-851D-FD9A4720C03B}">
  <ds:schemaRefs>
    <ds:schemaRef ds:uri="95adea86-053e-417d-ba37-c04eb4db8b01"/>
    <ds:schemaRef ds:uri="9bd770f9-1ac9-45d4-a8d7-038deefd937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7F635465-DD52-4E79-B346-6AFF6BDB3D5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6085</TotalTime>
  <Words>904</Words>
  <Application>Microsoft Office PowerPoint</Application>
  <PresentationFormat>On-screen Show (16:9)</PresentationFormat>
  <Paragraphs>112</Paragraphs>
  <Slides>9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3" baseType="lpstr">
      <vt:lpstr>Arial</vt:lpstr>
      <vt:lpstr>Symbol</vt:lpstr>
      <vt:lpstr>Wingdings</vt:lpstr>
      <vt:lpstr>Simple Dark</vt:lpstr>
      <vt:lpstr>Cosmic Explorer  Beamtube Experiment (CE-BEX): Beam Tube Principal Cost Drivers Beamtube Workshop #3 (29-Sep – 2-Oct 2025)</vt:lpstr>
      <vt:lpstr>Scope</vt:lpstr>
      <vt:lpstr>Caveats &amp; Sources</vt:lpstr>
      <vt:lpstr>Tube Segment Length Impact on Cost  (2 sites, 16 km, 1994 USD)</vt:lpstr>
      <vt:lpstr>Tube Segment Length Impact on Cost  (2 sites, 16 km, 1994 USD)</vt:lpstr>
      <vt:lpstr>CE Cost (1994 USD) with LIGO Beamtube  for varying tube segment length</vt:lpstr>
      <vt:lpstr>CE Cost (80 km, 1994 USD) with LIGO Beamtube  for varying tube segment length (concluded)</vt:lpstr>
      <vt:lpstr>CE Cost (80 km, 1994 USD) with LIGO Beamtube  for varying tube stiffener spacing</vt:lpstr>
      <vt:lpstr>CE Cost (80 km, 1994 USD) with LIGO Beamtube  for varying tube stiffener spacing (concluded)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Cosmic Explorer: Science, Observatories, and Community for the US’s Next Generation Gravitational-Wave Observatory</dc:title>
  <dc:creator>Dennis Coyne</dc:creator>
  <cp:lastModifiedBy>Coyne, Dennis C. (Dennis)</cp:lastModifiedBy>
  <cp:revision>7</cp:revision>
  <cp:lastPrinted>2022-09-15T14:15:26Z</cp:lastPrinted>
  <dcterms:modified xsi:type="dcterms:W3CDTF">2025-09-29T06:10:31Z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0x01010022A0CA0475A6A344BE77259236DD10D3</vt:lpwstr>
  </property>
</Properties>
</file>