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Montserrat"/>
      <p:regular r:id="rId39"/>
      <p:bold r:id="rId40"/>
      <p:italic r:id="rId41"/>
      <p:boldItalic r:id="rId42"/>
    </p:embeddedFont>
    <p:embeddedFont>
      <p:font typeface="DM Sans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4517C07-1F4E-431E-B826-0F28565FEB08}">
  <a:tblStyle styleId="{94517C07-1F4E-431E-B826-0F28565FEB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.fntdata"/><Relationship Id="rId20" Type="http://schemas.openxmlformats.org/officeDocument/2006/relationships/slide" Target="slides/slide14.xml"/><Relationship Id="rId42" Type="http://schemas.openxmlformats.org/officeDocument/2006/relationships/font" Target="fonts/Montserrat-boldItalic.fntdata"/><Relationship Id="rId41" Type="http://schemas.openxmlformats.org/officeDocument/2006/relationships/font" Target="fonts/Montserrat-italic.fntdata"/><Relationship Id="rId22" Type="http://schemas.openxmlformats.org/officeDocument/2006/relationships/slide" Target="slides/slide16.xml"/><Relationship Id="rId44" Type="http://schemas.openxmlformats.org/officeDocument/2006/relationships/font" Target="fonts/DMSans-bold.fntdata"/><Relationship Id="rId21" Type="http://schemas.openxmlformats.org/officeDocument/2006/relationships/slide" Target="slides/slide15.xml"/><Relationship Id="rId43" Type="http://schemas.openxmlformats.org/officeDocument/2006/relationships/font" Target="fonts/DMSans-regular.fntdata"/><Relationship Id="rId24" Type="http://schemas.openxmlformats.org/officeDocument/2006/relationships/slide" Target="slides/slide18.xml"/><Relationship Id="rId46" Type="http://schemas.openxmlformats.org/officeDocument/2006/relationships/font" Target="fonts/DMSans-boldItalic.fntdata"/><Relationship Id="rId23" Type="http://schemas.openxmlformats.org/officeDocument/2006/relationships/slide" Target="slides/slide17.xml"/><Relationship Id="rId45" Type="http://schemas.openxmlformats.org/officeDocument/2006/relationships/font" Target="fonts/DMSans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oboto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Roboto-italic.fntdata"/><Relationship Id="rId14" Type="http://schemas.openxmlformats.org/officeDocument/2006/relationships/slide" Target="slides/slide8.xml"/><Relationship Id="rId36" Type="http://schemas.openxmlformats.org/officeDocument/2006/relationships/font" Target="fonts/Roboto-bold.fntdata"/><Relationship Id="rId17" Type="http://schemas.openxmlformats.org/officeDocument/2006/relationships/slide" Target="slides/slide11.xml"/><Relationship Id="rId39" Type="http://schemas.openxmlformats.org/officeDocument/2006/relationships/font" Target="fonts/Montserrat-regular.fntdata"/><Relationship Id="rId16" Type="http://schemas.openxmlformats.org/officeDocument/2006/relationships/slide" Target="slides/slide10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8a6d58db5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8a6d58db5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83a2d42c2b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83a2d42c2b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83a2d42c2b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83a2d42c2b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83a2d42c2b_0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83a2d42c2b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83a2d42c2b_0_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83a2d42c2b_0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83a2d42c2b_0_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83a2d42c2b_0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83a2d42c2b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83a2d42c2b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83a2d42c2b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83a2d42c2b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83a2d42c2b_0_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83a2d42c2b_0_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83a2d42c2b_0_5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83a2d42c2b_0_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83a2d42c2b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83a2d42c2b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83a2d42c2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83a2d42c2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83a2d42c2b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83a2d42c2b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83a2d42c2b_0_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83a2d42c2b_0_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83a2d42c2b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83a2d42c2b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83a2d42c2b_0_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83a2d42c2b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83a2d42c2b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83a2d42c2b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83a2d42c2b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83a2d42c2b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83a2d42c2b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83a2d42c2b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83a2d42c2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83a2d42c2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83a2d42c2b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83a2d42c2b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83a2d42c2b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83a2d42c2b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83a2d42c2b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83a2d42c2b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83a2d42c2b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83a2d42c2b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83a2d42c2b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83a2d42c2b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83a2d42c2b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83a2d42c2b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83a2d42c2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83a2d42c2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83a2d42c2b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83a2d42c2b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9F9F9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19.jpg"/><Relationship Id="rId5" Type="http://schemas.openxmlformats.org/officeDocument/2006/relationships/image" Target="../media/image16.jpg"/><Relationship Id="rId6" Type="http://schemas.openxmlformats.org/officeDocument/2006/relationships/image" Target="../media/image18.jpg"/><Relationship Id="rId7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34.png"/><Relationship Id="rId5" Type="http://schemas.openxmlformats.org/officeDocument/2006/relationships/image" Target="../media/image21.png"/><Relationship Id="rId6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36.png"/><Relationship Id="rId5" Type="http://schemas.openxmlformats.org/officeDocument/2006/relationships/image" Target="../media/image4.png"/><Relationship Id="rId6" Type="http://schemas.openxmlformats.org/officeDocument/2006/relationships/image" Target="../media/image3.gif"/><Relationship Id="rId7" Type="http://schemas.openxmlformats.org/officeDocument/2006/relationships/image" Target="../media/image1.gif"/><Relationship Id="rId8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30.png"/><Relationship Id="rId6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png"/><Relationship Id="rId4" Type="http://schemas.openxmlformats.org/officeDocument/2006/relationships/image" Target="../media/image31.png"/><Relationship Id="rId5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hyperlink" Target="https://dcc.ligo.org/LIGO-G2500320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31379" l="11567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Cosmic Explorer </a:t>
            </a: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​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Beamtube Experiment (CEBEX):</a:t>
            </a: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​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Design proposal of tube supports, end caps, </a:t>
            </a:r>
            <a:endParaRPr b="1"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pump port spools for CEBEX/CE</a:t>
            </a:r>
            <a:endParaRPr b="1"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734650" y="3175725"/>
            <a:ext cx="56433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Anna Iudintseva​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Mechanical Engineer at CEBEX, LIGO – Caltech</a:t>
            </a:r>
            <a:endParaRPr sz="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4875" y="161900"/>
            <a:ext cx="865324" cy="8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747" y="161897"/>
            <a:ext cx="1456036" cy="8653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1837650" y="2517700"/>
            <a:ext cx="5468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76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Cosmic Explorer (CE)-Einstein Telescope (ET) Beam Tube Workshop III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76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LIGO-CERN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3056300" y="47036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76200" marR="7620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September 30 – October 2, 2025</a:t>
            </a:r>
            <a:endParaRPr sz="17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1682300" y="4318725"/>
            <a:ext cx="5748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LIGO Hanford Observatory, Richland, Washington, USA</a:t>
            </a:r>
            <a:endParaRPr sz="13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3056300" y="39647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LIGO-G2502110</a:t>
            </a:r>
            <a:endParaRPr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" name="Google Shape;6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General </a:t>
            </a:r>
            <a:r>
              <a:rPr b="1" lang="en" sz="22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decisions</a:t>
            </a:r>
            <a:r>
              <a:rPr b="1" lang="en" sz="22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 drivers and requirements</a:t>
            </a:r>
            <a:endParaRPr b="1" sz="22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22"/>
          <p:cNvSpPr txBox="1"/>
          <p:nvPr>
            <p:ph idx="1" type="body"/>
          </p:nvPr>
        </p:nvSpPr>
        <p:spPr>
          <a:xfrm>
            <a:off x="311700" y="1152475"/>
            <a:ext cx="876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ct val="93864"/>
              <a:buFont typeface="DM Sans"/>
              <a:buAutoNum type="arabicPeriod"/>
            </a:pPr>
            <a:r>
              <a:rPr b="1" lang="en" sz="1917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Geometry</a:t>
            </a:r>
            <a:r>
              <a:rPr b="1" lang="en" sz="1917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and thickness:</a:t>
            </a:r>
            <a:b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b="1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ct val="106993"/>
              <a:buFont typeface="DM Sans"/>
              <a:buChar char="●"/>
            </a:pPr>
            <a:r>
              <a:rPr b="1" lang="en" sz="1682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Thinner</a:t>
            </a:r>
            <a:r>
              <a:rPr lang="en" sz="1682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the material = easier to bake it out</a:t>
            </a:r>
            <a:endParaRPr sz="1282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ct val="106993"/>
              <a:buFont typeface="DM Sans"/>
              <a:buChar char="●"/>
            </a:pPr>
            <a:r>
              <a:rPr b="1" lang="en" sz="1682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Simple enough </a:t>
            </a:r>
            <a:r>
              <a:rPr b="1" lang="en" sz="1682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shape </a:t>
            </a:r>
            <a:r>
              <a:rPr b="1" lang="en" sz="1682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for manufacturing</a:t>
            </a:r>
            <a:br>
              <a:rPr b="1" lang="en" sz="1682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682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ct val="100000"/>
              <a:buFont typeface="DM Sans"/>
              <a:buAutoNum type="arabicPeriod"/>
            </a:pP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Material: </a:t>
            </a: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3 options and 1 question: do we care about H</a:t>
            </a:r>
            <a:r>
              <a:rPr lang="en" sz="1051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? </a:t>
            </a:r>
            <a:br>
              <a:rPr lang="en">
                <a:solidFill>
                  <a:srgbClr val="4C1130"/>
                </a:solidFill>
                <a:highlight>
                  <a:srgbClr val="FFFF00"/>
                </a:highlight>
                <a:latin typeface="DM Sans"/>
                <a:ea typeface="DM Sans"/>
                <a:cs typeface="DM Sans"/>
                <a:sym typeface="DM Sans"/>
              </a:rPr>
            </a:br>
            <a:endParaRPr>
              <a:solidFill>
                <a:srgbClr val="4C1130"/>
              </a:solidFill>
              <a:highlight>
                <a:srgbClr val="FFFF00"/>
              </a:highlight>
              <a:latin typeface="DM Sans"/>
              <a:ea typeface="DM Sans"/>
              <a:cs typeface="DM Sans"/>
              <a:sym typeface="DM Sans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ct val="100000"/>
              <a:buFont typeface="DM Sans"/>
              <a:buAutoNum type="arabicPeriod"/>
            </a:pP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Parametric design: </a:t>
            </a: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geometry, orientation</a:t>
            </a:r>
            <a:b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8453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ct val="100000"/>
              <a:buFont typeface="DM Sans"/>
              <a:buAutoNum type="arabicPeriod"/>
            </a:pP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P</a:t>
            </a: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orts positioning: </a:t>
            </a: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in alignment with the instrumentation requirements</a:t>
            </a:r>
            <a:endParaRPr sz="17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57" name="Google Shape;15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6850" y="124102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/>
          <p:nvPr>
            <p:ph type="title"/>
          </p:nvPr>
        </p:nvSpPr>
        <p:spPr>
          <a:xfrm>
            <a:off x="311700" y="228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1. Shape </a:t>
            </a:r>
            <a:endParaRPr b="1" sz="22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blue circle with holes in it&#10;&#10;AI-generated content may be incorrect."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774" y="2619508"/>
            <a:ext cx="1585785" cy="163383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/>
          <p:nvPr/>
        </p:nvSpPr>
        <p:spPr>
          <a:xfrm>
            <a:off x="5923800" y="1210300"/>
            <a:ext cx="28032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Shape:</a:t>
            </a: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The torispherical geometry </a:t>
            </a: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[</a:t>
            </a: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4-  a,b,c] minimizes membrane stresses, enabling</a:t>
            </a:r>
            <a:r>
              <a:rPr b="1" i="1"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reduced wall thickness</a:t>
            </a:r>
            <a:r>
              <a:rPr b="1"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compared to a flat septum plate as shown on the Figure 4 - d. ​</a:t>
            </a:r>
            <a:endParaRPr sz="12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This lowers thermal mass and diffusion path length,</a:t>
            </a:r>
            <a:r>
              <a:rPr i="1"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b="1" i="1"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improving hydrogen degassing</a:t>
            </a:r>
            <a:r>
              <a:rPr i="1"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efficiency</a:t>
            </a: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during bakeout.​</a:t>
            </a:r>
            <a:endParaRPr sz="12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A blue object with metal rings attached to it&#10;&#10;AI-generated content may be incorrect." id="166" name="Google Shape;166;p23"/>
          <p:cNvPicPr preferRelativeResize="0"/>
          <p:nvPr/>
        </p:nvPicPr>
        <p:blipFill rotWithShape="1">
          <a:blip r:embed="rId4">
            <a:alphaModFix/>
          </a:blip>
          <a:srcRect b="0" l="0" r="13517" t="0"/>
          <a:stretch/>
        </p:blipFill>
        <p:spPr>
          <a:xfrm>
            <a:off x="688785" y="1354900"/>
            <a:ext cx="1585769" cy="126460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/>
          <p:nvPr/>
        </p:nvSpPr>
        <p:spPr>
          <a:xfrm>
            <a:off x="688775" y="878075"/>
            <a:ext cx="518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b="1"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Torispherical End Cap (model) vs Septum Plate (LIGO)</a:t>
            </a: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​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A blue circular object with a silver base&#10;&#10;AI-generated content may be incorrect." id="168" name="Google Shape;16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1306" y="1354900"/>
            <a:ext cx="1719443" cy="283077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/>
          <p:nvPr/>
        </p:nvSpPr>
        <p:spPr>
          <a:xfrm>
            <a:off x="688775" y="4399175"/>
            <a:ext cx="50484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4 a,b,c – toripsherical SolidWorks model;​</a:t>
            </a:r>
            <a:endParaRPr sz="105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d – a photograph of the LIGO septum plate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A large metal object with screws&#10;&#10;AI-generated content may be incorrect." id="170" name="Google Shape;17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3644625" y="2045625"/>
            <a:ext cx="2815301" cy="136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 txBox="1"/>
          <p:nvPr/>
        </p:nvSpPr>
        <p:spPr>
          <a:xfrm>
            <a:off x="5923800" y="4073200"/>
            <a:ext cx="3000000" cy="743400"/>
          </a:xfrm>
          <a:prstGeom prst="rect">
            <a:avLst/>
          </a:prstGeom>
          <a:noFill/>
          <a:ln cap="flat" cmpd="sng" w="9525">
            <a:solidFill>
              <a:srgbClr val="4C11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If low residual H</a:t>
            </a:r>
            <a:r>
              <a:rPr i="1" lang="en" sz="6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r>
              <a:rPr i="1" lang="en" sz="11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content is critical</a:t>
            </a:r>
            <a:r>
              <a:rPr lang="en" sz="11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, the</a:t>
            </a:r>
            <a:endParaRPr sz="11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torispherical end cap can be depleted</a:t>
            </a:r>
            <a:endParaRPr sz="11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prior the welding.</a:t>
            </a:r>
            <a:endParaRPr sz="11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72" name="Google Shape;17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06850" y="124102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/>
          <p:nvPr>
            <p:ph type="title"/>
          </p:nvPr>
        </p:nvSpPr>
        <p:spPr>
          <a:xfrm>
            <a:off x="311688" y="253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1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2. Material</a:t>
            </a:r>
            <a:endParaRPr b="1" sz="21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79" name="Google Shape;179;p24"/>
          <p:cNvGraphicFramePr/>
          <p:nvPr/>
        </p:nvGraphicFramePr>
        <p:xfrm>
          <a:off x="675675" y="119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{94517C07-1F4E-431E-B826-0F28565FEB08}</a:tableStyleId>
              </a:tblPr>
              <a:tblGrid>
                <a:gridCol w="2158100"/>
                <a:gridCol w="1881275"/>
                <a:gridCol w="1881275"/>
                <a:gridCol w="18812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C1130"/>
                          </a:solidFill>
                        </a:rPr>
                        <a:t>Material</a:t>
                      </a:r>
                      <a:endParaRPr b="1">
                        <a:solidFill>
                          <a:srgbClr val="4C113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C1130"/>
                          </a:solidFill>
                        </a:rPr>
                        <a:t>Thickness</a:t>
                      </a:r>
                      <a:endParaRPr b="1">
                        <a:solidFill>
                          <a:srgbClr val="4C113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C1130"/>
                          </a:solidFill>
                        </a:rPr>
                        <a:t>H</a:t>
                      </a:r>
                      <a:r>
                        <a:rPr b="1" lang="en" sz="700">
                          <a:solidFill>
                            <a:srgbClr val="4C1130"/>
                          </a:solidFill>
                        </a:rPr>
                        <a:t>2</a:t>
                      </a:r>
                      <a:r>
                        <a:rPr b="1" lang="en">
                          <a:solidFill>
                            <a:srgbClr val="4C1130"/>
                          </a:solidFill>
                        </a:rPr>
                        <a:t> contamination</a:t>
                      </a:r>
                      <a:endParaRPr b="1">
                        <a:solidFill>
                          <a:srgbClr val="4C113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C1130"/>
                          </a:solidFill>
                        </a:rPr>
                        <a:t>Structural Additions</a:t>
                      </a:r>
                      <a:endParaRPr b="1">
                        <a:solidFill>
                          <a:srgbClr val="4C113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4C113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304 L Stainless Steel (same as BT) </a:t>
                      </a:r>
                      <a:endParaRPr>
                        <a:solidFill>
                          <a:srgbClr val="4C113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4C113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l</a:t>
                      </a:r>
                      <a:r>
                        <a:rPr lang="en" sz="1300">
                          <a:solidFill>
                            <a:srgbClr val="4C113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ow (~3 mm)</a:t>
                      </a:r>
                      <a:endParaRPr>
                        <a:solidFill>
                          <a:srgbClr val="4C113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4C113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low H</a:t>
                      </a:r>
                      <a:r>
                        <a:rPr lang="en" sz="800">
                          <a:solidFill>
                            <a:srgbClr val="4C113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2​</a:t>
                      </a:r>
                      <a:endParaRPr>
                        <a:solidFill>
                          <a:srgbClr val="4C113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4C113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strengthening ribs required</a:t>
                      </a:r>
                      <a:endParaRPr>
                        <a:solidFill>
                          <a:srgbClr val="4C113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C113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304 L Stainless Steel (same as BT) </a:t>
                      </a:r>
                      <a:endParaRPr>
                        <a:solidFill>
                          <a:srgbClr val="4C1130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C1130"/>
                          </a:solidFill>
                        </a:rPr>
                        <a:t>thick (10+ mm)</a:t>
                      </a:r>
                      <a:endParaRPr>
                        <a:solidFill>
                          <a:srgbClr val="4C1130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4C113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high H</a:t>
                      </a:r>
                      <a:r>
                        <a:rPr lang="en" sz="800">
                          <a:solidFill>
                            <a:srgbClr val="4C113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</a:t>
                      </a:r>
                      <a:endParaRPr>
                        <a:solidFill>
                          <a:srgbClr val="4C1130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4C113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no ribs</a:t>
                      </a:r>
                      <a:endParaRPr>
                        <a:solidFill>
                          <a:srgbClr val="4C1130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C1130"/>
                          </a:solidFill>
                        </a:rPr>
                        <a:t>A36 Carbon Steel </a:t>
                      </a:r>
                      <a:endParaRPr>
                        <a:solidFill>
                          <a:srgbClr val="4C113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C1130"/>
                          </a:solidFill>
                        </a:rPr>
                        <a:t>t</a:t>
                      </a:r>
                      <a:r>
                        <a:rPr lang="en">
                          <a:solidFill>
                            <a:srgbClr val="4C1130"/>
                          </a:solidFill>
                        </a:rPr>
                        <a:t>hick (10+ mm)</a:t>
                      </a:r>
                      <a:endParaRPr>
                        <a:solidFill>
                          <a:srgbClr val="4C113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C113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low H</a:t>
                      </a:r>
                      <a:r>
                        <a:rPr lang="en" sz="900">
                          <a:solidFill>
                            <a:srgbClr val="4C113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2​</a:t>
                      </a:r>
                      <a:endParaRPr sz="900">
                        <a:solidFill>
                          <a:srgbClr val="4C113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4C113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C113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no ribs</a:t>
                      </a:r>
                      <a:endParaRPr>
                        <a:solidFill>
                          <a:srgbClr val="4C113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0" name="Google Shape;180;p24"/>
          <p:cNvSpPr txBox="1"/>
          <p:nvPr/>
        </p:nvSpPr>
        <p:spPr>
          <a:xfrm>
            <a:off x="1288700" y="3959225"/>
            <a:ext cx="7188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An open question:</a:t>
            </a:r>
            <a:r>
              <a:rPr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do we care about H</a:t>
            </a:r>
            <a:r>
              <a:rPr lang="en" sz="11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r>
              <a:rPr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contamination?</a:t>
            </a:r>
            <a:endParaRPr sz="18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1" name="Google Shape;181;p24"/>
          <p:cNvSpPr/>
          <p:nvPr/>
        </p:nvSpPr>
        <p:spPr>
          <a:xfrm>
            <a:off x="675675" y="4050425"/>
            <a:ext cx="83100" cy="279300"/>
          </a:xfrm>
          <a:prstGeom prst="rect">
            <a:avLst/>
          </a:prstGeom>
          <a:solidFill>
            <a:srgbClr val="741B47"/>
          </a:solidFill>
          <a:ln cap="flat" cmpd="sng" w="9525">
            <a:solidFill>
              <a:srgbClr val="4C11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6850" y="124102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 txBox="1"/>
          <p:nvPr/>
        </p:nvSpPr>
        <p:spPr>
          <a:xfrm>
            <a:off x="2892275" y="826400"/>
            <a:ext cx="498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C1130"/>
                </a:solidFill>
              </a:rPr>
              <a:t>Table 1 – Material comparison for the end caps</a:t>
            </a:r>
            <a:endParaRPr sz="1200">
              <a:solidFill>
                <a:srgbClr val="4C1130"/>
              </a:solidFill>
            </a:endParaRPr>
          </a:p>
        </p:txBody>
      </p:sp>
      <p:sp>
        <p:nvSpPr>
          <p:cNvPr id="184" name="Google Shape;18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/>
          <p:nvPr>
            <p:ph type="title"/>
          </p:nvPr>
        </p:nvSpPr>
        <p:spPr>
          <a:xfrm>
            <a:off x="311700" y="228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3. Parametric Design </a:t>
            </a:r>
            <a:endParaRPr b="1" sz="22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Google Shape;190;p25"/>
          <p:cNvPicPr preferRelativeResize="0"/>
          <p:nvPr/>
        </p:nvPicPr>
        <p:blipFill rotWithShape="1">
          <a:blip r:embed="rId3">
            <a:alphaModFix/>
          </a:blip>
          <a:srcRect b="0" l="24281" r="11750" t="0"/>
          <a:stretch/>
        </p:blipFill>
        <p:spPr>
          <a:xfrm>
            <a:off x="634325" y="997275"/>
            <a:ext cx="1441599" cy="27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6475" y="997275"/>
            <a:ext cx="1441610" cy="278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/>
          <p:nvPr/>
        </p:nvSpPr>
        <p:spPr>
          <a:xfrm>
            <a:off x="634325" y="3909450"/>
            <a:ext cx="31410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5 - 2 options of the ports positioning in a parametric model of the end cap</a:t>
            </a:r>
            <a:b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a) 90 deg (fixed) to the main plain </a:t>
            </a:r>
            <a:b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b) adjustable radial positioning</a:t>
            </a:r>
            <a:endParaRPr sz="8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3" name="Google Shape;193;p25"/>
          <p:cNvSpPr txBox="1"/>
          <p:nvPr/>
        </p:nvSpPr>
        <p:spPr>
          <a:xfrm>
            <a:off x="4086075" y="2684225"/>
            <a:ext cx="47844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Ports positioning: radially aligned [Figure 5 - a] or parallel to the main plane [</a:t>
            </a:r>
            <a:r>
              <a:rPr b="1"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</a:t>
            </a:r>
            <a:r>
              <a:rPr b="1"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5 - b]</a:t>
            </a:r>
            <a:endParaRPr b="1" sz="15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The final design depends on the</a:t>
            </a:r>
            <a:r>
              <a:rPr b="1"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cost of manufacturing </a:t>
            </a:r>
            <a:r>
              <a:rPr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and practicality.</a:t>
            </a:r>
            <a:endParaRPr sz="15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94" name="Google Shape;19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2000" y="54902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 txBox="1"/>
          <p:nvPr/>
        </p:nvSpPr>
        <p:spPr>
          <a:xfrm>
            <a:off x="4014025" y="997275"/>
            <a:ext cx="4406100" cy="15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Variables</a:t>
            </a: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/adjustable parameters</a:t>
            </a: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  <a:endParaRPr b="1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-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Positioning of the ports 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-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D of the ports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-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Thickness of the walls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-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Weld geometry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6" name="Google Shape;19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 txBox="1"/>
          <p:nvPr>
            <p:ph type="title"/>
          </p:nvPr>
        </p:nvSpPr>
        <p:spPr>
          <a:xfrm>
            <a:off x="311700" y="228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4. Ports Positioning </a:t>
            </a:r>
            <a:endParaRPr b="1" sz="22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2" name="Google Shape;20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4725" y="46252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 txBox="1"/>
          <p:nvPr/>
        </p:nvSpPr>
        <p:spPr>
          <a:xfrm>
            <a:off x="236000" y="928225"/>
            <a:ext cx="4818900" cy="16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C1130"/>
                </a:solidFill>
              </a:rPr>
              <a:t>Per vacuum instrumentation requirements:</a:t>
            </a:r>
            <a:endParaRPr b="1">
              <a:solidFill>
                <a:srgbClr val="4C1130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C1130"/>
              </a:buClr>
              <a:buSzPts val="1400"/>
              <a:buChar char="○"/>
            </a:pPr>
            <a:r>
              <a:rPr lang="en">
                <a:solidFill>
                  <a:srgbClr val="4C1130"/>
                </a:solidFill>
              </a:rPr>
              <a:t>Top 12” CF flange for Turbo pump</a:t>
            </a:r>
            <a:endParaRPr>
              <a:solidFill>
                <a:srgbClr val="4C1130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Char char="○"/>
            </a:pPr>
            <a:r>
              <a:rPr lang="en">
                <a:solidFill>
                  <a:srgbClr val="4C1130"/>
                </a:solidFill>
              </a:rPr>
              <a:t>Side 10” CF for roughing + spare</a:t>
            </a:r>
            <a:endParaRPr>
              <a:solidFill>
                <a:srgbClr val="4C1130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Char char="○"/>
            </a:pPr>
            <a:r>
              <a:rPr lang="en">
                <a:solidFill>
                  <a:srgbClr val="4C1130"/>
                </a:solidFill>
              </a:rPr>
              <a:t>Side 13 ¼” CF for gauge + RGA equipment</a:t>
            </a:r>
            <a:endParaRPr>
              <a:solidFill>
                <a:srgbClr val="4C1130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4C1130"/>
                </a:solidFill>
              </a:rPr>
              <a:t>[See Janos </a:t>
            </a:r>
            <a:r>
              <a:rPr lang="en" sz="13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Csizmazia’s </a:t>
            </a:r>
            <a:r>
              <a:rPr lang="en" sz="1300">
                <a:solidFill>
                  <a:srgbClr val="4C1130"/>
                </a:solidFill>
              </a:rPr>
              <a:t>report</a:t>
            </a:r>
            <a:r>
              <a:rPr lang="en" sz="1300">
                <a:solidFill>
                  <a:srgbClr val="4C1130"/>
                </a:solidFill>
              </a:rPr>
              <a:t> on the </a:t>
            </a:r>
            <a:r>
              <a:rPr lang="en" sz="1300">
                <a:solidFill>
                  <a:srgbClr val="4C1130"/>
                </a:solidFill>
              </a:rPr>
              <a:t>instrumentation]</a:t>
            </a:r>
            <a:endParaRPr sz="1300">
              <a:solidFill>
                <a:srgbClr val="4C1130"/>
              </a:solidFill>
            </a:endParaRPr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4900" y="1076313"/>
            <a:ext cx="3679300" cy="261022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6"/>
          <p:cNvSpPr txBox="1"/>
          <p:nvPr/>
        </p:nvSpPr>
        <p:spPr>
          <a:xfrm>
            <a:off x="5054900" y="3906075"/>
            <a:ext cx="29820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6 – toripsherical SolidWorks end cap model with 3 vacuum ports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6" name="Google Shape;20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/>
          <p:nvPr>
            <p:ph type="title"/>
          </p:nvPr>
        </p:nvSpPr>
        <p:spPr>
          <a:xfrm>
            <a:off x="311700" y="2227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2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b="1" lang="en" sz="220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Pump port spools</a:t>
            </a:r>
            <a:r>
              <a:rPr b="1" lang="en" sz="22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2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2" name="Google Shape;21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4725" y="46252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en" sz="220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G</a:t>
            </a:r>
            <a:r>
              <a:rPr b="1" lang="en" sz="22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eneral decisions drivers and requirements</a:t>
            </a:r>
            <a:endParaRPr b="1" sz="22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9" name="Google Shape;21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4725" y="46252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8"/>
          <p:cNvSpPr txBox="1"/>
          <p:nvPr>
            <p:ph idx="1" type="body"/>
          </p:nvPr>
        </p:nvSpPr>
        <p:spPr>
          <a:xfrm>
            <a:off x="311700" y="1152475"/>
            <a:ext cx="876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DM Sans"/>
              <a:buAutoNum type="arabicPeriod"/>
            </a:pPr>
            <a:r>
              <a:rPr b="1" lang="en" sz="1917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Geometry: </a:t>
            </a:r>
            <a:r>
              <a:rPr lang="en" sz="1917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same D as tubes</a:t>
            </a:r>
            <a:br>
              <a:rPr lang="en" sz="1917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682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DM Sans"/>
              <a:buAutoNum type="arabicPeriod"/>
            </a:pP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Material: </a:t>
            </a: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same options apply as for the end cap</a:t>
            </a:r>
            <a:b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>
              <a:solidFill>
                <a:srgbClr val="4C1130"/>
              </a:solidFill>
              <a:highlight>
                <a:srgbClr val="FFFF00"/>
              </a:highlight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DM Sans"/>
              <a:buAutoNum type="arabicPeriod"/>
            </a:pP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Parametric design: </a:t>
            </a: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geometry, port orientation</a:t>
            </a:r>
            <a:b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700"/>
              <a:buFont typeface="DM Sans"/>
              <a:buAutoNum type="arabicPeriod"/>
            </a:pP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Ports positioning: </a:t>
            </a: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in alignment with the instrumentation requirements</a:t>
            </a:r>
            <a:endParaRPr sz="17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1" name="Google Shape;22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/>
          <p:nvPr>
            <p:ph type="title"/>
          </p:nvPr>
        </p:nvSpPr>
        <p:spPr>
          <a:xfrm>
            <a:off x="311700" y="31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20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3. Parametric design</a:t>
            </a:r>
            <a:endParaRPr b="1" sz="22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29"/>
          <p:cNvSpPr txBox="1"/>
          <p:nvPr>
            <p:ph idx="1" type="body"/>
          </p:nvPr>
        </p:nvSpPr>
        <p:spPr>
          <a:xfrm>
            <a:off x="311700" y="1135175"/>
            <a:ext cx="419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Variables/adjustable parameters:</a:t>
            </a:r>
            <a:endParaRPr b="1" sz="14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-"/>
            </a:pPr>
            <a:r>
              <a:rPr lang="en" sz="14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Radial positioning of the ports</a:t>
            </a:r>
            <a:endParaRPr sz="14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-"/>
            </a:pPr>
            <a:r>
              <a:rPr lang="en" sz="14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D of the ports</a:t>
            </a:r>
            <a:endParaRPr sz="14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-"/>
            </a:pPr>
            <a:r>
              <a:rPr lang="en" sz="14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Thickness of the walls</a:t>
            </a:r>
            <a:endParaRPr sz="14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-"/>
            </a:pPr>
            <a:r>
              <a:rPr lang="en" sz="14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D of the tube</a:t>
            </a:r>
            <a:endParaRPr sz="14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-"/>
            </a:pPr>
            <a:r>
              <a:rPr lang="en" sz="14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Linear positioning of the ports (right/left along the tube)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28" name="Google Shape;22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1975" y="1078050"/>
            <a:ext cx="1537847" cy="185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1364" y="1078051"/>
            <a:ext cx="2274536" cy="185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6192" y="3017862"/>
            <a:ext cx="1962432" cy="159083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9"/>
          <p:cNvSpPr txBox="1"/>
          <p:nvPr/>
        </p:nvSpPr>
        <p:spPr>
          <a:xfrm>
            <a:off x="4956600" y="4696100"/>
            <a:ext cx="38757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7 a,b,c – parametric SolidWorks model of the spool piece</a:t>
            </a:r>
            <a:endParaRPr sz="6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84725" y="46252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/>
          <p:nvPr>
            <p:ph type="title"/>
          </p:nvPr>
        </p:nvSpPr>
        <p:spPr>
          <a:xfrm>
            <a:off x="311700" y="272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4. Specific </a:t>
            </a:r>
            <a:r>
              <a:rPr b="1" lang="en" sz="220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Ports positioning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9" name="Google Shape;2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0326" y="1074625"/>
            <a:ext cx="3662151" cy="275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0"/>
          <p:cNvSpPr txBox="1"/>
          <p:nvPr/>
        </p:nvSpPr>
        <p:spPr>
          <a:xfrm>
            <a:off x="311700" y="927575"/>
            <a:ext cx="4077300" cy="1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Per vacuum instrumentation requirements:</a:t>
            </a:r>
            <a:endParaRPr b="1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●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10” CF nipple on the top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●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13 ¼” CF nipple on the left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●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12” CF nipple on the right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1" name="Google Shape;241;p30"/>
          <p:cNvSpPr txBox="1"/>
          <p:nvPr/>
        </p:nvSpPr>
        <p:spPr>
          <a:xfrm>
            <a:off x="112475" y="2430900"/>
            <a:ext cx="39564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4C1130"/>
                </a:solidFill>
              </a:rPr>
              <a:t>[See Janos </a:t>
            </a:r>
            <a:r>
              <a:rPr lang="en" sz="13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Csizmazia’s </a:t>
            </a:r>
            <a:r>
              <a:rPr lang="en" sz="1300">
                <a:solidFill>
                  <a:srgbClr val="4C1130"/>
                </a:solidFill>
              </a:rPr>
              <a:t>report on the instrumentation]</a:t>
            </a:r>
            <a:endParaRPr/>
          </a:p>
        </p:txBody>
      </p:sp>
      <p:sp>
        <p:nvSpPr>
          <p:cNvPr id="242" name="Google Shape;242;p30"/>
          <p:cNvSpPr txBox="1"/>
          <p:nvPr/>
        </p:nvSpPr>
        <p:spPr>
          <a:xfrm>
            <a:off x="4700325" y="3960775"/>
            <a:ext cx="387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8 – SolidWorks model of the spool with 3 vacuum ports </a:t>
            </a:r>
            <a:endParaRPr sz="6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3" name="Google Shape;24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/>
          <p:nvPr>
            <p:ph type="title"/>
          </p:nvPr>
        </p:nvSpPr>
        <p:spPr>
          <a:xfrm>
            <a:off x="3257700" y="2233500"/>
            <a:ext cx="262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3. Supports</a:t>
            </a:r>
            <a:endParaRPr b="1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9" name="Google Shape;2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4725" y="46252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 b="1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1035975" y="3138175"/>
            <a:ext cx="296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Anna Iudintseva (AI)</a:t>
            </a:r>
            <a:endParaRPr b="1" sz="1800">
              <a:solidFill>
                <a:srgbClr val="741B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Mechanical Engineer – CEBEX, Caltech</a:t>
            </a:r>
            <a:endParaRPr b="1" sz="1500">
              <a:solidFill>
                <a:srgbClr val="741B4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8725" y="107727"/>
            <a:ext cx="567527" cy="33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4">
            <a:alphaModFix amt="82000"/>
          </a:blip>
          <a:srcRect b="15392" l="0" r="0" t="4479"/>
          <a:stretch/>
        </p:blipFill>
        <p:spPr>
          <a:xfrm>
            <a:off x="1551475" y="1475413"/>
            <a:ext cx="1364400" cy="14576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4986150" y="3114925"/>
            <a:ext cx="2861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Parametric design of supports, end caps, spool pieces for CEBEX</a:t>
            </a:r>
            <a:endParaRPr sz="13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File:Location icon from Noun Project.png - Wikimedia Commons"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8623" y="1384113"/>
            <a:ext cx="567525" cy="5675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5014050" y="1475425"/>
            <a:ext cx="1848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C1130"/>
                </a:solidFill>
              </a:rPr>
              <a:t>LIGO Hanford, WA</a:t>
            </a:r>
            <a:endParaRPr sz="1300">
              <a:solidFill>
                <a:srgbClr val="4C1130"/>
              </a:solidFill>
            </a:endParaRPr>
          </a:p>
        </p:txBody>
      </p:sp>
      <p:pic>
        <p:nvPicPr>
          <p:cNvPr descr="a gray gear with a circle in the middle on a white background (Provided by Tenor)" id="77" name="Google Shape;7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8776" y="2004363"/>
            <a:ext cx="307225" cy="3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/>
          <p:nvPr/>
        </p:nvSpPr>
        <p:spPr>
          <a:xfrm>
            <a:off x="4986150" y="1965525"/>
            <a:ext cx="1848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C1130"/>
                </a:solidFill>
              </a:rPr>
              <a:t>CEBEX engineering</a:t>
            </a:r>
            <a:endParaRPr sz="1300">
              <a:solidFill>
                <a:srgbClr val="4C1130"/>
              </a:solidFill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4986150" y="2455625"/>
            <a:ext cx="3584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C1130"/>
                </a:solidFill>
              </a:rPr>
              <a:t>Space Systems engineering background (Russia and the US)</a:t>
            </a:r>
            <a:endParaRPr>
              <a:solidFill>
                <a:srgbClr val="4C1130"/>
              </a:solidFill>
            </a:endParaRPr>
          </a:p>
        </p:txBody>
      </p:sp>
      <p:pic>
        <p:nvPicPr>
          <p:cNvPr descr="an illustration of a satellite with a white antenna on top (Provided by Tenor)" id="80" name="Google Shape;8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48775" y="2508034"/>
            <a:ext cx="337325" cy="3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1357013" y="4053875"/>
            <a:ext cx="4426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Today is 3 months since my 1st day at LIGO!</a:t>
            </a:r>
            <a:endParaRPr sz="16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File:Impact parameter straight line.svg - Wikipedia" id="82" name="Google Shape;8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86837" y="3138175"/>
            <a:ext cx="431099" cy="43109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/>
          <p:nvPr/>
        </p:nvSpPr>
        <p:spPr>
          <a:xfrm>
            <a:off x="1128900" y="4129775"/>
            <a:ext cx="83100" cy="279300"/>
          </a:xfrm>
          <a:prstGeom prst="rect">
            <a:avLst/>
          </a:prstGeom>
          <a:solidFill>
            <a:srgbClr val="741B47"/>
          </a:solidFill>
          <a:ln cap="flat" cmpd="sng" w="9525">
            <a:solidFill>
              <a:srgbClr val="4C11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2"/>
          <p:cNvSpPr txBox="1"/>
          <p:nvPr>
            <p:ph type="title"/>
          </p:nvPr>
        </p:nvSpPr>
        <p:spPr>
          <a:xfrm>
            <a:off x="311700" y="320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LIGO beamtube supports</a:t>
            </a:r>
            <a:endParaRPr b="1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C1130"/>
              </a:solidFill>
            </a:endParaRPr>
          </a:p>
        </p:txBody>
      </p:sp>
      <p:sp>
        <p:nvSpPr>
          <p:cNvPr id="256" name="Google Shape;256;p32"/>
          <p:cNvSpPr txBox="1"/>
          <p:nvPr>
            <p:ph idx="1" type="body"/>
          </p:nvPr>
        </p:nvSpPr>
        <p:spPr>
          <a:xfrm>
            <a:off x="241500" y="3136925"/>
            <a:ext cx="8520600" cy="3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9 a – LIGO Livingston BT picture;  b – 20+20 m LIGO BT section  [LIGO- L2500049]</a:t>
            </a:r>
            <a:endParaRPr sz="12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57" name="Google Shape;2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8027" y="1197150"/>
            <a:ext cx="5974422" cy="184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00800" y="118077"/>
            <a:ext cx="567527" cy="33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501" y="1197150"/>
            <a:ext cx="2544599" cy="184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2"/>
          <p:cNvSpPr txBox="1"/>
          <p:nvPr/>
        </p:nvSpPr>
        <p:spPr>
          <a:xfrm>
            <a:off x="241500" y="3594975"/>
            <a:ext cx="8755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Each LIGO module (20+20m tube) contains:</a:t>
            </a:r>
            <a:endParaRPr b="1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-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bellow (not needed for CEBEX due to corrugated design on the slide #7)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-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A </a:t>
            </a: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fixed support </a:t>
            </a: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every</a:t>
            </a: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40 m</a:t>
            </a:r>
            <a:endParaRPr b="1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-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A </a:t>
            </a: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“guided” cable support every 20 m</a:t>
            </a: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 [LIGO- L2500049]</a:t>
            </a:r>
            <a:endParaRPr sz="1300">
              <a:solidFill>
                <a:srgbClr val="4C1130"/>
              </a:solidFill>
            </a:endParaRPr>
          </a:p>
        </p:txBody>
      </p:sp>
      <p:sp>
        <p:nvSpPr>
          <p:cNvPr id="261" name="Google Shape;26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3"/>
          <p:cNvSpPr txBox="1"/>
          <p:nvPr>
            <p:ph type="title"/>
          </p:nvPr>
        </p:nvSpPr>
        <p:spPr>
          <a:xfrm>
            <a:off x="311700" y="320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Arial"/>
              <a:buNone/>
            </a:pPr>
            <a:r>
              <a:rPr b="1" lang="en" sz="220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G</a:t>
            </a:r>
            <a:r>
              <a:rPr b="1" lang="en" sz="22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eneral decisions drivers and requirements</a:t>
            </a:r>
            <a:endParaRPr b="1" sz="22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b="1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C1130"/>
              </a:solidFill>
            </a:endParaRPr>
          </a:p>
        </p:txBody>
      </p:sp>
      <p:pic>
        <p:nvPicPr>
          <p:cNvPr id="267" name="Google Shape;2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0800" y="118077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3"/>
          <p:cNvSpPr txBox="1"/>
          <p:nvPr/>
        </p:nvSpPr>
        <p:spPr>
          <a:xfrm>
            <a:off x="409475" y="1338025"/>
            <a:ext cx="7991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DM Sans"/>
              <a:buAutoNum type="arabicPeriod"/>
            </a:pPr>
            <a:r>
              <a:rPr b="1"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CEBEX </a:t>
            </a:r>
            <a:r>
              <a:rPr b="1"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assembly</a:t>
            </a:r>
            <a:r>
              <a:rPr b="1"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model: </a:t>
            </a:r>
            <a:r>
              <a:rPr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spools+tubes+end caps</a:t>
            </a:r>
            <a:br>
              <a:rPr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8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DM Sans"/>
              <a:buAutoNum type="arabicPeriod"/>
            </a:pPr>
            <a:r>
              <a:rPr b="1"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N</a:t>
            </a:r>
            <a:r>
              <a:rPr b="1"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umber of supports and spacing:</a:t>
            </a:r>
            <a:r>
              <a:rPr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n</a:t>
            </a:r>
            <a:r>
              <a:rPr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eed for the Fixed and/or movable “guided” supports?</a:t>
            </a:r>
            <a:br>
              <a:rPr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8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DM Sans"/>
              <a:buAutoNum type="arabicPeriod"/>
            </a:pPr>
            <a:r>
              <a:rPr b="1"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Design </a:t>
            </a:r>
            <a:r>
              <a:rPr b="1"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priorities</a:t>
            </a:r>
            <a:r>
              <a:rPr b="1"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" sz="1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simplicity for manufacturing and degrees of freedom for the alignment</a:t>
            </a:r>
            <a:endParaRPr sz="18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9" name="Google Shape;26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20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b="1" lang="en" sz="2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CEBEX assembly model</a:t>
            </a:r>
            <a:endParaRPr b="1" sz="220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34"/>
          <p:cNvSpPr txBox="1"/>
          <p:nvPr>
            <p:ph idx="1" type="body"/>
          </p:nvPr>
        </p:nvSpPr>
        <p:spPr>
          <a:xfrm>
            <a:off x="491350" y="2682250"/>
            <a:ext cx="4605000" cy="18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Sequence:</a:t>
            </a:r>
            <a:endParaRPr b="1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4C1130"/>
              </a:buClr>
              <a:buSzPts val="1800"/>
              <a:buChar char="●"/>
            </a:pPr>
            <a:r>
              <a:rPr lang="en">
                <a:solidFill>
                  <a:srgbClr val="4C1130"/>
                </a:solidFill>
              </a:rPr>
              <a:t>CSTTTSTTSTSTTSTTTSC</a:t>
            </a:r>
            <a:endParaRPr>
              <a:solidFill>
                <a:srgbClr val="4C113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Char char="○"/>
            </a:pPr>
            <a:r>
              <a:rPr lang="en">
                <a:solidFill>
                  <a:srgbClr val="4C1130"/>
                </a:solidFill>
              </a:rPr>
              <a:t>C: torispherical end cap - 1 at each end</a:t>
            </a:r>
            <a:endParaRPr>
              <a:solidFill>
                <a:srgbClr val="4C113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Char char="○"/>
            </a:pPr>
            <a:r>
              <a:rPr lang="en">
                <a:solidFill>
                  <a:srgbClr val="4C1130"/>
                </a:solidFill>
              </a:rPr>
              <a:t>S: spool piece - 6 pcs. symmetrical</a:t>
            </a:r>
            <a:endParaRPr>
              <a:solidFill>
                <a:srgbClr val="4C113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Char char="○"/>
            </a:pPr>
            <a:r>
              <a:rPr lang="en">
                <a:solidFill>
                  <a:srgbClr val="4C1130"/>
                </a:solidFill>
              </a:rPr>
              <a:t>T: tube section, 10 m - 11 pcs. symmetrical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76" name="Google Shape;27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350" y="1072325"/>
            <a:ext cx="7909448" cy="11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00800" y="118077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4"/>
          <p:cNvSpPr txBox="1"/>
          <p:nvPr>
            <p:ph idx="1" type="body"/>
          </p:nvPr>
        </p:nvSpPr>
        <p:spPr>
          <a:xfrm>
            <a:off x="491350" y="2243050"/>
            <a:ext cx="8520600" cy="3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10 – CEBEX SolidWorks </a:t>
            </a: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assembly</a:t>
            </a: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model: spools+tubes+end caps [credits: Janos Csizmazia]</a:t>
            </a:r>
            <a:endParaRPr sz="12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9" name="Google Shape;27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20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b="1" lang="en" sz="2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Number of supports and spacing</a:t>
            </a:r>
            <a:endParaRPr b="1" sz="220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35"/>
          <p:cNvSpPr txBox="1"/>
          <p:nvPr>
            <p:ph idx="1" type="body"/>
          </p:nvPr>
        </p:nvSpPr>
        <p:spPr>
          <a:xfrm>
            <a:off x="491350" y="2832050"/>
            <a:ext cx="5037900" cy="18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500"/>
              <a:buFont typeface="DM Sans"/>
              <a:buChar char="●"/>
            </a:pPr>
            <a:r>
              <a:rPr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Fixed supports</a:t>
            </a:r>
            <a:r>
              <a:rPr b="1"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every 10 m</a:t>
            </a:r>
            <a:r>
              <a:rPr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per Dennis Coyne’s and Alberto Franco-Ordovas’s axial forces and buckling analysis</a:t>
            </a:r>
            <a:br>
              <a:rPr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500"/>
              <a:buFont typeface="DM Sans"/>
              <a:buChar char="●"/>
            </a:pPr>
            <a:r>
              <a:rPr b="1"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No guided supports</a:t>
            </a:r>
            <a:r>
              <a:rPr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[Figure 12] because the corrugations account for the thermal expansion</a:t>
            </a:r>
            <a:endParaRPr b="1" sz="20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86" name="Google Shape;2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0800" y="118077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5"/>
          <p:cNvSpPr txBox="1"/>
          <p:nvPr>
            <p:ph idx="1" type="body"/>
          </p:nvPr>
        </p:nvSpPr>
        <p:spPr>
          <a:xfrm>
            <a:off x="491350" y="2243050"/>
            <a:ext cx="8520600" cy="3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11 – CEBEX supports placement schematic</a:t>
            </a:r>
            <a:endParaRPr sz="12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88" name="Google Shape;288;p35"/>
          <p:cNvPicPr preferRelativeResize="0"/>
          <p:nvPr/>
        </p:nvPicPr>
        <p:blipFill rotWithShape="1">
          <a:blip r:embed="rId4">
            <a:alphaModFix/>
          </a:blip>
          <a:srcRect b="21844" l="0" r="0" t="32138"/>
          <a:stretch/>
        </p:blipFill>
        <p:spPr>
          <a:xfrm>
            <a:off x="152400" y="1035213"/>
            <a:ext cx="8839200" cy="10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5"/>
          <p:cNvPicPr preferRelativeResize="0"/>
          <p:nvPr/>
        </p:nvPicPr>
        <p:blipFill rotWithShape="1">
          <a:blip r:embed="rId5">
            <a:alphaModFix/>
          </a:blip>
          <a:srcRect b="5269" l="10759" r="9247" t="9456"/>
          <a:stretch/>
        </p:blipFill>
        <p:spPr>
          <a:xfrm>
            <a:off x="6378050" y="2398775"/>
            <a:ext cx="2105675" cy="174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5"/>
          <p:cNvSpPr txBox="1"/>
          <p:nvPr/>
        </p:nvSpPr>
        <p:spPr>
          <a:xfrm>
            <a:off x="6378037" y="4301650"/>
            <a:ext cx="210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12 – </a:t>
            </a: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LIGO Guided support model </a:t>
            </a:r>
            <a:endParaRPr sz="12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[LIGO-</a:t>
            </a: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T1400698]</a:t>
            </a:r>
            <a:endParaRPr sz="12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1" name="Google Shape;291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"/>
          <p:cNvSpPr txBox="1"/>
          <p:nvPr>
            <p:ph type="title"/>
          </p:nvPr>
        </p:nvSpPr>
        <p:spPr>
          <a:xfrm>
            <a:off x="311700" y="320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2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Parametric Design in progress</a:t>
            </a:r>
            <a:endParaRPr b="1" sz="22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4C1130"/>
              </a:solidFill>
            </a:endParaRPr>
          </a:p>
        </p:txBody>
      </p:sp>
      <p:pic>
        <p:nvPicPr>
          <p:cNvPr id="297" name="Google Shape;2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0800" y="118077"/>
            <a:ext cx="567527" cy="33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500" y="3127050"/>
            <a:ext cx="2105676" cy="1215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6"/>
          <p:cNvPicPr preferRelativeResize="0"/>
          <p:nvPr/>
        </p:nvPicPr>
        <p:blipFill rotWithShape="1">
          <a:blip r:embed="rId5">
            <a:alphaModFix/>
          </a:blip>
          <a:srcRect b="4046" l="8923" r="7992" t="11658"/>
          <a:stretch/>
        </p:blipFill>
        <p:spPr>
          <a:xfrm>
            <a:off x="485500" y="1017950"/>
            <a:ext cx="2105675" cy="202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6"/>
          <p:cNvSpPr txBox="1"/>
          <p:nvPr/>
        </p:nvSpPr>
        <p:spPr>
          <a:xfrm>
            <a:off x="485500" y="4476425"/>
            <a:ext cx="210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13 a,b – LIGO fixed support model </a:t>
            </a:r>
            <a:endParaRPr sz="12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[LIGO-T1400698]</a:t>
            </a:r>
            <a:endParaRPr sz="12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1" name="Google Shape;301;p36"/>
          <p:cNvSpPr txBox="1"/>
          <p:nvPr/>
        </p:nvSpPr>
        <p:spPr>
          <a:xfrm>
            <a:off x="2774275" y="926950"/>
            <a:ext cx="5801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600"/>
              <a:buFont typeface="DM Sans"/>
              <a:buChar char="●"/>
            </a:pPr>
            <a:r>
              <a:rPr lang="en" sz="16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Referencing the LIGO fixed supports, the goal is to simplify the structure on Figure 13 to have less separate pieces while preserving the degrees of freedom for the tube alignment.</a:t>
            </a:r>
            <a:endParaRPr sz="16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02" name="Google Shape;30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1775" y="2237675"/>
            <a:ext cx="2803399" cy="21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6"/>
          <p:cNvSpPr txBox="1"/>
          <p:nvPr/>
        </p:nvSpPr>
        <p:spPr>
          <a:xfrm>
            <a:off x="5941775" y="4483775"/>
            <a:ext cx="2803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14 - conceptual CEBEX fixed support design in progress</a:t>
            </a:r>
            <a:endParaRPr sz="12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4" name="Google Shape;304;p36"/>
          <p:cNvSpPr txBox="1"/>
          <p:nvPr/>
        </p:nvSpPr>
        <p:spPr>
          <a:xfrm>
            <a:off x="2774275" y="2130300"/>
            <a:ext cx="27024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●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Attached to the support ring at the center line (helps with the seismic and reaction forces)</a:t>
            </a:r>
            <a:b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●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Prevents the potential “fisting” force at the support-ring joints</a:t>
            </a:r>
            <a:b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●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Dimensions are adjustable</a:t>
            </a:r>
            <a:endParaRPr sz="10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5" name="Google Shape;30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7"/>
          <p:cNvSpPr txBox="1"/>
          <p:nvPr>
            <p:ph type="title"/>
          </p:nvPr>
        </p:nvSpPr>
        <p:spPr>
          <a:xfrm>
            <a:off x="311700" y="242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2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Ongoing and Future Work</a:t>
            </a:r>
            <a:endParaRPr sz="2220">
              <a:solidFill>
                <a:srgbClr val="4C1130"/>
              </a:solidFill>
            </a:endParaRPr>
          </a:p>
        </p:txBody>
      </p:sp>
      <p:pic>
        <p:nvPicPr>
          <p:cNvPr id="311" name="Google Shape;31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0800" y="118077"/>
            <a:ext cx="567527" cy="33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780" y="984475"/>
            <a:ext cx="2689216" cy="207558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7"/>
          <p:cNvSpPr txBox="1"/>
          <p:nvPr/>
        </p:nvSpPr>
        <p:spPr>
          <a:xfrm>
            <a:off x="535775" y="4076770"/>
            <a:ext cx="2742900" cy="7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9125" lIns="99125" spcFirstLastPara="1" rIns="99125" wrap="square" tIns="991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301"/>
              </a:spcAft>
              <a:buNone/>
            </a:pPr>
            <a:r>
              <a:rPr lang="en" sz="1084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15 - SolidWorks assembly of the end cap + spool + </a:t>
            </a:r>
            <a:r>
              <a:rPr lang="en" sz="1084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instrumentation</a:t>
            </a:r>
            <a:r>
              <a:rPr lang="en" sz="1084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+ the tube [credits: Janos Csizmazia]</a:t>
            </a:r>
            <a:endParaRPr sz="65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14" name="Google Shape;31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775" y="3125775"/>
            <a:ext cx="2689226" cy="885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7"/>
          <p:cNvSpPr txBox="1"/>
          <p:nvPr/>
        </p:nvSpPr>
        <p:spPr>
          <a:xfrm>
            <a:off x="3515000" y="915175"/>
            <a:ext cx="5100900" cy="40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●"/>
            </a:pP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End Caps: </a:t>
            </a:r>
            <a:b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b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1) H</a:t>
            </a:r>
            <a:r>
              <a:rPr lang="en" sz="9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requirement open question</a:t>
            </a:r>
            <a:b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2) </a:t>
            </a: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Stiffening</a:t>
            </a: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features (ribs) </a:t>
            </a:r>
            <a:b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●"/>
            </a:pP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Spools:</a:t>
            </a: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material selection, similar to the End caps</a:t>
            </a:r>
            <a:b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Char char="●"/>
            </a:pPr>
            <a: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Supports: </a:t>
            </a:r>
            <a:br>
              <a:rPr b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b="1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AutoNum type="arabicParenR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Adding </a:t>
            </a: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ports for DC Power Cables for the bakeout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AutoNum type="arabicParenR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Electric insulation pieces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AutoNum type="arabicParenR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Different steel profile assembly (L shape) to make it even lighter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Font typeface="DM Sans"/>
              <a:buAutoNum type="arabicParenR"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Testing</a:t>
            </a: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the mechanical </a:t>
            </a: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integrity</a:t>
            </a: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in ANSYS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6" name="Google Shape;31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8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Things to keep in mind for CE</a:t>
            </a:r>
            <a:endParaRPr>
              <a:solidFill>
                <a:srgbClr val="4C1130"/>
              </a:solidFill>
            </a:endParaRPr>
          </a:p>
        </p:txBody>
      </p:sp>
      <p:pic>
        <p:nvPicPr>
          <p:cNvPr id="322" name="Google Shape;32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0800" y="118077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9"/>
          <p:cNvSpPr txBox="1"/>
          <p:nvPr>
            <p:ph type="title"/>
          </p:nvPr>
        </p:nvSpPr>
        <p:spPr>
          <a:xfrm>
            <a:off x="311700" y="285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80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Fun: </a:t>
            </a:r>
            <a:r>
              <a:rPr b="1" lang="en" sz="180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Supports for the CE BT ends </a:t>
            </a:r>
            <a:r>
              <a:rPr b="1" lang="en" sz="180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considering</a:t>
            </a:r>
            <a:r>
              <a:rPr b="1" lang="en" sz="180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 the Newtonian Noise </a:t>
            </a:r>
            <a:endParaRPr b="1" sz="180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p39"/>
          <p:cNvSpPr txBox="1"/>
          <p:nvPr>
            <p:ph idx="1" type="body"/>
          </p:nvPr>
        </p:nvSpPr>
        <p:spPr>
          <a:xfrm>
            <a:off x="311700" y="955675"/>
            <a:ext cx="275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0124D"/>
                </a:solidFill>
                <a:latin typeface="DM Sans"/>
                <a:ea typeface="DM Sans"/>
                <a:cs typeface="DM Sans"/>
                <a:sym typeface="DM Sans"/>
              </a:rPr>
              <a:t>CE scientists’ c</a:t>
            </a:r>
            <a:r>
              <a:rPr b="1" lang="en" sz="1300">
                <a:solidFill>
                  <a:srgbClr val="20124D"/>
                </a:solidFill>
                <a:latin typeface="DM Sans"/>
                <a:ea typeface="DM Sans"/>
                <a:cs typeface="DM Sans"/>
                <a:sym typeface="DM Sans"/>
              </a:rPr>
              <a:t>oncern: </a:t>
            </a:r>
            <a:br>
              <a:rPr b="1" lang="en" sz="1300">
                <a:solidFill>
                  <a:srgbClr val="20124D"/>
                </a:solidFill>
                <a:latin typeface="DM Sans"/>
                <a:ea typeface="DM Sans"/>
                <a:cs typeface="DM Sans"/>
                <a:sym typeface="DM Sans"/>
              </a:rPr>
            </a:br>
            <a:br>
              <a:rPr b="1" lang="en" sz="1300">
                <a:solidFill>
                  <a:srgbClr val="20124D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300">
                <a:solidFill>
                  <a:srgbClr val="20124D"/>
                </a:solidFill>
                <a:latin typeface="DM Sans"/>
                <a:ea typeface="DM Sans"/>
                <a:cs typeface="DM Sans"/>
                <a:sym typeface="DM Sans"/>
              </a:rPr>
              <a:t>Newtonian noise</a:t>
            </a:r>
            <a:r>
              <a:rPr lang="en" sz="1300">
                <a:solidFill>
                  <a:srgbClr val="20124D"/>
                </a:solidFill>
                <a:latin typeface="DM Sans"/>
                <a:ea typeface="DM Sans"/>
                <a:cs typeface="DM Sans"/>
                <a:sym typeface="DM Sans"/>
              </a:rPr>
              <a:t> - local gravity fluctuations/gravity gradient, do not affect the optics on the LIGO scale but are concerning at the CE scale.</a:t>
            </a:r>
            <a:endParaRPr sz="1300">
              <a:solidFill>
                <a:srgbClr val="20124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0124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20124D"/>
                </a:solidFill>
                <a:latin typeface="DM Sans"/>
                <a:ea typeface="DM Sans"/>
                <a:cs typeface="DM Sans"/>
                <a:sym typeface="DM Sans"/>
              </a:rPr>
              <a:t>“Small changes in the mass distribution of the environment surrounding the test masses — caused mainly by ambient seismic and atmospheric waves — accelerate the test masses and add noise to Cosmic Explorer’s gravitational-wave readout” </a:t>
            </a:r>
            <a:endParaRPr sz="1300">
              <a:solidFill>
                <a:srgbClr val="20124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0" name="Google Shape;33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1" name="Google Shape;331;p39"/>
          <p:cNvSpPr txBox="1"/>
          <p:nvPr/>
        </p:nvSpPr>
        <p:spPr>
          <a:xfrm>
            <a:off x="311700" y="46028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*CE–T2300010–v3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2" name="Google Shape;332;p39"/>
          <p:cNvSpPr txBox="1"/>
          <p:nvPr>
            <p:ph idx="1" type="body"/>
          </p:nvPr>
        </p:nvSpPr>
        <p:spPr>
          <a:xfrm>
            <a:off x="3311700" y="955675"/>
            <a:ext cx="4948500" cy="12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Leading solution discussed:</a:t>
            </a: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“</a:t>
            </a:r>
            <a:r>
              <a:rPr b="1"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Soil excavation</a:t>
            </a:r>
            <a: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is therefore suggested primarily for its ability to suppress gravity gradients sourced by Rayleigh waves”*. </a:t>
            </a:r>
            <a:br>
              <a:rPr lang="en" sz="12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925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= </a:t>
            </a:r>
            <a:r>
              <a:rPr b="1" lang="en" sz="1925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Digging a 10-meter hole under the ends of BT.</a:t>
            </a:r>
            <a:endParaRPr b="1" sz="1925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33" name="Google Shape;333;p39"/>
          <p:cNvPicPr preferRelativeResize="0"/>
          <p:nvPr/>
        </p:nvPicPr>
        <p:blipFill rotWithShape="1">
          <a:blip r:embed="rId3">
            <a:alphaModFix/>
          </a:blip>
          <a:srcRect b="8140" l="46771" r="0" t="63174"/>
          <a:stretch/>
        </p:blipFill>
        <p:spPr>
          <a:xfrm>
            <a:off x="4360650" y="2227675"/>
            <a:ext cx="3232550" cy="23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450" y="51502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9"/>
          <p:cNvSpPr txBox="1"/>
          <p:nvPr/>
        </p:nvSpPr>
        <p:spPr>
          <a:xfrm>
            <a:off x="4039675" y="4602850"/>
            <a:ext cx="42204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9125" lIns="99125" spcFirstLastPara="1" rIns="99125" wrap="square" tIns="991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301"/>
              </a:spcAft>
              <a:buNone/>
            </a:pPr>
            <a:r>
              <a:rPr lang="en" sz="1084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16 - Corridor white board doodle in collaboration with Jenne Driggers (CE, LHO) and Janos Csizmazia (CEBEX)</a:t>
            </a:r>
            <a:endParaRPr sz="65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3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Contact Information</a:t>
            </a:r>
            <a:endParaRPr b="1" sz="23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1" name="Google Shape;341;p40"/>
          <p:cNvSpPr txBox="1"/>
          <p:nvPr>
            <p:ph idx="1" type="body"/>
          </p:nvPr>
        </p:nvSpPr>
        <p:spPr>
          <a:xfrm>
            <a:off x="2006850" y="4255350"/>
            <a:ext cx="513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rgbClr val="741B47"/>
                </a:solidFill>
              </a:rPr>
              <a:t>Anna Iudintseva / aiudints@caltech.edu</a:t>
            </a:r>
            <a:endParaRPr sz="1600">
              <a:solidFill>
                <a:srgbClr val="741B47"/>
              </a:solidFill>
            </a:endParaRPr>
          </a:p>
        </p:txBody>
      </p:sp>
      <p:pic>
        <p:nvPicPr>
          <p:cNvPr id="342" name="Google Shape;34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5262" y="1109975"/>
            <a:ext cx="3173476" cy="292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type="title"/>
          </p:nvPr>
        </p:nvSpPr>
        <p:spPr>
          <a:xfrm>
            <a:off x="311700" y="274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0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Summary</a:t>
            </a:r>
            <a:endParaRPr b="1" sz="20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5"/>
          <p:cNvSpPr txBox="1"/>
          <p:nvPr>
            <p:ph idx="1" type="body"/>
          </p:nvPr>
        </p:nvSpPr>
        <p:spPr>
          <a:xfrm>
            <a:off x="803325" y="889025"/>
            <a:ext cx="7648500" cy="32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28453" lvl="0" marL="457200" rtl="0" algn="l">
              <a:spcBef>
                <a:spcPts val="1200"/>
              </a:spcBef>
              <a:spcAft>
                <a:spcPts val="0"/>
              </a:spcAft>
              <a:buClr>
                <a:srgbClr val="4C1130"/>
              </a:buClr>
              <a:buSzPct val="100000"/>
              <a:buFont typeface="DM Sans"/>
              <a:buChar char="●"/>
            </a:pP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Design requirements and </a:t>
            </a: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decision</a:t>
            </a: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points for CEBEX</a:t>
            </a:r>
            <a:b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7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8453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ct val="100000"/>
              <a:buFont typeface="DM Sans"/>
              <a:buChar char="●"/>
            </a:pP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LIGO reference</a:t>
            </a:r>
            <a:b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7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8453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ct val="100000"/>
              <a:buFont typeface="DM Sans"/>
              <a:buChar char="●"/>
            </a:pP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Update on the SolidWorks CAD models </a:t>
            </a:r>
            <a:r>
              <a:rPr i="1"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parametric design</a:t>
            </a: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  <a:b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7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ct val="100000"/>
              <a:buFont typeface="DM Sans"/>
              <a:buAutoNum type="arabicPeriod"/>
            </a:pPr>
            <a:r>
              <a:rPr lang="en" sz="14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End Caps</a:t>
            </a:r>
            <a:endParaRPr sz="14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ct val="100000"/>
              <a:buFont typeface="DM Sans"/>
              <a:buAutoNum type="arabicPeriod"/>
            </a:pPr>
            <a:r>
              <a:rPr lang="en" sz="14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Spool pieces for the pumping </a:t>
            </a:r>
            <a:r>
              <a:rPr lang="en" sz="14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instrumentation</a:t>
            </a:r>
            <a:endParaRPr sz="14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ct val="100000"/>
              <a:buFont typeface="DM Sans"/>
              <a:buAutoNum type="arabicPeriod"/>
            </a:pPr>
            <a:r>
              <a:rPr lang="en" sz="14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Supports for CEBEX</a:t>
            </a:r>
            <a:b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7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8453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ct val="100000"/>
              <a:buFont typeface="DM Sans"/>
              <a:buChar char="●"/>
            </a:pP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Ongoing and future work</a:t>
            </a:r>
            <a:b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7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8453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ct val="100000"/>
              <a:buFont typeface="DM Sans"/>
              <a:buChar char="●"/>
            </a:pP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Things to keep in mind and consider for CE</a:t>
            </a:r>
            <a:endParaRPr sz="15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3350" y="133352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>
            <p:ph type="title"/>
          </p:nvPr>
        </p:nvSpPr>
        <p:spPr>
          <a:xfrm>
            <a:off x="311700" y="353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0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Credits and Acknowledgement</a:t>
            </a:r>
            <a:endParaRPr b="1" sz="20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8" name="Google Shape;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6850" y="124102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>
            <p:ph idx="1" type="body"/>
          </p:nvPr>
        </p:nvSpPr>
        <p:spPr>
          <a:xfrm>
            <a:off x="758350" y="1027875"/>
            <a:ext cx="7863000" cy="32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CEBEX technical team:</a:t>
            </a: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Michael </a:t>
            </a: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Zucker, Dennis Coyne, Janos Csizmazia, Alberto Franco-Ordovas, Jon Feicht, Jan-Carlo (JC) Sanchez, Albert Lazzarini </a:t>
            </a:r>
            <a:b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i="1"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– design requirements, mentorship</a:t>
            </a:r>
            <a:endParaRPr i="1" sz="17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LIGO Hanford staff:</a:t>
            </a: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vacuum</a:t>
            </a: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team – </a:t>
            </a:r>
            <a:r>
              <a:rPr i="1"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training me on the LIGO systems</a:t>
            </a: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, facilities team – </a:t>
            </a:r>
            <a:r>
              <a:rPr i="1"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CEBEX building</a:t>
            </a: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, CE </a:t>
            </a: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researchers – </a:t>
            </a:r>
            <a:r>
              <a:rPr i="1"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discussions of the real-life integration and feasibility</a:t>
            </a:r>
            <a:r>
              <a:rPr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, administrative team – </a:t>
            </a:r>
            <a:r>
              <a:rPr i="1" lang="en" sz="17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CE site discussions, navigating diplomacy, and supporting my outreach initiatives</a:t>
            </a:r>
            <a:endParaRPr i="1" sz="17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0" name="Google Shape;10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311700" y="2411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1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CEBEX design background</a:t>
            </a:r>
            <a:endParaRPr b="1" sz="21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6850" y="124102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311700" y="274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0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CEBEX: goals, design requirements,</a:t>
            </a:r>
            <a:br>
              <a:rPr b="1" lang="en" sz="20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20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and considerations</a:t>
            </a:r>
            <a:endParaRPr b="1" sz="20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443175" y="1151600"/>
            <a:ext cx="8133000" cy="11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The project goal: </a:t>
            </a:r>
            <a:r>
              <a:rPr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to mimic a subsection of the 80 km long Cosmic Explorer system by testing a 110 meter-long UHV beamtube w/ instrumentation &amp; bakeout at LIGO Hanford as a proof-of-concept to reduce the cost of manufacturing.</a:t>
            </a:r>
            <a:endParaRPr sz="15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2725" y="118077"/>
            <a:ext cx="567527" cy="33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5286" y="118074"/>
            <a:ext cx="337312" cy="33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5625" y="2225850"/>
            <a:ext cx="3297149" cy="219011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311700" y="2690472"/>
            <a:ext cx="4432500" cy="17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rgbClr val="4C1130"/>
              </a:buClr>
              <a:buSzPts val="1500"/>
              <a:buFont typeface="DM Sans"/>
              <a:buChar char="●"/>
            </a:pPr>
            <a:r>
              <a:rPr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Construct the beamtube at LIGO</a:t>
            </a:r>
            <a:br>
              <a:rPr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500"/>
              <a:buFont typeface="DM Sans"/>
              <a:buChar char="●"/>
            </a:pPr>
            <a:r>
              <a:rPr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Test the technology</a:t>
            </a:r>
            <a:br>
              <a:rPr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500"/>
              <a:buFont typeface="DM Sans"/>
              <a:buChar char="●"/>
            </a:pPr>
            <a:r>
              <a:rPr lang="en" sz="15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Make the CE-scale decisions</a:t>
            </a:r>
            <a:endParaRPr sz="15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5195625" y="4530783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1. – CEBEX project concept [LIGO-G2402499]</a:t>
            </a:r>
            <a:endParaRPr sz="8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311700" y="1237272"/>
            <a:ext cx="50100" cy="708900"/>
          </a:xfrm>
          <a:prstGeom prst="rect">
            <a:avLst/>
          </a:prstGeom>
          <a:solidFill>
            <a:srgbClr val="4C1130"/>
          </a:solidFill>
          <a:ln cap="flat" cmpd="sng" w="9525">
            <a:solidFill>
              <a:srgbClr val="4C11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C1130"/>
              </a:solidFill>
            </a:endParaRPr>
          </a:p>
        </p:txBody>
      </p:sp>
      <p:sp>
        <p:nvSpPr>
          <p:cNvPr id="120" name="Google Shape;120;p18"/>
          <p:cNvSpPr txBox="1"/>
          <p:nvPr/>
        </p:nvSpPr>
        <p:spPr>
          <a:xfrm>
            <a:off x="772025" y="2290996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Major milestones: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1" name="Google Shape;12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311700" y="290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Corrugated BT (base) idea</a:t>
            </a:r>
            <a:endParaRPr b="1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19"/>
          <p:cNvSpPr txBox="1"/>
          <p:nvPr>
            <p:ph idx="1" type="body"/>
          </p:nvPr>
        </p:nvSpPr>
        <p:spPr>
          <a:xfrm>
            <a:off x="117725" y="1024025"/>
            <a:ext cx="863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Char char="●"/>
            </a:pPr>
            <a:r>
              <a:rPr b="1" lang="en" sz="14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Sine Corrugations</a:t>
            </a:r>
            <a:r>
              <a:rPr lang="en" sz="14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are chosen to increase the moment of inertia of the tube, eliminating the need for ring stiffeners, and to account for the thermal expansion.</a:t>
            </a:r>
            <a:br>
              <a:rPr lang="en" sz="14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4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400"/>
              <a:buChar char="●"/>
            </a:pPr>
            <a:r>
              <a:rPr b="1" lang="en" sz="14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304/304L</a:t>
            </a:r>
            <a:r>
              <a:rPr lang="en" sz="14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is being used for modelling since it has the lowest yield stress, other materials can be analyzed later on. </a:t>
            </a:r>
            <a:endParaRPr sz="14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 rotWithShape="1">
          <a:blip r:embed="rId3">
            <a:alphaModFix/>
          </a:blip>
          <a:srcRect b="4868" l="2816" r="2683" t="3965"/>
          <a:stretch/>
        </p:blipFill>
        <p:spPr>
          <a:xfrm>
            <a:off x="4430850" y="2571750"/>
            <a:ext cx="2788617" cy="17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2725" y="118077"/>
            <a:ext cx="567527" cy="33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65286" y="118074"/>
            <a:ext cx="337312" cy="33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8426" y="2571750"/>
            <a:ext cx="2602524" cy="17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/>
        </p:nvSpPr>
        <p:spPr>
          <a:xfrm>
            <a:off x="1982050" y="4505850"/>
            <a:ext cx="5595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2. a - sine corrugation function, b - a 10 m tube section model [</a:t>
            </a:r>
            <a:r>
              <a:rPr lang="en" sz="900">
                <a:solidFill>
                  <a:srgbClr val="4C1130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LIGO-G2500320</a:t>
            </a:r>
            <a:r>
              <a:rPr lang="en" sz="9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]</a:t>
            </a:r>
            <a:endParaRPr sz="9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3" name="Google Shape;13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2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Parametric Design Definition</a:t>
            </a:r>
            <a:endParaRPr b="1" sz="22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20"/>
          <p:cNvSpPr txBox="1"/>
          <p:nvPr>
            <p:ph idx="1" type="body"/>
          </p:nvPr>
        </p:nvSpPr>
        <p:spPr>
          <a:xfrm>
            <a:off x="311700" y="1074600"/>
            <a:ext cx="8763000" cy="9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The way of developing CAD models with an opportunity to change </a:t>
            </a:r>
            <a:r>
              <a:rPr i="1"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any geometric parameter</a:t>
            </a:r>
            <a:r>
              <a:rPr lang="en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 without re-creating the model.</a:t>
            </a:r>
            <a:endParaRPr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40" name="Google Shape;1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6850" y="124102"/>
            <a:ext cx="567527" cy="33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 rotWithShape="1">
          <a:blip r:embed="rId4">
            <a:alphaModFix/>
          </a:blip>
          <a:srcRect b="46143" l="0" r="0" t="0"/>
          <a:stretch/>
        </p:blipFill>
        <p:spPr>
          <a:xfrm>
            <a:off x="2096975" y="2083525"/>
            <a:ext cx="4950075" cy="216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1982050" y="4505850"/>
            <a:ext cx="5595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C1130"/>
                </a:solidFill>
                <a:latin typeface="DM Sans"/>
                <a:ea typeface="DM Sans"/>
                <a:cs typeface="DM Sans"/>
                <a:sym typeface="DM Sans"/>
              </a:rPr>
              <a:t>Figure 3. — Spool SolidWorks model with an adjustable ports positioning</a:t>
            </a:r>
            <a:endParaRPr sz="900">
              <a:solidFill>
                <a:srgbClr val="4C11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3" name="Google Shape;14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/>
          <p:nvPr>
            <p:ph type="title"/>
          </p:nvPr>
        </p:nvSpPr>
        <p:spPr>
          <a:xfrm>
            <a:off x="311700" y="2201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9570" lvl="0" marL="457200" rtl="0" algn="ctr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220"/>
              <a:buFont typeface="Montserrat"/>
              <a:buAutoNum type="arabicPeriod"/>
            </a:pPr>
            <a:r>
              <a:rPr b="1" lang="en" sz="2220">
                <a:solidFill>
                  <a:srgbClr val="4C1130"/>
                </a:solidFill>
                <a:latin typeface="Montserrat"/>
                <a:ea typeface="Montserrat"/>
                <a:cs typeface="Montserrat"/>
                <a:sym typeface="Montserrat"/>
              </a:rPr>
              <a:t>End Caps</a:t>
            </a:r>
            <a:endParaRPr b="1" sz="2220">
              <a:solidFill>
                <a:srgbClr val="4C11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6850" y="124102"/>
            <a:ext cx="567527" cy="3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