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LACROIX" initials="AL" lastIdx="4" clrIdx="0">
    <p:extLst>
      <p:ext uri="{19B8F6BF-5375-455C-9EA6-DF929625EA0E}">
        <p15:presenceInfo xmlns:p15="http://schemas.microsoft.com/office/powerpoint/2012/main" userId="S-1-5-21-2060718226-1440286284-1606240830-11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54A"/>
    <a:srgbClr val="00B3CC"/>
    <a:srgbClr val="00B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6347" autoAdjust="0"/>
  </p:normalViewPr>
  <p:slideViewPr>
    <p:cSldViewPr>
      <p:cViewPr>
        <p:scale>
          <a:sx n="100" d="100"/>
          <a:sy n="100" d="100"/>
        </p:scale>
        <p:origin x="302" y="91"/>
      </p:cViewPr>
      <p:guideLst>
        <p:guide orient="horz" pos="2160"/>
        <p:guide pos="3840"/>
      </p:guideLst>
    </p:cSldViewPr>
  </p:slideViewPr>
  <p:outlineViewPr>
    <p:cViewPr>
      <p:scale>
        <a:sx n="33" d="100"/>
        <a:sy n="33" d="100"/>
      </p:scale>
      <p:origin x="0" y="0"/>
    </p:cViewPr>
  </p:outlineViewPr>
  <p:notesTextViewPr>
    <p:cViewPr>
      <p:scale>
        <a:sx n="3" d="2"/>
        <a:sy n="3" d="2"/>
      </p:scale>
      <p:origin x="0" y="-600"/>
    </p:cViewPr>
  </p:notesTextViewPr>
  <p:sorterViewPr>
    <p:cViewPr>
      <p:scale>
        <a:sx n="100" d="100"/>
        <a:sy n="100" d="100"/>
      </p:scale>
      <p:origin x="0" y="-1853"/>
    </p:cViewPr>
  </p:sorterViewPr>
  <p:notesViewPr>
    <p:cSldViewPr>
      <p:cViewPr varScale="1">
        <p:scale>
          <a:sx n="125" d="100"/>
          <a:sy n="125" d="100"/>
        </p:scale>
        <p:origin x="493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fr-FR"/>
              <a:t>Baffle Displacement for 1 mm X excitation</a:t>
            </a:r>
          </a:p>
        </c:rich>
      </c:tx>
      <c:layout/>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fr-FR"/>
        </a:p>
      </c:txPr>
    </c:title>
    <c:autoTitleDeleted val="0"/>
    <c:plotArea>
      <c:layout/>
      <c:scatterChart>
        <c:scatterStyle val="smoothMarker"/>
        <c:varyColors val="0"/>
        <c:ser>
          <c:idx val="0"/>
          <c:order val="0"/>
          <c:tx>
            <c:v>X Transfert Function - Baffle Sup</c:v>
          </c:tx>
          <c:spPr>
            <a:ln w="25400" cap="flat" cmpd="sng" algn="ctr">
              <a:solidFill>
                <a:schemeClr val="accent1">
                  <a:lumMod val="50000"/>
                </a:schemeClr>
              </a:solidFill>
              <a:round/>
            </a:ln>
            <a:effectLst/>
          </c:spPr>
          <c:marker>
            <c:symbol val="none"/>
          </c:marker>
          <c:xVal>
            <c:numRef>
              <c:f>Feuil1!$A$2:$A$165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Feuil1!$B$2:$B$165</c:f>
              <c:numCache>
                <c:formatCode>0.00E+00</c:formatCode>
                <c:ptCount val="164"/>
                <c:pt idx="0">
                  <c:v>1.0593E-5</c:v>
                </c:pt>
                <c:pt idx="1">
                  <c:v>1.0494E-5</c:v>
                </c:pt>
                <c:pt idx="2">
                  <c:v>1.0322E-5</c:v>
                </c:pt>
                <c:pt idx="3">
                  <c:v>1.0063E-5</c:v>
                </c:pt>
                <c:pt idx="4">
                  <c:v>9.6894000000000008E-6</c:v>
                </c:pt>
                <c:pt idx="5">
                  <c:v>9.1545000000000002E-6</c:v>
                </c:pt>
                <c:pt idx="6">
                  <c:v>8.3573000000000004E-6</c:v>
                </c:pt>
                <c:pt idx="7">
                  <c:v>7.0518E-6</c:v>
                </c:pt>
                <c:pt idx="8">
                  <c:v>4.4151999999999997E-6</c:v>
                </c:pt>
                <c:pt idx="9">
                  <c:v>7.9794000000000002E-6</c:v>
                </c:pt>
                <c:pt idx="10">
                  <c:v>3.0827999999999997E-5</c:v>
                </c:pt>
                <c:pt idx="11">
                  <c:v>3.0331000000000001E-5</c:v>
                </c:pt>
                <c:pt idx="12">
                  <c:v>5.5065000000000002E-5</c:v>
                </c:pt>
                <c:pt idx="13">
                  <c:v>8.2486999999999998E-5</c:v>
                </c:pt>
                <c:pt idx="14">
                  <c:v>8.4704999999999996E-5</c:v>
                </c:pt>
                <c:pt idx="15">
                  <c:v>2.1945000000000001E-5</c:v>
                </c:pt>
                <c:pt idx="16">
                  <c:v>1.5600999999999999E-5</c:v>
                </c:pt>
                <c:pt idx="17">
                  <c:v>1.3104E-5</c:v>
                </c:pt>
                <c:pt idx="18">
                  <c:v>1.1464000000000001E-5</c:v>
                </c:pt>
                <c:pt idx="19">
                  <c:v>1.0063E-5</c:v>
                </c:pt>
                <c:pt idx="20">
                  <c:v>8.6448000000000006E-6</c:v>
                </c:pt>
                <c:pt idx="21">
                  <c:v>7.0129999999999996E-6</c:v>
                </c:pt>
                <c:pt idx="22">
                  <c:v>4.8975000000000001E-6</c:v>
                </c:pt>
                <c:pt idx="23">
                  <c:v>1.8171999999999999E-6</c:v>
                </c:pt>
                <c:pt idx="24">
                  <c:v>6.2345000000000002E-6</c:v>
                </c:pt>
                <c:pt idx="25">
                  <c:v>4.5086000000000002E-5</c:v>
                </c:pt>
                <c:pt idx="26">
                  <c:v>4.1394999999999999E-5</c:v>
                </c:pt>
                <c:pt idx="27">
                  <c:v>3.3405000000000003E-5</c:v>
                </c:pt>
                <c:pt idx="28">
                  <c:v>4.2780999999999997E-6</c:v>
                </c:pt>
                <c:pt idx="29">
                  <c:v>2.1844999999999998E-5</c:v>
                </c:pt>
                <c:pt idx="30">
                  <c:v>1.4815E-4</c:v>
                </c:pt>
                <c:pt idx="31">
                  <c:v>1.4847999999999999E-4</c:v>
                </c:pt>
                <c:pt idx="32">
                  <c:v>1.4781000000000001E-4</c:v>
                </c:pt>
                <c:pt idx="33">
                  <c:v>4.6789999999999998E-5</c:v>
                </c:pt>
                <c:pt idx="34">
                  <c:v>2.9921999999999999E-5</c:v>
                </c:pt>
                <c:pt idx="35">
                  <c:v>2.3400999999999998E-5</c:v>
                </c:pt>
                <c:pt idx="36">
                  <c:v>2.2008E-5</c:v>
                </c:pt>
                <c:pt idx="37">
                  <c:v>2.2001000000000002E-5</c:v>
                </c:pt>
                <c:pt idx="38">
                  <c:v>1.9831999999999999E-5</c:v>
                </c:pt>
                <c:pt idx="39">
                  <c:v>1.7479E-5</c:v>
                </c:pt>
                <c:pt idx="40">
                  <c:v>1.6331E-5</c:v>
                </c:pt>
                <c:pt idx="41">
                  <c:v>8.5076999999999999E-6</c:v>
                </c:pt>
                <c:pt idx="42">
                  <c:v>3.7884E-6</c:v>
                </c:pt>
                <c:pt idx="43">
                  <c:v>7.6983000000000005E-6</c:v>
                </c:pt>
                <c:pt idx="44">
                  <c:v>1.2782000000000001E-5</c:v>
                </c:pt>
                <c:pt idx="45">
                  <c:v>1.0824E-5</c:v>
                </c:pt>
                <c:pt idx="46">
                  <c:v>9.3612999999999996E-6</c:v>
                </c:pt>
                <c:pt idx="47">
                  <c:v>7.9907999999999998E-6</c:v>
                </c:pt>
                <c:pt idx="48">
                  <c:v>7.1334000000000002E-6</c:v>
                </c:pt>
                <c:pt idx="49">
                  <c:v>7.1307000000000002E-6</c:v>
                </c:pt>
                <c:pt idx="50">
                  <c:v>6.6236999999999998E-6</c:v>
                </c:pt>
                <c:pt idx="51">
                  <c:v>5.2201000000000002E-6</c:v>
                </c:pt>
                <c:pt idx="52">
                  <c:v>3.7548999999999998E-6</c:v>
                </c:pt>
                <c:pt idx="53">
                  <c:v>2.2214999999999998E-6</c:v>
                </c:pt>
                <c:pt idx="54">
                  <c:v>8.2735999999999997E-7</c:v>
                </c:pt>
                <c:pt idx="55">
                  <c:v>1.6736E-6</c:v>
                </c:pt>
                <c:pt idx="56">
                  <c:v>3.6726000000000002E-6</c:v>
                </c:pt>
                <c:pt idx="57">
                  <c:v>6.0073000000000001E-6</c:v>
                </c:pt>
                <c:pt idx="58">
                  <c:v>8.7044999999999994E-6</c:v>
                </c:pt>
                <c:pt idx="59">
                  <c:v>1.1866E-5</c:v>
                </c:pt>
                <c:pt idx="60">
                  <c:v>1.5659E-5</c:v>
                </c:pt>
                <c:pt idx="61">
                  <c:v>2.003E-5</c:v>
                </c:pt>
                <c:pt idx="62">
                  <c:v>2.0035E-5</c:v>
                </c:pt>
                <c:pt idx="63">
                  <c:v>2.0316999999999999E-5</c:v>
                </c:pt>
                <c:pt idx="64">
                  <c:v>2.6353E-5</c:v>
                </c:pt>
                <c:pt idx="65">
                  <c:v>2.9909000000000001E-5</c:v>
                </c:pt>
                <c:pt idx="66">
                  <c:v>2.9920000000000002E-5</c:v>
                </c:pt>
                <c:pt idx="67">
                  <c:v>2.9998999999999999E-5</c:v>
                </c:pt>
                <c:pt idx="68">
                  <c:v>3.0015E-5</c:v>
                </c:pt>
                <c:pt idx="69">
                  <c:v>3.2768000000000002E-5</c:v>
                </c:pt>
                <c:pt idx="70">
                  <c:v>4.3537E-5</c:v>
                </c:pt>
                <c:pt idx="71">
                  <c:v>6.0081000000000003E-5</c:v>
                </c:pt>
                <c:pt idx="72">
                  <c:v>9.0105000000000006E-5</c:v>
                </c:pt>
                <c:pt idx="73">
                  <c:v>1.4202999999999999E-4</c:v>
                </c:pt>
                <c:pt idx="74">
                  <c:v>1.4684E-4</c:v>
                </c:pt>
                <c:pt idx="75">
                  <c:v>1.4765000000000001E-4</c:v>
                </c:pt>
                <c:pt idx="76">
                  <c:v>1.4431000000000001E-4</c:v>
                </c:pt>
                <c:pt idx="77">
                  <c:v>1.4080000000000001E-4</c:v>
                </c:pt>
                <c:pt idx="78">
                  <c:v>1.2409000000000001E-4</c:v>
                </c:pt>
                <c:pt idx="79">
                  <c:v>1.2344999999999999E-4</c:v>
                </c:pt>
                <c:pt idx="80">
                  <c:v>1.3310000000000001E-4</c:v>
                </c:pt>
                <c:pt idx="81">
                  <c:v>3.455E-4</c:v>
                </c:pt>
                <c:pt idx="82">
                  <c:v>4.1377999999999999E-4</c:v>
                </c:pt>
                <c:pt idx="83">
                  <c:v>3.9958000000000002E-4</c:v>
                </c:pt>
                <c:pt idx="84">
                  <c:v>3.2492000000000003E-4</c:v>
                </c:pt>
                <c:pt idx="85">
                  <c:v>3.2426999999999998E-4</c:v>
                </c:pt>
                <c:pt idx="86">
                  <c:v>2.4676E-4</c:v>
                </c:pt>
                <c:pt idx="87">
                  <c:v>1.4341000000000001E-4</c:v>
                </c:pt>
                <c:pt idx="88">
                  <c:v>1.3370999999999999E-4</c:v>
                </c:pt>
                <c:pt idx="89">
                  <c:v>1.2999999999999999E-4</c:v>
                </c:pt>
                <c:pt idx="90">
                  <c:v>1.2835E-4</c:v>
                </c:pt>
                <c:pt idx="91">
                  <c:v>1.2678E-4</c:v>
                </c:pt>
                <c:pt idx="92">
                  <c:v>9.9351000000000005E-5</c:v>
                </c:pt>
                <c:pt idx="93">
                  <c:v>7.2681000000000004E-5</c:v>
                </c:pt>
                <c:pt idx="94">
                  <c:v>5.6598999999999998E-5</c:v>
                </c:pt>
                <c:pt idx="95">
                  <c:v>4.5274000000000001E-5</c:v>
                </c:pt>
                <c:pt idx="96">
                  <c:v>3.7737999999999997E-5</c:v>
                </c:pt>
                <c:pt idx="97">
                  <c:v>3.7506000000000003E-5</c:v>
                </c:pt>
                <c:pt idx="98">
                  <c:v>3.7457999999999999E-5</c:v>
                </c:pt>
                <c:pt idx="99">
                  <c:v>3.7413999999999998E-5</c:v>
                </c:pt>
                <c:pt idx="100">
                  <c:v>3.7382000000000002E-5</c:v>
                </c:pt>
                <c:pt idx="101">
                  <c:v>3.4382999999999999E-5</c:v>
                </c:pt>
                <c:pt idx="102">
                  <c:v>2.7881999999999998E-5</c:v>
                </c:pt>
                <c:pt idx="103">
                  <c:v>2.2402E-5</c:v>
                </c:pt>
                <c:pt idx="104">
                  <c:v>1.7495000000000001E-5</c:v>
                </c:pt>
                <c:pt idx="105">
                  <c:v>1.2870999999999999E-5</c:v>
                </c:pt>
                <c:pt idx="106">
                  <c:v>8.4172999999999999E-6</c:v>
                </c:pt>
                <c:pt idx="107">
                  <c:v>4.5492999999999998E-6</c:v>
                </c:pt>
                <c:pt idx="108">
                  <c:v>4.7720999999999996E-6</c:v>
                </c:pt>
                <c:pt idx="109">
                  <c:v>9.8756000000000008E-6</c:v>
                </c:pt>
                <c:pt idx="110">
                  <c:v>1.7056999999999999E-5</c:v>
                </c:pt>
                <c:pt idx="111">
                  <c:v>2.6741999999999999E-5</c:v>
                </c:pt>
                <c:pt idx="112">
                  <c:v>4.7156E-5</c:v>
                </c:pt>
                <c:pt idx="113">
                  <c:v>6.4603999999999993E-5</c:v>
                </c:pt>
                <c:pt idx="114">
                  <c:v>6.4665999999999994E-5</c:v>
                </c:pt>
                <c:pt idx="115">
                  <c:v>1.0679E-4</c:v>
                </c:pt>
                <c:pt idx="116">
                  <c:v>1.1441E-4</c:v>
                </c:pt>
                <c:pt idx="117">
                  <c:v>9.9699999999999998E-5</c:v>
                </c:pt>
                <c:pt idx="118">
                  <c:v>8.9334999999999998E-5</c:v>
                </c:pt>
                <c:pt idx="119">
                  <c:v>8.2610999999999999E-5</c:v>
                </c:pt>
                <c:pt idx="120">
                  <c:v>7.4586999999999996E-5</c:v>
                </c:pt>
                <c:pt idx="121">
                  <c:v>2.6046000000000001E-5</c:v>
                </c:pt>
                <c:pt idx="122">
                  <c:v>2.7364000000000001E-5</c:v>
                </c:pt>
                <c:pt idx="123">
                  <c:v>5.0306000000000003E-5</c:v>
                </c:pt>
                <c:pt idx="124">
                  <c:v>9.0033999999999999E-5</c:v>
                </c:pt>
                <c:pt idx="125">
                  <c:v>1.1518000000000001E-4</c:v>
                </c:pt>
                <c:pt idx="126">
                  <c:v>1.1815999999999999E-4</c:v>
                </c:pt>
                <c:pt idx="127">
                  <c:v>1.2057000000000001E-4</c:v>
                </c:pt>
                <c:pt idx="128">
                  <c:v>1.4936999999999999E-4</c:v>
                </c:pt>
                <c:pt idx="129">
                  <c:v>1.4898E-4</c:v>
                </c:pt>
                <c:pt idx="130">
                  <c:v>1.4736E-4</c:v>
                </c:pt>
                <c:pt idx="131">
                  <c:v>1.4265999999999999E-4</c:v>
                </c:pt>
                <c:pt idx="132">
                  <c:v>1.4161999999999999E-4</c:v>
                </c:pt>
                <c:pt idx="133">
                  <c:v>1.083E-4</c:v>
                </c:pt>
                <c:pt idx="134">
                  <c:v>1.0808E-4</c:v>
                </c:pt>
                <c:pt idx="135">
                  <c:v>8.2830000000000005E-5</c:v>
                </c:pt>
                <c:pt idx="136">
                  <c:v>4.3828000000000001E-5</c:v>
                </c:pt>
                <c:pt idx="137">
                  <c:v>3.8957E-5</c:v>
                </c:pt>
                <c:pt idx="138">
                  <c:v>3.8921999999999998E-5</c:v>
                </c:pt>
                <c:pt idx="139">
                  <c:v>3.5972000000000001E-5</c:v>
                </c:pt>
                <c:pt idx="140">
                  <c:v>4.3535000000000002E-5</c:v>
                </c:pt>
                <c:pt idx="141">
                  <c:v>8.7613000000000003E-5</c:v>
                </c:pt>
                <c:pt idx="142">
                  <c:v>1.5635000000000001E-4</c:v>
                </c:pt>
                <c:pt idx="143">
                  <c:v>1.5904999999999999E-4</c:v>
                </c:pt>
                <c:pt idx="144">
                  <c:v>1.086E-4</c:v>
                </c:pt>
                <c:pt idx="145">
                  <c:v>1.058E-4</c:v>
                </c:pt>
                <c:pt idx="146">
                  <c:v>7.5938000000000004E-5</c:v>
                </c:pt>
                <c:pt idx="147">
                  <c:v>7.3060999999999997E-5</c:v>
                </c:pt>
                <c:pt idx="148">
                  <c:v>6.8528999999999994E-5</c:v>
                </c:pt>
                <c:pt idx="149">
                  <c:v>6.6289000000000002E-5</c:v>
                </c:pt>
                <c:pt idx="150">
                  <c:v>5.9908000000000003E-5</c:v>
                </c:pt>
                <c:pt idx="151">
                  <c:v>5.4852999999999998E-5</c:v>
                </c:pt>
                <c:pt idx="152">
                  <c:v>1.0365999999999999E-4</c:v>
                </c:pt>
                <c:pt idx="153">
                  <c:v>1.2598000000000001E-4</c:v>
                </c:pt>
                <c:pt idx="154">
                  <c:v>1.3441000000000001E-4</c:v>
                </c:pt>
                <c:pt idx="155">
                  <c:v>1.886E-4</c:v>
                </c:pt>
                <c:pt idx="156">
                  <c:v>2.2771999999999999E-4</c:v>
                </c:pt>
                <c:pt idx="157">
                  <c:v>2.3173000000000001E-4</c:v>
                </c:pt>
                <c:pt idx="158">
                  <c:v>2.1683999999999999E-4</c:v>
                </c:pt>
                <c:pt idx="159">
                  <c:v>1.3878999999999999E-4</c:v>
                </c:pt>
                <c:pt idx="160">
                  <c:v>9.0272000000000006E-5</c:v>
                </c:pt>
                <c:pt idx="161">
                  <c:v>6.0173999999999997E-5</c:v>
                </c:pt>
                <c:pt idx="162">
                  <c:v>3.8594999999999999E-5</c:v>
                </c:pt>
                <c:pt idx="163">
                  <c:v>2.4779000000000001E-5</c:v>
                </c:pt>
              </c:numCache>
            </c:numRef>
          </c:yVal>
          <c:smooth val="1"/>
          <c:extLst>
            <c:ext xmlns:c16="http://schemas.microsoft.com/office/drawing/2014/chart" uri="{C3380CC4-5D6E-409C-BE32-E72D297353CC}">
              <c16:uniqueId val="{00000000-0E5D-4395-9123-167C8BEF89E0}"/>
            </c:ext>
          </c:extLst>
        </c:ser>
        <c:ser>
          <c:idx val="1"/>
          <c:order val="1"/>
          <c:tx>
            <c:v>Y Transfert Function - Baffle Sup.</c:v>
          </c:tx>
          <c:spPr>
            <a:ln w="25400" cap="flat" cmpd="sng" algn="ctr">
              <a:solidFill>
                <a:schemeClr val="accent1">
                  <a:lumMod val="75000"/>
                </a:schemeClr>
              </a:solidFill>
              <a:round/>
            </a:ln>
            <a:effectLst/>
          </c:spPr>
          <c:marker>
            <c:symbol val="none"/>
          </c:marker>
          <c:xVal>
            <c:numRef>
              <c:f>Feuil1!$C$2:$C$165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Feuil1!$D$2:$D$165</c:f>
              <c:numCache>
                <c:formatCode>0.00E+00</c:formatCode>
                <c:ptCount val="164"/>
                <c:pt idx="0">
                  <c:v>8.9790999999999996E-2</c:v>
                </c:pt>
                <c:pt idx="1">
                  <c:v>8.9051000000000005E-2</c:v>
                </c:pt>
                <c:pt idx="2">
                  <c:v>8.7723999999999996E-2</c:v>
                </c:pt>
                <c:pt idx="3">
                  <c:v>8.5639999999999994E-2</c:v>
                </c:pt>
                <c:pt idx="4">
                  <c:v>8.2473000000000005E-2</c:v>
                </c:pt>
                <c:pt idx="5">
                  <c:v>7.7573000000000003E-2</c:v>
                </c:pt>
                <c:pt idx="6">
                  <c:v>6.9483000000000003E-2</c:v>
                </c:pt>
                <c:pt idx="7">
                  <c:v>5.4185999999999998E-2</c:v>
                </c:pt>
                <c:pt idx="8">
                  <c:v>1.6216000000000001E-2</c:v>
                </c:pt>
                <c:pt idx="9" formatCode="General">
                  <c:v>0.29415999999999998</c:v>
                </c:pt>
                <c:pt idx="10" formatCode="General">
                  <c:v>1.1815</c:v>
                </c:pt>
                <c:pt idx="11" formatCode="General">
                  <c:v>1.1869000000000001</c:v>
                </c:pt>
                <c:pt idx="12" formatCode="General">
                  <c:v>0.33244000000000001</c:v>
                </c:pt>
                <c:pt idx="13" formatCode="General">
                  <c:v>0.28293000000000001</c:v>
                </c:pt>
                <c:pt idx="14" formatCode="General">
                  <c:v>0.26677000000000001</c:v>
                </c:pt>
                <c:pt idx="15" formatCode="General">
                  <c:v>0.15279000000000001</c:v>
                </c:pt>
                <c:pt idx="16" formatCode="General">
                  <c:v>0.13284000000000001</c:v>
                </c:pt>
                <c:pt idx="17" formatCode="General">
                  <c:v>0.12045</c:v>
                </c:pt>
                <c:pt idx="18" formatCode="General">
                  <c:v>0.11068</c:v>
                </c:pt>
                <c:pt idx="19" formatCode="General">
                  <c:v>0.10106999999999999</c:v>
                </c:pt>
                <c:pt idx="20">
                  <c:v>8.9693999999999996E-2</c:v>
                </c:pt>
                <c:pt idx="21">
                  <c:v>7.3896000000000003E-2</c:v>
                </c:pt>
                <c:pt idx="22">
                  <c:v>4.8275999999999999E-2</c:v>
                </c:pt>
                <c:pt idx="23">
                  <c:v>1.7114000000000001E-2</c:v>
                </c:pt>
                <c:pt idx="24" formatCode="General">
                  <c:v>0.1845</c:v>
                </c:pt>
                <c:pt idx="25" formatCode="General">
                  <c:v>1.5155000000000001</c:v>
                </c:pt>
                <c:pt idx="26" formatCode="General">
                  <c:v>1.4542999999999999</c:v>
                </c:pt>
                <c:pt idx="27" formatCode="General">
                  <c:v>1.2394000000000001</c:v>
                </c:pt>
                <c:pt idx="28" formatCode="General">
                  <c:v>0.45945999999999998</c:v>
                </c:pt>
                <c:pt idx="29" formatCode="General">
                  <c:v>0.37231999999999998</c:v>
                </c:pt>
                <c:pt idx="30" formatCode="General">
                  <c:v>0.40483999999999998</c:v>
                </c:pt>
                <c:pt idx="31" formatCode="General">
                  <c:v>0.38573000000000002</c:v>
                </c:pt>
                <c:pt idx="32" formatCode="General">
                  <c:v>0.36579</c:v>
                </c:pt>
                <c:pt idx="33" formatCode="General">
                  <c:v>0.15048</c:v>
                </c:pt>
                <c:pt idx="34" formatCode="General">
                  <c:v>0.17246</c:v>
                </c:pt>
                <c:pt idx="35" formatCode="General">
                  <c:v>0.17954000000000001</c:v>
                </c:pt>
                <c:pt idx="36" formatCode="General">
                  <c:v>0.18153</c:v>
                </c:pt>
                <c:pt idx="37" formatCode="General">
                  <c:v>0.18154000000000001</c:v>
                </c:pt>
                <c:pt idx="38" formatCode="General">
                  <c:v>0.18637000000000001</c:v>
                </c:pt>
                <c:pt idx="39" formatCode="General">
                  <c:v>0.20121</c:v>
                </c:pt>
                <c:pt idx="40" formatCode="General">
                  <c:v>0.25770999999999999</c:v>
                </c:pt>
                <c:pt idx="41" formatCode="General">
                  <c:v>0.42060999999999998</c:v>
                </c:pt>
                <c:pt idx="42" formatCode="General">
                  <c:v>0.30288999999999999</c:v>
                </c:pt>
                <c:pt idx="43" formatCode="General">
                  <c:v>0.25569999999999998</c:v>
                </c:pt>
                <c:pt idx="44" formatCode="General">
                  <c:v>0.15428</c:v>
                </c:pt>
                <c:pt idx="45" formatCode="General">
                  <c:v>0.14918000000000001</c:v>
                </c:pt>
                <c:pt idx="46" formatCode="General">
                  <c:v>0.15085999999999999</c:v>
                </c:pt>
                <c:pt idx="47" formatCode="General">
                  <c:v>0.15292</c:v>
                </c:pt>
                <c:pt idx="48" formatCode="General">
                  <c:v>0.15415000000000001</c:v>
                </c:pt>
                <c:pt idx="49" formatCode="General">
                  <c:v>0.15415999999999999</c:v>
                </c:pt>
                <c:pt idx="50" formatCode="General">
                  <c:v>0.15486</c:v>
                </c:pt>
                <c:pt idx="51" formatCode="General">
                  <c:v>0.15673000000000001</c:v>
                </c:pt>
                <c:pt idx="52" formatCode="General">
                  <c:v>0.15861</c:v>
                </c:pt>
                <c:pt idx="53" formatCode="General">
                  <c:v>0.16056000000000001</c:v>
                </c:pt>
                <c:pt idx="54" formatCode="General">
                  <c:v>0.16264000000000001</c:v>
                </c:pt>
                <c:pt idx="55" formatCode="General">
                  <c:v>0.16489000000000001</c:v>
                </c:pt>
                <c:pt idx="56" formatCode="General">
                  <c:v>0.16738</c:v>
                </c:pt>
                <c:pt idx="57" formatCode="General">
                  <c:v>0.17014000000000001</c:v>
                </c:pt>
                <c:pt idx="58" formatCode="General">
                  <c:v>0.17324999999999999</c:v>
                </c:pt>
                <c:pt idx="59" formatCode="General">
                  <c:v>0.17677999999999999</c:v>
                </c:pt>
                <c:pt idx="60" formatCode="General">
                  <c:v>0.18085000000000001</c:v>
                </c:pt>
                <c:pt idx="61" formatCode="General">
                  <c:v>0.18523999999999999</c:v>
                </c:pt>
                <c:pt idx="62" formatCode="General">
                  <c:v>0.18525</c:v>
                </c:pt>
                <c:pt idx="63" formatCode="General">
                  <c:v>0.18551000000000001</c:v>
                </c:pt>
                <c:pt idx="64" formatCode="General">
                  <c:v>0.19120999999999999</c:v>
                </c:pt>
                <c:pt idx="65" formatCode="General">
                  <c:v>0.19134000000000001</c:v>
                </c:pt>
                <c:pt idx="66" formatCode="General">
                  <c:v>0.19133</c:v>
                </c:pt>
                <c:pt idx="67" formatCode="General">
                  <c:v>0.19123000000000001</c:v>
                </c:pt>
                <c:pt idx="68" formatCode="General">
                  <c:v>0.19120999999999999</c:v>
                </c:pt>
                <c:pt idx="69" formatCode="General">
                  <c:v>0.19041</c:v>
                </c:pt>
                <c:pt idx="70" formatCode="General">
                  <c:v>0.19461999999999999</c:v>
                </c:pt>
                <c:pt idx="71" formatCode="General">
                  <c:v>0.19255</c:v>
                </c:pt>
                <c:pt idx="72" formatCode="General">
                  <c:v>0.18378</c:v>
                </c:pt>
                <c:pt idx="73" formatCode="General">
                  <c:v>0.53249999999999997</c:v>
                </c:pt>
                <c:pt idx="74" formatCode="General">
                  <c:v>0.57708000000000004</c:v>
                </c:pt>
                <c:pt idx="75" formatCode="General">
                  <c:v>0.58450999999999997</c:v>
                </c:pt>
                <c:pt idx="76" formatCode="General">
                  <c:v>0.57779000000000003</c:v>
                </c:pt>
                <c:pt idx="77" formatCode="General">
                  <c:v>0.56796999999999997</c:v>
                </c:pt>
                <c:pt idx="78" formatCode="General">
                  <c:v>0.57574000000000003</c:v>
                </c:pt>
                <c:pt idx="79" formatCode="General">
                  <c:v>0.58257000000000003</c:v>
                </c:pt>
                <c:pt idx="80" formatCode="General">
                  <c:v>0.65347999999999995</c:v>
                </c:pt>
                <c:pt idx="81" formatCode="General">
                  <c:v>1.0338000000000001</c:v>
                </c:pt>
                <c:pt idx="82" formatCode="General">
                  <c:v>1.0488</c:v>
                </c:pt>
                <c:pt idx="83" formatCode="General">
                  <c:v>0.96084999999999998</c:v>
                </c:pt>
                <c:pt idx="84" formatCode="General">
                  <c:v>0.71314999999999995</c:v>
                </c:pt>
                <c:pt idx="85" formatCode="General">
                  <c:v>0.71125000000000005</c:v>
                </c:pt>
                <c:pt idx="86" formatCode="General">
                  <c:v>0.48975999999999997</c:v>
                </c:pt>
                <c:pt idx="87" formatCode="General">
                  <c:v>0.20623</c:v>
                </c:pt>
                <c:pt idx="88" formatCode="General">
                  <c:v>0.19159999999999999</c:v>
                </c:pt>
                <c:pt idx="89" formatCode="General">
                  <c:v>0.18681</c:v>
                </c:pt>
                <c:pt idx="90" formatCode="General">
                  <c:v>0.18361</c:v>
                </c:pt>
                <c:pt idx="91" formatCode="General">
                  <c:v>0.17960000000000001</c:v>
                </c:pt>
                <c:pt idx="92">
                  <c:v>8.8608999999999993E-2</c:v>
                </c:pt>
                <c:pt idx="93">
                  <c:v>3.0032E-2</c:v>
                </c:pt>
                <c:pt idx="94">
                  <c:v>4.2659999999999997E-2</c:v>
                </c:pt>
                <c:pt idx="95">
                  <c:v>5.8222999999999997E-2</c:v>
                </c:pt>
                <c:pt idx="96">
                  <c:v>8.9151999999999995E-2</c:v>
                </c:pt>
                <c:pt idx="97">
                  <c:v>9.8533999999999997E-2</c:v>
                </c:pt>
                <c:pt idx="98" formatCode="General">
                  <c:v>0.10276</c:v>
                </c:pt>
                <c:pt idx="99" formatCode="General">
                  <c:v>0.10836</c:v>
                </c:pt>
                <c:pt idx="100" formatCode="General">
                  <c:v>0.1108</c:v>
                </c:pt>
                <c:pt idx="101" formatCode="General">
                  <c:v>0.12202</c:v>
                </c:pt>
                <c:pt idx="102" formatCode="General">
                  <c:v>0.12723999999999999</c:v>
                </c:pt>
                <c:pt idx="103" formatCode="General">
                  <c:v>0.13408</c:v>
                </c:pt>
                <c:pt idx="104" formatCode="General">
                  <c:v>0.14163000000000001</c:v>
                </c:pt>
                <c:pt idx="105" formatCode="General">
                  <c:v>0.14960000000000001</c:v>
                </c:pt>
                <c:pt idx="106" formatCode="General">
                  <c:v>0.15809999999999999</c:v>
                </c:pt>
                <c:pt idx="107" formatCode="General">
                  <c:v>0.16747000000000001</c:v>
                </c:pt>
                <c:pt idx="108" formatCode="General">
                  <c:v>0.17826</c:v>
                </c:pt>
                <c:pt idx="109" formatCode="General">
                  <c:v>0.19148000000000001</c:v>
                </c:pt>
                <c:pt idx="110" formatCode="General">
                  <c:v>0.20902999999999999</c:v>
                </c:pt>
                <c:pt idx="111" formatCode="General">
                  <c:v>0.23522999999999999</c:v>
                </c:pt>
                <c:pt idx="112" formatCode="General">
                  <c:v>0.28115000000000001</c:v>
                </c:pt>
                <c:pt idx="113" formatCode="General">
                  <c:v>0.30460999999999999</c:v>
                </c:pt>
                <c:pt idx="114" formatCode="General">
                  <c:v>0.30469000000000002</c:v>
                </c:pt>
                <c:pt idx="115" formatCode="General">
                  <c:v>0.36076999999999998</c:v>
                </c:pt>
                <c:pt idx="116" formatCode="General">
                  <c:v>0.35502</c:v>
                </c:pt>
                <c:pt idx="117" formatCode="General">
                  <c:v>0.31907999999999997</c:v>
                </c:pt>
                <c:pt idx="118" formatCode="General">
                  <c:v>0.29632999999999998</c:v>
                </c:pt>
                <c:pt idx="119" formatCode="General">
                  <c:v>0.28111999999999998</c:v>
                </c:pt>
                <c:pt idx="120" formatCode="General">
                  <c:v>0.26168000000000002</c:v>
                </c:pt>
                <c:pt idx="121">
                  <c:v>7.9687999999999995E-2</c:v>
                </c:pt>
                <c:pt idx="122">
                  <c:v>4.8240999999999999E-2</c:v>
                </c:pt>
                <c:pt idx="123">
                  <c:v>6.3842999999999997E-2</c:v>
                </c:pt>
                <c:pt idx="124" formatCode="General">
                  <c:v>0.24077000000000001</c:v>
                </c:pt>
                <c:pt idx="125" formatCode="General">
                  <c:v>0.53932999999999998</c:v>
                </c:pt>
                <c:pt idx="126" formatCode="General">
                  <c:v>0.60748999999999997</c:v>
                </c:pt>
                <c:pt idx="127" formatCode="General">
                  <c:v>0.63680999999999999</c:v>
                </c:pt>
                <c:pt idx="128" formatCode="General">
                  <c:v>0.55842999999999998</c:v>
                </c:pt>
                <c:pt idx="129" formatCode="General">
                  <c:v>0.52353000000000005</c:v>
                </c:pt>
                <c:pt idx="130" formatCode="General">
                  <c:v>0.49493999999999999</c:v>
                </c:pt>
                <c:pt idx="131" formatCode="General">
                  <c:v>0.44890999999999998</c:v>
                </c:pt>
                <c:pt idx="132" formatCode="General">
                  <c:v>0.44116</c:v>
                </c:pt>
                <c:pt idx="133" formatCode="General">
                  <c:v>0.30678</c:v>
                </c:pt>
                <c:pt idx="134" formatCode="General">
                  <c:v>0.30630000000000002</c:v>
                </c:pt>
                <c:pt idx="135" formatCode="General">
                  <c:v>0.27498</c:v>
                </c:pt>
                <c:pt idx="136" formatCode="General">
                  <c:v>0.30936000000000002</c:v>
                </c:pt>
                <c:pt idx="137" formatCode="General">
                  <c:v>0.35074</c:v>
                </c:pt>
                <c:pt idx="138" formatCode="General">
                  <c:v>0.35116999999999998</c:v>
                </c:pt>
                <c:pt idx="139" formatCode="General">
                  <c:v>0.37885999999999997</c:v>
                </c:pt>
                <c:pt idx="140" formatCode="General">
                  <c:v>0.48235</c:v>
                </c:pt>
                <c:pt idx="141" formatCode="General">
                  <c:v>0.66717000000000004</c:v>
                </c:pt>
                <c:pt idx="142" formatCode="General">
                  <c:v>0.88319000000000003</c:v>
                </c:pt>
                <c:pt idx="143" formatCode="General">
                  <c:v>0.86160999999999999</c:v>
                </c:pt>
                <c:pt idx="144" formatCode="General">
                  <c:v>0.51297000000000004</c:v>
                </c:pt>
                <c:pt idx="145" formatCode="General">
                  <c:v>0.49848999999999999</c:v>
                </c:pt>
                <c:pt idx="146" formatCode="General">
                  <c:v>0.35221999999999998</c:v>
                </c:pt>
                <c:pt idx="147" formatCode="General">
                  <c:v>0.3377</c:v>
                </c:pt>
                <c:pt idx="148" formatCode="General">
                  <c:v>0.31386999999999998</c:v>
                </c:pt>
                <c:pt idx="149" formatCode="General">
                  <c:v>0.30163000000000001</c:v>
                </c:pt>
                <c:pt idx="150" formatCode="General">
                  <c:v>0.26534999999999997</c:v>
                </c:pt>
                <c:pt idx="151" formatCode="General">
                  <c:v>0.2029</c:v>
                </c:pt>
                <c:pt idx="152" formatCode="General">
                  <c:v>0.36625000000000002</c:v>
                </c:pt>
                <c:pt idx="153" formatCode="General">
                  <c:v>0.47654999999999997</c:v>
                </c:pt>
                <c:pt idx="154" formatCode="General">
                  <c:v>0.51980999999999999</c:v>
                </c:pt>
                <c:pt idx="155" formatCode="General">
                  <c:v>0.74456999999999995</c:v>
                </c:pt>
                <c:pt idx="156" formatCode="General">
                  <c:v>0.85712999999999995</c:v>
                </c:pt>
                <c:pt idx="157" formatCode="General">
                  <c:v>0.85592999999999997</c:v>
                </c:pt>
                <c:pt idx="158" formatCode="General">
                  <c:v>0.76502999999999999</c:v>
                </c:pt>
                <c:pt idx="159" formatCode="General">
                  <c:v>0.44678000000000001</c:v>
                </c:pt>
                <c:pt idx="160" formatCode="General">
                  <c:v>0.27429999999999999</c:v>
                </c:pt>
                <c:pt idx="161" formatCode="General">
                  <c:v>0.17895</c:v>
                </c:pt>
                <c:pt idx="162" formatCode="General">
                  <c:v>0.11745</c:v>
                </c:pt>
                <c:pt idx="163">
                  <c:v>7.3780999999999999E-2</c:v>
                </c:pt>
              </c:numCache>
            </c:numRef>
          </c:yVal>
          <c:smooth val="1"/>
          <c:extLst>
            <c:ext xmlns:c16="http://schemas.microsoft.com/office/drawing/2014/chart" uri="{C3380CC4-5D6E-409C-BE32-E72D297353CC}">
              <c16:uniqueId val="{00000001-0E5D-4395-9123-167C8BEF89E0}"/>
            </c:ext>
          </c:extLst>
        </c:ser>
        <c:ser>
          <c:idx val="2"/>
          <c:order val="2"/>
          <c:tx>
            <c:v>Z Transfert Function - Baffle Sup.</c:v>
          </c:tx>
          <c:spPr>
            <a:ln w="25400" cap="flat" cmpd="sng" algn="ctr">
              <a:solidFill>
                <a:schemeClr val="accent1">
                  <a:lumMod val="60000"/>
                  <a:lumOff val="40000"/>
                </a:schemeClr>
              </a:solidFill>
              <a:round/>
            </a:ln>
            <a:effectLst/>
          </c:spPr>
          <c:marker>
            <c:symbol val="none"/>
          </c:marker>
          <c:xVal>
            <c:numRef>
              <c:f>Feuil1!$E$2:$E$165</c:f>
              <c:numCache>
                <c:formatCode>0.00E+00</c:formatCode>
                <c:ptCount val="164"/>
                <c:pt idx="0">
                  <c:v>1</c:v>
                </c:pt>
                <c:pt idx="1">
                  <c:v>2</c:v>
                </c:pt>
                <c:pt idx="2">
                  <c:v>3</c:v>
                </c:pt>
                <c:pt idx="3">
                  <c:v>4</c:v>
                </c:pt>
                <c:pt idx="4" formatCode="General">
                  <c:v>5</c:v>
                </c:pt>
                <c:pt idx="5" formatCode="General">
                  <c:v>6</c:v>
                </c:pt>
                <c:pt idx="6" formatCode="General">
                  <c:v>7</c:v>
                </c:pt>
                <c:pt idx="7" formatCode="General">
                  <c:v>8</c:v>
                </c:pt>
                <c:pt idx="8" formatCode="General">
                  <c:v>9</c:v>
                </c:pt>
                <c:pt idx="9" formatCode="General">
                  <c:v>10</c:v>
                </c:pt>
                <c:pt idx="10" formatCode="General">
                  <c:v>10.282</c:v>
                </c:pt>
                <c:pt idx="11" formatCode="General">
                  <c:v>10.303000000000001</c:v>
                </c:pt>
                <c:pt idx="12" formatCode="General">
                  <c:v>11</c:v>
                </c:pt>
                <c:pt idx="13" formatCode="General">
                  <c:v>11.083</c:v>
                </c:pt>
                <c:pt idx="14" formatCode="General">
                  <c:v>11.097</c:v>
                </c:pt>
                <c:pt idx="15" formatCode="General">
                  <c:v>12</c:v>
                </c:pt>
                <c:pt idx="16" formatCode="General">
                  <c:v>13</c:v>
                </c:pt>
                <c:pt idx="17" formatCode="General">
                  <c:v>14</c:v>
                </c:pt>
                <c:pt idx="18" formatCode="General">
                  <c:v>15</c:v>
                </c:pt>
                <c:pt idx="19" formatCode="General">
                  <c:v>16</c:v>
                </c:pt>
                <c:pt idx="20" formatCode="General">
                  <c:v>17</c:v>
                </c:pt>
                <c:pt idx="21" formatCode="General">
                  <c:v>18</c:v>
                </c:pt>
                <c:pt idx="22" formatCode="General">
                  <c:v>19</c:v>
                </c:pt>
                <c:pt idx="23" formatCode="General">
                  <c:v>20</c:v>
                </c:pt>
                <c:pt idx="24" formatCode="General">
                  <c:v>21</c:v>
                </c:pt>
                <c:pt idx="25" formatCode="General">
                  <c:v>21.908000000000001</c:v>
                </c:pt>
                <c:pt idx="26" formatCode="General">
                  <c:v>22</c:v>
                </c:pt>
                <c:pt idx="27" formatCode="General">
                  <c:v>22.09</c:v>
                </c:pt>
                <c:pt idx="28" formatCode="General">
                  <c:v>23</c:v>
                </c:pt>
                <c:pt idx="29" formatCode="General">
                  <c:v>24</c:v>
                </c:pt>
                <c:pt idx="30" formatCode="General">
                  <c:v>24.959</c:v>
                </c:pt>
                <c:pt idx="31" formatCode="General">
                  <c:v>24.98</c:v>
                </c:pt>
                <c:pt idx="32" formatCode="General">
                  <c:v>25</c:v>
                </c:pt>
                <c:pt idx="33" formatCode="General">
                  <c:v>26</c:v>
                </c:pt>
                <c:pt idx="34" formatCode="General">
                  <c:v>27</c:v>
                </c:pt>
                <c:pt idx="35" formatCode="General">
                  <c:v>28</c:v>
                </c:pt>
                <c:pt idx="36" formatCode="General">
                  <c:v>28.338000000000001</c:v>
                </c:pt>
                <c:pt idx="37" formatCode="General">
                  <c:v>28.34</c:v>
                </c:pt>
                <c:pt idx="38" formatCode="General">
                  <c:v>29</c:v>
                </c:pt>
                <c:pt idx="39" formatCode="General">
                  <c:v>30</c:v>
                </c:pt>
                <c:pt idx="40" formatCode="General">
                  <c:v>31</c:v>
                </c:pt>
                <c:pt idx="41" formatCode="General">
                  <c:v>31.832999999999998</c:v>
                </c:pt>
                <c:pt idx="42" formatCode="General">
                  <c:v>32</c:v>
                </c:pt>
                <c:pt idx="43" formatCode="General">
                  <c:v>32.064999999999998</c:v>
                </c:pt>
                <c:pt idx="44" formatCode="General">
                  <c:v>33</c:v>
                </c:pt>
                <c:pt idx="45" formatCode="General">
                  <c:v>34</c:v>
                </c:pt>
                <c:pt idx="46" formatCode="General">
                  <c:v>35</c:v>
                </c:pt>
                <c:pt idx="47" formatCode="General">
                  <c:v>36</c:v>
                </c:pt>
                <c:pt idx="48" formatCode="General">
                  <c:v>36.628999999999998</c:v>
                </c:pt>
                <c:pt idx="49" formatCode="General">
                  <c:v>36.631</c:v>
                </c:pt>
                <c:pt idx="50" formatCode="General">
                  <c:v>37</c:v>
                </c:pt>
                <c:pt idx="51" formatCode="General">
                  <c:v>38</c:v>
                </c:pt>
                <c:pt idx="52" formatCode="General">
                  <c:v>39</c:v>
                </c:pt>
                <c:pt idx="53" formatCode="General">
                  <c:v>40</c:v>
                </c:pt>
                <c:pt idx="54" formatCode="General">
                  <c:v>41</c:v>
                </c:pt>
                <c:pt idx="55" formatCode="General">
                  <c:v>42</c:v>
                </c:pt>
                <c:pt idx="56" formatCode="General">
                  <c:v>43</c:v>
                </c:pt>
                <c:pt idx="57" formatCode="General">
                  <c:v>44</c:v>
                </c:pt>
                <c:pt idx="58" formatCode="General">
                  <c:v>45</c:v>
                </c:pt>
                <c:pt idx="59" formatCode="General">
                  <c:v>46</c:v>
                </c:pt>
                <c:pt idx="60" formatCode="General">
                  <c:v>47</c:v>
                </c:pt>
                <c:pt idx="61" formatCode="General">
                  <c:v>47.944000000000003</c:v>
                </c:pt>
                <c:pt idx="62" formatCode="General">
                  <c:v>47.945</c:v>
                </c:pt>
                <c:pt idx="63" formatCode="General">
                  <c:v>48</c:v>
                </c:pt>
                <c:pt idx="64" formatCode="General">
                  <c:v>49</c:v>
                </c:pt>
                <c:pt idx="65" formatCode="General">
                  <c:v>49.569000000000003</c:v>
                </c:pt>
                <c:pt idx="66" formatCode="General">
                  <c:v>49.570999999999998</c:v>
                </c:pt>
                <c:pt idx="67" formatCode="General">
                  <c:v>49.585999999999999</c:v>
                </c:pt>
                <c:pt idx="68" formatCode="General">
                  <c:v>49.588999999999999</c:v>
                </c:pt>
                <c:pt idx="69" formatCode="General">
                  <c:v>50</c:v>
                </c:pt>
                <c:pt idx="70" formatCode="General">
                  <c:v>51</c:v>
                </c:pt>
                <c:pt idx="71" formatCode="General">
                  <c:v>52</c:v>
                </c:pt>
                <c:pt idx="72" formatCode="General">
                  <c:v>53</c:v>
                </c:pt>
                <c:pt idx="73" formatCode="General">
                  <c:v>53.883000000000003</c:v>
                </c:pt>
                <c:pt idx="74" formatCode="General">
                  <c:v>54</c:v>
                </c:pt>
                <c:pt idx="75" formatCode="General">
                  <c:v>54.037999999999997</c:v>
                </c:pt>
                <c:pt idx="76" formatCode="General">
                  <c:v>54.244999999999997</c:v>
                </c:pt>
                <c:pt idx="77" formatCode="General">
                  <c:v>54.313000000000002</c:v>
                </c:pt>
                <c:pt idx="78" formatCode="General">
                  <c:v>54.65</c:v>
                </c:pt>
                <c:pt idx="79" formatCode="General">
                  <c:v>54.685000000000002</c:v>
                </c:pt>
                <c:pt idx="80" formatCode="General">
                  <c:v>55</c:v>
                </c:pt>
                <c:pt idx="81" formatCode="General">
                  <c:v>56</c:v>
                </c:pt>
                <c:pt idx="82" formatCode="General">
                  <c:v>56.344000000000001</c:v>
                </c:pt>
                <c:pt idx="83" formatCode="General">
                  <c:v>56.469000000000001</c:v>
                </c:pt>
                <c:pt idx="84" formatCode="General">
                  <c:v>56.723999999999997</c:v>
                </c:pt>
                <c:pt idx="85" formatCode="General">
                  <c:v>56.725999999999999</c:v>
                </c:pt>
                <c:pt idx="86" formatCode="General">
                  <c:v>57</c:v>
                </c:pt>
                <c:pt idx="87" formatCode="General">
                  <c:v>57.793999999999997</c:v>
                </c:pt>
                <c:pt idx="88" formatCode="General">
                  <c:v>58</c:v>
                </c:pt>
                <c:pt idx="89" formatCode="General">
                  <c:v>58.128999999999998</c:v>
                </c:pt>
                <c:pt idx="90" formatCode="General">
                  <c:v>58.195</c:v>
                </c:pt>
                <c:pt idx="91" formatCode="General">
                  <c:v>58.256</c:v>
                </c:pt>
                <c:pt idx="92" formatCode="General">
                  <c:v>59</c:v>
                </c:pt>
                <c:pt idx="93" formatCode="General">
                  <c:v>60</c:v>
                </c:pt>
                <c:pt idx="94" formatCode="General">
                  <c:v>61</c:v>
                </c:pt>
                <c:pt idx="95" formatCode="General">
                  <c:v>62</c:v>
                </c:pt>
                <c:pt idx="96" formatCode="General">
                  <c:v>63</c:v>
                </c:pt>
                <c:pt idx="97" formatCode="General">
                  <c:v>63.128</c:v>
                </c:pt>
                <c:pt idx="98" formatCode="General">
                  <c:v>63.19</c:v>
                </c:pt>
                <c:pt idx="99" formatCode="General">
                  <c:v>63.284999999999997</c:v>
                </c:pt>
                <c:pt idx="100" formatCode="General">
                  <c:v>63.335000000000001</c:v>
                </c:pt>
                <c:pt idx="101" formatCode="General">
                  <c:v>64</c:v>
                </c:pt>
                <c:pt idx="102" formatCode="General">
                  <c:v>65</c:v>
                </c:pt>
                <c:pt idx="103" formatCode="General">
                  <c:v>66</c:v>
                </c:pt>
                <c:pt idx="104" formatCode="General">
                  <c:v>67</c:v>
                </c:pt>
                <c:pt idx="105" formatCode="General">
                  <c:v>68</c:v>
                </c:pt>
                <c:pt idx="106" formatCode="General">
                  <c:v>69</c:v>
                </c:pt>
                <c:pt idx="107" formatCode="General">
                  <c:v>70</c:v>
                </c:pt>
                <c:pt idx="108" formatCode="General">
                  <c:v>71</c:v>
                </c:pt>
                <c:pt idx="109" formatCode="General">
                  <c:v>72</c:v>
                </c:pt>
                <c:pt idx="110" formatCode="General">
                  <c:v>73</c:v>
                </c:pt>
                <c:pt idx="111" formatCode="General">
                  <c:v>74</c:v>
                </c:pt>
                <c:pt idx="112" formatCode="General">
                  <c:v>75</c:v>
                </c:pt>
                <c:pt idx="113" formatCode="General">
                  <c:v>75.331999999999994</c:v>
                </c:pt>
                <c:pt idx="114" formatCode="General">
                  <c:v>75.332999999999998</c:v>
                </c:pt>
                <c:pt idx="115" formatCode="General">
                  <c:v>76</c:v>
                </c:pt>
                <c:pt idx="116" formatCode="General">
                  <c:v>76.477999999999994</c:v>
                </c:pt>
                <c:pt idx="117" formatCode="General">
                  <c:v>76.716999999999999</c:v>
                </c:pt>
                <c:pt idx="118" formatCode="General">
                  <c:v>76.835999999999999</c:v>
                </c:pt>
                <c:pt idx="119" formatCode="General">
                  <c:v>76.91</c:v>
                </c:pt>
                <c:pt idx="120" formatCode="General">
                  <c:v>77</c:v>
                </c:pt>
                <c:pt idx="121" formatCode="General">
                  <c:v>78</c:v>
                </c:pt>
                <c:pt idx="122" formatCode="General">
                  <c:v>79</c:v>
                </c:pt>
                <c:pt idx="123" formatCode="General">
                  <c:v>80</c:v>
                </c:pt>
                <c:pt idx="124" formatCode="General">
                  <c:v>81</c:v>
                </c:pt>
                <c:pt idx="125" formatCode="General">
                  <c:v>81.66</c:v>
                </c:pt>
                <c:pt idx="126" formatCode="General">
                  <c:v>81.858999999999995</c:v>
                </c:pt>
                <c:pt idx="127" formatCode="General">
                  <c:v>82</c:v>
                </c:pt>
                <c:pt idx="128" formatCode="General">
                  <c:v>82.82</c:v>
                </c:pt>
                <c:pt idx="129" formatCode="General">
                  <c:v>82.921999999999997</c:v>
                </c:pt>
                <c:pt idx="130" formatCode="General">
                  <c:v>83</c:v>
                </c:pt>
                <c:pt idx="131" formatCode="General">
                  <c:v>83.123000000000005</c:v>
                </c:pt>
                <c:pt idx="132" formatCode="General">
                  <c:v>83.144000000000005</c:v>
                </c:pt>
                <c:pt idx="133" formatCode="General">
                  <c:v>83.628</c:v>
                </c:pt>
                <c:pt idx="134" formatCode="General">
                  <c:v>83.631</c:v>
                </c:pt>
                <c:pt idx="135" formatCode="General">
                  <c:v>84</c:v>
                </c:pt>
                <c:pt idx="136" formatCode="General">
                  <c:v>85</c:v>
                </c:pt>
                <c:pt idx="137" formatCode="General">
                  <c:v>85.632999999999996</c:v>
                </c:pt>
                <c:pt idx="138" formatCode="General">
                  <c:v>85.638999999999996</c:v>
                </c:pt>
                <c:pt idx="139" formatCode="General">
                  <c:v>86</c:v>
                </c:pt>
                <c:pt idx="140" formatCode="General">
                  <c:v>87</c:v>
                </c:pt>
                <c:pt idx="141" formatCode="General">
                  <c:v>88</c:v>
                </c:pt>
                <c:pt idx="142" formatCode="General">
                  <c:v>89</c:v>
                </c:pt>
                <c:pt idx="143" formatCode="General">
                  <c:v>89.168000000000006</c:v>
                </c:pt>
                <c:pt idx="144" formatCode="General">
                  <c:v>89.963999999999999</c:v>
                </c:pt>
                <c:pt idx="145" formatCode="General">
                  <c:v>90</c:v>
                </c:pt>
                <c:pt idx="146" formatCode="General">
                  <c:v>90.519000000000005</c:v>
                </c:pt>
                <c:pt idx="147" formatCode="General">
                  <c:v>90.593000000000004</c:v>
                </c:pt>
                <c:pt idx="148" formatCode="General">
                  <c:v>90.721000000000004</c:v>
                </c:pt>
                <c:pt idx="149" formatCode="General">
                  <c:v>90.789000000000001</c:v>
                </c:pt>
                <c:pt idx="150" formatCode="General">
                  <c:v>91</c:v>
                </c:pt>
                <c:pt idx="151" formatCode="General">
                  <c:v>92</c:v>
                </c:pt>
                <c:pt idx="152" formatCode="General">
                  <c:v>93</c:v>
                </c:pt>
                <c:pt idx="153" formatCode="General">
                  <c:v>93.326999999999998</c:v>
                </c:pt>
                <c:pt idx="154" formatCode="General">
                  <c:v>93.438999999999993</c:v>
                </c:pt>
                <c:pt idx="155" formatCode="General">
                  <c:v>94</c:v>
                </c:pt>
                <c:pt idx="156" formatCode="General">
                  <c:v>94.453000000000003</c:v>
                </c:pt>
                <c:pt idx="157" formatCode="General">
                  <c:v>94.608000000000004</c:v>
                </c:pt>
                <c:pt idx="158" formatCode="General">
                  <c:v>95</c:v>
                </c:pt>
                <c:pt idx="159" formatCode="General">
                  <c:v>96</c:v>
                </c:pt>
                <c:pt idx="160" formatCode="General">
                  <c:v>97</c:v>
                </c:pt>
                <c:pt idx="161" formatCode="General">
                  <c:v>98</c:v>
                </c:pt>
                <c:pt idx="162" formatCode="General">
                  <c:v>99</c:v>
                </c:pt>
                <c:pt idx="163" formatCode="General">
                  <c:v>100</c:v>
                </c:pt>
              </c:numCache>
            </c:numRef>
          </c:xVal>
          <c:yVal>
            <c:numRef>
              <c:f>Feuil1!$F$2:$F$165</c:f>
              <c:numCache>
                <c:formatCode>General</c:formatCode>
                <c:ptCount val="164"/>
                <c:pt idx="0">
                  <c:v>0.39504</c:v>
                </c:pt>
                <c:pt idx="1">
                  <c:v>0.39611000000000002</c:v>
                </c:pt>
                <c:pt idx="2">
                  <c:v>0.39801999999999998</c:v>
                </c:pt>
                <c:pt idx="3">
                  <c:v>0.40096999999999999</c:v>
                </c:pt>
                <c:pt idx="4">
                  <c:v>0.40533999999999998</c:v>
                </c:pt>
                <c:pt idx="5">
                  <c:v>0.41191</c:v>
                </c:pt>
                <c:pt idx="6">
                  <c:v>0.42235</c:v>
                </c:pt>
                <c:pt idx="7">
                  <c:v>0.44116</c:v>
                </c:pt>
                <c:pt idx="8">
                  <c:v>0.48616999999999999</c:v>
                </c:pt>
                <c:pt idx="9">
                  <c:v>0.78310999999999997</c:v>
                </c:pt>
                <c:pt idx="10">
                  <c:v>1.2262</c:v>
                </c:pt>
                <c:pt idx="11">
                  <c:v>1.1292</c:v>
                </c:pt>
                <c:pt idx="12">
                  <c:v>0.39493</c:v>
                </c:pt>
                <c:pt idx="13">
                  <c:v>0.38535999999999998</c:v>
                </c:pt>
                <c:pt idx="14">
                  <c:v>0.36691000000000001</c:v>
                </c:pt>
                <c:pt idx="15">
                  <c:v>0.29320000000000002</c:v>
                </c:pt>
                <c:pt idx="16">
                  <c:v>0.33761000000000002</c:v>
                </c:pt>
                <c:pt idx="17">
                  <c:v>0.35914000000000001</c:v>
                </c:pt>
                <c:pt idx="18">
                  <c:v>0.37472</c:v>
                </c:pt>
                <c:pt idx="19">
                  <c:v>0.38912000000000002</c:v>
                </c:pt>
                <c:pt idx="20">
                  <c:v>0.40508</c:v>
                </c:pt>
                <c:pt idx="21">
                  <c:v>0.42571999999999999</c:v>
                </c:pt>
                <c:pt idx="22">
                  <c:v>0.45699000000000001</c:v>
                </c:pt>
                <c:pt idx="23">
                  <c:v>0.51597000000000004</c:v>
                </c:pt>
                <c:pt idx="24">
                  <c:v>0.68733</c:v>
                </c:pt>
                <c:pt idx="25">
                  <c:v>1.4850000000000001</c:v>
                </c:pt>
                <c:pt idx="26">
                  <c:v>1.2096</c:v>
                </c:pt>
                <c:pt idx="27">
                  <c:v>0.86348999999999998</c:v>
                </c:pt>
                <c:pt idx="28">
                  <c:v>0.14276</c:v>
                </c:pt>
                <c:pt idx="29">
                  <c:v>0.29726999999999998</c:v>
                </c:pt>
                <c:pt idx="30">
                  <c:v>0.44573000000000002</c:v>
                </c:pt>
                <c:pt idx="31">
                  <c:v>0.42670000000000002</c:v>
                </c:pt>
                <c:pt idx="32">
                  <c:v>0.40642</c:v>
                </c:pt>
                <c:pt idx="33">
                  <c:v>0.19611999999999999</c:v>
                </c:pt>
                <c:pt idx="34">
                  <c:v>0.24690999999999999</c:v>
                </c:pt>
                <c:pt idx="35">
                  <c:v>0.26917000000000002</c:v>
                </c:pt>
                <c:pt idx="36">
                  <c:v>0.27372000000000002</c:v>
                </c:pt>
                <c:pt idx="37">
                  <c:v>0.27374999999999999</c:v>
                </c:pt>
                <c:pt idx="38">
                  <c:v>0.27922999999999998</c:v>
                </c:pt>
                <c:pt idx="39">
                  <c:v>0.27666000000000002</c:v>
                </c:pt>
                <c:pt idx="40">
                  <c:v>0.23884</c:v>
                </c:pt>
                <c:pt idx="41">
                  <c:v>0.72416000000000003</c:v>
                </c:pt>
                <c:pt idx="42">
                  <c:v>0.77788000000000002</c:v>
                </c:pt>
                <c:pt idx="43">
                  <c:v>0.71572000000000002</c:v>
                </c:pt>
                <c:pt idx="44">
                  <c:v>0.34633000000000003</c:v>
                </c:pt>
                <c:pt idx="45">
                  <c:v>0.35746</c:v>
                </c:pt>
                <c:pt idx="46">
                  <c:v>0.36254999999999998</c:v>
                </c:pt>
                <c:pt idx="47">
                  <c:v>0.36736000000000002</c:v>
                </c:pt>
                <c:pt idx="48">
                  <c:v>0.37053999999999998</c:v>
                </c:pt>
                <c:pt idx="49">
                  <c:v>0.37054999999999999</c:v>
                </c:pt>
                <c:pt idx="50">
                  <c:v>0.37248999999999999</c:v>
                </c:pt>
                <c:pt idx="51">
                  <c:v>0.37803999999999999</c:v>
                </c:pt>
                <c:pt idx="52">
                  <c:v>0.38405</c:v>
                </c:pt>
                <c:pt idx="53">
                  <c:v>0.3906</c:v>
                </c:pt>
                <c:pt idx="54">
                  <c:v>0.39778999999999998</c:v>
                </c:pt>
                <c:pt idx="55">
                  <c:v>0.40575</c:v>
                </c:pt>
                <c:pt idx="56">
                  <c:v>0.41469</c:v>
                </c:pt>
                <c:pt idx="57">
                  <c:v>0.42485000000000001</c:v>
                </c:pt>
                <c:pt idx="58">
                  <c:v>0.43663000000000002</c:v>
                </c:pt>
                <c:pt idx="59">
                  <c:v>0.45054</c:v>
                </c:pt>
                <c:pt idx="60">
                  <c:v>0.46743000000000001</c:v>
                </c:pt>
                <c:pt idx="61">
                  <c:v>0.48720000000000002</c:v>
                </c:pt>
                <c:pt idx="62">
                  <c:v>0.48721999999999999</c:v>
                </c:pt>
                <c:pt idx="63">
                  <c:v>0.48852000000000001</c:v>
                </c:pt>
                <c:pt idx="64">
                  <c:v>0.51629999999999998</c:v>
                </c:pt>
                <c:pt idx="65">
                  <c:v>0.53356000000000003</c:v>
                </c:pt>
                <c:pt idx="66">
                  <c:v>0.53361999999999998</c:v>
                </c:pt>
                <c:pt idx="67">
                  <c:v>0.53403999999999996</c:v>
                </c:pt>
                <c:pt idx="68">
                  <c:v>0.53412999999999999</c:v>
                </c:pt>
                <c:pt idx="69">
                  <c:v>0.54857999999999996</c:v>
                </c:pt>
                <c:pt idx="70">
                  <c:v>0.60365999999999997</c:v>
                </c:pt>
                <c:pt idx="71">
                  <c:v>0.69567000000000001</c:v>
                </c:pt>
                <c:pt idx="72">
                  <c:v>0.88663000000000003</c:v>
                </c:pt>
                <c:pt idx="73">
                  <c:v>1.0585</c:v>
                </c:pt>
                <c:pt idx="74">
                  <c:v>1.0087999999999999</c:v>
                </c:pt>
                <c:pt idx="75">
                  <c:v>0.98904000000000003</c:v>
                </c:pt>
                <c:pt idx="76">
                  <c:v>0.86797999999999997</c:v>
                </c:pt>
                <c:pt idx="77">
                  <c:v>0.82701999999999998</c:v>
                </c:pt>
                <c:pt idx="78">
                  <c:v>0.65810999999999997</c:v>
                </c:pt>
                <c:pt idx="79">
                  <c:v>0.64553000000000005</c:v>
                </c:pt>
                <c:pt idx="80">
                  <c:v>0.60121999999999998</c:v>
                </c:pt>
                <c:pt idx="81">
                  <c:v>1.1196999999999999</c:v>
                </c:pt>
                <c:pt idx="82">
                  <c:v>1.1814</c:v>
                </c:pt>
                <c:pt idx="83">
                  <c:v>1.0907</c:v>
                </c:pt>
                <c:pt idx="84">
                  <c:v>0.81518999999999997</c:v>
                </c:pt>
                <c:pt idx="85">
                  <c:v>0.81301999999999996</c:v>
                </c:pt>
                <c:pt idx="86">
                  <c:v>0.55796000000000001</c:v>
                </c:pt>
                <c:pt idx="87">
                  <c:v>0.23318</c:v>
                </c:pt>
                <c:pt idx="88">
                  <c:v>0.2172</c:v>
                </c:pt>
                <c:pt idx="89">
                  <c:v>0.20818999999999999</c:v>
                </c:pt>
                <c:pt idx="90">
                  <c:v>0.20168</c:v>
                </c:pt>
                <c:pt idx="91">
                  <c:v>0.19417000000000001</c:v>
                </c:pt>
                <c:pt idx="92" formatCode="0.00E+00">
                  <c:v>9.2087000000000002E-2</c:v>
                </c:pt>
                <c:pt idx="93">
                  <c:v>0.12049</c:v>
                </c:pt>
                <c:pt idx="94">
                  <c:v>0.16774</c:v>
                </c:pt>
                <c:pt idx="95">
                  <c:v>0.19852</c:v>
                </c:pt>
                <c:pt idx="96">
                  <c:v>0.24088999999999999</c:v>
                </c:pt>
                <c:pt idx="97">
                  <c:v>0.25385000000000002</c:v>
                </c:pt>
                <c:pt idx="98">
                  <c:v>0.26012999999999997</c:v>
                </c:pt>
                <c:pt idx="99">
                  <c:v>0.26901999999999998</c:v>
                </c:pt>
                <c:pt idx="100">
                  <c:v>0.27317999999999998</c:v>
                </c:pt>
                <c:pt idx="101">
                  <c:v>0.29763000000000001</c:v>
                </c:pt>
                <c:pt idx="102">
                  <c:v>0.31136000000000003</c:v>
                </c:pt>
                <c:pt idx="103">
                  <c:v>0.32680999999999999</c:v>
                </c:pt>
                <c:pt idx="104">
                  <c:v>0.34332000000000001</c:v>
                </c:pt>
                <c:pt idx="105">
                  <c:v>0.36062</c:v>
                </c:pt>
                <c:pt idx="106">
                  <c:v>0.37906000000000001</c:v>
                </c:pt>
                <c:pt idx="107">
                  <c:v>0.39933000000000002</c:v>
                </c:pt>
                <c:pt idx="108">
                  <c:v>0.42258000000000001</c:v>
                </c:pt>
                <c:pt idx="109">
                  <c:v>0.45072000000000001</c:v>
                </c:pt>
                <c:pt idx="110">
                  <c:v>0.48738999999999999</c:v>
                </c:pt>
                <c:pt idx="111">
                  <c:v>0.54051000000000005</c:v>
                </c:pt>
                <c:pt idx="112">
                  <c:v>0.62931999999999999</c:v>
                </c:pt>
                <c:pt idx="113">
                  <c:v>0.67205999999999999</c:v>
                </c:pt>
                <c:pt idx="114">
                  <c:v>0.67220000000000002</c:v>
                </c:pt>
                <c:pt idx="115">
                  <c:v>0.75202000000000002</c:v>
                </c:pt>
                <c:pt idx="116">
                  <c:v>0.64776</c:v>
                </c:pt>
                <c:pt idx="117">
                  <c:v>0.50744</c:v>
                </c:pt>
                <c:pt idx="118">
                  <c:v>0.43808000000000002</c:v>
                </c:pt>
                <c:pt idx="119">
                  <c:v>0.4012</c:v>
                </c:pt>
                <c:pt idx="120">
                  <c:v>0.36564000000000002</c:v>
                </c:pt>
                <c:pt idx="121">
                  <c:v>0.37422</c:v>
                </c:pt>
                <c:pt idx="122">
                  <c:v>0.47499000000000002</c:v>
                </c:pt>
                <c:pt idx="123">
                  <c:v>0.59902</c:v>
                </c:pt>
                <c:pt idx="124">
                  <c:v>0.78105999999999998</c:v>
                </c:pt>
                <c:pt idx="125">
                  <c:v>0.77778999999999998</c:v>
                </c:pt>
                <c:pt idx="126">
                  <c:v>0.71126</c:v>
                </c:pt>
                <c:pt idx="127">
                  <c:v>0.65934000000000004</c:v>
                </c:pt>
                <c:pt idx="128">
                  <c:v>0.47001999999999999</c:v>
                </c:pt>
                <c:pt idx="129">
                  <c:v>0.44207000000000002</c:v>
                </c:pt>
                <c:pt idx="130">
                  <c:v>0.41887000000000002</c:v>
                </c:pt>
                <c:pt idx="131">
                  <c:v>0.38117000000000001</c:v>
                </c:pt>
                <c:pt idx="132">
                  <c:v>0.37480999999999998</c:v>
                </c:pt>
                <c:pt idx="133">
                  <c:v>0.26916000000000001</c:v>
                </c:pt>
                <c:pt idx="134">
                  <c:v>0.26882</c:v>
                </c:pt>
                <c:pt idx="135">
                  <c:v>0.25340000000000001</c:v>
                </c:pt>
                <c:pt idx="136">
                  <c:v>0.32551000000000002</c:v>
                </c:pt>
                <c:pt idx="137">
                  <c:v>0.38743</c:v>
                </c:pt>
                <c:pt idx="138">
                  <c:v>0.38802999999999999</c:v>
                </c:pt>
                <c:pt idx="139">
                  <c:v>0.42559000000000002</c:v>
                </c:pt>
                <c:pt idx="140">
                  <c:v>0.54925999999999997</c:v>
                </c:pt>
                <c:pt idx="141">
                  <c:v>0.73689000000000004</c:v>
                </c:pt>
                <c:pt idx="142">
                  <c:v>0.90310000000000001</c:v>
                </c:pt>
                <c:pt idx="143">
                  <c:v>0.86734999999999995</c:v>
                </c:pt>
                <c:pt idx="144">
                  <c:v>0.51232999999999995</c:v>
                </c:pt>
                <c:pt idx="145">
                  <c:v>0.50063999999999997</c:v>
                </c:pt>
                <c:pt idx="146">
                  <c:v>0.40368999999999999</c:v>
                </c:pt>
                <c:pt idx="147">
                  <c:v>0.39589000000000002</c:v>
                </c:pt>
                <c:pt idx="148">
                  <c:v>0.38317000000000001</c:v>
                </c:pt>
                <c:pt idx="149">
                  <c:v>0.37672</c:v>
                </c:pt>
                <c:pt idx="150">
                  <c:v>0.35943999999999998</c:v>
                </c:pt>
                <c:pt idx="151">
                  <c:v>0.42202000000000001</c:v>
                </c:pt>
                <c:pt idx="152">
                  <c:v>0.64410000000000001</c:v>
                </c:pt>
                <c:pt idx="153">
                  <c:v>0.72592999999999996</c:v>
                </c:pt>
                <c:pt idx="154">
                  <c:v>0.75610999999999995</c:v>
                </c:pt>
                <c:pt idx="155">
                  <c:v>0.93733</c:v>
                </c:pt>
                <c:pt idx="156">
                  <c:v>1.0166999999999999</c:v>
                </c:pt>
                <c:pt idx="157">
                  <c:v>0.99699000000000004</c:v>
                </c:pt>
                <c:pt idx="158">
                  <c:v>0.85002999999999995</c:v>
                </c:pt>
                <c:pt idx="159">
                  <c:v>0.42902000000000001</c:v>
                </c:pt>
                <c:pt idx="160">
                  <c:v>0.21465999999999999</c:v>
                </c:pt>
                <c:pt idx="161">
                  <c:v>0.10546</c:v>
                </c:pt>
                <c:pt idx="162" formatCode="0.00E+00">
                  <c:v>6.1960000000000001E-2</c:v>
                </c:pt>
                <c:pt idx="163" formatCode="0.00E+00">
                  <c:v>7.7412999999999996E-2</c:v>
                </c:pt>
              </c:numCache>
            </c:numRef>
          </c:yVal>
          <c:smooth val="1"/>
          <c:extLst>
            <c:ext xmlns:c16="http://schemas.microsoft.com/office/drawing/2014/chart" uri="{C3380CC4-5D6E-409C-BE32-E72D297353CC}">
              <c16:uniqueId val="{00000002-0E5D-4395-9123-167C8BEF89E0}"/>
            </c:ext>
          </c:extLst>
        </c:ser>
        <c:ser>
          <c:idx val="3"/>
          <c:order val="3"/>
          <c:tx>
            <c:v>X Transfert Function - Baffle Inf.</c:v>
          </c:tx>
          <c:spPr>
            <a:ln w="6350" cap="flat" cmpd="sng" algn="ctr">
              <a:solidFill>
                <a:schemeClr val="accent1">
                  <a:lumMod val="50000"/>
                </a:schemeClr>
              </a:solidFill>
              <a:prstDash val="dash"/>
              <a:round/>
            </a:ln>
            <a:effectLst/>
          </c:spPr>
          <c:marker>
            <c:symbol val="none"/>
          </c:marker>
          <c:xVal>
            <c:numRef>
              <c:f>Feuil1!$G$2:$G$165</c:f>
              <c:numCache>
                <c:formatCode>0.00E+00</c:formatCode>
                <c:ptCount val="164"/>
                <c:pt idx="0">
                  <c:v>1</c:v>
                </c:pt>
                <c:pt idx="1">
                  <c:v>2</c:v>
                </c:pt>
                <c:pt idx="2">
                  <c:v>3</c:v>
                </c:pt>
                <c:pt idx="3">
                  <c:v>4</c:v>
                </c:pt>
                <c:pt idx="4">
                  <c:v>5</c:v>
                </c:pt>
                <c:pt idx="5">
                  <c:v>6</c:v>
                </c:pt>
                <c:pt idx="6" formatCode="General">
                  <c:v>7</c:v>
                </c:pt>
                <c:pt idx="7" formatCode="General">
                  <c:v>8</c:v>
                </c:pt>
                <c:pt idx="8" formatCode="General">
                  <c:v>9</c:v>
                </c:pt>
                <c:pt idx="9" formatCode="General">
                  <c:v>10</c:v>
                </c:pt>
                <c:pt idx="10" formatCode="General">
                  <c:v>10.282</c:v>
                </c:pt>
                <c:pt idx="11" formatCode="General">
                  <c:v>10.303000000000001</c:v>
                </c:pt>
                <c:pt idx="12" formatCode="General">
                  <c:v>11</c:v>
                </c:pt>
                <c:pt idx="13" formatCode="General">
                  <c:v>11.083</c:v>
                </c:pt>
                <c:pt idx="14" formatCode="General">
                  <c:v>11.097</c:v>
                </c:pt>
                <c:pt idx="15" formatCode="General">
                  <c:v>12</c:v>
                </c:pt>
                <c:pt idx="16" formatCode="General">
                  <c:v>13</c:v>
                </c:pt>
                <c:pt idx="17" formatCode="General">
                  <c:v>14</c:v>
                </c:pt>
                <c:pt idx="18" formatCode="General">
                  <c:v>15</c:v>
                </c:pt>
                <c:pt idx="19" formatCode="General">
                  <c:v>16</c:v>
                </c:pt>
                <c:pt idx="20" formatCode="General">
                  <c:v>17</c:v>
                </c:pt>
                <c:pt idx="21" formatCode="General">
                  <c:v>18</c:v>
                </c:pt>
                <c:pt idx="22" formatCode="General">
                  <c:v>19</c:v>
                </c:pt>
                <c:pt idx="23" formatCode="General">
                  <c:v>20</c:v>
                </c:pt>
                <c:pt idx="24" formatCode="General">
                  <c:v>21</c:v>
                </c:pt>
                <c:pt idx="25" formatCode="General">
                  <c:v>21.908000000000001</c:v>
                </c:pt>
                <c:pt idx="26" formatCode="General">
                  <c:v>22</c:v>
                </c:pt>
                <c:pt idx="27" formatCode="General">
                  <c:v>22.09</c:v>
                </c:pt>
                <c:pt idx="28" formatCode="General">
                  <c:v>23</c:v>
                </c:pt>
                <c:pt idx="29" formatCode="General">
                  <c:v>24</c:v>
                </c:pt>
                <c:pt idx="30" formatCode="General">
                  <c:v>24.959</c:v>
                </c:pt>
                <c:pt idx="31" formatCode="General">
                  <c:v>24.98</c:v>
                </c:pt>
                <c:pt idx="32" formatCode="General">
                  <c:v>25</c:v>
                </c:pt>
                <c:pt idx="33" formatCode="General">
                  <c:v>26</c:v>
                </c:pt>
                <c:pt idx="34" formatCode="General">
                  <c:v>27</c:v>
                </c:pt>
                <c:pt idx="35" formatCode="General">
                  <c:v>28</c:v>
                </c:pt>
                <c:pt idx="36" formatCode="General">
                  <c:v>28.338000000000001</c:v>
                </c:pt>
                <c:pt idx="37" formatCode="General">
                  <c:v>28.34</c:v>
                </c:pt>
                <c:pt idx="38" formatCode="General">
                  <c:v>29</c:v>
                </c:pt>
                <c:pt idx="39" formatCode="General">
                  <c:v>30</c:v>
                </c:pt>
                <c:pt idx="40" formatCode="General">
                  <c:v>31</c:v>
                </c:pt>
                <c:pt idx="41" formatCode="General">
                  <c:v>31.832999999999998</c:v>
                </c:pt>
                <c:pt idx="42" formatCode="General">
                  <c:v>32</c:v>
                </c:pt>
                <c:pt idx="43" formatCode="General">
                  <c:v>32.064999999999998</c:v>
                </c:pt>
                <c:pt idx="44" formatCode="General">
                  <c:v>33</c:v>
                </c:pt>
                <c:pt idx="45" formatCode="General">
                  <c:v>34</c:v>
                </c:pt>
                <c:pt idx="46" formatCode="General">
                  <c:v>35</c:v>
                </c:pt>
                <c:pt idx="47" formatCode="General">
                  <c:v>36</c:v>
                </c:pt>
                <c:pt idx="48" formatCode="General">
                  <c:v>36.628999999999998</c:v>
                </c:pt>
                <c:pt idx="49" formatCode="General">
                  <c:v>36.631</c:v>
                </c:pt>
                <c:pt idx="50" formatCode="General">
                  <c:v>37</c:v>
                </c:pt>
                <c:pt idx="51" formatCode="General">
                  <c:v>38</c:v>
                </c:pt>
                <c:pt idx="52" formatCode="General">
                  <c:v>39</c:v>
                </c:pt>
                <c:pt idx="53" formatCode="General">
                  <c:v>40</c:v>
                </c:pt>
                <c:pt idx="54" formatCode="General">
                  <c:v>41</c:v>
                </c:pt>
                <c:pt idx="55" formatCode="General">
                  <c:v>42</c:v>
                </c:pt>
                <c:pt idx="56" formatCode="General">
                  <c:v>43</c:v>
                </c:pt>
                <c:pt idx="57" formatCode="General">
                  <c:v>44</c:v>
                </c:pt>
                <c:pt idx="58" formatCode="General">
                  <c:v>45</c:v>
                </c:pt>
                <c:pt idx="59" formatCode="General">
                  <c:v>46</c:v>
                </c:pt>
                <c:pt idx="60" formatCode="General">
                  <c:v>47</c:v>
                </c:pt>
                <c:pt idx="61" formatCode="General">
                  <c:v>47.944000000000003</c:v>
                </c:pt>
                <c:pt idx="62" formatCode="General">
                  <c:v>47.945</c:v>
                </c:pt>
                <c:pt idx="63" formatCode="General">
                  <c:v>48</c:v>
                </c:pt>
                <c:pt idx="64" formatCode="General">
                  <c:v>49</c:v>
                </c:pt>
                <c:pt idx="65" formatCode="General">
                  <c:v>49.569000000000003</c:v>
                </c:pt>
                <c:pt idx="66" formatCode="General">
                  <c:v>49.570999999999998</c:v>
                </c:pt>
                <c:pt idx="67" formatCode="General">
                  <c:v>49.585999999999999</c:v>
                </c:pt>
                <c:pt idx="68" formatCode="General">
                  <c:v>49.588999999999999</c:v>
                </c:pt>
                <c:pt idx="69" formatCode="General">
                  <c:v>50</c:v>
                </c:pt>
                <c:pt idx="70" formatCode="General">
                  <c:v>51</c:v>
                </c:pt>
                <c:pt idx="71" formatCode="General">
                  <c:v>52</c:v>
                </c:pt>
                <c:pt idx="72" formatCode="General">
                  <c:v>53</c:v>
                </c:pt>
                <c:pt idx="73" formatCode="General">
                  <c:v>53.883000000000003</c:v>
                </c:pt>
                <c:pt idx="74" formatCode="General">
                  <c:v>54</c:v>
                </c:pt>
                <c:pt idx="75" formatCode="General">
                  <c:v>54.037999999999997</c:v>
                </c:pt>
                <c:pt idx="76" formatCode="General">
                  <c:v>54.244999999999997</c:v>
                </c:pt>
                <c:pt idx="77" formatCode="General">
                  <c:v>54.313000000000002</c:v>
                </c:pt>
                <c:pt idx="78" formatCode="General">
                  <c:v>54.65</c:v>
                </c:pt>
                <c:pt idx="79" formatCode="General">
                  <c:v>54.685000000000002</c:v>
                </c:pt>
                <c:pt idx="80" formatCode="General">
                  <c:v>55</c:v>
                </c:pt>
                <c:pt idx="81" formatCode="General">
                  <c:v>56</c:v>
                </c:pt>
                <c:pt idx="82" formatCode="General">
                  <c:v>56.344000000000001</c:v>
                </c:pt>
                <c:pt idx="83" formatCode="General">
                  <c:v>56.469000000000001</c:v>
                </c:pt>
                <c:pt idx="84" formatCode="General">
                  <c:v>56.723999999999997</c:v>
                </c:pt>
                <c:pt idx="85" formatCode="General">
                  <c:v>56.725999999999999</c:v>
                </c:pt>
                <c:pt idx="86" formatCode="General">
                  <c:v>57</c:v>
                </c:pt>
                <c:pt idx="87" formatCode="General">
                  <c:v>57.793999999999997</c:v>
                </c:pt>
                <c:pt idx="88" formatCode="General">
                  <c:v>58</c:v>
                </c:pt>
                <c:pt idx="89" formatCode="General">
                  <c:v>58.128999999999998</c:v>
                </c:pt>
                <c:pt idx="90" formatCode="General">
                  <c:v>58.195</c:v>
                </c:pt>
                <c:pt idx="91" formatCode="General">
                  <c:v>58.256</c:v>
                </c:pt>
                <c:pt idx="92" formatCode="General">
                  <c:v>59</c:v>
                </c:pt>
                <c:pt idx="93" formatCode="General">
                  <c:v>60</c:v>
                </c:pt>
                <c:pt idx="94" formatCode="General">
                  <c:v>61</c:v>
                </c:pt>
                <c:pt idx="95" formatCode="General">
                  <c:v>62</c:v>
                </c:pt>
                <c:pt idx="96" formatCode="General">
                  <c:v>63</c:v>
                </c:pt>
                <c:pt idx="97" formatCode="General">
                  <c:v>63.128</c:v>
                </c:pt>
                <c:pt idx="98" formatCode="General">
                  <c:v>63.19</c:v>
                </c:pt>
                <c:pt idx="99" formatCode="General">
                  <c:v>63.284999999999997</c:v>
                </c:pt>
                <c:pt idx="100" formatCode="General">
                  <c:v>63.335000000000001</c:v>
                </c:pt>
                <c:pt idx="101" formatCode="General">
                  <c:v>64</c:v>
                </c:pt>
                <c:pt idx="102" formatCode="General">
                  <c:v>65</c:v>
                </c:pt>
                <c:pt idx="103" formatCode="General">
                  <c:v>66</c:v>
                </c:pt>
                <c:pt idx="104" formatCode="General">
                  <c:v>67</c:v>
                </c:pt>
                <c:pt idx="105" formatCode="General">
                  <c:v>68</c:v>
                </c:pt>
                <c:pt idx="106" formatCode="General">
                  <c:v>69</c:v>
                </c:pt>
                <c:pt idx="107" formatCode="General">
                  <c:v>70</c:v>
                </c:pt>
                <c:pt idx="108" formatCode="General">
                  <c:v>71</c:v>
                </c:pt>
                <c:pt idx="109" formatCode="General">
                  <c:v>72</c:v>
                </c:pt>
                <c:pt idx="110" formatCode="General">
                  <c:v>73</c:v>
                </c:pt>
                <c:pt idx="111" formatCode="General">
                  <c:v>74</c:v>
                </c:pt>
                <c:pt idx="112" formatCode="General">
                  <c:v>75</c:v>
                </c:pt>
                <c:pt idx="113" formatCode="General">
                  <c:v>75.331999999999994</c:v>
                </c:pt>
                <c:pt idx="114" formatCode="General">
                  <c:v>75.332999999999998</c:v>
                </c:pt>
                <c:pt idx="115" formatCode="General">
                  <c:v>76</c:v>
                </c:pt>
                <c:pt idx="116" formatCode="General">
                  <c:v>76.477999999999994</c:v>
                </c:pt>
                <c:pt idx="117" formatCode="General">
                  <c:v>76.716999999999999</c:v>
                </c:pt>
                <c:pt idx="118" formatCode="General">
                  <c:v>76.835999999999999</c:v>
                </c:pt>
                <c:pt idx="119" formatCode="General">
                  <c:v>76.91</c:v>
                </c:pt>
                <c:pt idx="120" formatCode="General">
                  <c:v>77</c:v>
                </c:pt>
                <c:pt idx="121" formatCode="General">
                  <c:v>78</c:v>
                </c:pt>
                <c:pt idx="122" formatCode="General">
                  <c:v>79</c:v>
                </c:pt>
                <c:pt idx="123" formatCode="General">
                  <c:v>80</c:v>
                </c:pt>
                <c:pt idx="124" formatCode="General">
                  <c:v>81</c:v>
                </c:pt>
                <c:pt idx="125" formatCode="General">
                  <c:v>81.66</c:v>
                </c:pt>
                <c:pt idx="126" formatCode="General">
                  <c:v>81.858999999999995</c:v>
                </c:pt>
                <c:pt idx="127" formatCode="General">
                  <c:v>82</c:v>
                </c:pt>
                <c:pt idx="128" formatCode="General">
                  <c:v>82.82</c:v>
                </c:pt>
                <c:pt idx="129" formatCode="General">
                  <c:v>82.921999999999997</c:v>
                </c:pt>
                <c:pt idx="130" formatCode="General">
                  <c:v>83</c:v>
                </c:pt>
                <c:pt idx="131" formatCode="General">
                  <c:v>83.123000000000005</c:v>
                </c:pt>
                <c:pt idx="132" formatCode="General">
                  <c:v>83.144000000000005</c:v>
                </c:pt>
                <c:pt idx="133" formatCode="General">
                  <c:v>83.628</c:v>
                </c:pt>
                <c:pt idx="134" formatCode="General">
                  <c:v>83.631</c:v>
                </c:pt>
                <c:pt idx="135" formatCode="General">
                  <c:v>84</c:v>
                </c:pt>
                <c:pt idx="136" formatCode="General">
                  <c:v>85</c:v>
                </c:pt>
                <c:pt idx="137" formatCode="General">
                  <c:v>85.632999999999996</c:v>
                </c:pt>
                <c:pt idx="138" formatCode="General">
                  <c:v>85.638999999999996</c:v>
                </c:pt>
                <c:pt idx="139" formatCode="General">
                  <c:v>86</c:v>
                </c:pt>
                <c:pt idx="140" formatCode="General">
                  <c:v>87</c:v>
                </c:pt>
                <c:pt idx="141" formatCode="General">
                  <c:v>88</c:v>
                </c:pt>
                <c:pt idx="142" formatCode="General">
                  <c:v>89</c:v>
                </c:pt>
                <c:pt idx="143" formatCode="General">
                  <c:v>89.168000000000006</c:v>
                </c:pt>
                <c:pt idx="144" formatCode="General">
                  <c:v>89.963999999999999</c:v>
                </c:pt>
                <c:pt idx="145" formatCode="General">
                  <c:v>90</c:v>
                </c:pt>
                <c:pt idx="146" formatCode="General">
                  <c:v>90.519000000000005</c:v>
                </c:pt>
                <c:pt idx="147" formatCode="General">
                  <c:v>90.593000000000004</c:v>
                </c:pt>
                <c:pt idx="148" formatCode="General">
                  <c:v>90.721000000000004</c:v>
                </c:pt>
                <c:pt idx="149" formatCode="General">
                  <c:v>90.789000000000001</c:v>
                </c:pt>
                <c:pt idx="150" formatCode="General">
                  <c:v>91</c:v>
                </c:pt>
                <c:pt idx="151" formatCode="General">
                  <c:v>92</c:v>
                </c:pt>
                <c:pt idx="152" formatCode="General">
                  <c:v>93</c:v>
                </c:pt>
                <c:pt idx="153" formatCode="General">
                  <c:v>93.326999999999998</c:v>
                </c:pt>
                <c:pt idx="154" formatCode="General">
                  <c:v>93.438999999999993</c:v>
                </c:pt>
                <c:pt idx="155" formatCode="General">
                  <c:v>94</c:v>
                </c:pt>
                <c:pt idx="156" formatCode="General">
                  <c:v>94.453000000000003</c:v>
                </c:pt>
                <c:pt idx="157" formatCode="General">
                  <c:v>94.608000000000004</c:v>
                </c:pt>
                <c:pt idx="158" formatCode="General">
                  <c:v>95</c:v>
                </c:pt>
                <c:pt idx="159" formatCode="General">
                  <c:v>96</c:v>
                </c:pt>
                <c:pt idx="160" formatCode="General">
                  <c:v>97</c:v>
                </c:pt>
                <c:pt idx="161" formatCode="General">
                  <c:v>98</c:v>
                </c:pt>
                <c:pt idx="162" formatCode="General">
                  <c:v>99</c:v>
                </c:pt>
                <c:pt idx="163" formatCode="General">
                  <c:v>100</c:v>
                </c:pt>
              </c:numCache>
            </c:numRef>
          </c:xVal>
          <c:yVal>
            <c:numRef>
              <c:f>Feuil1!$H$2:$H$165</c:f>
              <c:numCache>
                <c:formatCode>0.00E+00</c:formatCode>
                <c:ptCount val="164"/>
                <c:pt idx="0">
                  <c:v>9.3090999999999994E-5</c:v>
                </c:pt>
                <c:pt idx="1">
                  <c:v>9.3226999999999994E-5</c:v>
                </c:pt>
                <c:pt idx="2">
                  <c:v>9.3466000000000003E-5</c:v>
                </c:pt>
                <c:pt idx="3">
                  <c:v>9.3826999999999995E-5</c:v>
                </c:pt>
                <c:pt idx="4">
                  <c:v>9.4345000000000006E-5</c:v>
                </c:pt>
                <c:pt idx="5">
                  <c:v>9.5089999999999999E-5</c:v>
                </c:pt>
                <c:pt idx="6">
                  <c:v>9.6201999999999998E-5</c:v>
                </c:pt>
                <c:pt idx="7">
                  <c:v>9.802E-5</c:v>
                </c:pt>
                <c:pt idx="8">
                  <c:v>1.0166999999999999E-4</c:v>
                </c:pt>
                <c:pt idx="9">
                  <c:v>1.1620000000000001E-4</c:v>
                </c:pt>
                <c:pt idx="10">
                  <c:v>1.1591000000000001E-4</c:v>
                </c:pt>
                <c:pt idx="11">
                  <c:v>1.0995E-4</c:v>
                </c:pt>
                <c:pt idx="12">
                  <c:v>1.7482000000000001E-4</c:v>
                </c:pt>
                <c:pt idx="13">
                  <c:v>1.5982999999999999E-4</c:v>
                </c:pt>
                <c:pt idx="14">
                  <c:v>1.4931999999999999E-4</c:v>
                </c:pt>
                <c:pt idx="15">
                  <c:v>7.5859999999999995E-5</c:v>
                </c:pt>
                <c:pt idx="16">
                  <c:v>8.5148999999999994E-5</c:v>
                </c:pt>
                <c:pt idx="17">
                  <c:v>8.8715999999999996E-5</c:v>
                </c:pt>
                <c:pt idx="18">
                  <c:v>9.0958000000000006E-5</c:v>
                </c:pt>
                <c:pt idx="19">
                  <c:v>9.2777999999999998E-5</c:v>
                </c:pt>
                <c:pt idx="20">
                  <c:v>9.4520999999999998E-5</c:v>
                </c:pt>
                <c:pt idx="21">
                  <c:v>9.6398999999999996E-5</c:v>
                </c:pt>
                <c:pt idx="22">
                  <c:v>9.8630999999999998E-5</c:v>
                </c:pt>
                <c:pt idx="23">
                  <c:v>1.0158E-4</c:v>
                </c:pt>
                <c:pt idx="24">
                  <c:v>1.0619E-4</c:v>
                </c:pt>
                <c:pt idx="25">
                  <c:v>1.1453E-4</c:v>
                </c:pt>
                <c:pt idx="26">
                  <c:v>1.1357999999999999E-4</c:v>
                </c:pt>
                <c:pt idx="27">
                  <c:v>1.1040999999999999E-4</c:v>
                </c:pt>
                <c:pt idx="28">
                  <c:v>1.1704E-4</c:v>
                </c:pt>
                <c:pt idx="29">
                  <c:v>1.4744000000000001E-4</c:v>
                </c:pt>
                <c:pt idx="30">
                  <c:v>2.6027E-4</c:v>
                </c:pt>
                <c:pt idx="31">
                  <c:v>2.5336999999999999E-4</c:v>
                </c:pt>
                <c:pt idx="32">
                  <c:v>2.4520999999999999E-4</c:v>
                </c:pt>
                <c:pt idx="33">
                  <c:v>3.8259000000000001E-5</c:v>
                </c:pt>
                <c:pt idx="34">
                  <c:v>6.1606999999999995E-5</c:v>
                </c:pt>
                <c:pt idx="35">
                  <c:v>7.0189000000000002E-5</c:v>
                </c:pt>
                <c:pt idx="36">
                  <c:v>7.3541000000000006E-5</c:v>
                </c:pt>
                <c:pt idx="37">
                  <c:v>7.3572000000000006E-5</c:v>
                </c:pt>
                <c:pt idx="38">
                  <c:v>7.7330000000000007E-5</c:v>
                </c:pt>
                <c:pt idx="39">
                  <c:v>7.8399000000000006E-5</c:v>
                </c:pt>
                <c:pt idx="40">
                  <c:v>7.5427999999999997E-5</c:v>
                </c:pt>
                <c:pt idx="41">
                  <c:v>7.4233999999999994E-5</c:v>
                </c:pt>
                <c:pt idx="42">
                  <c:v>9.2590999999999995E-5</c:v>
                </c:pt>
                <c:pt idx="43">
                  <c:v>1.0172E-4</c:v>
                </c:pt>
                <c:pt idx="44">
                  <c:v>1.0691E-4</c:v>
                </c:pt>
                <c:pt idx="45">
                  <c:v>1.0219E-4</c:v>
                </c:pt>
                <c:pt idx="46">
                  <c:v>1.0173E-4</c:v>
                </c:pt>
                <c:pt idx="47">
                  <c:v>1.0247E-4</c:v>
                </c:pt>
                <c:pt idx="48">
                  <c:v>1.0323E-4</c:v>
                </c:pt>
                <c:pt idx="49">
                  <c:v>1.0323E-4</c:v>
                </c:pt>
                <c:pt idx="50">
                  <c:v>1.0375E-4</c:v>
                </c:pt>
                <c:pt idx="51">
                  <c:v>1.0535999999999999E-4</c:v>
                </c:pt>
                <c:pt idx="52">
                  <c:v>1.0724E-4</c:v>
                </c:pt>
                <c:pt idx="53">
                  <c:v>1.0936E-4</c:v>
                </c:pt>
                <c:pt idx="54">
                  <c:v>1.1175000000000001E-4</c:v>
                </c:pt>
                <c:pt idx="55">
                  <c:v>1.1444E-4</c:v>
                </c:pt>
                <c:pt idx="56">
                  <c:v>1.1749E-4</c:v>
                </c:pt>
                <c:pt idx="57">
                  <c:v>1.2097E-4</c:v>
                </c:pt>
                <c:pt idx="58">
                  <c:v>1.25E-4</c:v>
                </c:pt>
                <c:pt idx="59">
                  <c:v>1.2972999999999999E-4</c:v>
                </c:pt>
                <c:pt idx="60">
                  <c:v>1.3540000000000001E-4</c:v>
                </c:pt>
                <c:pt idx="61">
                  <c:v>1.4191E-4</c:v>
                </c:pt>
                <c:pt idx="62">
                  <c:v>1.4192E-4</c:v>
                </c:pt>
                <c:pt idx="63">
                  <c:v>1.4234E-4</c:v>
                </c:pt>
                <c:pt idx="64">
                  <c:v>1.5117E-4</c:v>
                </c:pt>
                <c:pt idx="65">
                  <c:v>1.5673E-4</c:v>
                </c:pt>
                <c:pt idx="66">
                  <c:v>1.5674999999999999E-4</c:v>
                </c:pt>
                <c:pt idx="67">
                  <c:v>1.5689E-4</c:v>
                </c:pt>
                <c:pt idx="68">
                  <c:v>1.5692000000000001E-4</c:v>
                </c:pt>
                <c:pt idx="69">
                  <c:v>1.6150999999999999E-4</c:v>
                </c:pt>
                <c:pt idx="70">
                  <c:v>1.7726999999999999E-4</c:v>
                </c:pt>
                <c:pt idx="71">
                  <c:v>2.0083000000000001E-4</c:v>
                </c:pt>
                <c:pt idx="72">
                  <c:v>2.4149999999999999E-4</c:v>
                </c:pt>
                <c:pt idx="73">
                  <c:v>2.9704999999999998E-4</c:v>
                </c:pt>
                <c:pt idx="74">
                  <c:v>2.9988999999999998E-4</c:v>
                </c:pt>
                <c:pt idx="75">
                  <c:v>3.0014000000000001E-4</c:v>
                </c:pt>
                <c:pt idx="76">
                  <c:v>2.9517999999999998E-4</c:v>
                </c:pt>
                <c:pt idx="77">
                  <c:v>2.9159999999999999E-4</c:v>
                </c:pt>
                <c:pt idx="78">
                  <c:v>2.7755999999999999E-4</c:v>
                </c:pt>
                <c:pt idx="79">
                  <c:v>2.7756999999999999E-4</c:v>
                </c:pt>
                <c:pt idx="80">
                  <c:v>2.9590999999999998E-4</c:v>
                </c:pt>
                <c:pt idx="81">
                  <c:v>5.4191000000000005E-4</c:v>
                </c:pt>
                <c:pt idx="82">
                  <c:v>6.1773999999999998E-4</c:v>
                </c:pt>
                <c:pt idx="83">
                  <c:v>6.0625999999999996E-4</c:v>
                </c:pt>
                <c:pt idx="84">
                  <c:v>5.1831000000000002E-4</c:v>
                </c:pt>
                <c:pt idx="85">
                  <c:v>5.1741000000000005E-4</c:v>
                </c:pt>
                <c:pt idx="86">
                  <c:v>3.9012999999999998E-4</c:v>
                </c:pt>
                <c:pt idx="87">
                  <c:v>1.9500999999999999E-4</c:v>
                </c:pt>
                <c:pt idx="88">
                  <c:v>1.9932000000000001E-4</c:v>
                </c:pt>
                <c:pt idx="89">
                  <c:v>2.0677E-4</c:v>
                </c:pt>
                <c:pt idx="90">
                  <c:v>2.0971E-4</c:v>
                </c:pt>
                <c:pt idx="91">
                  <c:v>2.1104000000000001E-4</c:v>
                </c:pt>
                <c:pt idx="92">
                  <c:v>1.3567000000000001E-4</c:v>
                </c:pt>
                <c:pt idx="93">
                  <c:v>5.66E-5</c:v>
                </c:pt>
                <c:pt idx="94">
                  <c:v>2.1030999999999999E-5</c:v>
                </c:pt>
                <c:pt idx="95">
                  <c:v>1.1671999999999999E-5</c:v>
                </c:pt>
                <c:pt idx="96">
                  <c:v>2.5435999999999998E-5</c:v>
                </c:pt>
                <c:pt idx="97">
                  <c:v>2.9764000000000002E-5</c:v>
                </c:pt>
                <c:pt idx="98">
                  <c:v>3.1934999999999998E-5</c:v>
                </c:pt>
                <c:pt idx="99">
                  <c:v>3.5142999999999999E-5</c:v>
                </c:pt>
                <c:pt idx="100">
                  <c:v>3.6709999999999999E-5</c:v>
                </c:pt>
                <c:pt idx="101">
                  <c:v>4.7995999999999999E-5</c:v>
                </c:pt>
                <c:pt idx="102">
                  <c:v>5.5649000000000002E-5</c:v>
                </c:pt>
                <c:pt idx="103">
                  <c:v>6.2766000000000002E-5</c:v>
                </c:pt>
                <c:pt idx="104">
                  <c:v>6.9617999999999997E-5</c:v>
                </c:pt>
                <c:pt idx="105">
                  <c:v>7.6302000000000002E-5</c:v>
                </c:pt>
                <c:pt idx="106">
                  <c:v>8.3034999999999994E-5</c:v>
                </c:pt>
                <c:pt idx="107">
                  <c:v>9.0137999999999997E-5</c:v>
                </c:pt>
                <c:pt idx="108">
                  <c:v>9.8115999999999994E-5</c:v>
                </c:pt>
                <c:pt idx="109">
                  <c:v>1.0792E-4</c:v>
                </c:pt>
                <c:pt idx="110">
                  <c:v>1.2167000000000001E-4</c:v>
                </c:pt>
                <c:pt idx="111">
                  <c:v>1.4480999999999999E-4</c:v>
                </c:pt>
                <c:pt idx="112">
                  <c:v>1.7254E-4</c:v>
                </c:pt>
                <c:pt idx="113">
                  <c:v>1.5312999999999999E-4</c:v>
                </c:pt>
                <c:pt idx="114">
                  <c:v>1.5302E-4</c:v>
                </c:pt>
                <c:pt idx="115">
                  <c:v>5.4045999999999997E-5</c:v>
                </c:pt>
                <c:pt idx="116">
                  <c:v>1.7204E-5</c:v>
                </c:pt>
                <c:pt idx="117">
                  <c:v>5.0067E-5</c:v>
                </c:pt>
                <c:pt idx="118">
                  <c:v>6.7409000000000005E-5</c:v>
                </c:pt>
                <c:pt idx="119">
                  <c:v>7.7727999999999998E-5</c:v>
                </c:pt>
                <c:pt idx="120">
                  <c:v>8.9283999999999994E-5</c:v>
                </c:pt>
                <c:pt idx="121">
                  <c:v>1.3359999999999999E-4</c:v>
                </c:pt>
                <c:pt idx="122">
                  <c:v>1.4168000000000001E-4</c:v>
                </c:pt>
                <c:pt idx="123">
                  <c:v>1.5563E-4</c:v>
                </c:pt>
                <c:pt idx="124">
                  <c:v>1.7937000000000001E-4</c:v>
                </c:pt>
                <c:pt idx="125">
                  <c:v>2.0566000000000001E-4</c:v>
                </c:pt>
                <c:pt idx="126">
                  <c:v>2.1573999999999999E-4</c:v>
                </c:pt>
                <c:pt idx="127">
                  <c:v>2.2306999999999999E-4</c:v>
                </c:pt>
                <c:pt idx="128">
                  <c:v>2.2879000000000001E-4</c:v>
                </c:pt>
                <c:pt idx="129">
                  <c:v>2.1824999999999999E-4</c:v>
                </c:pt>
                <c:pt idx="130">
                  <c:v>2.0824E-4</c:v>
                </c:pt>
                <c:pt idx="131">
                  <c:v>1.8995000000000001E-4</c:v>
                </c:pt>
                <c:pt idx="132">
                  <c:v>1.8662999999999999E-4</c:v>
                </c:pt>
                <c:pt idx="133">
                  <c:v>1.1655E-4</c:v>
                </c:pt>
                <c:pt idx="134">
                  <c:v>1.1623E-4</c:v>
                </c:pt>
                <c:pt idx="135">
                  <c:v>8.9529000000000003E-5</c:v>
                </c:pt>
                <c:pt idx="136">
                  <c:v>9.6322000000000004E-5</c:v>
                </c:pt>
                <c:pt idx="137">
                  <c:v>1.3545000000000001E-4</c:v>
                </c:pt>
                <c:pt idx="138">
                  <c:v>1.3593000000000001E-4</c:v>
                </c:pt>
                <c:pt idx="139">
                  <c:v>1.6215000000000001E-4</c:v>
                </c:pt>
                <c:pt idx="140">
                  <c:v>2.0551E-4</c:v>
                </c:pt>
                <c:pt idx="141">
                  <c:v>2.5363000000000002E-4</c:v>
                </c:pt>
                <c:pt idx="142">
                  <c:v>3.3273999999999999E-4</c:v>
                </c:pt>
                <c:pt idx="143">
                  <c:v>3.4861000000000001E-4</c:v>
                </c:pt>
                <c:pt idx="144">
                  <c:v>3.6980999999999998E-4</c:v>
                </c:pt>
                <c:pt idx="145">
                  <c:v>3.6624999999999998E-4</c:v>
                </c:pt>
                <c:pt idx="146">
                  <c:v>2.8908999999999999E-4</c:v>
                </c:pt>
                <c:pt idx="147">
                  <c:v>2.7755999999999999E-4</c:v>
                </c:pt>
                <c:pt idx="148">
                  <c:v>2.5845000000000002E-4</c:v>
                </c:pt>
                <c:pt idx="149">
                  <c:v>2.4877999999999999E-4</c:v>
                </c:pt>
                <c:pt idx="150">
                  <c:v>2.2159E-4</c:v>
                </c:pt>
                <c:pt idx="151">
                  <c:v>2.0369999999999999E-4</c:v>
                </c:pt>
                <c:pt idx="152">
                  <c:v>3.2559E-4</c:v>
                </c:pt>
                <c:pt idx="153">
                  <c:v>3.8174999999999998E-4</c:v>
                </c:pt>
                <c:pt idx="154">
                  <c:v>4.0287E-4</c:v>
                </c:pt>
                <c:pt idx="155">
                  <c:v>5.2048999999999997E-4</c:v>
                </c:pt>
                <c:pt idx="156">
                  <c:v>5.6775E-4</c:v>
                </c:pt>
                <c:pt idx="157">
                  <c:v>5.5573000000000005E-4</c:v>
                </c:pt>
                <c:pt idx="158">
                  <c:v>4.7486000000000002E-4</c:v>
                </c:pt>
                <c:pt idx="159">
                  <c:v>2.6161000000000001E-4</c:v>
                </c:pt>
                <c:pt idx="160">
                  <c:v>1.5192999999999999E-4</c:v>
                </c:pt>
                <c:pt idx="161">
                  <c:v>9.1092000000000001E-5</c:v>
                </c:pt>
                <c:pt idx="162">
                  <c:v>5.2698000000000003E-5</c:v>
                </c:pt>
                <c:pt idx="163">
                  <c:v>3.0453000000000001E-5</c:v>
                </c:pt>
              </c:numCache>
            </c:numRef>
          </c:yVal>
          <c:smooth val="1"/>
          <c:extLst>
            <c:ext xmlns:c16="http://schemas.microsoft.com/office/drawing/2014/chart" uri="{C3380CC4-5D6E-409C-BE32-E72D297353CC}">
              <c16:uniqueId val="{00000003-0E5D-4395-9123-167C8BEF89E0}"/>
            </c:ext>
          </c:extLst>
        </c:ser>
        <c:ser>
          <c:idx val="4"/>
          <c:order val="4"/>
          <c:tx>
            <c:v>Y Transfert Function - Baffle Inf.</c:v>
          </c:tx>
          <c:spPr>
            <a:ln w="6350" cap="flat" cmpd="sng" algn="ctr">
              <a:solidFill>
                <a:schemeClr val="accent1">
                  <a:lumMod val="75000"/>
                </a:schemeClr>
              </a:solidFill>
              <a:prstDash val="dash"/>
              <a:round/>
            </a:ln>
            <a:effectLst/>
          </c:spPr>
          <c:marker>
            <c:symbol val="none"/>
          </c:marker>
          <c:xVal>
            <c:numRef>
              <c:f>Feuil1!$I$2:$I$165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Feuil1!$J$2:$J$165</c:f>
              <c:numCache>
                <c:formatCode>General</c:formatCode>
                <c:ptCount val="164"/>
                <c:pt idx="0">
                  <c:v>0.15884000000000001</c:v>
                </c:pt>
                <c:pt idx="1">
                  <c:v>0.15817000000000001</c:v>
                </c:pt>
                <c:pt idx="2">
                  <c:v>0.15695000000000001</c:v>
                </c:pt>
                <c:pt idx="3">
                  <c:v>0.15495</c:v>
                </c:pt>
                <c:pt idx="4">
                  <c:v>0.15178</c:v>
                </c:pt>
                <c:pt idx="5">
                  <c:v>0.14663000000000001</c:v>
                </c:pt>
                <c:pt idx="6">
                  <c:v>0.13764000000000001</c:v>
                </c:pt>
                <c:pt idx="7">
                  <c:v>0.11958000000000001</c:v>
                </c:pt>
                <c:pt idx="8" formatCode="0.00E+00">
                  <c:v>7.0834999999999995E-2</c:v>
                </c:pt>
                <c:pt idx="9">
                  <c:v>0.35260999999999998</c:v>
                </c:pt>
                <c:pt idx="10">
                  <c:v>1.6296999999999999</c:v>
                </c:pt>
                <c:pt idx="11">
                  <c:v>1.6412</c:v>
                </c:pt>
                <c:pt idx="12">
                  <c:v>0.59086000000000005</c:v>
                </c:pt>
                <c:pt idx="13">
                  <c:v>0.48709999999999998</c:v>
                </c:pt>
                <c:pt idx="14">
                  <c:v>0.45035999999999998</c:v>
                </c:pt>
                <c:pt idx="15">
                  <c:v>0.24145</c:v>
                </c:pt>
                <c:pt idx="16">
                  <c:v>0.22728000000000001</c:v>
                </c:pt>
                <c:pt idx="17">
                  <c:v>0.21828</c:v>
                </c:pt>
                <c:pt idx="18">
                  <c:v>0.21267</c:v>
                </c:pt>
                <c:pt idx="19">
                  <c:v>0.20856</c:v>
                </c:pt>
                <c:pt idx="20">
                  <c:v>0.20460999999999999</c:v>
                </c:pt>
                <c:pt idx="21">
                  <c:v>0.19928999999999999</c:v>
                </c:pt>
                <c:pt idx="22">
                  <c:v>0.18966</c:v>
                </c:pt>
                <c:pt idx="23">
                  <c:v>0.16732</c:v>
                </c:pt>
                <c:pt idx="24" formatCode="0.00E+00">
                  <c:v>9.8252999999999993E-2</c:v>
                </c:pt>
                <c:pt idx="25">
                  <c:v>0.63431999999999999</c:v>
                </c:pt>
                <c:pt idx="26">
                  <c:v>0.77629999999999999</c:v>
                </c:pt>
                <c:pt idx="27">
                  <c:v>0.88739000000000001</c:v>
                </c:pt>
                <c:pt idx="28">
                  <c:v>0.51534000000000002</c:v>
                </c:pt>
                <c:pt idx="29">
                  <c:v>0.48881999999999998</c:v>
                </c:pt>
                <c:pt idx="30">
                  <c:v>0.61889000000000005</c:v>
                </c:pt>
                <c:pt idx="31">
                  <c:v>0.59506999999999999</c:v>
                </c:pt>
                <c:pt idx="32">
                  <c:v>0.56916999999999995</c:v>
                </c:pt>
                <c:pt idx="33">
                  <c:v>0.24629000000000001</c:v>
                </c:pt>
                <c:pt idx="34">
                  <c:v>0.31642999999999999</c:v>
                </c:pt>
                <c:pt idx="35">
                  <c:v>0.37241999999999997</c:v>
                </c:pt>
                <c:pt idx="36">
                  <c:v>0.39439999999999997</c:v>
                </c:pt>
                <c:pt idx="37">
                  <c:v>0.39452999999999999</c:v>
                </c:pt>
                <c:pt idx="38">
                  <c:v>0.44879999999999998</c:v>
                </c:pt>
                <c:pt idx="39">
                  <c:v>0.59079000000000004</c:v>
                </c:pt>
                <c:pt idx="40">
                  <c:v>0.97592999999999996</c:v>
                </c:pt>
                <c:pt idx="41">
                  <c:v>2.4005999999999998</c:v>
                </c:pt>
                <c:pt idx="42">
                  <c:v>2.7877999999999998</c:v>
                </c:pt>
                <c:pt idx="43">
                  <c:v>2.8075000000000001</c:v>
                </c:pt>
                <c:pt idx="44">
                  <c:v>0.74965999999999999</c:v>
                </c:pt>
                <c:pt idx="45">
                  <c:v>0.29694999999999999</c:v>
                </c:pt>
                <c:pt idx="46">
                  <c:v>0.14313000000000001</c:v>
                </c:pt>
                <c:pt idx="47" formatCode="0.00E+00">
                  <c:v>6.6670999999999994E-2</c:v>
                </c:pt>
                <c:pt idx="48" formatCode="0.00E+00">
                  <c:v>3.6135E-2</c:v>
                </c:pt>
                <c:pt idx="49" formatCode="0.00E+00">
                  <c:v>3.6053000000000002E-2</c:v>
                </c:pt>
                <c:pt idx="50" formatCode="0.00E+00">
                  <c:v>2.2497E-2</c:v>
                </c:pt>
                <c:pt idx="51" formatCode="0.00E+00">
                  <c:v>1.55E-2</c:v>
                </c:pt>
                <c:pt idx="52" formatCode="0.00E+00">
                  <c:v>3.4709999999999998E-2</c:v>
                </c:pt>
                <c:pt idx="53" formatCode="0.00E+00">
                  <c:v>5.0589000000000002E-2</c:v>
                </c:pt>
                <c:pt idx="54" formatCode="0.00E+00">
                  <c:v>6.3121999999999998E-2</c:v>
                </c:pt>
                <c:pt idx="55" formatCode="0.00E+00">
                  <c:v>7.3158000000000001E-2</c:v>
                </c:pt>
                <c:pt idx="56" formatCode="0.00E+00">
                  <c:v>8.1290000000000001E-2</c:v>
                </c:pt>
                <c:pt idx="57" formatCode="0.00E+00">
                  <c:v>8.7889999999999996E-2</c:v>
                </c:pt>
                <c:pt idx="58" formatCode="0.00E+00">
                  <c:v>9.3161999999999995E-2</c:v>
                </c:pt>
                <c:pt idx="59" formatCode="0.00E+00">
                  <c:v>9.7155000000000005E-2</c:v>
                </c:pt>
                <c:pt idx="60" formatCode="0.00E+00">
                  <c:v>9.9751000000000006E-2</c:v>
                </c:pt>
                <c:pt idx="61">
                  <c:v>0.10049</c:v>
                </c:pt>
                <c:pt idx="62">
                  <c:v>0.10049</c:v>
                </c:pt>
                <c:pt idx="63">
                  <c:v>0.10045999999999999</c:v>
                </c:pt>
                <c:pt idx="64" formatCode="0.00E+00">
                  <c:v>9.8548999999999998E-2</c:v>
                </c:pt>
                <c:pt idx="65" formatCode="0.00E+00">
                  <c:v>9.3184000000000003E-2</c:v>
                </c:pt>
                <c:pt idx="66" formatCode="0.00E+00">
                  <c:v>9.3153E-2</c:v>
                </c:pt>
                <c:pt idx="67" formatCode="0.00E+00">
                  <c:v>9.2921000000000004E-2</c:v>
                </c:pt>
                <c:pt idx="68" formatCode="0.00E+00">
                  <c:v>9.2874999999999999E-2</c:v>
                </c:pt>
                <c:pt idx="69" formatCode="0.00E+00">
                  <c:v>8.7145E-2</c:v>
                </c:pt>
                <c:pt idx="70" formatCode="0.00E+00">
                  <c:v>6.9972999999999994E-2</c:v>
                </c:pt>
                <c:pt idx="71" formatCode="0.00E+00">
                  <c:v>4.9973999999999998E-2</c:v>
                </c:pt>
                <c:pt idx="72">
                  <c:v>0.21263000000000001</c:v>
                </c:pt>
                <c:pt idx="73">
                  <c:v>0.90219000000000005</c:v>
                </c:pt>
                <c:pt idx="74">
                  <c:v>1.0092000000000001</c:v>
                </c:pt>
                <c:pt idx="75">
                  <c:v>1.0357000000000001</c:v>
                </c:pt>
                <c:pt idx="76">
                  <c:v>1.0965</c:v>
                </c:pt>
                <c:pt idx="77">
                  <c:v>1.0940000000000001</c:v>
                </c:pt>
                <c:pt idx="78">
                  <c:v>1.1032999999999999</c:v>
                </c:pt>
                <c:pt idx="79">
                  <c:v>1.1099000000000001</c:v>
                </c:pt>
                <c:pt idx="80">
                  <c:v>1.1574</c:v>
                </c:pt>
                <c:pt idx="81">
                  <c:v>1.4244000000000001</c:v>
                </c:pt>
                <c:pt idx="82">
                  <c:v>1.4528000000000001</c:v>
                </c:pt>
                <c:pt idx="83">
                  <c:v>1.3646</c:v>
                </c:pt>
                <c:pt idx="84">
                  <c:v>1.0576000000000001</c:v>
                </c:pt>
                <c:pt idx="85">
                  <c:v>1.0549999999999999</c:v>
                </c:pt>
                <c:pt idx="86">
                  <c:v>0.72770999999999997</c:v>
                </c:pt>
                <c:pt idx="87">
                  <c:v>0.34741</c:v>
                </c:pt>
                <c:pt idx="88">
                  <c:v>0.33844000000000002</c:v>
                </c:pt>
                <c:pt idx="89">
                  <c:v>0.33628000000000002</c:v>
                </c:pt>
                <c:pt idx="90">
                  <c:v>0.33395999999999998</c:v>
                </c:pt>
                <c:pt idx="91">
                  <c:v>0.33017000000000002</c:v>
                </c:pt>
                <c:pt idx="92">
                  <c:v>0.18659000000000001</c:v>
                </c:pt>
                <c:pt idx="93" formatCode="0.00E+00">
                  <c:v>6.633E-2</c:v>
                </c:pt>
                <c:pt idx="94" formatCode="0.00E+00">
                  <c:v>1.9425999999999999E-2</c:v>
                </c:pt>
                <c:pt idx="95" formatCode="0.00E+00">
                  <c:v>1.2422000000000001E-2</c:v>
                </c:pt>
                <c:pt idx="96" formatCode="0.00E+00">
                  <c:v>7.2172E-2</c:v>
                </c:pt>
                <c:pt idx="97" formatCode="0.00E+00">
                  <c:v>8.6606000000000002E-2</c:v>
                </c:pt>
                <c:pt idx="98" formatCode="0.00E+00">
                  <c:v>9.3003000000000002E-2</c:v>
                </c:pt>
                <c:pt idx="99">
                  <c:v>0.10143000000000001</c:v>
                </c:pt>
                <c:pt idx="100">
                  <c:v>0.10505</c:v>
                </c:pt>
                <c:pt idx="101">
                  <c:v>0.11522</c:v>
                </c:pt>
                <c:pt idx="102">
                  <c:v>0.10994</c:v>
                </c:pt>
                <c:pt idx="103">
                  <c:v>0.10979999999999999</c:v>
                </c:pt>
                <c:pt idx="104">
                  <c:v>0.11115</c:v>
                </c:pt>
                <c:pt idx="105">
                  <c:v>0.11239</c:v>
                </c:pt>
                <c:pt idx="106">
                  <c:v>0.11285000000000001</c:v>
                </c:pt>
                <c:pt idx="107">
                  <c:v>0.11199000000000001</c:v>
                </c:pt>
                <c:pt idx="108">
                  <c:v>0.10914</c:v>
                </c:pt>
                <c:pt idx="109">
                  <c:v>0.10321</c:v>
                </c:pt>
                <c:pt idx="110" formatCode="0.00E+00">
                  <c:v>9.2406000000000002E-2</c:v>
                </c:pt>
                <c:pt idx="111" formatCode="0.00E+00">
                  <c:v>7.4605000000000005E-2</c:v>
                </c:pt>
                <c:pt idx="112" formatCode="0.00E+00">
                  <c:v>6.6147999999999998E-2</c:v>
                </c:pt>
                <c:pt idx="113" formatCode="0.00E+00">
                  <c:v>8.3603999999999998E-2</c:v>
                </c:pt>
                <c:pt idx="114" formatCode="0.00E+00">
                  <c:v>8.3684999999999996E-2</c:v>
                </c:pt>
                <c:pt idx="115">
                  <c:v>0.18772</c:v>
                </c:pt>
                <c:pt idx="116">
                  <c:v>0.34567999999999999</c:v>
                </c:pt>
                <c:pt idx="117">
                  <c:v>0.44675999999999999</c:v>
                </c:pt>
                <c:pt idx="118">
                  <c:v>0.49251</c:v>
                </c:pt>
                <c:pt idx="119">
                  <c:v>0.51632999999999996</c:v>
                </c:pt>
                <c:pt idx="120">
                  <c:v>0.53883999999999999</c:v>
                </c:pt>
                <c:pt idx="121">
                  <c:v>0.47306999999999999</c:v>
                </c:pt>
                <c:pt idx="122">
                  <c:v>0.37967000000000001</c:v>
                </c:pt>
                <c:pt idx="123">
                  <c:v>0.33107999999999999</c:v>
                </c:pt>
                <c:pt idx="124">
                  <c:v>0.33169999999999999</c:v>
                </c:pt>
                <c:pt idx="125">
                  <c:v>0.49804999999999999</c:v>
                </c:pt>
                <c:pt idx="126">
                  <c:v>0.56994999999999996</c:v>
                </c:pt>
                <c:pt idx="127">
                  <c:v>0.61231000000000002</c:v>
                </c:pt>
                <c:pt idx="128">
                  <c:v>0.61017999999999994</c:v>
                </c:pt>
                <c:pt idx="129">
                  <c:v>0.58065999999999995</c:v>
                </c:pt>
                <c:pt idx="130">
                  <c:v>0.55525000000000002</c:v>
                </c:pt>
                <c:pt idx="131">
                  <c:v>0.51266</c:v>
                </c:pt>
                <c:pt idx="132">
                  <c:v>0.50534000000000001</c:v>
                </c:pt>
                <c:pt idx="133">
                  <c:v>0.37619999999999998</c:v>
                </c:pt>
                <c:pt idx="134">
                  <c:v>0.37574999999999997</c:v>
                </c:pt>
                <c:pt idx="135">
                  <c:v>0.34697</c:v>
                </c:pt>
                <c:pt idx="136">
                  <c:v>0.37728</c:v>
                </c:pt>
                <c:pt idx="137">
                  <c:v>0.41116000000000003</c:v>
                </c:pt>
                <c:pt idx="138">
                  <c:v>0.41149999999999998</c:v>
                </c:pt>
                <c:pt idx="139">
                  <c:v>0.43314999999999998</c:v>
                </c:pt>
                <c:pt idx="140">
                  <c:v>0.50763999999999998</c:v>
                </c:pt>
                <c:pt idx="141">
                  <c:v>0.62556</c:v>
                </c:pt>
                <c:pt idx="142">
                  <c:v>0.82515000000000005</c:v>
                </c:pt>
                <c:pt idx="143">
                  <c:v>0.86448999999999998</c:v>
                </c:pt>
                <c:pt idx="144">
                  <c:v>0.92362999999999995</c:v>
                </c:pt>
                <c:pt idx="145">
                  <c:v>0.91486999999999996</c:v>
                </c:pt>
                <c:pt idx="146">
                  <c:v>0.71206999999999998</c:v>
                </c:pt>
                <c:pt idx="147">
                  <c:v>0.68008999999999997</c:v>
                </c:pt>
                <c:pt idx="148">
                  <c:v>0.62563000000000002</c:v>
                </c:pt>
                <c:pt idx="149">
                  <c:v>0.59709000000000001</c:v>
                </c:pt>
                <c:pt idx="150">
                  <c:v>0.51021000000000005</c:v>
                </c:pt>
                <c:pt idx="151">
                  <c:v>0.23849999999999999</c:v>
                </c:pt>
                <c:pt idx="152">
                  <c:v>0.44258999999999998</c:v>
                </c:pt>
                <c:pt idx="153">
                  <c:v>0.6774</c:v>
                </c:pt>
                <c:pt idx="154">
                  <c:v>0.77066000000000001</c:v>
                </c:pt>
                <c:pt idx="155">
                  <c:v>1.2030000000000001</c:v>
                </c:pt>
                <c:pt idx="156">
                  <c:v>1.3325</c:v>
                </c:pt>
                <c:pt idx="157">
                  <c:v>1.2995000000000001</c:v>
                </c:pt>
                <c:pt idx="158">
                  <c:v>1.0946</c:v>
                </c:pt>
                <c:pt idx="159">
                  <c:v>0.58414999999999995</c:v>
                </c:pt>
                <c:pt idx="160">
                  <c:v>0.3347</c:v>
                </c:pt>
                <c:pt idx="161">
                  <c:v>0.20080000000000001</c:v>
                </c:pt>
                <c:pt idx="162">
                  <c:v>0.11756</c:v>
                </c:pt>
                <c:pt idx="163" formatCode="0.00E+00">
                  <c:v>6.9446999999999995E-2</c:v>
                </c:pt>
              </c:numCache>
            </c:numRef>
          </c:yVal>
          <c:smooth val="1"/>
          <c:extLst>
            <c:ext xmlns:c16="http://schemas.microsoft.com/office/drawing/2014/chart" uri="{C3380CC4-5D6E-409C-BE32-E72D297353CC}">
              <c16:uniqueId val="{00000004-0E5D-4395-9123-167C8BEF89E0}"/>
            </c:ext>
          </c:extLst>
        </c:ser>
        <c:ser>
          <c:idx val="5"/>
          <c:order val="5"/>
          <c:tx>
            <c:v>Z Transfert Function - Baffle Inf.</c:v>
          </c:tx>
          <c:spPr>
            <a:ln w="6350" cap="flat" cmpd="sng" algn="ctr">
              <a:solidFill>
                <a:schemeClr val="accent1">
                  <a:lumMod val="60000"/>
                  <a:lumOff val="40000"/>
                </a:schemeClr>
              </a:solidFill>
              <a:prstDash val="dash"/>
              <a:round/>
            </a:ln>
            <a:effectLst/>
          </c:spPr>
          <c:marker>
            <c:symbol val="none"/>
          </c:marker>
          <c:xVal>
            <c:numRef>
              <c:f>Feuil1!$K$2:$K$165</c:f>
              <c:numCache>
                <c:formatCode>General</c:formatCode>
                <c:ptCount val="164"/>
                <c:pt idx="0">
                  <c:v>1</c:v>
                </c:pt>
                <c:pt idx="1">
                  <c:v>2</c:v>
                </c:pt>
                <c:pt idx="2">
                  <c:v>3</c:v>
                </c:pt>
                <c:pt idx="3">
                  <c:v>4</c:v>
                </c:pt>
                <c:pt idx="4">
                  <c:v>5</c:v>
                </c:pt>
                <c:pt idx="5">
                  <c:v>6</c:v>
                </c:pt>
                <c:pt idx="6">
                  <c:v>7</c:v>
                </c:pt>
                <c:pt idx="7">
                  <c:v>8</c:v>
                </c:pt>
                <c:pt idx="8">
                  <c:v>9</c:v>
                </c:pt>
                <c:pt idx="9">
                  <c:v>10</c:v>
                </c:pt>
                <c:pt idx="10">
                  <c:v>10.282</c:v>
                </c:pt>
                <c:pt idx="11">
                  <c:v>10.303000000000001</c:v>
                </c:pt>
                <c:pt idx="12">
                  <c:v>11</c:v>
                </c:pt>
                <c:pt idx="13">
                  <c:v>11.083</c:v>
                </c:pt>
                <c:pt idx="14">
                  <c:v>11.097</c:v>
                </c:pt>
                <c:pt idx="15">
                  <c:v>12</c:v>
                </c:pt>
                <c:pt idx="16">
                  <c:v>13</c:v>
                </c:pt>
                <c:pt idx="17">
                  <c:v>14</c:v>
                </c:pt>
                <c:pt idx="18">
                  <c:v>15</c:v>
                </c:pt>
                <c:pt idx="19">
                  <c:v>16</c:v>
                </c:pt>
                <c:pt idx="20">
                  <c:v>17</c:v>
                </c:pt>
                <c:pt idx="21">
                  <c:v>18</c:v>
                </c:pt>
                <c:pt idx="22">
                  <c:v>19</c:v>
                </c:pt>
                <c:pt idx="23">
                  <c:v>20</c:v>
                </c:pt>
                <c:pt idx="24">
                  <c:v>21</c:v>
                </c:pt>
                <c:pt idx="25">
                  <c:v>21.908000000000001</c:v>
                </c:pt>
                <c:pt idx="26">
                  <c:v>22</c:v>
                </c:pt>
                <c:pt idx="27">
                  <c:v>22.09</c:v>
                </c:pt>
                <c:pt idx="28">
                  <c:v>23</c:v>
                </c:pt>
                <c:pt idx="29">
                  <c:v>24</c:v>
                </c:pt>
                <c:pt idx="30">
                  <c:v>24.959</c:v>
                </c:pt>
                <c:pt idx="31">
                  <c:v>24.98</c:v>
                </c:pt>
                <c:pt idx="32">
                  <c:v>25</c:v>
                </c:pt>
                <c:pt idx="33">
                  <c:v>26</c:v>
                </c:pt>
                <c:pt idx="34">
                  <c:v>27</c:v>
                </c:pt>
                <c:pt idx="35">
                  <c:v>28</c:v>
                </c:pt>
                <c:pt idx="36">
                  <c:v>28.338000000000001</c:v>
                </c:pt>
                <c:pt idx="37">
                  <c:v>28.34</c:v>
                </c:pt>
                <c:pt idx="38">
                  <c:v>29</c:v>
                </c:pt>
                <c:pt idx="39">
                  <c:v>30</c:v>
                </c:pt>
                <c:pt idx="40">
                  <c:v>31</c:v>
                </c:pt>
                <c:pt idx="41">
                  <c:v>31.832999999999998</c:v>
                </c:pt>
                <c:pt idx="42">
                  <c:v>32</c:v>
                </c:pt>
                <c:pt idx="43">
                  <c:v>32.064999999999998</c:v>
                </c:pt>
                <c:pt idx="44">
                  <c:v>33</c:v>
                </c:pt>
                <c:pt idx="45">
                  <c:v>34</c:v>
                </c:pt>
                <c:pt idx="46">
                  <c:v>35</c:v>
                </c:pt>
                <c:pt idx="47">
                  <c:v>36</c:v>
                </c:pt>
                <c:pt idx="48">
                  <c:v>36.628999999999998</c:v>
                </c:pt>
                <c:pt idx="49">
                  <c:v>36.631</c:v>
                </c:pt>
                <c:pt idx="50">
                  <c:v>37</c:v>
                </c:pt>
                <c:pt idx="51">
                  <c:v>38</c:v>
                </c:pt>
                <c:pt idx="52">
                  <c:v>39</c:v>
                </c:pt>
                <c:pt idx="53">
                  <c:v>40</c:v>
                </c:pt>
                <c:pt idx="54">
                  <c:v>41</c:v>
                </c:pt>
                <c:pt idx="55">
                  <c:v>42</c:v>
                </c:pt>
                <c:pt idx="56">
                  <c:v>43</c:v>
                </c:pt>
                <c:pt idx="57">
                  <c:v>44</c:v>
                </c:pt>
                <c:pt idx="58">
                  <c:v>45</c:v>
                </c:pt>
                <c:pt idx="59">
                  <c:v>46</c:v>
                </c:pt>
                <c:pt idx="60">
                  <c:v>47</c:v>
                </c:pt>
                <c:pt idx="61">
                  <c:v>47.944000000000003</c:v>
                </c:pt>
                <c:pt idx="62">
                  <c:v>47.945</c:v>
                </c:pt>
                <c:pt idx="63">
                  <c:v>48</c:v>
                </c:pt>
                <c:pt idx="64">
                  <c:v>49</c:v>
                </c:pt>
                <c:pt idx="65">
                  <c:v>49.569000000000003</c:v>
                </c:pt>
                <c:pt idx="66">
                  <c:v>49.570999999999998</c:v>
                </c:pt>
                <c:pt idx="67">
                  <c:v>49.585999999999999</c:v>
                </c:pt>
                <c:pt idx="68">
                  <c:v>49.588999999999999</c:v>
                </c:pt>
                <c:pt idx="69">
                  <c:v>50</c:v>
                </c:pt>
                <c:pt idx="70">
                  <c:v>51</c:v>
                </c:pt>
                <c:pt idx="71">
                  <c:v>52</c:v>
                </c:pt>
                <c:pt idx="72">
                  <c:v>53</c:v>
                </c:pt>
                <c:pt idx="73">
                  <c:v>53.883000000000003</c:v>
                </c:pt>
                <c:pt idx="74">
                  <c:v>54</c:v>
                </c:pt>
                <c:pt idx="75">
                  <c:v>54.037999999999997</c:v>
                </c:pt>
                <c:pt idx="76">
                  <c:v>54.244999999999997</c:v>
                </c:pt>
                <c:pt idx="77">
                  <c:v>54.313000000000002</c:v>
                </c:pt>
                <c:pt idx="78">
                  <c:v>54.65</c:v>
                </c:pt>
                <c:pt idx="79">
                  <c:v>54.685000000000002</c:v>
                </c:pt>
                <c:pt idx="80">
                  <c:v>55</c:v>
                </c:pt>
                <c:pt idx="81">
                  <c:v>56</c:v>
                </c:pt>
                <c:pt idx="82">
                  <c:v>56.344000000000001</c:v>
                </c:pt>
                <c:pt idx="83">
                  <c:v>56.469000000000001</c:v>
                </c:pt>
                <c:pt idx="84">
                  <c:v>56.723999999999997</c:v>
                </c:pt>
                <c:pt idx="85">
                  <c:v>56.725999999999999</c:v>
                </c:pt>
                <c:pt idx="86">
                  <c:v>57</c:v>
                </c:pt>
                <c:pt idx="87">
                  <c:v>57.793999999999997</c:v>
                </c:pt>
                <c:pt idx="88">
                  <c:v>58</c:v>
                </c:pt>
                <c:pt idx="89">
                  <c:v>58.128999999999998</c:v>
                </c:pt>
                <c:pt idx="90">
                  <c:v>58.195</c:v>
                </c:pt>
                <c:pt idx="91">
                  <c:v>58.256</c:v>
                </c:pt>
                <c:pt idx="92">
                  <c:v>59</c:v>
                </c:pt>
                <c:pt idx="93">
                  <c:v>60</c:v>
                </c:pt>
                <c:pt idx="94">
                  <c:v>61</c:v>
                </c:pt>
                <c:pt idx="95">
                  <c:v>62</c:v>
                </c:pt>
                <c:pt idx="96">
                  <c:v>63</c:v>
                </c:pt>
                <c:pt idx="97">
                  <c:v>63.128</c:v>
                </c:pt>
                <c:pt idx="98">
                  <c:v>63.19</c:v>
                </c:pt>
                <c:pt idx="99">
                  <c:v>63.284999999999997</c:v>
                </c:pt>
                <c:pt idx="100">
                  <c:v>63.335000000000001</c:v>
                </c:pt>
                <c:pt idx="101">
                  <c:v>64</c:v>
                </c:pt>
                <c:pt idx="102">
                  <c:v>65</c:v>
                </c:pt>
                <c:pt idx="103">
                  <c:v>66</c:v>
                </c:pt>
                <c:pt idx="104">
                  <c:v>67</c:v>
                </c:pt>
                <c:pt idx="105">
                  <c:v>68</c:v>
                </c:pt>
                <c:pt idx="106">
                  <c:v>69</c:v>
                </c:pt>
                <c:pt idx="107">
                  <c:v>70</c:v>
                </c:pt>
                <c:pt idx="108">
                  <c:v>71</c:v>
                </c:pt>
                <c:pt idx="109">
                  <c:v>72</c:v>
                </c:pt>
                <c:pt idx="110">
                  <c:v>73</c:v>
                </c:pt>
                <c:pt idx="111">
                  <c:v>74</c:v>
                </c:pt>
                <c:pt idx="112">
                  <c:v>75</c:v>
                </c:pt>
                <c:pt idx="113">
                  <c:v>75.331999999999994</c:v>
                </c:pt>
                <c:pt idx="114">
                  <c:v>75.332999999999998</c:v>
                </c:pt>
                <c:pt idx="115">
                  <c:v>76</c:v>
                </c:pt>
                <c:pt idx="116">
                  <c:v>76.477999999999994</c:v>
                </c:pt>
                <c:pt idx="117">
                  <c:v>76.716999999999999</c:v>
                </c:pt>
                <c:pt idx="118">
                  <c:v>76.835999999999999</c:v>
                </c:pt>
                <c:pt idx="119">
                  <c:v>76.91</c:v>
                </c:pt>
                <c:pt idx="120">
                  <c:v>77</c:v>
                </c:pt>
                <c:pt idx="121">
                  <c:v>78</c:v>
                </c:pt>
                <c:pt idx="122">
                  <c:v>79</c:v>
                </c:pt>
                <c:pt idx="123">
                  <c:v>80</c:v>
                </c:pt>
                <c:pt idx="124">
                  <c:v>81</c:v>
                </c:pt>
                <c:pt idx="125">
                  <c:v>81.66</c:v>
                </c:pt>
                <c:pt idx="126">
                  <c:v>81.858999999999995</c:v>
                </c:pt>
                <c:pt idx="127">
                  <c:v>82</c:v>
                </c:pt>
                <c:pt idx="128">
                  <c:v>82.82</c:v>
                </c:pt>
                <c:pt idx="129">
                  <c:v>82.921999999999997</c:v>
                </c:pt>
                <c:pt idx="130">
                  <c:v>83</c:v>
                </c:pt>
                <c:pt idx="131">
                  <c:v>83.123000000000005</c:v>
                </c:pt>
                <c:pt idx="132">
                  <c:v>83.144000000000005</c:v>
                </c:pt>
                <c:pt idx="133">
                  <c:v>83.628</c:v>
                </c:pt>
                <c:pt idx="134">
                  <c:v>83.631</c:v>
                </c:pt>
                <c:pt idx="135">
                  <c:v>84</c:v>
                </c:pt>
                <c:pt idx="136">
                  <c:v>85</c:v>
                </c:pt>
                <c:pt idx="137">
                  <c:v>85.632999999999996</c:v>
                </c:pt>
                <c:pt idx="138">
                  <c:v>85.638999999999996</c:v>
                </c:pt>
                <c:pt idx="139">
                  <c:v>86</c:v>
                </c:pt>
                <c:pt idx="140">
                  <c:v>87</c:v>
                </c:pt>
                <c:pt idx="141">
                  <c:v>88</c:v>
                </c:pt>
                <c:pt idx="142">
                  <c:v>89</c:v>
                </c:pt>
                <c:pt idx="143">
                  <c:v>89.168000000000006</c:v>
                </c:pt>
                <c:pt idx="144">
                  <c:v>89.963999999999999</c:v>
                </c:pt>
                <c:pt idx="145">
                  <c:v>90</c:v>
                </c:pt>
                <c:pt idx="146">
                  <c:v>90.519000000000005</c:v>
                </c:pt>
                <c:pt idx="147">
                  <c:v>90.593000000000004</c:v>
                </c:pt>
                <c:pt idx="148">
                  <c:v>90.721000000000004</c:v>
                </c:pt>
                <c:pt idx="149">
                  <c:v>90.789000000000001</c:v>
                </c:pt>
                <c:pt idx="150">
                  <c:v>91</c:v>
                </c:pt>
                <c:pt idx="151">
                  <c:v>92</c:v>
                </c:pt>
                <c:pt idx="152">
                  <c:v>93</c:v>
                </c:pt>
                <c:pt idx="153">
                  <c:v>93.326999999999998</c:v>
                </c:pt>
                <c:pt idx="154">
                  <c:v>93.438999999999993</c:v>
                </c:pt>
                <c:pt idx="155">
                  <c:v>94</c:v>
                </c:pt>
                <c:pt idx="156">
                  <c:v>94.453000000000003</c:v>
                </c:pt>
                <c:pt idx="157">
                  <c:v>94.608000000000004</c:v>
                </c:pt>
                <c:pt idx="158">
                  <c:v>95</c:v>
                </c:pt>
                <c:pt idx="159">
                  <c:v>96</c:v>
                </c:pt>
                <c:pt idx="160">
                  <c:v>97</c:v>
                </c:pt>
                <c:pt idx="161">
                  <c:v>98</c:v>
                </c:pt>
                <c:pt idx="162">
                  <c:v>99</c:v>
                </c:pt>
                <c:pt idx="163">
                  <c:v>100</c:v>
                </c:pt>
              </c:numCache>
            </c:numRef>
          </c:xVal>
          <c:yVal>
            <c:numRef>
              <c:f>Feuil1!$L$2:$L$165</c:f>
              <c:numCache>
                <c:formatCode>General</c:formatCode>
                <c:ptCount val="164"/>
                <c:pt idx="0">
                  <c:v>0.55984999999999996</c:v>
                </c:pt>
                <c:pt idx="1">
                  <c:v>0.56100000000000005</c:v>
                </c:pt>
                <c:pt idx="2">
                  <c:v>0.56305000000000005</c:v>
                </c:pt>
                <c:pt idx="3">
                  <c:v>0.56627000000000005</c:v>
                </c:pt>
                <c:pt idx="4">
                  <c:v>0.57116</c:v>
                </c:pt>
                <c:pt idx="5">
                  <c:v>0.57870999999999995</c:v>
                </c:pt>
                <c:pt idx="6">
                  <c:v>0.59111999999999998</c:v>
                </c:pt>
                <c:pt idx="7">
                  <c:v>0.61441999999999997</c:v>
                </c:pt>
                <c:pt idx="8">
                  <c:v>0.67276999999999998</c:v>
                </c:pt>
                <c:pt idx="9">
                  <c:v>1.0821000000000001</c:v>
                </c:pt>
                <c:pt idx="10">
                  <c:v>1.6991000000000001</c:v>
                </c:pt>
                <c:pt idx="11">
                  <c:v>1.5572999999999999</c:v>
                </c:pt>
                <c:pt idx="12">
                  <c:v>0.43439</c:v>
                </c:pt>
                <c:pt idx="13">
                  <c:v>0.40128999999999998</c:v>
                </c:pt>
                <c:pt idx="14">
                  <c:v>0.38268999999999997</c:v>
                </c:pt>
                <c:pt idx="15">
                  <c:v>0.42401</c:v>
                </c:pt>
                <c:pt idx="16">
                  <c:v>0.47109000000000001</c:v>
                </c:pt>
                <c:pt idx="17">
                  <c:v>0.49270000000000003</c:v>
                </c:pt>
                <c:pt idx="18">
                  <c:v>0.50648000000000004</c:v>
                </c:pt>
                <c:pt idx="19">
                  <c:v>0.51746000000000003</c:v>
                </c:pt>
                <c:pt idx="20">
                  <c:v>0.52812999999999999</c:v>
                </c:pt>
                <c:pt idx="21">
                  <c:v>0.54071000000000002</c:v>
                </c:pt>
                <c:pt idx="22">
                  <c:v>0.55881999999999998</c:v>
                </c:pt>
                <c:pt idx="23">
                  <c:v>0.59189999999999998</c:v>
                </c:pt>
                <c:pt idx="24">
                  <c:v>0.68174000000000001</c:v>
                </c:pt>
                <c:pt idx="25">
                  <c:v>1.0302</c:v>
                </c:pt>
                <c:pt idx="26">
                  <c:v>0.98260000000000003</c:v>
                </c:pt>
                <c:pt idx="27">
                  <c:v>0.86175000000000002</c:v>
                </c:pt>
                <c:pt idx="28">
                  <c:v>0.33511999999999997</c:v>
                </c:pt>
                <c:pt idx="29">
                  <c:v>0.47448000000000001</c:v>
                </c:pt>
                <c:pt idx="30">
                  <c:v>0.63153000000000004</c:v>
                </c:pt>
                <c:pt idx="31">
                  <c:v>0.60694999999999999</c:v>
                </c:pt>
                <c:pt idx="32">
                  <c:v>0.58033000000000001</c:v>
                </c:pt>
                <c:pt idx="33">
                  <c:v>0.26538</c:v>
                </c:pt>
                <c:pt idx="34">
                  <c:v>0.30105999999999999</c:v>
                </c:pt>
                <c:pt idx="35">
                  <c:v>0.28799000000000002</c:v>
                </c:pt>
                <c:pt idx="36">
                  <c:v>0.27587</c:v>
                </c:pt>
                <c:pt idx="37">
                  <c:v>0.27578000000000003</c:v>
                </c:pt>
                <c:pt idx="38">
                  <c:v>0.23794000000000001</c:v>
                </c:pt>
                <c:pt idx="39">
                  <c:v>0.12903000000000001</c:v>
                </c:pt>
                <c:pt idx="40">
                  <c:v>0.31464999999999999</c:v>
                </c:pt>
                <c:pt idx="41">
                  <c:v>1.9934000000000001</c:v>
                </c:pt>
                <c:pt idx="42">
                  <c:v>2.6511</c:v>
                </c:pt>
                <c:pt idx="43">
                  <c:v>2.8098000000000001</c:v>
                </c:pt>
                <c:pt idx="44">
                  <c:v>1.4278</c:v>
                </c:pt>
                <c:pt idx="45">
                  <c:v>1.0158</c:v>
                </c:pt>
                <c:pt idx="46">
                  <c:v>0.87744999999999995</c:v>
                </c:pt>
                <c:pt idx="47">
                  <c:v>0.81205000000000005</c:v>
                </c:pt>
                <c:pt idx="48">
                  <c:v>0.78732999999999997</c:v>
                </c:pt>
                <c:pt idx="49">
                  <c:v>0.78725999999999996</c:v>
                </c:pt>
                <c:pt idx="50">
                  <c:v>0.77636000000000005</c:v>
                </c:pt>
                <c:pt idx="51">
                  <c:v>0.75583999999999996</c:v>
                </c:pt>
                <c:pt idx="52">
                  <c:v>0.74433000000000005</c:v>
                </c:pt>
                <c:pt idx="53">
                  <c:v>0.73882000000000003</c:v>
                </c:pt>
                <c:pt idx="54">
                  <c:v>0.73777000000000004</c:v>
                </c:pt>
                <c:pt idx="55">
                  <c:v>0.74036000000000002</c:v>
                </c:pt>
                <c:pt idx="56">
                  <c:v>0.74626000000000003</c:v>
                </c:pt>
                <c:pt idx="57">
                  <c:v>0.75543000000000005</c:v>
                </c:pt>
                <c:pt idx="58">
                  <c:v>0.76817000000000002</c:v>
                </c:pt>
                <c:pt idx="59">
                  <c:v>0.78510999999999997</c:v>
                </c:pt>
                <c:pt idx="60">
                  <c:v>0.80739000000000005</c:v>
                </c:pt>
                <c:pt idx="61">
                  <c:v>0.83501999999999998</c:v>
                </c:pt>
                <c:pt idx="62">
                  <c:v>0.83506000000000002</c:v>
                </c:pt>
                <c:pt idx="63">
                  <c:v>0.83691000000000004</c:v>
                </c:pt>
                <c:pt idx="64">
                  <c:v>0.87724999999999997</c:v>
                </c:pt>
                <c:pt idx="65">
                  <c:v>0.90481</c:v>
                </c:pt>
                <c:pt idx="66">
                  <c:v>0.90490999999999999</c:v>
                </c:pt>
                <c:pt idx="67">
                  <c:v>0.90566000000000002</c:v>
                </c:pt>
                <c:pt idx="68">
                  <c:v>0.90581</c:v>
                </c:pt>
                <c:pt idx="69">
                  <c:v>0.92966000000000004</c:v>
                </c:pt>
                <c:pt idx="70">
                  <c:v>1.0155000000000001</c:v>
                </c:pt>
                <c:pt idx="71">
                  <c:v>1.1624000000000001</c:v>
                </c:pt>
                <c:pt idx="72">
                  <c:v>1.4742</c:v>
                </c:pt>
                <c:pt idx="73">
                  <c:v>1.9059999999999999</c:v>
                </c:pt>
                <c:pt idx="74">
                  <c:v>1.8524</c:v>
                </c:pt>
                <c:pt idx="75">
                  <c:v>1.8218000000000001</c:v>
                </c:pt>
                <c:pt idx="76">
                  <c:v>1.5820000000000001</c:v>
                </c:pt>
                <c:pt idx="77">
                  <c:v>1.4953000000000001</c:v>
                </c:pt>
                <c:pt idx="78">
                  <c:v>1.1387</c:v>
                </c:pt>
                <c:pt idx="79">
                  <c:v>1.1065</c:v>
                </c:pt>
                <c:pt idx="80">
                  <c:v>0.86983999999999995</c:v>
                </c:pt>
                <c:pt idx="81">
                  <c:v>1.3169</c:v>
                </c:pt>
                <c:pt idx="82">
                  <c:v>1.4611000000000001</c:v>
                </c:pt>
                <c:pt idx="83">
                  <c:v>1.3991</c:v>
                </c:pt>
                <c:pt idx="84">
                  <c:v>1.1083000000000001</c:v>
                </c:pt>
                <c:pt idx="85">
                  <c:v>1.1056999999999999</c:v>
                </c:pt>
                <c:pt idx="86">
                  <c:v>0.76446999999999998</c:v>
                </c:pt>
                <c:pt idx="87">
                  <c:v>0.42675000000000002</c:v>
                </c:pt>
                <c:pt idx="88">
                  <c:v>0.46022000000000002</c:v>
                </c:pt>
                <c:pt idx="89">
                  <c:v>0.47273999999999999</c:v>
                </c:pt>
                <c:pt idx="90">
                  <c:v>0.47155000000000002</c:v>
                </c:pt>
                <c:pt idx="91">
                  <c:v>0.4647</c:v>
                </c:pt>
                <c:pt idx="92">
                  <c:v>0.20774000000000001</c:v>
                </c:pt>
                <c:pt idx="93">
                  <c:v>0.20782999999999999</c:v>
                </c:pt>
                <c:pt idx="94">
                  <c:v>0.28787000000000001</c:v>
                </c:pt>
                <c:pt idx="95">
                  <c:v>0.33883000000000002</c:v>
                </c:pt>
                <c:pt idx="96">
                  <c:v>0.40161999999999998</c:v>
                </c:pt>
                <c:pt idx="97">
                  <c:v>0.42276999999999998</c:v>
                </c:pt>
                <c:pt idx="98">
                  <c:v>0.43361</c:v>
                </c:pt>
                <c:pt idx="99">
                  <c:v>0.44966</c:v>
                </c:pt>
                <c:pt idx="100">
                  <c:v>0.45740999999999998</c:v>
                </c:pt>
                <c:pt idx="101">
                  <c:v>0.50309000000000004</c:v>
                </c:pt>
                <c:pt idx="102">
                  <c:v>0.52317000000000002</c:v>
                </c:pt>
                <c:pt idx="103">
                  <c:v>0.54635</c:v>
                </c:pt>
                <c:pt idx="104">
                  <c:v>0.57169000000000003</c:v>
                </c:pt>
                <c:pt idx="105">
                  <c:v>0.59863</c:v>
                </c:pt>
                <c:pt idx="106">
                  <c:v>0.62773999999999996</c:v>
                </c:pt>
                <c:pt idx="107">
                  <c:v>0.66025999999999996</c:v>
                </c:pt>
                <c:pt idx="108">
                  <c:v>0.69821</c:v>
                </c:pt>
                <c:pt idx="109">
                  <c:v>0.74502000000000002</c:v>
                </c:pt>
                <c:pt idx="110">
                  <c:v>0.80711999999999995</c:v>
                </c:pt>
                <c:pt idx="111">
                  <c:v>0.89820999999999995</c:v>
                </c:pt>
                <c:pt idx="112">
                  <c:v>1.0517000000000001</c:v>
                </c:pt>
                <c:pt idx="113">
                  <c:v>1.1281000000000001</c:v>
                </c:pt>
                <c:pt idx="114">
                  <c:v>1.1284000000000001</c:v>
                </c:pt>
                <c:pt idx="115">
                  <c:v>1.3298000000000001</c:v>
                </c:pt>
                <c:pt idx="116">
                  <c:v>1.4077999999999999</c:v>
                </c:pt>
                <c:pt idx="117">
                  <c:v>1.3275999999999999</c:v>
                </c:pt>
                <c:pt idx="118">
                  <c:v>1.2464999999999999</c:v>
                </c:pt>
                <c:pt idx="119">
                  <c:v>1.1845000000000001</c:v>
                </c:pt>
                <c:pt idx="120">
                  <c:v>1.1005</c:v>
                </c:pt>
                <c:pt idx="121">
                  <c:v>0.43002000000000001</c:v>
                </c:pt>
                <c:pt idx="122">
                  <c:v>0.48675000000000002</c:v>
                </c:pt>
                <c:pt idx="123">
                  <c:v>0.64388999999999996</c:v>
                </c:pt>
                <c:pt idx="124">
                  <c:v>0.83055999999999996</c:v>
                </c:pt>
                <c:pt idx="125">
                  <c:v>0.89566000000000001</c:v>
                </c:pt>
                <c:pt idx="126">
                  <c:v>0.87505999999999995</c:v>
                </c:pt>
                <c:pt idx="127">
                  <c:v>0.8538</c:v>
                </c:pt>
                <c:pt idx="128">
                  <c:v>0.74258000000000002</c:v>
                </c:pt>
                <c:pt idx="129">
                  <c:v>0.70965</c:v>
                </c:pt>
                <c:pt idx="130">
                  <c:v>0.67976999999999999</c:v>
                </c:pt>
                <c:pt idx="131">
                  <c:v>0.62738000000000005</c:v>
                </c:pt>
                <c:pt idx="132">
                  <c:v>0.61814000000000002</c:v>
                </c:pt>
                <c:pt idx="133">
                  <c:v>0.44982</c:v>
                </c:pt>
                <c:pt idx="134">
                  <c:v>0.44923000000000002</c:v>
                </c:pt>
                <c:pt idx="135">
                  <c:v>0.41739999999999999</c:v>
                </c:pt>
                <c:pt idx="136">
                  <c:v>0.50580000000000003</c:v>
                </c:pt>
                <c:pt idx="137">
                  <c:v>0.58125000000000004</c:v>
                </c:pt>
                <c:pt idx="138">
                  <c:v>0.58196999999999999</c:v>
                </c:pt>
                <c:pt idx="139">
                  <c:v>0.62560000000000004</c:v>
                </c:pt>
                <c:pt idx="140">
                  <c:v>0.75827999999999995</c:v>
                </c:pt>
                <c:pt idx="141">
                  <c:v>0.93391999999999997</c:v>
                </c:pt>
                <c:pt idx="142">
                  <c:v>1.1889000000000001</c:v>
                </c:pt>
                <c:pt idx="143">
                  <c:v>1.2342</c:v>
                </c:pt>
                <c:pt idx="144">
                  <c:v>1.2597</c:v>
                </c:pt>
                <c:pt idx="145">
                  <c:v>1.2464</c:v>
                </c:pt>
                <c:pt idx="146">
                  <c:v>0.98721000000000003</c:v>
                </c:pt>
                <c:pt idx="147">
                  <c:v>0.95152000000000003</c:v>
                </c:pt>
                <c:pt idx="148">
                  <c:v>0.89468999999999999</c:v>
                </c:pt>
                <c:pt idx="149">
                  <c:v>0.86736000000000002</c:v>
                </c:pt>
                <c:pt idx="150">
                  <c:v>0.79796999999999996</c:v>
                </c:pt>
                <c:pt idx="151">
                  <c:v>0.86929999999999996</c:v>
                </c:pt>
                <c:pt idx="152">
                  <c:v>1.2992999999999999</c:v>
                </c:pt>
                <c:pt idx="153">
                  <c:v>1.4151</c:v>
                </c:pt>
                <c:pt idx="154">
                  <c:v>1.4463999999999999</c:v>
                </c:pt>
                <c:pt idx="155">
                  <c:v>1.6181000000000001</c:v>
                </c:pt>
                <c:pt idx="156">
                  <c:v>1.6708000000000001</c:v>
                </c:pt>
                <c:pt idx="157">
                  <c:v>1.6171</c:v>
                </c:pt>
                <c:pt idx="158">
                  <c:v>1.3493999999999999</c:v>
                </c:pt>
                <c:pt idx="159">
                  <c:v>0.69413999999999998</c:v>
                </c:pt>
                <c:pt idx="160">
                  <c:v>0.36474000000000001</c:v>
                </c:pt>
                <c:pt idx="161">
                  <c:v>0.18956999999999999</c:v>
                </c:pt>
                <c:pt idx="162" formatCode="0.00E+00">
                  <c:v>9.4692999999999999E-2</c:v>
                </c:pt>
                <c:pt idx="163" formatCode="0.00E+00">
                  <c:v>7.4594999999999995E-2</c:v>
                </c:pt>
              </c:numCache>
            </c:numRef>
          </c:yVal>
          <c:smooth val="1"/>
          <c:extLst>
            <c:ext xmlns:c16="http://schemas.microsoft.com/office/drawing/2014/chart" uri="{C3380CC4-5D6E-409C-BE32-E72D297353CC}">
              <c16:uniqueId val="{00000005-0E5D-4395-9123-167C8BEF89E0}"/>
            </c:ext>
          </c:extLst>
        </c:ser>
        <c:dLbls>
          <c:showLegendKey val="0"/>
          <c:showVal val="0"/>
          <c:showCatName val="0"/>
          <c:showSerName val="0"/>
          <c:showPercent val="0"/>
          <c:showBubbleSize val="0"/>
        </c:dLbls>
        <c:axId val="239444944"/>
        <c:axId val="239447024"/>
      </c:scatterChart>
      <c:valAx>
        <c:axId val="239444944"/>
        <c:scaling>
          <c:orientation val="minMax"/>
          <c:max val="1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fr-FR"/>
                  <a:t>Frequency (Hz)</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fr-FR"/>
          </a:p>
        </c:txPr>
        <c:crossAx val="239447024"/>
        <c:crosses val="autoZero"/>
        <c:crossBetween val="midCat"/>
      </c:valAx>
      <c:valAx>
        <c:axId val="23944702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fr-FR"/>
                  <a:t>Displacement (mm)</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fr-FR"/>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9444944"/>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EC6AE0-A76A-4571-8B58-A338DA854169}" type="datetimeFigureOut">
              <a:rPr lang="fr-FR"/>
              <a:pPr>
                <a:defRPr/>
              </a:pPr>
              <a:t>24/09/2025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87E105-89C5-4F0E-986A-F5E85A5B8CA1}" type="datetimeFigureOut">
              <a:rPr lang="fr-FR"/>
              <a:pPr>
                <a:defRPr/>
              </a:pPr>
              <a:t>24/09/2025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fld id="{9DBAC2BE-4E1D-44BF-82CE-959ABA7E1D58}" type="datetime1">
              <a:rPr lang="fr-FR" smtClean="0"/>
              <a:t>24/09/2025</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the second step, I studied the dynamic response of the supported tubes. I performed a modal analysis up to 100 Hz, then applied harmonic excitations at the fixation points. The response was measured at the baffles. This gave transfer functions and highlighted the natural frequencies of the system. The results confirmed that the structure has acceptable vibration </a:t>
            </a:r>
            <a:r>
              <a:rPr lang="en-US" dirty="0" err="1" smtClean="0"/>
              <a:t>behaviour</a:t>
            </a:r>
            <a:r>
              <a:rPr lang="en-US" dirty="0" smtClean="0"/>
              <a:t> for our environment.</a:t>
            </a:r>
          </a:p>
          <a:p>
            <a:endParaRPr lang="en-US" dirty="0" smtClean="0"/>
          </a:p>
          <a:p>
            <a:r>
              <a:rPr lang="en-US" dirty="0" smtClean="0"/>
              <a:t>After completing these simulations — from thermal expansion, to static and buckling analysis, and finally to the modal response — we had sufficient confidence in the concept to move forward to the next step: the construction of a prototype tube</a:t>
            </a:r>
            <a:endParaRPr lang="fr-FR" dirty="0"/>
          </a:p>
        </p:txBody>
      </p:sp>
      <p:sp>
        <p:nvSpPr>
          <p:cNvPr id="4" name="Espace réservé de la date 3"/>
          <p:cNvSpPr>
            <a:spLocks noGrp="1"/>
          </p:cNvSpPr>
          <p:nvPr>
            <p:ph type="dt" idx="10"/>
          </p:nvPr>
        </p:nvSpPr>
        <p:spPr/>
        <p:txBody>
          <a:bodyPr/>
          <a:lstStyle/>
          <a:p>
            <a:pPr>
              <a:defRPr/>
            </a:pPr>
            <a:fld id="{286D5AB1-DD01-463B-AA90-5D80F74F3194}"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10</a:t>
            </a:fld>
            <a:endParaRPr lang="fr-FR"/>
          </a:p>
        </p:txBody>
      </p:sp>
    </p:spTree>
    <p:extLst>
      <p:ext uri="{BB962C8B-B14F-4D97-AF65-F5344CB8AC3E}">
        <p14:creationId xmlns:p14="http://schemas.microsoft.com/office/powerpoint/2010/main" val="358019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This prototype is a crucial step. If successful, it will validate the manufacturing process, the leak-tightness, and the feasibility of building long tubes. From there, we can move to the next milestone: the pilot sector planned for 2027.</a:t>
            </a:r>
            <a:endParaRPr lang="fr-FR" dirty="0"/>
          </a:p>
        </p:txBody>
      </p:sp>
      <p:sp>
        <p:nvSpPr>
          <p:cNvPr id="4" name="Espace réservé de la date 3"/>
          <p:cNvSpPr>
            <a:spLocks noGrp="1"/>
          </p:cNvSpPr>
          <p:nvPr>
            <p:ph type="dt" idx="10"/>
          </p:nvPr>
        </p:nvSpPr>
        <p:spPr/>
        <p:txBody>
          <a:bodyPr/>
          <a:lstStyle/>
          <a:p>
            <a:pPr>
              <a:defRPr/>
            </a:pPr>
            <a:fld id="{14F1C839-2616-40F4-80AA-B0325E261D1E}"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11</a:t>
            </a:fld>
            <a:endParaRPr lang="fr-FR"/>
          </a:p>
        </p:txBody>
      </p:sp>
    </p:spTree>
    <p:extLst>
      <p:ext uri="{BB962C8B-B14F-4D97-AF65-F5344CB8AC3E}">
        <p14:creationId xmlns:p14="http://schemas.microsoft.com/office/powerpoint/2010/main" val="13266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This roadmap shows the continuity of our work. We start with the short prototype this year to validate manufacturing and vacuum tightness. In 2026, my responsibility will be to adapt and implement the new supports in the CERN pilot sector. Finally, if successful, we aim at a complete pilot sector for the Einstein Telescope in 2027, preparing for large-scale production and installation</a:t>
            </a:r>
            <a:endParaRPr lang="fr-FR" dirty="0"/>
          </a:p>
        </p:txBody>
      </p:sp>
      <p:sp>
        <p:nvSpPr>
          <p:cNvPr id="4" name="Espace réservé de la date 3"/>
          <p:cNvSpPr>
            <a:spLocks noGrp="1"/>
          </p:cNvSpPr>
          <p:nvPr>
            <p:ph type="dt" idx="10"/>
          </p:nvPr>
        </p:nvSpPr>
        <p:spPr/>
        <p:txBody>
          <a:bodyPr/>
          <a:lstStyle/>
          <a:p>
            <a:pPr>
              <a:defRPr/>
            </a:pPr>
            <a:fld id="{3A25C1D3-5024-4B01-BAED-C20AADF23F72}"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12</a:t>
            </a:fld>
            <a:endParaRPr lang="fr-FR"/>
          </a:p>
        </p:txBody>
      </p:sp>
    </p:spTree>
    <p:extLst>
      <p:ext uri="{BB962C8B-B14F-4D97-AF65-F5344CB8AC3E}">
        <p14:creationId xmlns:p14="http://schemas.microsoft.com/office/powerpoint/2010/main" val="18289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 will begin my presentation with a description of this new alternative tube, which has the advantage of being lightweight.</a:t>
            </a:r>
          </a:p>
          <a:p>
            <a:endParaRPr lang="en-US" dirty="0" smtClean="0"/>
          </a:p>
          <a:p>
            <a:r>
              <a:rPr lang="en-US" dirty="0" smtClean="0"/>
              <a:t>I will then present a support system compatible with any type of tube.</a:t>
            </a:r>
          </a:p>
          <a:p>
            <a:endParaRPr lang="en-US" dirty="0" smtClean="0"/>
          </a:p>
          <a:p>
            <a:r>
              <a:rPr lang="en-US" dirty="0" smtClean="0"/>
              <a:t>These systems will be followed by a presentation of the simulations that guided their design. </a:t>
            </a:r>
          </a:p>
          <a:p>
            <a:endParaRPr lang="en-US" dirty="0" smtClean="0"/>
          </a:p>
          <a:p>
            <a:r>
              <a:rPr lang="en-US" smtClean="0"/>
              <a:t>Finally, I will conclude with a presentation of the prototype currently under construction, the aim of which is to obtain realistic proof of concept.</a:t>
            </a:r>
            <a:endParaRPr lang="fr-FR" dirty="0"/>
          </a:p>
        </p:txBody>
      </p:sp>
      <p:sp>
        <p:nvSpPr>
          <p:cNvPr id="4" name="Espace réservé de la date 3"/>
          <p:cNvSpPr>
            <a:spLocks noGrp="1"/>
          </p:cNvSpPr>
          <p:nvPr>
            <p:ph type="dt" idx="10"/>
          </p:nvPr>
        </p:nvSpPr>
        <p:spPr/>
        <p:txBody>
          <a:bodyPr/>
          <a:lstStyle/>
          <a:p>
            <a:pPr>
              <a:defRPr/>
            </a:pPr>
            <a:fld id="{61AC66D1-04A8-4ADA-B7EC-C986423C5CAB}"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2</a:t>
            </a:fld>
            <a:endParaRPr lang="fr-FR"/>
          </a:p>
        </p:txBody>
      </p:sp>
    </p:spTree>
    <p:extLst>
      <p:ext uri="{BB962C8B-B14F-4D97-AF65-F5344CB8AC3E}">
        <p14:creationId xmlns:p14="http://schemas.microsoft.com/office/powerpoint/2010/main" val="283326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dirty="0" smtClean="0"/>
              <a:t>The </a:t>
            </a:r>
            <a:r>
              <a:rPr lang="en-US" i="1" dirty="0" smtClean="0"/>
              <a:t>tube is 15 meters long, with an internal diameter of 1 meter and a wall thickness of 1.5 mm. To increase rigidity without adding weight, we use an external spiral stiffener, 2 mm thick with a pitch of 150 mm. This design keeps the total weight around 750 kg, significantly reducing steel usage compared to a simple cylindrical tube</a:t>
            </a:r>
            <a:r>
              <a:rPr lang="en-US" i="1" dirty="0" smtClean="0"/>
              <a:t>.</a:t>
            </a:r>
            <a:endParaRPr lang="en-US" i="1" dirty="0" smtClean="0"/>
          </a:p>
          <a:p>
            <a:endParaRPr lang="en-US" dirty="0" smtClean="0"/>
          </a:p>
          <a:p>
            <a:r>
              <a:rPr lang="en-US" i="1" dirty="0" smtClean="0"/>
              <a:t>"Although the spiral geometry is slightly more complex than that of VIRGO, we can exploit medium-series production – we are planning 120 km of tube – to benefit from automation and </a:t>
            </a:r>
            <a:r>
              <a:rPr lang="en-US" i="1" dirty="0" err="1" smtClean="0"/>
              <a:t>robotization</a:t>
            </a:r>
            <a:r>
              <a:rPr lang="en-US" i="1" dirty="0" smtClean="0"/>
              <a:t>, keeping potential production costs under control.“</a:t>
            </a:r>
          </a:p>
          <a:p>
            <a:endParaRPr lang="en-US" dirty="0" smtClean="0"/>
          </a:p>
          <a:p>
            <a:r>
              <a:rPr lang="en-US" i="1" dirty="0" smtClean="0"/>
              <a:t>"The design offers a balance between lightness and rigidity. Combined with large-scale deployment, it should reduce production costs.“</a:t>
            </a:r>
          </a:p>
          <a:p>
            <a:endParaRPr lang="en-US" i="1" dirty="0" smtClean="0"/>
          </a:p>
          <a:p>
            <a:r>
              <a:rPr lang="en-US" i="1" dirty="0" smtClean="0"/>
              <a:t>This pipe requires a support system to be installed in the Einstein Telescope tunnel, which I will present.</a:t>
            </a:r>
            <a:endParaRPr lang="en-US" i="1" dirty="0" smtClean="0"/>
          </a:p>
          <a:p>
            <a:endParaRPr lang="fr-FR" dirty="0"/>
          </a:p>
        </p:txBody>
      </p:sp>
      <p:sp>
        <p:nvSpPr>
          <p:cNvPr id="4" name="Espace réservé de la date 3"/>
          <p:cNvSpPr>
            <a:spLocks noGrp="1"/>
          </p:cNvSpPr>
          <p:nvPr>
            <p:ph type="dt" idx="10"/>
          </p:nvPr>
        </p:nvSpPr>
        <p:spPr/>
        <p:txBody>
          <a:bodyPr/>
          <a:lstStyle/>
          <a:p>
            <a:pPr>
              <a:defRPr/>
            </a:pPr>
            <a:fld id="{00737D65-3D94-441A-B0C1-A187E4B7F354}"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3</a:t>
            </a:fld>
            <a:endParaRPr lang="fr-FR"/>
          </a:p>
        </p:txBody>
      </p:sp>
    </p:spTree>
    <p:extLst>
      <p:ext uri="{BB962C8B-B14F-4D97-AF65-F5344CB8AC3E}">
        <p14:creationId xmlns:p14="http://schemas.microsoft.com/office/powerpoint/2010/main" val="386790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tube will be held at these ends by supports. One will be fixed, while the other will be able to assist the expansion of the tube during the </a:t>
            </a:r>
            <a:r>
              <a:rPr lang="en-US" dirty="0" err="1" smtClean="0"/>
              <a:t>bakeout</a:t>
            </a:r>
            <a:r>
              <a:rPr lang="en-US" dirty="0" smtClean="0"/>
              <a:t> phase. The supports consist of a simple frame supporting two tubes by means of adjustable clamping rings. The supports are located at the tube interconnections, either on the connection sleeve or on the bellows.</a:t>
            </a:r>
            <a:endParaRPr lang="fr-FR" dirty="0"/>
          </a:p>
        </p:txBody>
      </p:sp>
      <p:sp>
        <p:nvSpPr>
          <p:cNvPr id="4" name="Espace réservé de la date 3"/>
          <p:cNvSpPr>
            <a:spLocks noGrp="1"/>
          </p:cNvSpPr>
          <p:nvPr>
            <p:ph type="dt" idx="10"/>
          </p:nvPr>
        </p:nvSpPr>
        <p:spPr/>
        <p:txBody>
          <a:bodyPr/>
          <a:lstStyle/>
          <a:p>
            <a:pPr>
              <a:defRPr/>
            </a:pPr>
            <a:fld id="{86D42C8D-983A-443C-83FB-910FC57EA4BA}" type="datetime1">
              <a:rPr lang="fr-FR" smtClean="0"/>
              <a:t>26/09/2025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4</a:t>
            </a:fld>
            <a:endParaRPr lang="fr-FR"/>
          </a:p>
        </p:txBody>
      </p:sp>
    </p:spTree>
    <p:extLst>
      <p:ext uri="{BB962C8B-B14F-4D97-AF65-F5344CB8AC3E}">
        <p14:creationId xmlns:p14="http://schemas.microsoft.com/office/powerpoint/2010/main" val="14606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dirty="0" smtClean="0"/>
              <a:t>Each tube is supported at both ends by H-beam structures. One vertical and one horizontal beam form a T-shaped frame, carrying two tubes – one above, one below. The tubes are clamped by adjustable rings, which ensure linearity and installation tolerances. These rings also provide electrical isolation during bake-out, with a thermal resistance up to 200 °C, well above the 150 °C required.</a:t>
            </a:r>
          </a:p>
          <a:p>
            <a:endParaRPr lang="en-US" dirty="0" smtClean="0"/>
          </a:p>
          <a:p>
            <a:r>
              <a:rPr lang="en-US" i="1" dirty="0" smtClean="0"/>
              <a:t>The supports are anchored both to the floor, via a base plate, and to the tunnel wall using sliding brackets. This compensates for potential irregularities in the tunnel structure.</a:t>
            </a:r>
            <a:endParaRPr lang="en-US" dirty="0" smtClean="0"/>
          </a:p>
          <a:p>
            <a:endParaRPr lang="fr-FR" dirty="0"/>
          </a:p>
        </p:txBody>
      </p:sp>
      <p:sp>
        <p:nvSpPr>
          <p:cNvPr id="4" name="Espace réservé de la date 3"/>
          <p:cNvSpPr>
            <a:spLocks noGrp="1"/>
          </p:cNvSpPr>
          <p:nvPr>
            <p:ph type="dt" idx="10"/>
          </p:nvPr>
        </p:nvSpPr>
        <p:spPr/>
        <p:txBody>
          <a:bodyPr/>
          <a:lstStyle/>
          <a:p>
            <a:pPr>
              <a:defRPr/>
            </a:pPr>
            <a:fld id="{41515685-0E69-41C0-8C0D-36156A01B3D3}" type="datetime1">
              <a:rPr lang="fr-FR" smtClean="0"/>
              <a:t>25/09/2025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5</a:t>
            </a:fld>
            <a:endParaRPr lang="fr-FR"/>
          </a:p>
        </p:txBody>
      </p:sp>
    </p:spTree>
    <p:extLst>
      <p:ext uri="{BB962C8B-B14F-4D97-AF65-F5344CB8AC3E}">
        <p14:creationId xmlns:p14="http://schemas.microsoft.com/office/powerpoint/2010/main" val="193376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i="1" dirty="0" smtClean="0"/>
              <a:t>Functionally, one support per tube end ensures continuity and stability. One of them includes a sliding system that absorbs tube expansion during bake-out, approximately 20 mm. This also helps bellows to compress under thermal dilation. Additional damping plates can be integrated to reduce vibrations and limit displacement.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i="1" dirty="0" smtClean="0"/>
              <a:t>Finally, supports are designed independently from the bellows. This avoids excessive torque from tube self-weight deflection and torsion induced by the spiral stiffener during thermal expansion.</a:t>
            </a:r>
            <a:endParaRPr lang="en-US" dirty="0" smtClean="0"/>
          </a:p>
          <a:p>
            <a:pPr marL="171450" indent="-171450">
              <a:buFont typeface="Arial" panose="020B0604020202020204" pitchFamily="34" charset="0"/>
              <a:buChar char="•"/>
            </a:pPr>
            <a:endParaRPr lang="en-US" i="1" dirty="0" smtClean="0"/>
          </a:p>
          <a:p>
            <a:pPr marL="171450" indent="-171450">
              <a:buFont typeface="Arial" panose="020B0604020202020204" pitchFamily="34" charset="0"/>
              <a:buChar char="•"/>
            </a:pPr>
            <a:r>
              <a:rPr lang="en-US" i="1" dirty="0" smtClean="0"/>
              <a:t>"So these features ensure that the supports can carry the tubes reliably, compensate for thermal effects, and limit vibrations during operation."</a:t>
            </a:r>
            <a:endParaRPr lang="en-US" dirty="0" smtClean="0"/>
          </a:p>
          <a:p>
            <a:pPr marL="171450" indent="-171450">
              <a:buFont typeface="Arial" panose="020B0604020202020204" pitchFamily="34" charset="0"/>
              <a:buChar char="•"/>
            </a:pPr>
            <a:endParaRPr lang="en-US" i="1" dirty="0" smtClean="0"/>
          </a:p>
          <a:p>
            <a:pPr marL="171450" indent="-171450">
              <a:buFont typeface="Arial" panose="020B0604020202020204" pitchFamily="34" charset="0"/>
              <a:buChar char="•"/>
            </a:pPr>
            <a:r>
              <a:rPr lang="en-US" i="1" dirty="0" smtClean="0"/>
              <a:t>"But beyond their immediate functionality, I also wanted the supports to be flexible enough to adapt to future needs."</a:t>
            </a:r>
            <a:endParaRPr lang="en-US" dirty="0" smtClean="0"/>
          </a:p>
        </p:txBody>
      </p:sp>
      <p:sp>
        <p:nvSpPr>
          <p:cNvPr id="4" name="Espace réservé de la date 3"/>
          <p:cNvSpPr>
            <a:spLocks noGrp="1"/>
          </p:cNvSpPr>
          <p:nvPr>
            <p:ph type="dt" idx="10"/>
          </p:nvPr>
        </p:nvSpPr>
        <p:spPr/>
        <p:txBody>
          <a:bodyPr/>
          <a:lstStyle/>
          <a:p>
            <a:pPr>
              <a:defRPr/>
            </a:pPr>
            <a:fld id="{9059AD67-37B6-4148-BF3C-040A98C7C938}" type="datetime1">
              <a:rPr lang="fr-FR" smtClean="0"/>
              <a:t>25/09/2025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6</a:t>
            </a:fld>
            <a:endParaRPr lang="fr-FR"/>
          </a:p>
        </p:txBody>
      </p:sp>
    </p:spTree>
    <p:extLst>
      <p:ext uri="{BB962C8B-B14F-4D97-AF65-F5344CB8AC3E}">
        <p14:creationId xmlns:p14="http://schemas.microsoft.com/office/powerpoint/2010/main" val="3723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1" dirty="0" smtClean="0"/>
              <a:t>The supports have also been designed with adaptability in mind. Their different components can be reused in new environments, almost like Lego bricks. This modular approach reduces the need to redesign everything from scratch.</a:t>
            </a:r>
          </a:p>
          <a:p>
            <a:endParaRPr lang="en-US" sz="1200" dirty="0" smtClean="0"/>
          </a:p>
          <a:p>
            <a:r>
              <a:rPr lang="en-US" sz="1200" i="1" dirty="0" smtClean="0"/>
              <a:t>In addition, the CAD models were developed using a skeleton-based method. This means that if one dimension is modified, the entire assembly automatically updates. Positions of parts are readjusted consistently, preventing errors and saving time.</a:t>
            </a:r>
          </a:p>
          <a:p>
            <a:endParaRPr lang="en-US" sz="1200" dirty="0" smtClean="0"/>
          </a:p>
          <a:p>
            <a:r>
              <a:rPr lang="en-US" sz="1200" i="1" dirty="0" smtClean="0"/>
              <a:t>Thanks to this approach, the support design can evolve to fit the needs of the CERN pilot sector, which will undergo modifications in 2026. My adapted version of the support will be implemented there.</a:t>
            </a:r>
          </a:p>
          <a:p>
            <a:endParaRPr lang="en-US" sz="1200" i="1" dirty="0" smtClean="0"/>
          </a:p>
          <a:p>
            <a:r>
              <a:rPr lang="en-US" i="1" dirty="0" smtClean="0"/>
              <a:t>So far, I have shown the design of the tubes and the supports, as well as how these supports can adapt to different configurations. But design alone is not enough. We also need to understand how the tubes and supports behave under real conditions.</a:t>
            </a:r>
            <a:endParaRPr lang="en-US" dirty="0" smtClean="0"/>
          </a:p>
          <a:p>
            <a:endParaRPr lang="en-US" i="1" dirty="0" smtClean="0"/>
          </a:p>
          <a:p>
            <a:r>
              <a:rPr lang="en-US" i="1" dirty="0" smtClean="0"/>
              <a:t>That’s why I performed numerical simulations, to evaluate mechanical stability, thermal effects, and overall performance before moving to prototyping.</a:t>
            </a:r>
            <a:endParaRPr lang="en-US" dirty="0" smtClean="0"/>
          </a:p>
          <a:p>
            <a:endParaRPr lang="en-US" sz="1200" dirty="0" smtClean="0"/>
          </a:p>
          <a:p>
            <a:endParaRPr lang="fr-FR" dirty="0"/>
          </a:p>
        </p:txBody>
      </p:sp>
      <p:sp>
        <p:nvSpPr>
          <p:cNvPr id="4" name="Espace réservé de la date 3"/>
          <p:cNvSpPr>
            <a:spLocks noGrp="1"/>
          </p:cNvSpPr>
          <p:nvPr>
            <p:ph type="dt" idx="10"/>
          </p:nvPr>
        </p:nvSpPr>
        <p:spPr/>
        <p:txBody>
          <a:bodyPr/>
          <a:lstStyle/>
          <a:p>
            <a:pPr>
              <a:defRPr/>
            </a:pPr>
            <a:fld id="{8449D775-E0CA-4324-8652-1BF151EB633D}" type="datetime1">
              <a:rPr lang="fr-FR" smtClean="0"/>
              <a:t>25/09/2025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7</a:t>
            </a:fld>
            <a:endParaRPr lang="fr-FR"/>
          </a:p>
        </p:txBody>
      </p:sp>
    </p:spTree>
    <p:extLst>
      <p:ext uri="{BB962C8B-B14F-4D97-AF65-F5344CB8AC3E}">
        <p14:creationId xmlns:p14="http://schemas.microsoft.com/office/powerpoint/2010/main" val="159687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a first, simplified model, I focused on thermal expansion and the mechanical effect on the bellows. The simulation combined gravity, a thermal load of 150 °C, and external pressure simulating vacuum. This allowed me to evaluate tube elongation, deflection, and the resulting torque on the bellows. The results showed the need for a sliding support system, which I later integrated into the design.</a:t>
            </a:r>
            <a:endParaRPr lang="fr-FR" dirty="0"/>
          </a:p>
        </p:txBody>
      </p:sp>
      <p:sp>
        <p:nvSpPr>
          <p:cNvPr id="4" name="Espace réservé de la date 3"/>
          <p:cNvSpPr>
            <a:spLocks noGrp="1"/>
          </p:cNvSpPr>
          <p:nvPr>
            <p:ph type="dt" idx="10"/>
          </p:nvPr>
        </p:nvSpPr>
        <p:spPr/>
        <p:txBody>
          <a:bodyPr/>
          <a:lstStyle/>
          <a:p>
            <a:pPr>
              <a:defRPr/>
            </a:pPr>
            <a:fld id="{5FD42395-A633-4233-BEF6-78D7F34771D2}" type="datetime1">
              <a:rPr lang="fr-FR" smtClean="0"/>
              <a:t>25/09/2025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8</a:t>
            </a:fld>
            <a:endParaRPr lang="fr-FR"/>
          </a:p>
        </p:txBody>
      </p:sp>
    </p:spTree>
    <p:extLst>
      <p:ext uri="{BB962C8B-B14F-4D97-AF65-F5344CB8AC3E}">
        <p14:creationId xmlns:p14="http://schemas.microsoft.com/office/powerpoint/2010/main" val="80679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the first step of the full support model, I studied static </a:t>
            </a:r>
            <a:r>
              <a:rPr lang="en-US" dirty="0" err="1" smtClean="0"/>
              <a:t>behaviour</a:t>
            </a:r>
            <a:r>
              <a:rPr lang="en-US" dirty="0" smtClean="0"/>
              <a:t> under gravity and vacuum. The maximum deflection remained below 3 mm over 15 meters, which is acceptable. From this equilibrium state, I performed a buckling analysis to verify structural stability. The results confirmed that the design is safe against collapse.</a:t>
            </a:r>
            <a:endParaRPr lang="fr-FR" dirty="0"/>
          </a:p>
        </p:txBody>
      </p:sp>
      <p:sp>
        <p:nvSpPr>
          <p:cNvPr id="4" name="Espace réservé de la date 3"/>
          <p:cNvSpPr>
            <a:spLocks noGrp="1"/>
          </p:cNvSpPr>
          <p:nvPr>
            <p:ph type="dt" idx="10"/>
          </p:nvPr>
        </p:nvSpPr>
        <p:spPr/>
        <p:txBody>
          <a:bodyPr/>
          <a:lstStyle/>
          <a:p>
            <a:pPr>
              <a:defRPr/>
            </a:pPr>
            <a:fld id="{EE87E64E-5299-4DC9-AC25-8F4E096DE4E9}" type="datetime1">
              <a:rPr lang="fr-FR" smtClean="0"/>
              <a:t>25/09/2025</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9</a:t>
            </a:fld>
            <a:endParaRPr lang="fr-FR"/>
          </a:p>
        </p:txBody>
      </p:sp>
    </p:spTree>
    <p:extLst>
      <p:ext uri="{BB962C8B-B14F-4D97-AF65-F5344CB8AC3E}">
        <p14:creationId xmlns:p14="http://schemas.microsoft.com/office/powerpoint/2010/main" val="421694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426"/>
            <a:ext cx="12192000" cy="6851148"/>
          </a:xfrm>
          <a:prstGeom prst="rect">
            <a:avLst/>
          </a:prstGeom>
        </p:spPr>
      </p:pic>
      <p:sp>
        <p:nvSpPr>
          <p:cNvPr id="25603" name="Espace réservé du titre 1"/>
          <p:cNvSpPr>
            <a:spLocks noGrp="1"/>
          </p:cNvSpPr>
          <p:nvPr>
            <p:ph type="ctrTitle" hasCustomPrompt="1"/>
          </p:nvPr>
        </p:nvSpPr>
        <p:spPr>
          <a:xfrm>
            <a:off x="3983769" y="3140975"/>
            <a:ext cx="5064560"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r>
              <a:rPr lang="fr-FR" sz="3600" b="1" dirty="0">
                <a:solidFill>
                  <a:srgbClr val="153449"/>
                </a:solidFill>
              </a:rPr>
              <a:t/>
            </a:r>
            <a:br>
              <a:rPr lang="fr-FR" sz="3600" b="1" dirty="0">
                <a:solidFill>
                  <a:srgbClr val="153449"/>
                </a:solidFill>
              </a:rPr>
            </a:br>
            <a:r>
              <a:rPr lang="fr-FR" sz="2300" dirty="0">
                <a:solidFill>
                  <a:srgbClr val="01B2CD"/>
                </a:solidFill>
              </a:rPr>
              <a:t>Sous-titre de la présentation</a:t>
            </a:r>
            <a:br>
              <a:rPr lang="fr-FR" sz="2300" dirty="0">
                <a:solidFill>
                  <a:srgbClr val="01B2CD"/>
                </a:solidFill>
              </a:rPr>
            </a:br>
            <a:r>
              <a:rPr lang="fr-FR" sz="1800" dirty="0">
                <a:solidFill>
                  <a:srgbClr val="153449"/>
                </a:solidFill>
              </a:rPr>
              <a:t>7 MARS </a:t>
            </a:r>
            <a:r>
              <a:rPr lang="fr-FR" sz="1800" baseline="0" dirty="0" smtClean="0">
                <a:solidFill>
                  <a:srgbClr val="153449"/>
                </a:solidFill>
              </a:rPr>
              <a:t>2025</a:t>
            </a:r>
            <a:endParaRPr lang="fr-FR" sz="1800" dirty="0">
              <a:solidFill>
                <a:srgbClr val="153449"/>
              </a:solidFill>
            </a:endParaRPr>
          </a:p>
        </p:txBody>
      </p:sp>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2"/>
            <a:ext cx="10363200" cy="147002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Modifier le style des sous-titres du masque</a:t>
            </a:r>
            <a:endParaRPr lang="fr-FR" dirty="0"/>
          </a:p>
        </p:txBody>
      </p:sp>
      <p:sp>
        <p:nvSpPr>
          <p:cNvPr id="12"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a:defRPr sz="4000" b="1" cap="small" baseline="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7"/>
            <a:ext cx="10363200" cy="1362075"/>
          </a:xfrm>
        </p:spPr>
        <p:txBody>
          <a:bodyPr anchor="t"/>
          <a:lstStyle>
            <a:lvl1pPr algn="l">
              <a:defRPr sz="4000" b="1" cap="all"/>
            </a:lvl1pPr>
          </a:lstStyle>
          <a:p>
            <a:r>
              <a:rPr lang="fr-FR" dirty="0" smtClean="0"/>
              <a:t>Modifiez le style du titre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Modifier les styles du texte du masque</a:t>
            </a:r>
          </a:p>
        </p:txBody>
      </p:sp>
      <p:sp>
        <p:nvSpPr>
          <p:cNvPr id="13"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smtClean="0"/>
              <a:t>Modifiez le style du titre</a:t>
            </a:r>
            <a:endParaRPr lang="fr-FR" dirty="0"/>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8" name="Espace réservé de la date 4"/>
          <p:cNvSpPr>
            <a:spLocks noGrp="1"/>
          </p:cNvSpPr>
          <p:nvPr>
            <p:ph type="dt" sz="half" idx="10"/>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ositio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535113"/>
            <a:ext cx="34296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4" name="Espace réservé du contenu 3"/>
          <p:cNvSpPr>
            <a:spLocks noGrp="1"/>
          </p:cNvSpPr>
          <p:nvPr>
            <p:ph sz="half" idx="2"/>
          </p:nvPr>
        </p:nvSpPr>
        <p:spPr>
          <a:xfrm>
            <a:off x="609600" y="2174875"/>
            <a:ext cx="34296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321164" y="1535113"/>
            <a:ext cx="34310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6" name="Espace réservé du contenu 5"/>
          <p:cNvSpPr>
            <a:spLocks noGrp="1"/>
          </p:cNvSpPr>
          <p:nvPr>
            <p:ph sz="quarter" idx="4"/>
          </p:nvPr>
        </p:nvSpPr>
        <p:spPr>
          <a:xfrm>
            <a:off x="4321164" y="2174875"/>
            <a:ext cx="34310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
        <p:nvSpPr>
          <p:cNvPr id="9" name="Espace réservé du texte 4"/>
          <p:cNvSpPr>
            <a:spLocks noGrp="1"/>
          </p:cNvSpPr>
          <p:nvPr>
            <p:ph type="body" sz="quarter" idx="14"/>
          </p:nvPr>
        </p:nvSpPr>
        <p:spPr>
          <a:xfrm>
            <a:off x="7993572" y="1535113"/>
            <a:ext cx="34310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11" name="Espace réservé du contenu 5"/>
          <p:cNvSpPr>
            <a:spLocks noGrp="1"/>
          </p:cNvSpPr>
          <p:nvPr>
            <p:ph sz="quarter" idx="15"/>
          </p:nvPr>
        </p:nvSpPr>
        <p:spPr>
          <a:xfrm>
            <a:off x="7993572" y="2174875"/>
            <a:ext cx="34310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486952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4" name="Espace réservé du contenu 3"/>
          <p:cNvSpPr>
            <a:spLocks noGrp="1"/>
          </p:cNvSpPr>
          <p:nvPr>
            <p:ph sz="half" idx="2"/>
          </p:nvPr>
        </p:nvSpPr>
        <p:spPr>
          <a:xfrm>
            <a:off x="609600" y="2174875"/>
            <a:ext cx="5386917"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6" name="Espace réservé du contenu 5"/>
          <p:cNvSpPr>
            <a:spLocks noGrp="1"/>
          </p:cNvSpPr>
          <p:nvPr>
            <p:ph sz="quarter" idx="4"/>
          </p:nvPr>
        </p:nvSpPr>
        <p:spPr>
          <a:xfrm>
            <a:off x="6193372" y="2174875"/>
            <a:ext cx="5389033"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u numéro de diapositive 6"/>
          <p:cNvSpPr>
            <a:spLocks noGrp="1"/>
          </p:cNvSpPr>
          <p:nvPr>
            <p:ph type="sldNum" sz="quarter" idx="12"/>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de la date 4"/>
          <p:cNvSpPr>
            <a:spLocks noGrp="1"/>
          </p:cNvSpPr>
          <p:nvPr>
            <p:ph type="dt" sz="half" idx="13"/>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
        <p:nvSpPr>
          <p:cNvPr id="9" name="Espace réservé du texte 2"/>
          <p:cNvSpPr>
            <a:spLocks noGrp="1"/>
          </p:cNvSpPr>
          <p:nvPr>
            <p:ph type="body" idx="14"/>
          </p:nvPr>
        </p:nvSpPr>
        <p:spPr>
          <a:xfrm>
            <a:off x="609600" y="386935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11" name="Espace réservé du contenu 3"/>
          <p:cNvSpPr>
            <a:spLocks noGrp="1"/>
          </p:cNvSpPr>
          <p:nvPr>
            <p:ph sz="half" idx="15"/>
          </p:nvPr>
        </p:nvSpPr>
        <p:spPr>
          <a:xfrm>
            <a:off x="609600" y="4509120"/>
            <a:ext cx="5386917"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4"/>
          <p:cNvSpPr>
            <a:spLocks noGrp="1"/>
          </p:cNvSpPr>
          <p:nvPr>
            <p:ph type="body" sz="quarter" idx="16"/>
          </p:nvPr>
        </p:nvSpPr>
        <p:spPr>
          <a:xfrm>
            <a:off x="6193372" y="386935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13" name="Espace réservé du contenu 5"/>
          <p:cNvSpPr>
            <a:spLocks noGrp="1"/>
          </p:cNvSpPr>
          <p:nvPr>
            <p:ph sz="quarter" idx="17"/>
          </p:nvPr>
        </p:nvSpPr>
        <p:spPr>
          <a:xfrm>
            <a:off x="6193372" y="4509120"/>
            <a:ext cx="5389033" cy="1614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318574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cap="small" baseline="0"/>
            </a:lvl1pPr>
          </a:lstStyle>
          <a:p>
            <a:r>
              <a:rPr lang="fr-FR" dirty="0" smtClean="0"/>
              <a:t>Modifiez le style du titre</a:t>
            </a:r>
            <a:endParaRPr lang="fr-FR" dirty="0"/>
          </a:p>
        </p:txBody>
      </p:sp>
      <p:sp>
        <p:nvSpPr>
          <p:cNvPr id="12"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sp>
        <p:nvSpPr>
          <p:cNvPr id="6"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7328" y="98680"/>
            <a:ext cx="12097344"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8" name="Espace réservé du texte 2"/>
          <p:cNvSpPr>
            <a:spLocks noGrp="1"/>
          </p:cNvSpPr>
          <p:nvPr>
            <p:ph type="body" idx="1"/>
          </p:nvPr>
        </p:nvSpPr>
        <p:spPr bwMode="auto">
          <a:xfrm>
            <a:off x="1714503" y="1600206"/>
            <a:ext cx="98679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a:t>
            </a:r>
            <a:r>
              <a:rPr lang="fr-FR" dirty="0"/>
              <a:t>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4"/>
          <p:cNvSpPr>
            <a:spLocks noGrp="1"/>
          </p:cNvSpPr>
          <p:nvPr>
            <p:ph type="dt" sz="half" idx="2"/>
          </p:nvPr>
        </p:nvSpPr>
        <p:spPr>
          <a:xfrm>
            <a:off x="3143672" y="6506232"/>
            <a:ext cx="6208137" cy="313200"/>
          </a:xfrm>
          <a:prstGeom prst="rect">
            <a:avLst/>
          </a:prstGeom>
        </p:spPr>
        <p:txBody>
          <a:bodyPr/>
          <a:lstStyle>
            <a:lvl1pPr>
              <a:defRPr sz="1200" baseline="0">
                <a:latin typeface="calibri" charset="0"/>
              </a:defRPr>
            </a:lvl1p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p>
        </p:txBody>
      </p:sp>
      <p:sp>
        <p:nvSpPr>
          <p:cNvPr id="16" name="Espace réservé du numéro de diapositive 6"/>
          <p:cNvSpPr>
            <a:spLocks noGrp="1"/>
          </p:cNvSpPr>
          <p:nvPr>
            <p:ph type="sldNum" sz="quarter" idx="4"/>
          </p:nvPr>
        </p:nvSpPr>
        <p:spPr>
          <a:xfrm>
            <a:off x="10672092" y="6570720"/>
            <a:ext cx="1376571"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483200" y="6472800"/>
            <a:ext cx="103104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960000" y="640800"/>
            <a:ext cx="86736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419200" y="561600"/>
            <a:ext cx="82656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0"/>
            <a:ext cx="1528114" cy="764704"/>
          </a:xfrm>
          <a:prstGeom prst="rect">
            <a:avLst/>
          </a:prstGeom>
        </p:spPr>
      </p:pic>
      <p:pic>
        <p:nvPicPr>
          <p:cNvPr id="4" name="Image 3"/>
          <p:cNvPicPr>
            <a:picLocks noChangeAspect="1"/>
          </p:cNvPicPr>
          <p:nvPr userDrawn="1"/>
        </p:nvPicPr>
        <p:blipFill>
          <a:blip r:embed="rId12"/>
          <a:stretch>
            <a:fillRect/>
          </a:stretch>
        </p:blipFill>
        <p:spPr>
          <a:xfrm>
            <a:off x="11166680" y="98680"/>
            <a:ext cx="881983" cy="90000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90" r:id="rId7"/>
    <p:sldLayoutId id="2147483689" r:id="rId8"/>
    <p:sldLayoutId id="2147483682" r:id="rId9"/>
  </p:sldLayoutIdLst>
  <p:timing>
    <p:tnLst>
      <p:par>
        <p:cTn id="1" dur="indefinite" restart="never" nodeType="tmRoot"/>
      </p:par>
    </p:tnLst>
  </p:timing>
  <p:hf hdr="0"/>
  <p:txStyles>
    <p:titleStyle>
      <a:lvl1pPr algn="ctr" rtl="0" eaLnBrk="1" fontAlgn="base" hangingPunct="1">
        <a:spcBef>
          <a:spcPct val="0"/>
        </a:spcBef>
        <a:spcAft>
          <a:spcPct val="0"/>
        </a:spcAft>
        <a:defRPr sz="3200" b="1" kern="1200" cap="small" baseline="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67608" y="3429000"/>
            <a:ext cx="9793088" cy="15841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cap="small" baseline="0" smtClean="0">
                <a:solidFill>
                  <a:srgbClr val="17354A"/>
                </a:solidFill>
                <a:latin typeface="Calibri" charset="0"/>
                <a:ea typeface="Calibri" charset="0"/>
                <a:cs typeface="Calibri"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t>Vacuum Tube Design for the Einstein </a:t>
            </a:r>
            <a:r>
              <a:rPr lang="fr-FR" dirty="0" err="1" smtClean="0"/>
              <a:t>Telescope</a:t>
            </a:r>
            <a:r>
              <a:rPr lang="fr-FR" dirty="0" smtClean="0"/>
              <a:t/>
            </a:r>
            <a:br>
              <a:rPr lang="fr-FR" dirty="0" smtClean="0"/>
            </a:br>
            <a:r>
              <a:rPr lang="fr-FR" sz="1400" dirty="0" smtClean="0">
                <a:solidFill>
                  <a:srgbClr val="153449"/>
                </a:solidFill>
              </a:rPr>
              <a:t/>
            </a:r>
            <a:br>
              <a:rPr lang="fr-FR" sz="1400" dirty="0" smtClean="0">
                <a:solidFill>
                  <a:srgbClr val="153449"/>
                </a:solidFill>
              </a:rPr>
            </a:br>
            <a:r>
              <a:rPr lang="fr-FR" sz="2300" dirty="0" smtClean="0">
                <a:solidFill>
                  <a:srgbClr val="01B2CD"/>
                </a:solidFill>
              </a:rPr>
              <a:t>Alexandre Lacroix (CNRS LAPP)</a:t>
            </a:r>
            <a:br>
              <a:rPr lang="fr-FR" sz="2300" dirty="0" smtClean="0">
                <a:solidFill>
                  <a:srgbClr val="01B2CD"/>
                </a:solidFill>
              </a:rPr>
            </a:br>
            <a:r>
              <a:rPr lang="fr-FR" sz="2300" dirty="0" smtClean="0">
                <a:solidFill>
                  <a:srgbClr val="01B2CD"/>
                </a:solidFill>
              </a:rPr>
              <a:t>CE-ET </a:t>
            </a:r>
            <a:r>
              <a:rPr lang="fr-FR" sz="2300" dirty="0" err="1" smtClean="0">
                <a:solidFill>
                  <a:srgbClr val="01B2CD"/>
                </a:solidFill>
              </a:rPr>
              <a:t>Beamtube</a:t>
            </a:r>
            <a:r>
              <a:rPr lang="fr-FR" sz="2300" dirty="0" smtClean="0">
                <a:solidFill>
                  <a:srgbClr val="01B2CD"/>
                </a:solidFill>
              </a:rPr>
              <a:t> workshop III</a:t>
            </a:r>
            <a:br>
              <a:rPr lang="fr-FR" sz="2300" dirty="0" smtClean="0">
                <a:solidFill>
                  <a:srgbClr val="01B2CD"/>
                </a:solidFill>
              </a:rPr>
            </a:br>
            <a:r>
              <a:rPr lang="fr-FR" sz="1000" dirty="0" smtClean="0">
                <a:solidFill>
                  <a:srgbClr val="01B2CD"/>
                </a:solidFill>
              </a:rPr>
              <a:t/>
            </a:r>
            <a:br>
              <a:rPr lang="fr-FR" sz="1000" dirty="0" smtClean="0">
                <a:solidFill>
                  <a:srgbClr val="01B2CD"/>
                </a:solidFill>
              </a:rPr>
            </a:br>
            <a:r>
              <a:rPr lang="fr-FR" dirty="0" smtClean="0">
                <a:solidFill>
                  <a:srgbClr val="01B2CD"/>
                </a:solidFill>
              </a:rPr>
              <a:t>                                   </a:t>
            </a:r>
            <a:r>
              <a:rPr lang="fr-FR" sz="1800" dirty="0" smtClean="0">
                <a:solidFill>
                  <a:srgbClr val="153449"/>
                </a:solidFill>
              </a:rPr>
              <a:t>01/02/2025</a:t>
            </a:r>
            <a:r>
              <a:rPr lang="fr-FR" sz="2800" dirty="0" smtClean="0">
                <a:solidFill>
                  <a:srgbClr val="153449"/>
                </a:solidFill>
              </a:rPr>
              <a:t/>
            </a:r>
            <a:br>
              <a:rPr lang="fr-FR" sz="2800" dirty="0" smtClean="0">
                <a:solidFill>
                  <a:srgbClr val="153449"/>
                </a:solidFill>
              </a:rPr>
            </a:b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344" y="98680"/>
            <a:ext cx="12097344" cy="450000"/>
          </a:xfrm>
        </p:spPr>
        <p:txBody>
          <a:bodyPr/>
          <a:lstStyle/>
          <a:p>
            <a:r>
              <a:rPr lang="fr-FR" dirty="0"/>
              <a:t>Support </a:t>
            </a:r>
            <a:r>
              <a:rPr lang="fr-FR" dirty="0" smtClean="0"/>
              <a:t>Model – </a:t>
            </a:r>
            <a:r>
              <a:rPr lang="fr-FR" dirty="0"/>
              <a:t>Modal &amp; Transfer </a:t>
            </a:r>
            <a:r>
              <a:rPr lang="fr-FR" dirty="0" err="1"/>
              <a:t>Function</a:t>
            </a:r>
            <a:endParaRPr lang="fr-FR" dirty="0"/>
          </a:p>
        </p:txBody>
      </p:sp>
      <p:sp>
        <p:nvSpPr>
          <p:cNvPr id="3" name="Espace réservé du texte 2"/>
          <p:cNvSpPr>
            <a:spLocks noGrp="1"/>
          </p:cNvSpPr>
          <p:nvPr>
            <p:ph type="body" idx="1"/>
          </p:nvPr>
        </p:nvSpPr>
        <p:spPr>
          <a:xfrm>
            <a:off x="335360" y="980728"/>
            <a:ext cx="6048672" cy="639762"/>
          </a:xfrm>
        </p:spPr>
        <p:txBody>
          <a:bodyPr/>
          <a:lstStyle/>
          <a:p>
            <a:r>
              <a:rPr lang="fr-FR" u="sng" cap="all" dirty="0">
                <a:solidFill>
                  <a:schemeClr val="accent1">
                    <a:lumMod val="50000"/>
                  </a:schemeClr>
                </a:solidFill>
              </a:rPr>
              <a:t>Modal </a:t>
            </a:r>
            <a:r>
              <a:rPr lang="fr-FR" u="sng" cap="all" dirty="0" err="1">
                <a:solidFill>
                  <a:schemeClr val="accent1">
                    <a:lumMod val="50000"/>
                  </a:schemeClr>
                </a:solidFill>
              </a:rPr>
              <a:t>behaviour</a:t>
            </a:r>
            <a:r>
              <a:rPr lang="fr-FR" u="sng" cap="all" dirty="0">
                <a:solidFill>
                  <a:schemeClr val="accent1">
                    <a:lumMod val="50000"/>
                  </a:schemeClr>
                </a:solidFill>
              </a:rPr>
              <a:t> &amp; </a:t>
            </a:r>
            <a:r>
              <a:rPr lang="fr-FR" u="sng" cap="all" dirty="0" err="1" smtClean="0">
                <a:solidFill>
                  <a:schemeClr val="accent1">
                    <a:lumMod val="50000"/>
                  </a:schemeClr>
                </a:solidFill>
              </a:rPr>
              <a:t>Harmonic</a:t>
            </a:r>
            <a:r>
              <a:rPr lang="fr-FR" u="sng" cap="all" dirty="0" smtClean="0">
                <a:solidFill>
                  <a:schemeClr val="accent1">
                    <a:lumMod val="50000"/>
                  </a:schemeClr>
                </a:solidFill>
              </a:rPr>
              <a:t> </a:t>
            </a:r>
            <a:r>
              <a:rPr lang="fr-FR" u="sng" cap="all" dirty="0" err="1">
                <a:solidFill>
                  <a:schemeClr val="accent1">
                    <a:lumMod val="50000"/>
                  </a:schemeClr>
                </a:solidFill>
              </a:rPr>
              <a:t>response</a:t>
            </a:r>
            <a:endParaRPr lang="fr-FR" u="sng" cap="all" dirty="0">
              <a:solidFill>
                <a:schemeClr val="accent1">
                  <a:lumMod val="50000"/>
                </a:schemeClr>
              </a:solidFill>
            </a:endParaRPr>
          </a:p>
        </p:txBody>
      </p:sp>
      <p:pic>
        <p:nvPicPr>
          <p:cNvPr id="10" name="Espace réservé du contenu 9"/>
          <p:cNvPicPr>
            <a:picLocks noGrp="1" noChangeAspect="1"/>
          </p:cNvPicPr>
          <p:nvPr>
            <p:ph sz="quarter" idx="4"/>
          </p:nvPr>
        </p:nvPicPr>
        <p:blipFill>
          <a:blip r:embed="rId3"/>
          <a:stretch>
            <a:fillRect/>
          </a:stretch>
        </p:blipFill>
        <p:spPr>
          <a:xfrm>
            <a:off x="6504348" y="1124744"/>
            <a:ext cx="4766541" cy="3951288"/>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10</a:t>
            </a:fld>
            <a:endParaRPr lang="fr-FR" dirty="0"/>
          </a:p>
        </p:txBody>
      </p:sp>
      <p:sp>
        <p:nvSpPr>
          <p:cNvPr id="8" name="Espace réservé de la date 7"/>
          <p:cNvSpPr>
            <a:spLocks noGrp="1"/>
          </p:cNvSpPr>
          <p:nvPr>
            <p:ph type="dt" sz="half" idx="13"/>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
        <p:nvSpPr>
          <p:cNvPr id="9" name="Rectangle 1"/>
          <p:cNvSpPr>
            <a:spLocks noGrp="1" noChangeArrowheads="1"/>
          </p:cNvSpPr>
          <p:nvPr>
            <p:ph sz="half" idx="2"/>
          </p:nvPr>
        </p:nvSpPr>
        <p:spPr bwMode="auto">
          <a:xfrm>
            <a:off x="609600" y="2303862"/>
            <a:ext cx="53423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Modal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analysis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up to 100 Hz (2%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damping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Excitations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applied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support fixations in X, Y, Z      (1 mm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displacement</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Transfer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functions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computed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baffles                (end of tubes)</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marL="0" indent="0" eaLnBrk="0" hangingPunct="0">
              <a:spcBef>
                <a:spcPct val="0"/>
              </a:spcBef>
              <a:buNone/>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2"/>
                </a:solidFill>
                <a:effectLst/>
                <a:latin typeface="Arial Narrow" panose="020B0606020202030204" pitchFamily="34" charset="0"/>
              </a:rPr>
              <a:t>👉 Validation: </a:t>
            </a:r>
            <a:r>
              <a:rPr lang="en-US" altLang="fr-FR" sz="1800" b="1" cap="small" dirty="0">
                <a:solidFill>
                  <a:schemeClr val="accent2"/>
                </a:solidFill>
                <a:latin typeface="Arial Narrow" panose="020B0606020202030204" pitchFamily="34" charset="0"/>
              </a:rPr>
              <a:t>These provisional results are given for a 1 mm excitation. They must be multiplied by the seismic spectrum measured at the final installation site to ensure that they are </a:t>
            </a:r>
            <a:r>
              <a:rPr lang="en-US" altLang="fr-FR" sz="1800" b="1" cap="small" dirty="0" smtClean="0">
                <a:solidFill>
                  <a:schemeClr val="accent2"/>
                </a:solidFill>
                <a:latin typeface="Arial Narrow" panose="020B0606020202030204" pitchFamily="34" charset="0"/>
              </a:rPr>
              <a:t>acceptable</a:t>
            </a:r>
            <a:endParaRPr kumimoji="0" lang="fr-FR" altLang="fr-FR" sz="1800" b="1" i="0" u="none" strike="noStrike" cap="small" normalizeH="0" dirty="0" smtClean="0">
              <a:ln>
                <a:noFill/>
              </a:ln>
              <a:solidFill>
                <a:schemeClr val="accent2"/>
              </a:solidFill>
              <a:effectLst/>
              <a:latin typeface="Arial Narrow" panose="020B0606020202030204" pitchFamily="34" charset="0"/>
            </a:endParaRPr>
          </a:p>
        </p:txBody>
      </p:sp>
      <p:sp>
        <p:nvSpPr>
          <p:cNvPr id="11" name="Rectangle 10"/>
          <p:cNvSpPr/>
          <p:nvPr/>
        </p:nvSpPr>
        <p:spPr>
          <a:xfrm>
            <a:off x="7032104" y="5077270"/>
            <a:ext cx="3960440" cy="1370440"/>
          </a:xfrm>
          <a:prstGeom prst="rect">
            <a:avLst/>
          </a:prstGeom>
        </p:spPr>
        <p:txBody>
          <a:bodyPr wrap="square">
            <a:spAutoFit/>
          </a:bodyPr>
          <a:lstStyle/>
          <a:p>
            <a:pPr>
              <a:lnSpc>
                <a:spcPct val="107000"/>
              </a:lnSpc>
              <a:spcAft>
                <a:spcPts val="800"/>
              </a:spcAft>
            </a:pP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70 first modes </a:t>
            </a:r>
            <a:r>
              <a:rPr lang="fr-FR" b="1"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calculated</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(0 </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b="1"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100 Hz) :</a:t>
            </a:r>
            <a:endParaRPr lang="fr-FR" b="1"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37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bellows</a:t>
            </a:r>
            <a:endParaRPr lang="fr-FR" sz="1400"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28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tubes</a:t>
            </a:r>
            <a:endParaRPr lang="fr-FR" sz="1400" cap="small"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5 </a:t>
            </a:r>
            <a:r>
              <a:rPr lang="fr-FR" sz="1400" cap="small" dirty="0" err="1">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from</a:t>
            </a:r>
            <a:r>
              <a:rPr lang="fr-FR" sz="1400" cap="small"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 the supports</a:t>
            </a:r>
            <a:endParaRPr lang="fr-FR" sz="1400" cap="small" dirty="0">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15" name="Graphique 14"/>
          <p:cNvGraphicFramePr>
            <a:graphicFrameLocks/>
          </p:cNvGraphicFramePr>
          <p:nvPr>
            <p:extLst>
              <p:ext uri="{D42A27DB-BD31-4B8C-83A1-F6EECF244321}">
                <p14:modId xmlns:p14="http://schemas.microsoft.com/office/powerpoint/2010/main" val="3221696160"/>
              </p:ext>
            </p:extLst>
          </p:nvPr>
        </p:nvGraphicFramePr>
        <p:xfrm>
          <a:off x="5807968" y="1520070"/>
          <a:ext cx="6384032" cy="42424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99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Small Prototype</a:t>
            </a:r>
            <a:endParaRPr lang="fr-FR" dirty="0"/>
          </a:p>
        </p:txBody>
      </p:sp>
      <p:sp>
        <p:nvSpPr>
          <p:cNvPr id="3" name="Espace réservé du texte 2"/>
          <p:cNvSpPr>
            <a:spLocks noGrp="1"/>
          </p:cNvSpPr>
          <p:nvPr>
            <p:ph type="body" idx="1"/>
          </p:nvPr>
        </p:nvSpPr>
        <p:spPr>
          <a:xfrm>
            <a:off x="609600" y="764704"/>
            <a:ext cx="5386917" cy="639762"/>
          </a:xfrm>
        </p:spPr>
        <p:txBody>
          <a:bodyPr/>
          <a:lstStyle/>
          <a:p>
            <a:r>
              <a:rPr lang="fr-FR" cap="all" dirty="0">
                <a:solidFill>
                  <a:schemeClr val="accent1">
                    <a:lumMod val="50000"/>
                  </a:schemeClr>
                </a:solidFill>
                <a:latin typeface="Arial Narrow" panose="020B0606020202030204" pitchFamily="34" charset="0"/>
              </a:rPr>
              <a:t>Prototype tube </a:t>
            </a:r>
            <a:r>
              <a:rPr lang="fr-FR" cap="all" dirty="0" err="1">
                <a:solidFill>
                  <a:schemeClr val="accent1">
                    <a:lumMod val="50000"/>
                  </a:schemeClr>
                </a:solidFill>
                <a:latin typeface="Arial Narrow" panose="020B0606020202030204" pitchFamily="34" charset="0"/>
              </a:rPr>
              <a:t>under</a:t>
            </a:r>
            <a:r>
              <a:rPr lang="fr-FR" cap="all" dirty="0">
                <a:solidFill>
                  <a:schemeClr val="accent1">
                    <a:lumMod val="50000"/>
                  </a:schemeClr>
                </a:solidFill>
                <a:latin typeface="Arial Narrow" panose="020B0606020202030204" pitchFamily="34" charset="0"/>
              </a:rPr>
              <a:t> fabrication</a:t>
            </a:r>
          </a:p>
        </p:txBody>
      </p:sp>
      <p:sp>
        <p:nvSpPr>
          <p:cNvPr id="4" name="Espace réservé du contenu 3"/>
          <p:cNvSpPr>
            <a:spLocks noGrp="1"/>
          </p:cNvSpPr>
          <p:nvPr>
            <p:ph sz="half" idx="2"/>
          </p:nvPr>
        </p:nvSpPr>
        <p:spPr>
          <a:xfrm>
            <a:off x="263352" y="1548482"/>
            <a:ext cx="5832648" cy="3951288"/>
          </a:xfrm>
        </p:spPr>
        <p:txBody>
          <a:bodyPr/>
          <a:lstStyle/>
          <a:p>
            <a:r>
              <a:rPr lang="en-US" sz="1800" b="1" dirty="0">
                <a:solidFill>
                  <a:schemeClr val="accent1">
                    <a:lumMod val="50000"/>
                  </a:schemeClr>
                </a:solidFill>
                <a:latin typeface="Arial Narrow" panose="020B0606020202030204" pitchFamily="34" charset="0"/>
              </a:rPr>
              <a:t>Dimensions</a:t>
            </a:r>
            <a:r>
              <a:rPr lang="en-US" sz="1800" dirty="0">
                <a:solidFill>
                  <a:schemeClr val="accent1">
                    <a:lumMod val="50000"/>
                  </a:schemeClr>
                </a:solidFill>
                <a:latin typeface="Arial Narrow" panose="020B0606020202030204" pitchFamily="34" charset="0"/>
              </a:rPr>
              <a:t>: 0.5 m length, Ø1 m internal, 1.5 mm </a:t>
            </a:r>
            <a:r>
              <a:rPr lang="en-US" sz="1800" dirty="0" smtClean="0">
                <a:solidFill>
                  <a:schemeClr val="accent1">
                    <a:lumMod val="50000"/>
                  </a:schemeClr>
                </a:solidFill>
                <a:latin typeface="Arial Narrow" panose="020B0606020202030204" pitchFamily="34" charset="0"/>
              </a:rPr>
              <a:t>thickness</a:t>
            </a:r>
            <a:endParaRPr lang="en-US" sz="1800" dirty="0">
              <a:solidFill>
                <a:schemeClr val="accent1">
                  <a:lumMod val="50000"/>
                </a:schemeClr>
              </a:solidFill>
              <a:latin typeface="Arial Narrow" panose="020B0606020202030204" pitchFamily="34" charset="0"/>
            </a:endParaRPr>
          </a:p>
          <a:p>
            <a:r>
              <a:rPr lang="en-US" sz="1800" b="1" dirty="0">
                <a:solidFill>
                  <a:schemeClr val="accent1">
                    <a:lumMod val="50000"/>
                  </a:schemeClr>
                </a:solidFill>
                <a:latin typeface="Arial Narrow" panose="020B0606020202030204" pitchFamily="34" charset="0"/>
              </a:rPr>
              <a:t>Spiral stiffener</a:t>
            </a:r>
            <a:r>
              <a:rPr lang="en-US" sz="1800" dirty="0">
                <a:solidFill>
                  <a:schemeClr val="accent1">
                    <a:lumMod val="50000"/>
                  </a:schemeClr>
                </a:solidFill>
                <a:latin typeface="Arial Narrow" panose="020B0606020202030204" pitchFamily="34" charset="0"/>
              </a:rPr>
              <a:t>: 2 mm, 150 mm </a:t>
            </a:r>
            <a:r>
              <a:rPr lang="en-US" sz="1800" dirty="0" smtClean="0">
                <a:solidFill>
                  <a:schemeClr val="accent1">
                    <a:lumMod val="50000"/>
                  </a:schemeClr>
                </a:solidFill>
                <a:latin typeface="Arial Narrow" panose="020B0606020202030204" pitchFamily="34" charset="0"/>
              </a:rPr>
              <a:t>pitch</a:t>
            </a:r>
            <a:endParaRPr lang="en-US" sz="1800" dirty="0">
              <a:solidFill>
                <a:schemeClr val="accent1">
                  <a:lumMod val="50000"/>
                </a:schemeClr>
              </a:solidFill>
              <a:latin typeface="Arial Narrow" panose="020B0606020202030204" pitchFamily="34" charset="0"/>
            </a:endParaRPr>
          </a:p>
          <a:p>
            <a:r>
              <a:rPr lang="en-US" sz="1800" b="1" dirty="0">
                <a:solidFill>
                  <a:schemeClr val="accent1">
                    <a:lumMod val="50000"/>
                  </a:schemeClr>
                </a:solidFill>
                <a:latin typeface="Arial Narrow" panose="020B0606020202030204" pitchFamily="34" charset="0"/>
              </a:rPr>
              <a:t>Ends</a:t>
            </a:r>
            <a:r>
              <a:rPr lang="en-US" sz="1800" dirty="0">
                <a:solidFill>
                  <a:schemeClr val="accent1">
                    <a:lumMod val="50000"/>
                  </a:schemeClr>
                </a:solidFill>
                <a:latin typeface="Arial Narrow" panose="020B0606020202030204" pitchFamily="34" charset="0"/>
              </a:rPr>
              <a:t>: domed caps, one with pumping </a:t>
            </a:r>
            <a:r>
              <a:rPr lang="en-US" sz="1800" dirty="0" smtClean="0">
                <a:solidFill>
                  <a:schemeClr val="accent1">
                    <a:lumMod val="50000"/>
                  </a:schemeClr>
                </a:solidFill>
                <a:latin typeface="Arial Narrow" panose="020B0606020202030204" pitchFamily="34" charset="0"/>
              </a:rPr>
              <a:t>port</a:t>
            </a:r>
            <a:endParaRPr lang="en-US" sz="1800" dirty="0">
              <a:solidFill>
                <a:schemeClr val="accent1">
                  <a:lumMod val="50000"/>
                </a:schemeClr>
              </a:solidFill>
              <a:latin typeface="Arial Narrow" panose="020B0606020202030204" pitchFamily="34" charset="0"/>
            </a:endParaRPr>
          </a:p>
          <a:p>
            <a:r>
              <a:rPr lang="en-US" sz="1800" b="1" dirty="0">
                <a:solidFill>
                  <a:schemeClr val="accent1">
                    <a:lumMod val="50000"/>
                  </a:schemeClr>
                </a:solidFill>
                <a:latin typeface="Arial Narrow" panose="020B0606020202030204" pitchFamily="34" charset="0"/>
              </a:rPr>
              <a:t>Material</a:t>
            </a:r>
            <a:r>
              <a:rPr lang="en-US" sz="1800" dirty="0">
                <a:solidFill>
                  <a:schemeClr val="accent1">
                    <a:lumMod val="50000"/>
                  </a:schemeClr>
                </a:solidFill>
                <a:latin typeface="Arial Narrow" panose="020B0606020202030204" pitchFamily="34" charset="0"/>
              </a:rPr>
              <a:t>: stainless steel </a:t>
            </a:r>
            <a:r>
              <a:rPr lang="en-US" sz="1800" dirty="0" smtClean="0">
                <a:solidFill>
                  <a:schemeClr val="accent1">
                    <a:lumMod val="50000"/>
                  </a:schemeClr>
                </a:solidFill>
                <a:latin typeface="Arial Narrow" panose="020B0606020202030204" pitchFamily="34" charset="0"/>
              </a:rPr>
              <a:t>441</a:t>
            </a:r>
          </a:p>
          <a:p>
            <a:endParaRPr lang="en-US" sz="1800" dirty="0">
              <a:solidFill>
                <a:schemeClr val="accent1">
                  <a:lumMod val="50000"/>
                </a:schemeClr>
              </a:solidFill>
              <a:latin typeface="Arial Narrow" panose="020B0606020202030204" pitchFamily="34" charset="0"/>
            </a:endParaRPr>
          </a:p>
          <a:p>
            <a:pPr marL="0" indent="0">
              <a:buNone/>
            </a:pPr>
            <a:r>
              <a:rPr lang="en-US" b="1" u="sng" dirty="0">
                <a:solidFill>
                  <a:schemeClr val="accent1">
                    <a:lumMod val="50000"/>
                  </a:schemeClr>
                </a:solidFill>
                <a:latin typeface="Arial Narrow" panose="020B0606020202030204" pitchFamily="34" charset="0"/>
              </a:rPr>
              <a:t>Objectives</a:t>
            </a:r>
            <a:r>
              <a:rPr lang="en-US" dirty="0">
                <a:solidFill>
                  <a:schemeClr val="accent1">
                    <a:lumMod val="50000"/>
                  </a:schemeClr>
                </a:solidFill>
                <a:latin typeface="Arial Narrow" panose="020B0606020202030204" pitchFamily="34" charset="0"/>
              </a:rPr>
              <a:t>:</a:t>
            </a:r>
          </a:p>
          <a:p>
            <a:pPr lvl="1"/>
            <a:r>
              <a:rPr lang="en-US" sz="1800" dirty="0">
                <a:solidFill>
                  <a:schemeClr val="accent1">
                    <a:lumMod val="50000"/>
                  </a:schemeClr>
                </a:solidFill>
                <a:latin typeface="Arial Narrow" panose="020B0606020202030204" pitchFamily="34" charset="0"/>
              </a:rPr>
              <a:t>Validate leak-tightness down to 10⁻⁸ </a:t>
            </a:r>
            <a:r>
              <a:rPr lang="en-US" sz="1800" dirty="0" smtClean="0">
                <a:solidFill>
                  <a:schemeClr val="accent1">
                    <a:lumMod val="50000"/>
                  </a:schemeClr>
                </a:solidFill>
                <a:latin typeface="Arial Narrow" panose="020B0606020202030204" pitchFamily="34" charset="0"/>
              </a:rPr>
              <a:t>mbar</a:t>
            </a:r>
            <a:endParaRPr lang="en-US" sz="1800" dirty="0">
              <a:solidFill>
                <a:schemeClr val="accent1">
                  <a:lumMod val="50000"/>
                </a:schemeClr>
              </a:solidFill>
              <a:latin typeface="Arial Narrow" panose="020B0606020202030204" pitchFamily="34" charset="0"/>
            </a:endParaRPr>
          </a:p>
          <a:p>
            <a:pPr lvl="1"/>
            <a:r>
              <a:rPr lang="en-US" sz="1800" dirty="0">
                <a:solidFill>
                  <a:schemeClr val="accent1">
                    <a:lumMod val="50000"/>
                  </a:schemeClr>
                </a:solidFill>
                <a:latin typeface="Arial Narrow" panose="020B0606020202030204" pitchFamily="34" charset="0"/>
              </a:rPr>
              <a:t>Test feasibility of rolling/soldering thin 1.5 mm sheet with stiffener &amp; domed </a:t>
            </a:r>
            <a:r>
              <a:rPr lang="en-US" sz="1800" dirty="0" smtClean="0">
                <a:solidFill>
                  <a:schemeClr val="accent1">
                    <a:lumMod val="50000"/>
                  </a:schemeClr>
                </a:solidFill>
                <a:latin typeface="Arial Narrow" panose="020B0606020202030204" pitchFamily="34" charset="0"/>
              </a:rPr>
              <a:t>ends</a:t>
            </a:r>
            <a:endParaRPr lang="en-US" sz="1800" dirty="0">
              <a:solidFill>
                <a:schemeClr val="accent1">
                  <a:lumMod val="50000"/>
                </a:schemeClr>
              </a:solidFill>
              <a:latin typeface="Arial Narrow" panose="020B0606020202030204" pitchFamily="34" charset="0"/>
            </a:endParaRPr>
          </a:p>
          <a:p>
            <a:pPr lvl="1"/>
            <a:r>
              <a:rPr lang="en-US" sz="1800" dirty="0">
                <a:solidFill>
                  <a:schemeClr val="accent1">
                    <a:lumMod val="50000"/>
                  </a:schemeClr>
                </a:solidFill>
                <a:latin typeface="Arial Narrow" panose="020B0606020202030204" pitchFamily="34" charset="0"/>
              </a:rPr>
              <a:t>Ensure no distortion, cracks, or leaks during </a:t>
            </a:r>
            <a:r>
              <a:rPr lang="en-US" sz="1800" dirty="0" smtClean="0">
                <a:solidFill>
                  <a:schemeClr val="accent1">
                    <a:lumMod val="50000"/>
                  </a:schemeClr>
                </a:solidFill>
                <a:latin typeface="Arial Narrow" panose="020B0606020202030204" pitchFamily="34" charset="0"/>
              </a:rPr>
              <a:t>manufacturing</a:t>
            </a:r>
          </a:p>
          <a:p>
            <a:pPr lvl="1"/>
            <a:endParaRPr lang="en-US" sz="1800" dirty="0">
              <a:solidFill>
                <a:schemeClr val="accent1">
                  <a:lumMod val="50000"/>
                </a:schemeClr>
              </a:solidFill>
              <a:latin typeface="Arial Narrow" panose="020B0606020202030204" pitchFamily="34" charset="0"/>
            </a:endParaRPr>
          </a:p>
          <a:p>
            <a:pPr marL="0" indent="0">
              <a:buNone/>
            </a:pPr>
            <a:r>
              <a:rPr lang="en-US" b="1" u="sng" dirty="0">
                <a:solidFill>
                  <a:schemeClr val="accent1">
                    <a:lumMod val="50000"/>
                  </a:schemeClr>
                </a:solidFill>
                <a:latin typeface="Arial Narrow" panose="020B0606020202030204" pitchFamily="34" charset="0"/>
              </a:rPr>
              <a:t>Status</a:t>
            </a:r>
            <a:r>
              <a:rPr lang="en-US" dirty="0">
                <a:solidFill>
                  <a:schemeClr val="accent1">
                    <a:lumMod val="50000"/>
                  </a:schemeClr>
                </a:solidFill>
                <a:latin typeface="Arial Narrow" panose="020B0606020202030204" pitchFamily="34" charset="0"/>
              </a:rPr>
              <a:t>:</a:t>
            </a:r>
          </a:p>
          <a:p>
            <a:pPr lvl="1"/>
            <a:r>
              <a:rPr lang="en-US" sz="1800" dirty="0">
                <a:solidFill>
                  <a:schemeClr val="accent1">
                    <a:lumMod val="50000"/>
                  </a:schemeClr>
                </a:solidFill>
                <a:latin typeface="Arial Narrow" panose="020B0606020202030204" pitchFamily="34" charset="0"/>
              </a:rPr>
              <a:t>Sheets delivered, welding procedure </a:t>
            </a:r>
            <a:r>
              <a:rPr lang="en-US" sz="1800" dirty="0" smtClean="0">
                <a:solidFill>
                  <a:schemeClr val="accent1">
                    <a:lumMod val="50000"/>
                  </a:schemeClr>
                </a:solidFill>
                <a:latin typeface="Arial Narrow" panose="020B0606020202030204" pitchFamily="34" charset="0"/>
              </a:rPr>
              <a:t>written</a:t>
            </a:r>
            <a:endParaRPr lang="en-US" sz="1800" dirty="0">
              <a:solidFill>
                <a:schemeClr val="accent1">
                  <a:lumMod val="50000"/>
                </a:schemeClr>
              </a:solidFill>
              <a:latin typeface="Arial Narrow" panose="020B0606020202030204" pitchFamily="34" charset="0"/>
            </a:endParaRPr>
          </a:p>
          <a:p>
            <a:pPr lvl="1"/>
            <a:r>
              <a:rPr lang="en-US" sz="1800" dirty="0">
                <a:solidFill>
                  <a:schemeClr val="accent1">
                    <a:lumMod val="50000"/>
                  </a:schemeClr>
                </a:solidFill>
                <a:latin typeface="Arial Narrow" panose="020B0606020202030204" pitchFamily="34" charset="0"/>
              </a:rPr>
              <a:t>Fabrication ongoing during this </a:t>
            </a:r>
            <a:r>
              <a:rPr lang="en-US" sz="1800" dirty="0" smtClean="0">
                <a:solidFill>
                  <a:schemeClr val="accent1">
                    <a:lumMod val="50000"/>
                  </a:schemeClr>
                </a:solidFill>
                <a:latin typeface="Arial Narrow" panose="020B0606020202030204" pitchFamily="34" charset="0"/>
              </a:rPr>
              <a:t>workshop</a:t>
            </a:r>
            <a:endParaRPr lang="fr-FR" sz="1800" dirty="0">
              <a:solidFill>
                <a:schemeClr val="accent1">
                  <a:lumMod val="50000"/>
                </a:schemeClr>
              </a:solidFill>
            </a:endParaRPr>
          </a:p>
        </p:txBody>
      </p:sp>
      <p:pic>
        <p:nvPicPr>
          <p:cNvPr id="9" name="Espace réservé du contenu 8"/>
          <p:cNvPicPr>
            <a:picLocks noGrp="1" noChangeAspect="1"/>
          </p:cNvPicPr>
          <p:nvPr>
            <p:ph sz="quarter" idx="4"/>
          </p:nvPr>
        </p:nvPicPr>
        <p:blipFill>
          <a:blip r:embed="rId3"/>
          <a:stretch>
            <a:fillRect/>
          </a:stretch>
        </p:blipFill>
        <p:spPr>
          <a:xfrm>
            <a:off x="5496903" y="1700808"/>
            <a:ext cx="6590067" cy="4752528"/>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11</a:t>
            </a:fld>
            <a:endParaRPr lang="fr-FR" dirty="0"/>
          </a:p>
        </p:txBody>
      </p:sp>
      <p:sp>
        <p:nvSpPr>
          <p:cNvPr id="8" name="Espace réservé de la date 7"/>
          <p:cNvSpPr>
            <a:spLocks noGrp="1"/>
          </p:cNvSpPr>
          <p:nvPr>
            <p:ph type="dt" sz="half" idx="13"/>
          </p:nvPr>
        </p:nvSpPr>
        <p:spPr/>
        <p:txBody>
          <a:bodyPr/>
          <a:lstStyle/>
          <a:p>
            <a:pPr algn="ctr"/>
            <a:r>
              <a:rPr lang="fr-FR" dirty="0" smtClean="0">
                <a:solidFill>
                  <a:srgbClr val="00B3CC"/>
                </a:solidFill>
              </a:rPr>
              <a:t>A. Lacroix, LAPP, CE-ET </a:t>
            </a:r>
            <a:r>
              <a:rPr lang="fr-FR" dirty="0" err="1" smtClean="0">
                <a:solidFill>
                  <a:srgbClr val="00B3CC"/>
                </a:solidFill>
              </a:rPr>
              <a:t>Beamtube</a:t>
            </a:r>
            <a:r>
              <a:rPr lang="fr-FR" dirty="0" smtClean="0">
                <a:solidFill>
                  <a:srgbClr val="00B3CC"/>
                </a:solidFill>
              </a:rPr>
              <a:t> Workshop III, 30 Sept. – 02 Oct. 2025</a:t>
            </a:r>
            <a:endParaRPr lang="fr-FR" dirty="0" smtClean="0">
              <a:solidFill>
                <a:srgbClr val="00B3CC"/>
              </a:solidFill>
            </a:endParaRPr>
          </a:p>
        </p:txBody>
      </p:sp>
    </p:spTree>
    <p:extLst>
      <p:ext uri="{BB962C8B-B14F-4D97-AF65-F5344CB8AC3E}">
        <p14:creationId xmlns:p14="http://schemas.microsoft.com/office/powerpoint/2010/main" val="175960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RoadMap</a:t>
            </a:r>
            <a:r>
              <a:rPr lang="fr-FR" dirty="0" smtClean="0"/>
              <a:t> &amp; Vision</a:t>
            </a:r>
            <a:endParaRPr lang="fr-FR" dirty="0"/>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12</a:t>
            </a:fld>
            <a:endParaRPr lang="fr-FR" dirty="0"/>
          </a:p>
        </p:txBody>
      </p:sp>
      <p:sp>
        <p:nvSpPr>
          <p:cNvPr id="5" name="Espace réservé de la date 4"/>
          <p:cNvSpPr>
            <a:spLocks noGrp="1"/>
          </p:cNvSpPr>
          <p:nvPr>
            <p:ph type="dt" sz="half" idx="2"/>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pic>
        <p:nvPicPr>
          <p:cNvPr id="6" name="Espace réservé du contenu 6"/>
          <p:cNvPicPr>
            <a:picLocks noGrp="1" noChangeAspect="1"/>
          </p:cNvPicPr>
          <p:nvPr>
            <p:ph idx="1"/>
          </p:nvPr>
        </p:nvPicPr>
        <p:blipFill>
          <a:blip r:embed="rId3"/>
          <a:stretch>
            <a:fillRect/>
          </a:stretch>
        </p:blipFill>
        <p:spPr>
          <a:xfrm>
            <a:off x="2711624" y="728674"/>
            <a:ext cx="7236369" cy="5508638"/>
          </a:xfrm>
          <a:prstGeom prst="rect">
            <a:avLst/>
          </a:prstGeom>
        </p:spPr>
      </p:pic>
      <p:grpSp>
        <p:nvGrpSpPr>
          <p:cNvPr id="24" name="Groupe 23"/>
          <p:cNvGrpSpPr/>
          <p:nvPr/>
        </p:nvGrpSpPr>
        <p:grpSpPr>
          <a:xfrm>
            <a:off x="623391" y="980627"/>
            <a:ext cx="11196957" cy="5112669"/>
            <a:chOff x="623391" y="980627"/>
            <a:chExt cx="11196957" cy="5112669"/>
          </a:xfrm>
        </p:grpSpPr>
        <p:pic>
          <p:nvPicPr>
            <p:cNvPr id="7" name="Image 6"/>
            <p:cNvPicPr>
              <a:picLocks noChangeAspect="1"/>
            </p:cNvPicPr>
            <p:nvPr/>
          </p:nvPicPr>
          <p:blipFill>
            <a:blip r:embed="rId4"/>
            <a:stretch>
              <a:fillRect/>
            </a:stretch>
          </p:blipFill>
          <p:spPr>
            <a:xfrm>
              <a:off x="623391" y="2009288"/>
              <a:ext cx="2458852" cy="2499832"/>
            </a:xfrm>
            <a:prstGeom prst="rect">
              <a:avLst/>
            </a:prstGeom>
          </p:spPr>
        </p:pic>
        <p:pic>
          <p:nvPicPr>
            <p:cNvPr id="8" name="Image 7"/>
            <p:cNvPicPr>
              <a:picLocks noChangeAspect="1"/>
            </p:cNvPicPr>
            <p:nvPr/>
          </p:nvPicPr>
          <p:blipFill>
            <a:blip r:embed="rId5"/>
            <a:stretch>
              <a:fillRect/>
            </a:stretch>
          </p:blipFill>
          <p:spPr>
            <a:xfrm>
              <a:off x="8562073" y="2132856"/>
              <a:ext cx="3258275" cy="2047581"/>
            </a:xfrm>
            <a:prstGeom prst="rect">
              <a:avLst/>
            </a:prstGeom>
          </p:spPr>
        </p:pic>
        <p:pic>
          <p:nvPicPr>
            <p:cNvPr id="9" name="Espace réservé du contenu 6"/>
            <p:cNvPicPr>
              <a:picLocks noChangeAspect="1"/>
            </p:cNvPicPr>
            <p:nvPr/>
          </p:nvPicPr>
          <p:blipFill>
            <a:blip r:embed="rId6"/>
            <a:stretch>
              <a:fillRect/>
            </a:stretch>
          </p:blipFill>
          <p:spPr>
            <a:xfrm>
              <a:off x="5303912" y="1586557"/>
              <a:ext cx="1224136" cy="2934812"/>
            </a:xfrm>
            <a:prstGeom prst="rect">
              <a:avLst/>
            </a:prstGeom>
          </p:spPr>
        </p:pic>
        <p:cxnSp>
          <p:nvCxnSpPr>
            <p:cNvPr id="11" name="Connecteur droit avec flèche 10"/>
            <p:cNvCxnSpPr/>
            <p:nvPr/>
          </p:nvCxnSpPr>
          <p:spPr>
            <a:xfrm>
              <a:off x="3287688" y="3241825"/>
              <a:ext cx="1224136" cy="0"/>
            </a:xfrm>
            <a:prstGeom prst="straightConnector1">
              <a:avLst/>
            </a:prstGeom>
            <a:ln w="88900">
              <a:tailEnd type="triangle" w="med"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392144" y="3212976"/>
              <a:ext cx="1224136" cy="0"/>
            </a:xfrm>
            <a:prstGeom prst="straightConnector1">
              <a:avLst/>
            </a:prstGeom>
            <a:ln w="88900">
              <a:tailEnd type="triangle" w="med" len="lg"/>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112809" y="4509120"/>
              <a:ext cx="1512168" cy="461665"/>
            </a:xfrm>
            <a:prstGeom prst="rect">
              <a:avLst/>
            </a:prstGeom>
            <a:noFill/>
          </p:spPr>
          <p:txBody>
            <a:bodyPr wrap="square" rtlCol="0">
              <a:spAutoFit/>
            </a:bodyPr>
            <a:lstStyle/>
            <a:p>
              <a:r>
                <a:rPr lang="fr-FR" sz="2400" b="1" cap="small" dirty="0" smtClean="0">
                  <a:solidFill>
                    <a:schemeClr val="accent1">
                      <a:lumMod val="50000"/>
                    </a:schemeClr>
                  </a:solidFill>
                  <a:latin typeface="Arial Narrow" panose="020B0606020202030204" pitchFamily="34" charset="0"/>
                </a:rPr>
                <a:t>Prototype</a:t>
              </a:r>
              <a:endParaRPr lang="fr-FR" sz="2400" b="1" cap="small" dirty="0">
                <a:solidFill>
                  <a:schemeClr val="accent1">
                    <a:lumMod val="50000"/>
                  </a:schemeClr>
                </a:solidFill>
                <a:latin typeface="Arial Narrow" panose="020B0606020202030204" pitchFamily="34" charset="0"/>
              </a:endParaRPr>
            </a:p>
          </p:txBody>
        </p:sp>
        <p:sp>
          <p:nvSpPr>
            <p:cNvPr id="19" name="ZoneTexte 18"/>
            <p:cNvSpPr txBox="1"/>
            <p:nvPr/>
          </p:nvSpPr>
          <p:spPr>
            <a:xfrm>
              <a:off x="4390668" y="4523636"/>
              <a:ext cx="3047135" cy="1569660"/>
            </a:xfrm>
            <a:prstGeom prst="rect">
              <a:avLst/>
            </a:prstGeom>
            <a:noFill/>
          </p:spPr>
          <p:txBody>
            <a:bodyPr wrap="square" rtlCol="0">
              <a:spAutoFit/>
            </a:bodyPr>
            <a:lstStyle/>
            <a:p>
              <a:pPr algn="ctr"/>
              <a:r>
                <a:rPr lang="fr-FR" sz="2400" b="1" cap="small" dirty="0" smtClean="0">
                  <a:solidFill>
                    <a:schemeClr val="accent1">
                      <a:lumMod val="50000"/>
                    </a:schemeClr>
                  </a:solidFill>
                  <a:latin typeface="Arial Narrow" panose="020B0606020202030204" pitchFamily="34" charset="0"/>
                </a:rPr>
                <a:t>CERN Pilote </a:t>
              </a:r>
              <a:r>
                <a:rPr lang="fr-FR" sz="2400" b="1" cap="small" dirty="0" err="1" smtClean="0">
                  <a:solidFill>
                    <a:schemeClr val="accent1">
                      <a:lumMod val="50000"/>
                    </a:schemeClr>
                  </a:solidFill>
                  <a:latin typeface="Arial Narrow" panose="020B0606020202030204" pitchFamily="34" charset="0"/>
                </a:rPr>
                <a:t>Sector</a:t>
              </a:r>
              <a:r>
                <a:rPr lang="fr-FR" sz="2400" b="1" cap="small" dirty="0" smtClean="0">
                  <a:solidFill>
                    <a:schemeClr val="accent1">
                      <a:lumMod val="50000"/>
                    </a:schemeClr>
                  </a:solidFill>
                  <a:latin typeface="Arial Narrow" panose="020B0606020202030204" pitchFamily="34" charset="0"/>
                </a:rPr>
                <a:t> Evolution</a:t>
              </a:r>
            </a:p>
            <a:p>
              <a:pPr algn="ctr"/>
              <a:r>
                <a:rPr lang="fr-FR" sz="2400" b="1" cap="small" dirty="0" smtClean="0">
                  <a:solidFill>
                    <a:schemeClr val="accent1">
                      <a:lumMod val="50000"/>
                    </a:schemeClr>
                  </a:solidFill>
                  <a:latin typeface="Arial Narrow" panose="020B0606020202030204" pitchFamily="34" charset="0"/>
                </a:rPr>
                <a:t>+ </a:t>
              </a:r>
            </a:p>
            <a:p>
              <a:pPr algn="ctr"/>
              <a:r>
                <a:rPr lang="fr-FR" sz="2400" b="1" cap="small" dirty="0" smtClean="0">
                  <a:solidFill>
                    <a:schemeClr val="accent1">
                      <a:lumMod val="50000"/>
                    </a:schemeClr>
                  </a:solidFill>
                  <a:latin typeface="Arial Narrow" panose="020B0606020202030204" pitchFamily="34" charset="0"/>
                </a:rPr>
                <a:t>New Supports</a:t>
              </a:r>
              <a:endParaRPr lang="fr-FR" sz="2400" b="1" cap="small" dirty="0">
                <a:solidFill>
                  <a:schemeClr val="accent1">
                    <a:lumMod val="50000"/>
                  </a:schemeClr>
                </a:solidFill>
                <a:latin typeface="Arial Narrow" panose="020B0606020202030204" pitchFamily="34" charset="0"/>
              </a:endParaRPr>
            </a:p>
          </p:txBody>
        </p:sp>
        <p:sp>
          <p:nvSpPr>
            <p:cNvPr id="20" name="ZoneTexte 19"/>
            <p:cNvSpPr txBox="1"/>
            <p:nvPr/>
          </p:nvSpPr>
          <p:spPr>
            <a:xfrm>
              <a:off x="8667642" y="4512337"/>
              <a:ext cx="3047135" cy="830997"/>
            </a:xfrm>
            <a:prstGeom prst="rect">
              <a:avLst/>
            </a:prstGeom>
            <a:noFill/>
          </p:spPr>
          <p:txBody>
            <a:bodyPr wrap="square" rtlCol="0">
              <a:spAutoFit/>
            </a:bodyPr>
            <a:lstStyle/>
            <a:p>
              <a:pPr algn="ctr"/>
              <a:r>
                <a:rPr lang="fr-FR" sz="2400" b="1" cap="small" dirty="0" smtClean="0">
                  <a:solidFill>
                    <a:schemeClr val="accent1">
                      <a:lumMod val="50000"/>
                    </a:schemeClr>
                  </a:solidFill>
                  <a:latin typeface="Arial Narrow" panose="020B0606020202030204" pitchFamily="34" charset="0"/>
                </a:rPr>
                <a:t>New Pilot </a:t>
              </a:r>
              <a:r>
                <a:rPr lang="fr-FR" sz="2400" b="1" cap="small" dirty="0" err="1" smtClean="0">
                  <a:solidFill>
                    <a:schemeClr val="accent1">
                      <a:lumMod val="50000"/>
                    </a:schemeClr>
                  </a:solidFill>
                  <a:latin typeface="Arial Narrow" panose="020B0606020202030204" pitchFamily="34" charset="0"/>
                </a:rPr>
                <a:t>Sector</a:t>
              </a:r>
              <a:r>
                <a:rPr lang="fr-FR" sz="2400" b="1" cap="small" dirty="0" smtClean="0">
                  <a:solidFill>
                    <a:schemeClr val="accent1">
                      <a:lumMod val="50000"/>
                    </a:schemeClr>
                  </a:solidFill>
                  <a:latin typeface="Arial Narrow" panose="020B0606020202030204" pitchFamily="34" charset="0"/>
                </a:rPr>
                <a:t> Design</a:t>
              </a:r>
              <a:endParaRPr lang="fr-FR" sz="2400" b="1" cap="small" dirty="0">
                <a:solidFill>
                  <a:schemeClr val="accent1">
                    <a:lumMod val="50000"/>
                  </a:schemeClr>
                </a:solidFill>
                <a:latin typeface="Arial Narrow" panose="020B0606020202030204" pitchFamily="34" charset="0"/>
              </a:endParaRPr>
            </a:p>
          </p:txBody>
        </p:sp>
        <p:sp>
          <p:nvSpPr>
            <p:cNvPr id="21" name="ZoneTexte 20"/>
            <p:cNvSpPr txBox="1"/>
            <p:nvPr/>
          </p:nvSpPr>
          <p:spPr>
            <a:xfrm>
              <a:off x="839416" y="990020"/>
              <a:ext cx="2058955" cy="584775"/>
            </a:xfrm>
            <a:prstGeom prst="rect">
              <a:avLst/>
            </a:prstGeom>
            <a:noFill/>
          </p:spPr>
          <p:txBody>
            <a:bodyPr wrap="square" rtlCol="0">
              <a:spAutoFit/>
            </a:bodyPr>
            <a:lstStyle/>
            <a:p>
              <a:pPr algn="ctr"/>
              <a:r>
                <a:rPr lang="fr-FR" sz="3200" b="1" dirty="0" smtClean="0">
                  <a:solidFill>
                    <a:schemeClr val="accent2"/>
                  </a:solidFill>
                  <a:latin typeface="Arial Narrow" panose="020B0606020202030204" pitchFamily="34" charset="0"/>
                </a:rPr>
                <a:t>2025 - 2026</a:t>
              </a:r>
              <a:endParaRPr lang="fr-FR" sz="3200" b="1" dirty="0">
                <a:solidFill>
                  <a:schemeClr val="accent2"/>
                </a:solidFill>
                <a:latin typeface="Arial Narrow" panose="020B0606020202030204" pitchFamily="34" charset="0"/>
              </a:endParaRPr>
            </a:p>
          </p:txBody>
        </p:sp>
        <p:sp>
          <p:nvSpPr>
            <p:cNvPr id="22" name="ZoneTexte 21"/>
            <p:cNvSpPr txBox="1"/>
            <p:nvPr/>
          </p:nvSpPr>
          <p:spPr>
            <a:xfrm>
              <a:off x="5302167" y="986596"/>
              <a:ext cx="1224136" cy="584775"/>
            </a:xfrm>
            <a:prstGeom prst="rect">
              <a:avLst/>
            </a:prstGeom>
            <a:noFill/>
          </p:spPr>
          <p:txBody>
            <a:bodyPr wrap="square" rtlCol="0">
              <a:spAutoFit/>
            </a:bodyPr>
            <a:lstStyle/>
            <a:p>
              <a:pPr algn="ctr"/>
              <a:r>
                <a:rPr lang="fr-FR" sz="3200" b="1" dirty="0" smtClean="0">
                  <a:solidFill>
                    <a:schemeClr val="accent2"/>
                  </a:solidFill>
                  <a:latin typeface="Arial Narrow" panose="020B0606020202030204" pitchFamily="34" charset="0"/>
                </a:rPr>
                <a:t>2026</a:t>
              </a:r>
              <a:endParaRPr lang="fr-FR" sz="3200" b="1" dirty="0">
                <a:solidFill>
                  <a:schemeClr val="accent2"/>
                </a:solidFill>
                <a:latin typeface="Arial Narrow" panose="020B0606020202030204" pitchFamily="34" charset="0"/>
              </a:endParaRPr>
            </a:p>
          </p:txBody>
        </p:sp>
        <p:sp>
          <p:nvSpPr>
            <p:cNvPr id="23" name="ZoneTexte 22"/>
            <p:cNvSpPr txBox="1"/>
            <p:nvPr/>
          </p:nvSpPr>
          <p:spPr>
            <a:xfrm>
              <a:off x="9579141" y="980627"/>
              <a:ext cx="1224136" cy="584775"/>
            </a:xfrm>
            <a:prstGeom prst="rect">
              <a:avLst/>
            </a:prstGeom>
            <a:noFill/>
          </p:spPr>
          <p:txBody>
            <a:bodyPr wrap="square" rtlCol="0">
              <a:spAutoFit/>
            </a:bodyPr>
            <a:lstStyle/>
            <a:p>
              <a:pPr algn="ctr"/>
              <a:r>
                <a:rPr lang="fr-FR" sz="3200" b="1" dirty="0" smtClean="0">
                  <a:solidFill>
                    <a:schemeClr val="accent2"/>
                  </a:solidFill>
                  <a:latin typeface="Arial Narrow" panose="020B0606020202030204" pitchFamily="34" charset="0"/>
                </a:rPr>
                <a:t>2027</a:t>
              </a:r>
              <a:endParaRPr lang="fr-FR" sz="3200" b="1" dirty="0">
                <a:solidFill>
                  <a:schemeClr val="accent2"/>
                </a:solidFill>
                <a:latin typeface="Arial Narrow" panose="020B0606020202030204" pitchFamily="34" charset="0"/>
              </a:endParaRPr>
            </a:p>
          </p:txBody>
        </p:sp>
      </p:grpSp>
    </p:spTree>
    <p:extLst>
      <p:ext uri="{BB962C8B-B14F-4D97-AF65-F5344CB8AC3E}">
        <p14:creationId xmlns:p14="http://schemas.microsoft.com/office/powerpoint/2010/main" val="2347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7688" y="2204864"/>
            <a:ext cx="5832648" cy="2376264"/>
          </a:xfrm>
        </p:spPr>
        <p:txBody>
          <a:bodyPr/>
          <a:lstStyle/>
          <a:p>
            <a:pPr marL="0" indent="0" algn="ctr">
              <a:buNone/>
            </a:pPr>
            <a:r>
              <a:rPr lang="fr-FR" sz="7200" b="1" cap="small" dirty="0" err="1" smtClean="0">
                <a:solidFill>
                  <a:schemeClr val="accent1">
                    <a:lumMod val="50000"/>
                  </a:schemeClr>
                </a:solidFill>
                <a:latin typeface="Arial Narrow" panose="020B0606020202030204" pitchFamily="34" charset="0"/>
              </a:rPr>
              <a:t>Thank</a:t>
            </a:r>
            <a:r>
              <a:rPr lang="fr-FR" sz="7200" b="1" cap="small" dirty="0" smtClean="0">
                <a:solidFill>
                  <a:schemeClr val="accent1">
                    <a:lumMod val="50000"/>
                  </a:schemeClr>
                </a:solidFill>
                <a:latin typeface="Arial Narrow" panose="020B0606020202030204" pitchFamily="34" charset="0"/>
              </a:rPr>
              <a:t> You for </a:t>
            </a:r>
            <a:r>
              <a:rPr lang="fr-FR" sz="7200" b="1" cap="small" dirty="0" err="1" smtClean="0">
                <a:solidFill>
                  <a:schemeClr val="accent1">
                    <a:lumMod val="50000"/>
                  </a:schemeClr>
                </a:solidFill>
                <a:latin typeface="Arial Narrow" panose="020B0606020202030204" pitchFamily="34" charset="0"/>
              </a:rPr>
              <a:t>Your</a:t>
            </a:r>
            <a:r>
              <a:rPr lang="fr-FR" sz="7200" b="1" cap="small" dirty="0" smtClean="0">
                <a:solidFill>
                  <a:schemeClr val="accent1">
                    <a:lumMod val="50000"/>
                  </a:schemeClr>
                </a:solidFill>
                <a:latin typeface="Arial Narrow" panose="020B0606020202030204" pitchFamily="34" charset="0"/>
              </a:rPr>
              <a:t> Attention</a:t>
            </a:r>
            <a:endParaRPr lang="fr-FR" sz="7200" b="1" cap="small" dirty="0">
              <a:solidFill>
                <a:schemeClr val="accent1">
                  <a:lumMod val="50000"/>
                </a:schemeClr>
              </a:solidFill>
              <a:latin typeface="Arial Narrow" panose="020B0606020202030204" pitchFamily="34" charset="0"/>
            </a:endParaRPr>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13</a:t>
            </a:fld>
            <a:endParaRPr lang="fr-FR" dirty="0"/>
          </a:p>
        </p:txBody>
      </p:sp>
      <p:sp>
        <p:nvSpPr>
          <p:cNvPr id="5" name="Espace réservé de la date 4"/>
          <p:cNvSpPr>
            <a:spLocks noGrp="1"/>
          </p:cNvSpPr>
          <p:nvPr>
            <p:ph type="dt" sz="half" idx="2"/>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Tree>
    <p:extLst>
      <p:ext uri="{BB962C8B-B14F-4D97-AF65-F5344CB8AC3E}">
        <p14:creationId xmlns:p14="http://schemas.microsoft.com/office/powerpoint/2010/main" val="3209766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Summary</a:t>
            </a:r>
            <a:endParaRPr lang="fr-FR" dirty="0"/>
          </a:p>
        </p:txBody>
      </p:sp>
      <p:sp>
        <p:nvSpPr>
          <p:cNvPr id="3" name="Espace réservé du contenu 2"/>
          <p:cNvSpPr>
            <a:spLocks noGrp="1"/>
          </p:cNvSpPr>
          <p:nvPr>
            <p:ph idx="1"/>
          </p:nvPr>
        </p:nvSpPr>
        <p:spPr>
          <a:xfrm>
            <a:off x="1703512" y="1228686"/>
            <a:ext cx="6912768" cy="4525963"/>
          </a:xfrm>
        </p:spPr>
        <p:txBody>
          <a:bodyPr/>
          <a:lstStyle/>
          <a:p>
            <a:r>
              <a:rPr lang="fr-FR" b="1" cap="small" dirty="0">
                <a:solidFill>
                  <a:schemeClr val="accent1">
                    <a:lumMod val="50000"/>
                  </a:schemeClr>
                </a:solidFill>
                <a:latin typeface="Arial Narrow" panose="020B0606020202030204" pitchFamily="34" charset="0"/>
              </a:rPr>
              <a:t>Alternative </a:t>
            </a:r>
            <a:r>
              <a:rPr lang="fr-FR" b="1" cap="small" dirty="0" err="1">
                <a:solidFill>
                  <a:schemeClr val="accent1">
                    <a:lumMod val="50000"/>
                  </a:schemeClr>
                </a:solidFill>
                <a:latin typeface="Arial Narrow" panose="020B0606020202030204" pitchFamily="34" charset="0"/>
              </a:rPr>
              <a:t>lightweight</a:t>
            </a:r>
            <a:r>
              <a:rPr lang="fr-FR" b="1" cap="small" dirty="0">
                <a:solidFill>
                  <a:schemeClr val="accent1">
                    <a:lumMod val="50000"/>
                  </a:schemeClr>
                </a:solidFill>
                <a:latin typeface="Arial Narrow" panose="020B0606020202030204" pitchFamily="34" charset="0"/>
              </a:rPr>
              <a:t> tube </a:t>
            </a:r>
            <a:r>
              <a:rPr lang="fr-FR" b="1" cap="small" dirty="0" smtClean="0">
                <a:solidFill>
                  <a:schemeClr val="accent1">
                    <a:lumMod val="50000"/>
                  </a:schemeClr>
                </a:solidFill>
                <a:latin typeface="Arial Narrow" panose="020B0606020202030204" pitchFamily="34" charset="0"/>
              </a:rPr>
              <a:t>design</a:t>
            </a:r>
          </a:p>
          <a:p>
            <a:endParaRPr lang="fr-FR" b="1" cap="small" dirty="0" smtClean="0">
              <a:solidFill>
                <a:schemeClr val="accent1">
                  <a:lumMod val="50000"/>
                </a:schemeClr>
              </a:solidFill>
              <a:latin typeface="Arial Narrow" panose="020B0606020202030204" pitchFamily="34" charset="0"/>
            </a:endParaRPr>
          </a:p>
          <a:p>
            <a:r>
              <a:rPr lang="fr-FR" b="1" cap="small" dirty="0">
                <a:solidFill>
                  <a:schemeClr val="accent1">
                    <a:lumMod val="50000"/>
                  </a:schemeClr>
                </a:solidFill>
                <a:latin typeface="Arial Narrow" panose="020B0606020202030204" pitchFamily="34" charset="0"/>
              </a:rPr>
              <a:t>Support</a:t>
            </a:r>
          </a:p>
          <a:p>
            <a:endParaRPr lang="fr-FR" b="1" cap="small" dirty="0" smtClean="0">
              <a:solidFill>
                <a:schemeClr val="accent1">
                  <a:lumMod val="50000"/>
                </a:schemeClr>
              </a:solidFill>
              <a:latin typeface="Arial Narrow" panose="020B0606020202030204" pitchFamily="34" charset="0"/>
            </a:endParaRPr>
          </a:p>
          <a:p>
            <a:r>
              <a:rPr lang="fr-FR" b="1" cap="small" dirty="0" smtClean="0">
                <a:solidFill>
                  <a:schemeClr val="accent1">
                    <a:lumMod val="50000"/>
                  </a:schemeClr>
                </a:solidFill>
                <a:latin typeface="Arial Narrow" panose="020B0606020202030204" pitchFamily="34" charset="0"/>
              </a:rPr>
              <a:t>Simulation</a:t>
            </a:r>
          </a:p>
          <a:p>
            <a:endParaRPr lang="fr-FR" b="1" cap="small" dirty="0" smtClean="0">
              <a:solidFill>
                <a:schemeClr val="accent1">
                  <a:lumMod val="50000"/>
                </a:schemeClr>
              </a:solidFill>
              <a:latin typeface="Arial Narrow" panose="020B0606020202030204" pitchFamily="34" charset="0"/>
            </a:endParaRPr>
          </a:p>
          <a:p>
            <a:r>
              <a:rPr lang="en-US" b="1" cap="small" dirty="0">
                <a:solidFill>
                  <a:schemeClr val="accent1">
                    <a:lumMod val="50000"/>
                  </a:schemeClr>
                </a:solidFill>
                <a:latin typeface="Arial Narrow" panose="020B0606020202030204" pitchFamily="34" charset="0"/>
              </a:rPr>
              <a:t>Action in progress and to be continued</a:t>
            </a:r>
            <a:endParaRPr lang="fr-FR" b="1" cap="small" dirty="0">
              <a:solidFill>
                <a:schemeClr val="accent1">
                  <a:lumMod val="50000"/>
                </a:schemeClr>
              </a:solidFill>
              <a:latin typeface="Arial Narrow" panose="020B0606020202030204" pitchFamily="34" charset="0"/>
            </a:endParaRPr>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2</a:t>
            </a:fld>
            <a:endParaRPr lang="fr-FR" dirty="0"/>
          </a:p>
        </p:txBody>
      </p:sp>
      <p:sp>
        <p:nvSpPr>
          <p:cNvPr id="5" name="Espace réservé de la date 4"/>
          <p:cNvSpPr>
            <a:spLocks noGrp="1"/>
          </p:cNvSpPr>
          <p:nvPr>
            <p:ph type="dt" sz="half" idx="2"/>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pic>
        <p:nvPicPr>
          <p:cNvPr id="6" name="Espace réservé du contenu 6"/>
          <p:cNvPicPr>
            <a:picLocks noChangeAspect="1"/>
          </p:cNvPicPr>
          <p:nvPr/>
        </p:nvPicPr>
        <p:blipFill>
          <a:blip r:embed="rId3"/>
          <a:stretch>
            <a:fillRect/>
          </a:stretch>
        </p:blipFill>
        <p:spPr bwMode="auto">
          <a:xfrm>
            <a:off x="6600056" y="1326576"/>
            <a:ext cx="4464496" cy="3398568"/>
          </a:xfrm>
          <a:prstGeom prst="rect">
            <a:avLst/>
          </a:prstGeom>
          <a:noFill/>
          <a:ln w="9525">
            <a:noFill/>
            <a:miter lim="800000"/>
            <a:headEnd/>
            <a:tailEnd/>
          </a:ln>
        </p:spPr>
      </p:pic>
    </p:spTree>
    <p:extLst>
      <p:ext uri="{BB962C8B-B14F-4D97-AF65-F5344CB8AC3E}">
        <p14:creationId xmlns:p14="http://schemas.microsoft.com/office/powerpoint/2010/main" val="279112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Tube Design – Lightweight and Optimized</a:t>
            </a:r>
            <a:endParaRPr lang="fr-FR" dirty="0"/>
          </a:p>
        </p:txBody>
      </p:sp>
      <p:sp>
        <p:nvSpPr>
          <p:cNvPr id="4" name="Espace réservé du numéro de diapositive 3"/>
          <p:cNvSpPr>
            <a:spLocks noGrp="1"/>
          </p:cNvSpPr>
          <p:nvPr>
            <p:ph type="sldNum" sz="quarter" idx="4"/>
          </p:nvPr>
        </p:nvSpPr>
        <p:spPr/>
        <p:txBody>
          <a:bodyPr/>
          <a:lstStyle/>
          <a:p>
            <a:fld id="{2A19AD89-17DE-4EAC-B060-CF86C17F7722}" type="slidenum">
              <a:rPr lang="fr-FR" smtClean="0"/>
              <a:pPr/>
              <a:t>3</a:t>
            </a:fld>
            <a:endParaRPr lang="fr-FR" dirty="0"/>
          </a:p>
        </p:txBody>
      </p:sp>
      <p:sp>
        <p:nvSpPr>
          <p:cNvPr id="5" name="Espace réservé de la date 4"/>
          <p:cNvSpPr>
            <a:spLocks noGrp="1"/>
          </p:cNvSpPr>
          <p:nvPr>
            <p:ph type="dt" sz="half" idx="2"/>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
        <p:nvSpPr>
          <p:cNvPr id="6" name="Rectangle 1"/>
          <p:cNvSpPr>
            <a:spLocks noGrp="1" noChangeArrowheads="1"/>
          </p:cNvSpPr>
          <p:nvPr>
            <p:ph idx="1"/>
          </p:nvPr>
        </p:nvSpPr>
        <p:spPr bwMode="auto">
          <a:xfrm>
            <a:off x="335360" y="1124744"/>
            <a:ext cx="302794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Length</a:t>
            </a:r>
            <a:r>
              <a:rPr kumimoji="0" lang="fr-FR" altLang="fr-FR" sz="1800" b="0"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0" i="0" u="none" strike="noStrike" cap="none" normalizeH="0" baseline="0" dirty="0" smtClean="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15 m, </a:t>
            </a:r>
          </a:p>
          <a:p>
            <a:pPr marL="685800" lvl="1" eaLnBrk="0" hangingPunct="0">
              <a:spcBef>
                <a:spcPct val="0"/>
              </a:spcBef>
            </a:pPr>
            <a:r>
              <a:rPr lang="el-GR" altLang="fr-FR" sz="1400" dirty="0" smtClean="0">
                <a:solidFill>
                  <a:schemeClr val="accent1">
                    <a:lumMod val="50000"/>
                  </a:schemeClr>
                </a:solidFill>
                <a:latin typeface="Arial Narrow" panose="020B0606020202030204" pitchFamily="34" charset="0"/>
              </a:rPr>
              <a:t>Φ</a:t>
            </a:r>
            <a:r>
              <a:rPr kumimoji="0" lang="fr-FR" altLang="fr-FR" sz="1400" b="0" i="0" u="none" strike="noStrike" cap="none" normalizeH="0" baseline="0" dirty="0" err="1" smtClean="0">
                <a:ln>
                  <a:noFill/>
                </a:ln>
                <a:solidFill>
                  <a:schemeClr val="accent1">
                    <a:lumMod val="50000"/>
                  </a:schemeClr>
                </a:solidFill>
                <a:effectLst/>
                <a:latin typeface="Arial Narrow" panose="020B0606020202030204" pitchFamily="34" charset="0"/>
              </a:rPr>
              <a:t>int</a:t>
            </a: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 : 1 m, </a:t>
            </a:r>
          </a:p>
          <a:p>
            <a:pPr marL="685800" lvl="1" eaLnBrk="0" hangingPunct="0">
              <a:spcBef>
                <a:spcPct val="0"/>
              </a:spcBef>
            </a:pPr>
            <a:r>
              <a:rPr kumimoji="0" lang="fr-FR" altLang="fr-FR" sz="1400" b="0" i="0" u="none" strike="noStrike" cap="none" normalizeH="0" baseline="0" dirty="0" err="1" smtClean="0">
                <a:ln>
                  <a:noFill/>
                </a:ln>
                <a:solidFill>
                  <a:schemeClr val="accent1">
                    <a:lumMod val="50000"/>
                  </a:schemeClr>
                </a:solidFill>
                <a:effectLst/>
                <a:latin typeface="Arial Narrow" panose="020B0606020202030204" pitchFamily="34" charset="0"/>
              </a:rPr>
              <a:t>wall</a:t>
            </a: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 </a:t>
            </a:r>
            <a:r>
              <a:rPr kumimoji="0" lang="fr-FR" altLang="fr-FR" sz="1400" b="0" i="0" u="none" strike="noStrike" cap="none" normalizeH="0" baseline="0" dirty="0" err="1" smtClean="0">
                <a:ln>
                  <a:noFill/>
                </a:ln>
                <a:solidFill>
                  <a:schemeClr val="accent1">
                    <a:lumMod val="50000"/>
                  </a:schemeClr>
                </a:solidFill>
                <a:effectLst/>
                <a:latin typeface="Arial Narrow" panose="020B0606020202030204" pitchFamily="34" charset="0"/>
              </a:rPr>
              <a:t>thickness</a:t>
            </a: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 1.5 mm</a:t>
            </a:r>
          </a:p>
          <a:p>
            <a:pPr eaLnBrk="0" hangingPunct="0">
              <a:spcBef>
                <a:spcPct val="0"/>
              </a:spcBef>
            </a:pPr>
            <a:endParaRPr kumimoji="0" lang="fr-FR" altLang="fr-FR" sz="1800" b="0" i="0" u="none" strike="noStrike" cap="none" normalizeH="0" baseline="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External</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spiral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stiffener</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0" i="0" u="none" strike="noStrike" cap="none" normalizeH="0" baseline="0" dirty="0" smtClean="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 2 mm </a:t>
            </a:r>
            <a:r>
              <a:rPr kumimoji="0" lang="fr-FR" altLang="fr-FR" sz="1400" b="0" i="0" u="none" strike="noStrike" cap="none" normalizeH="0" baseline="0" dirty="0" err="1" smtClean="0">
                <a:ln>
                  <a:noFill/>
                </a:ln>
                <a:solidFill>
                  <a:schemeClr val="accent1">
                    <a:lumMod val="50000"/>
                  </a:schemeClr>
                </a:solidFill>
                <a:effectLst/>
                <a:latin typeface="Arial Narrow" panose="020B0606020202030204" pitchFamily="34" charset="0"/>
              </a:rPr>
              <a:t>thickness</a:t>
            </a: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 </a:t>
            </a:r>
          </a:p>
          <a:p>
            <a:pPr marL="685800" lvl="1" eaLnBrk="0" hangingPunct="0">
              <a:spcBef>
                <a:spcPct val="0"/>
              </a:spcBef>
            </a:pPr>
            <a:r>
              <a:rPr lang="fr-FR" altLang="fr-FR" sz="1400" dirty="0">
                <a:solidFill>
                  <a:schemeClr val="accent1">
                    <a:lumMod val="50000"/>
                  </a:schemeClr>
                </a:solidFill>
                <a:latin typeface="Arial Narrow" panose="020B0606020202030204" pitchFamily="34" charset="0"/>
              </a:rPr>
              <a:t> </a:t>
            </a:r>
            <a:r>
              <a:rPr kumimoji="0" lang="fr-FR" altLang="fr-FR" sz="1400" b="0" i="0" u="none" strike="noStrike" cap="none" normalizeH="0" baseline="0" dirty="0" smtClean="0">
                <a:ln>
                  <a:noFill/>
                </a:ln>
                <a:solidFill>
                  <a:schemeClr val="accent1">
                    <a:lumMod val="50000"/>
                  </a:schemeClr>
                </a:solidFill>
                <a:effectLst/>
                <a:latin typeface="Arial Narrow" panose="020B0606020202030204" pitchFamily="34" charset="0"/>
              </a:rPr>
              <a:t>pitch 150 mm</a:t>
            </a:r>
          </a:p>
        </p:txBody>
      </p:sp>
      <p:sp>
        <p:nvSpPr>
          <p:cNvPr id="10" name="ZoneTexte 9"/>
          <p:cNvSpPr txBox="1"/>
          <p:nvPr/>
        </p:nvSpPr>
        <p:spPr>
          <a:xfrm>
            <a:off x="335360" y="3673564"/>
            <a:ext cx="4536504" cy="2308324"/>
          </a:xfrm>
          <a:prstGeom prst="rect">
            <a:avLst/>
          </a:prstGeom>
          <a:noFill/>
        </p:spPr>
        <p:txBody>
          <a:bodyPr wrap="square" rtlCol="0">
            <a:spAutoFit/>
          </a:bodyPr>
          <a:lstStyle/>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Total </a:t>
            </a:r>
            <a:r>
              <a:rPr lang="fr-FR" altLang="fr-FR" b="1" cap="small" dirty="0" err="1">
                <a:solidFill>
                  <a:schemeClr val="accent1">
                    <a:lumMod val="50000"/>
                  </a:schemeClr>
                </a:solidFill>
                <a:latin typeface="Arial Narrow" panose="020B0606020202030204" pitchFamily="34" charset="0"/>
              </a:rPr>
              <a:t>weight</a:t>
            </a:r>
            <a:r>
              <a:rPr lang="fr-FR" altLang="fr-FR" b="1" cap="small" dirty="0">
                <a:solidFill>
                  <a:schemeClr val="accent1">
                    <a:lumMod val="50000"/>
                  </a:schemeClr>
                </a:solidFill>
                <a:latin typeface="Arial Narrow" panose="020B0606020202030204" pitchFamily="34" charset="0"/>
              </a:rPr>
              <a:t>: ~</a:t>
            </a:r>
            <a:r>
              <a:rPr lang="fr-FR" altLang="fr-FR" b="1" cap="small" dirty="0">
                <a:solidFill>
                  <a:srgbClr val="FF0000"/>
                </a:solidFill>
                <a:latin typeface="Arial Narrow" panose="020B0606020202030204" pitchFamily="34" charset="0"/>
              </a:rPr>
              <a:t>750 kg </a:t>
            </a:r>
            <a:r>
              <a:rPr lang="fr-FR" altLang="fr-FR" b="1" cap="small" dirty="0" smtClean="0">
                <a:solidFill>
                  <a:schemeClr val="accent1">
                    <a:lumMod val="50000"/>
                  </a:schemeClr>
                </a:solidFill>
                <a:latin typeface="Arial Narrow" panose="020B0606020202030204" pitchFamily="34" charset="0"/>
              </a:rPr>
              <a:t>→</a:t>
            </a:r>
          </a:p>
          <a:p>
            <a:pPr eaLnBrk="0" hangingPunct="0"/>
            <a:r>
              <a:rPr lang="fr-FR" altLang="fr-FR" b="1" cap="small" dirty="0">
                <a:solidFill>
                  <a:schemeClr val="accent1">
                    <a:lumMod val="50000"/>
                  </a:schemeClr>
                </a:solidFill>
                <a:latin typeface="Arial Narrow" panose="020B0606020202030204" pitchFamily="34" charset="0"/>
              </a:rPr>
              <a:t> </a:t>
            </a:r>
            <a:r>
              <a:rPr lang="fr-FR" altLang="fr-FR" b="1" cap="small" dirty="0" smtClean="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lightweight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reduced</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steel</a:t>
            </a:r>
            <a:r>
              <a:rPr lang="fr-FR" altLang="fr-FR" b="1" cap="small" dirty="0">
                <a:solidFill>
                  <a:schemeClr val="accent1">
                    <a:lumMod val="50000"/>
                  </a:schemeClr>
                </a:solidFill>
                <a:latin typeface="Arial Narrow" panose="020B0606020202030204" pitchFamily="34" charset="0"/>
              </a:rPr>
              <a:t> usage</a:t>
            </a:r>
          </a:p>
          <a:p>
            <a:pPr marL="285750" indent="-285750"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Cost</a:t>
            </a:r>
            <a:r>
              <a:rPr lang="fr-FR" altLang="fr-FR" b="1" cap="small" dirty="0">
                <a:solidFill>
                  <a:schemeClr val="accent1">
                    <a:lumMod val="50000"/>
                  </a:schemeClr>
                </a:solidFill>
                <a:latin typeface="Arial Narrow" panose="020B0606020202030204" pitchFamily="34" charset="0"/>
              </a:rPr>
              <a:t>-effective for </a:t>
            </a:r>
            <a:r>
              <a:rPr lang="fr-FR" altLang="fr-FR" b="1" cap="small" dirty="0" smtClean="0">
                <a:solidFill>
                  <a:schemeClr val="accent1">
                    <a:lumMod val="50000"/>
                  </a:schemeClr>
                </a:solidFill>
                <a:latin typeface="Arial Narrow" panose="020B0606020202030204" pitchFamily="34" charset="0"/>
              </a:rPr>
              <a:t>medium-</a:t>
            </a:r>
            <a:r>
              <a:rPr lang="fr-FR" altLang="fr-FR" b="1" cap="small" dirty="0" err="1" smtClean="0">
                <a:solidFill>
                  <a:schemeClr val="accent1">
                    <a:lumMod val="50000"/>
                  </a:schemeClr>
                </a:solidFill>
                <a:latin typeface="Arial Narrow" panose="020B0606020202030204" pitchFamily="34" charset="0"/>
              </a:rPr>
              <a:t>series</a:t>
            </a:r>
            <a:r>
              <a:rPr lang="fr-FR" altLang="fr-FR" b="1" cap="small" dirty="0" smtClean="0">
                <a:solidFill>
                  <a:schemeClr val="accent1">
                    <a:lumMod val="50000"/>
                  </a:schemeClr>
                </a:solidFill>
                <a:latin typeface="Arial Narrow" panose="020B0606020202030204" pitchFamily="34" charset="0"/>
              </a:rPr>
              <a:t>  </a:t>
            </a:r>
            <a:r>
              <a:rPr lang="fr-FR" altLang="fr-FR" b="1" cap="small" dirty="0">
                <a:solidFill>
                  <a:schemeClr val="accent1">
                    <a:lumMod val="50000"/>
                  </a:schemeClr>
                </a:solidFill>
                <a:latin typeface="Arial Narrow" panose="020B0606020202030204" pitchFamily="34" charset="0"/>
              </a:rPr>
              <a:t>production (120 km of tube </a:t>
            </a:r>
            <a:r>
              <a:rPr lang="fr-FR" altLang="fr-FR" b="1" cap="small" dirty="0" err="1">
                <a:solidFill>
                  <a:schemeClr val="accent1">
                    <a:lumMod val="50000"/>
                  </a:schemeClr>
                </a:solidFill>
                <a:latin typeface="Arial Narrow" panose="020B0606020202030204" pitchFamily="34" charset="0"/>
              </a:rPr>
              <a:t>planned</a:t>
            </a:r>
            <a:r>
              <a:rPr lang="fr-FR" altLang="fr-FR" b="1" cap="small" dirty="0">
                <a:solidFill>
                  <a:schemeClr val="accent1">
                    <a:lumMod val="50000"/>
                  </a:schemeClr>
                </a:solidFill>
                <a:latin typeface="Arial Narrow" panose="020B0606020202030204" pitchFamily="34" charset="0"/>
              </a:rPr>
              <a:t>)</a:t>
            </a:r>
          </a:p>
          <a:p>
            <a:pPr marL="285750" indent="-285750"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Exploits automation/</a:t>
            </a:r>
            <a:r>
              <a:rPr lang="fr-FR" altLang="fr-FR" b="1" cap="small" dirty="0" err="1">
                <a:solidFill>
                  <a:schemeClr val="accent1">
                    <a:lumMod val="50000"/>
                  </a:schemeClr>
                </a:solidFill>
                <a:latin typeface="Arial Narrow" panose="020B0606020202030204" pitchFamily="34" charset="0"/>
              </a:rPr>
              <a:t>robotization</a:t>
            </a:r>
            <a:r>
              <a:rPr lang="fr-FR" altLang="fr-FR" b="1" cap="small" dirty="0">
                <a:solidFill>
                  <a:schemeClr val="accent1">
                    <a:lumMod val="50000"/>
                  </a:schemeClr>
                </a:solidFill>
                <a:latin typeface="Arial Narrow" panose="020B0606020202030204" pitchFamily="34" charset="0"/>
              </a:rPr>
              <a:t> to </a:t>
            </a:r>
            <a:r>
              <a:rPr lang="fr-FR" altLang="fr-FR" b="1" cap="small" dirty="0" err="1">
                <a:solidFill>
                  <a:schemeClr val="accent1">
                    <a:lumMod val="50000"/>
                  </a:schemeClr>
                </a:solidFill>
                <a:latin typeface="Arial Narrow" panose="020B0606020202030204" pitchFamily="34" charset="0"/>
              </a:rPr>
              <a:t>produce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slightly</a:t>
            </a:r>
            <a:r>
              <a:rPr lang="fr-FR" altLang="fr-FR" b="1" cap="small" dirty="0">
                <a:solidFill>
                  <a:schemeClr val="accent1">
                    <a:lumMod val="50000"/>
                  </a:schemeClr>
                </a:solidFill>
                <a:latin typeface="Arial Narrow" panose="020B0606020202030204" pitchFamily="34" charset="0"/>
              </a:rPr>
              <a:t> more </a:t>
            </a:r>
            <a:r>
              <a:rPr lang="fr-FR" altLang="fr-FR" b="1" cap="small" dirty="0" err="1">
                <a:solidFill>
                  <a:schemeClr val="accent1">
                    <a:lumMod val="50000"/>
                  </a:schemeClr>
                </a:solidFill>
                <a:latin typeface="Arial Narrow" panose="020B0606020202030204" pitchFamily="34" charset="0"/>
              </a:rPr>
              <a:t>complex</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geometry</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than</a:t>
            </a:r>
            <a:r>
              <a:rPr lang="fr-FR" altLang="fr-FR" b="1" cap="small" dirty="0">
                <a:solidFill>
                  <a:schemeClr val="accent1">
                    <a:lumMod val="50000"/>
                  </a:schemeClr>
                </a:solidFill>
                <a:latin typeface="Arial Narrow" panose="020B0606020202030204" pitchFamily="34" charset="0"/>
              </a:rPr>
              <a:t> </a:t>
            </a:r>
            <a:r>
              <a:rPr lang="fr-FR" altLang="fr-FR" b="1" cap="small" dirty="0" smtClean="0">
                <a:solidFill>
                  <a:schemeClr val="accent1">
                    <a:lumMod val="50000"/>
                  </a:schemeClr>
                </a:solidFill>
                <a:latin typeface="Arial Narrow" panose="020B0606020202030204" pitchFamily="34" charset="0"/>
              </a:rPr>
              <a:t>VIRGO</a:t>
            </a:r>
            <a:endParaRPr lang="fr-FR" altLang="fr-FR" b="1" cap="small" dirty="0">
              <a:solidFill>
                <a:schemeClr val="accent1">
                  <a:lumMod val="50000"/>
                </a:schemeClr>
              </a:solidFill>
              <a:latin typeface="Arial Narrow" panose="020B0606020202030204" pitchFamily="34" charset="0"/>
            </a:endParaRPr>
          </a:p>
        </p:txBody>
      </p:sp>
      <p:pic>
        <p:nvPicPr>
          <p:cNvPr id="12" name="Image 11"/>
          <p:cNvPicPr>
            <a:picLocks noChangeAspect="1"/>
          </p:cNvPicPr>
          <p:nvPr/>
        </p:nvPicPr>
        <p:blipFill>
          <a:blip r:embed="rId3"/>
          <a:stretch>
            <a:fillRect/>
          </a:stretch>
        </p:blipFill>
        <p:spPr>
          <a:xfrm>
            <a:off x="3575720" y="1010680"/>
            <a:ext cx="8568952" cy="4650568"/>
          </a:xfrm>
          <a:prstGeom prst="rect">
            <a:avLst/>
          </a:prstGeom>
        </p:spPr>
      </p:pic>
    </p:spTree>
    <p:extLst>
      <p:ext uri="{BB962C8B-B14F-4D97-AF65-F5344CB8AC3E}">
        <p14:creationId xmlns:p14="http://schemas.microsoft.com/office/powerpoint/2010/main" val="408701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Supports Design</a:t>
            </a:r>
            <a:endParaRPr lang="fr-FR" dirty="0"/>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4</a:t>
            </a:fld>
            <a:endParaRPr lang="fr-FR" dirty="0"/>
          </a:p>
        </p:txBody>
      </p:sp>
      <p:sp>
        <p:nvSpPr>
          <p:cNvPr id="6" name="Espace réservé de la date 5"/>
          <p:cNvSpPr>
            <a:spLocks noGrp="1"/>
          </p:cNvSpPr>
          <p:nvPr>
            <p:ph type="dt" sz="half" idx="10"/>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pic>
        <p:nvPicPr>
          <p:cNvPr id="10" name="Espace réservé du contenu 9"/>
          <p:cNvPicPr>
            <a:picLocks noGrp="1" noChangeAspect="1"/>
          </p:cNvPicPr>
          <p:nvPr>
            <p:ph sz="half" idx="1"/>
          </p:nvPr>
        </p:nvPicPr>
        <p:blipFill>
          <a:blip r:embed="rId3"/>
          <a:stretch>
            <a:fillRect/>
          </a:stretch>
        </p:blipFill>
        <p:spPr>
          <a:xfrm>
            <a:off x="2348858" y="1600200"/>
            <a:ext cx="1906284" cy="4525963"/>
          </a:xfrm>
          <a:prstGeom prst="rect">
            <a:avLst/>
          </a:prstGeom>
        </p:spPr>
      </p:pic>
      <p:pic>
        <p:nvPicPr>
          <p:cNvPr id="12" name="Espace réservé du contenu 11"/>
          <p:cNvPicPr>
            <a:picLocks noGrp="1" noChangeAspect="1"/>
          </p:cNvPicPr>
          <p:nvPr>
            <p:ph sz="half" idx="2"/>
          </p:nvPr>
        </p:nvPicPr>
        <p:blipFill>
          <a:blip r:embed="rId4"/>
          <a:stretch>
            <a:fillRect/>
          </a:stretch>
        </p:blipFill>
        <p:spPr>
          <a:xfrm>
            <a:off x="7937268" y="1600200"/>
            <a:ext cx="1905463" cy="4525963"/>
          </a:xfrm>
          <a:prstGeom prst="rect">
            <a:avLst/>
          </a:prstGeom>
        </p:spPr>
      </p:pic>
      <p:pic>
        <p:nvPicPr>
          <p:cNvPr id="13" name="Image 12"/>
          <p:cNvPicPr>
            <a:picLocks noChangeAspect="1"/>
          </p:cNvPicPr>
          <p:nvPr/>
        </p:nvPicPr>
        <p:blipFill>
          <a:blip r:embed="rId5"/>
          <a:stretch>
            <a:fillRect/>
          </a:stretch>
        </p:blipFill>
        <p:spPr>
          <a:xfrm flipV="1">
            <a:off x="1299743" y="993473"/>
            <a:ext cx="9592513" cy="226658"/>
          </a:xfrm>
          <a:prstGeom prst="rect">
            <a:avLst/>
          </a:prstGeom>
        </p:spPr>
      </p:pic>
      <p:cxnSp>
        <p:nvCxnSpPr>
          <p:cNvPr id="15" name="Connecteur droit avec flèche 14"/>
          <p:cNvCxnSpPr/>
          <p:nvPr/>
        </p:nvCxnSpPr>
        <p:spPr>
          <a:xfrm flipV="1">
            <a:off x="2999656" y="1249868"/>
            <a:ext cx="1584176" cy="522948"/>
          </a:xfrm>
          <a:prstGeom prst="straightConnector1">
            <a:avLst/>
          </a:prstGeom>
          <a:ln w="57150">
            <a:tailEnd type="triangle" w="med" len="lg"/>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7680586" y="1249867"/>
            <a:ext cx="359630" cy="350333"/>
          </a:xfrm>
          <a:prstGeom prst="straightConnector1">
            <a:avLst/>
          </a:prstGeom>
          <a:ln w="57150">
            <a:tailEnd type="triangle" w="med" len="lg"/>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6"/>
          <a:stretch>
            <a:fillRect/>
          </a:stretch>
        </p:blipFill>
        <p:spPr>
          <a:xfrm>
            <a:off x="2855640" y="758940"/>
            <a:ext cx="6615980" cy="5552775"/>
          </a:xfrm>
          <a:prstGeom prst="rect">
            <a:avLst/>
          </a:prstGeom>
        </p:spPr>
      </p:pic>
    </p:spTree>
    <p:extLst>
      <p:ext uri="{BB962C8B-B14F-4D97-AF65-F5344CB8AC3E}">
        <p14:creationId xmlns:p14="http://schemas.microsoft.com/office/powerpoint/2010/main" val="16758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Design – Structure &amp; </a:t>
            </a:r>
            <a:r>
              <a:rPr lang="fr-FR" dirty="0" err="1"/>
              <a:t>Mounting</a:t>
            </a:r>
            <a:endParaRPr lang="fr-FR" dirty="0"/>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5</a:t>
            </a:fld>
            <a:endParaRPr lang="fr-FR" dirty="0"/>
          </a:p>
        </p:txBody>
      </p:sp>
      <p:sp>
        <p:nvSpPr>
          <p:cNvPr id="6" name="Espace réservé de la date 5"/>
          <p:cNvSpPr>
            <a:spLocks noGrp="1"/>
          </p:cNvSpPr>
          <p:nvPr>
            <p:ph type="dt" sz="half" idx="10"/>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pic>
        <p:nvPicPr>
          <p:cNvPr id="4" name="Espace réservé du contenu 3"/>
          <p:cNvPicPr>
            <a:picLocks noGrp="1" noChangeAspect="1"/>
          </p:cNvPicPr>
          <p:nvPr>
            <p:ph sz="half" idx="1"/>
          </p:nvPr>
        </p:nvPicPr>
        <p:blipFill>
          <a:blip r:embed="rId3"/>
          <a:stretch>
            <a:fillRect/>
          </a:stretch>
        </p:blipFill>
        <p:spPr>
          <a:xfrm>
            <a:off x="5465564" y="836712"/>
            <a:ext cx="2142604" cy="5256584"/>
          </a:xfrm>
          <a:prstGeom prst="rect">
            <a:avLst/>
          </a:prstGeom>
        </p:spPr>
      </p:pic>
      <p:pic>
        <p:nvPicPr>
          <p:cNvPr id="11" name="Espace réservé du contenu 10"/>
          <p:cNvPicPr>
            <a:picLocks noGrp="1" noChangeAspect="1"/>
          </p:cNvPicPr>
          <p:nvPr>
            <p:ph sz="half" idx="2"/>
          </p:nvPr>
        </p:nvPicPr>
        <p:blipFill>
          <a:blip r:embed="rId4"/>
          <a:stretch>
            <a:fillRect/>
          </a:stretch>
        </p:blipFill>
        <p:spPr>
          <a:xfrm>
            <a:off x="8115009" y="790589"/>
            <a:ext cx="3021551" cy="3476621"/>
          </a:xfrm>
          <a:prstGeom prst="rect">
            <a:avLst/>
          </a:prstGeom>
        </p:spPr>
      </p:pic>
      <p:pic>
        <p:nvPicPr>
          <p:cNvPr id="9" name="Image 8"/>
          <p:cNvPicPr>
            <a:picLocks noChangeAspect="1"/>
          </p:cNvPicPr>
          <p:nvPr/>
        </p:nvPicPr>
        <p:blipFill>
          <a:blip r:embed="rId5"/>
          <a:stretch>
            <a:fillRect/>
          </a:stretch>
        </p:blipFill>
        <p:spPr>
          <a:xfrm>
            <a:off x="8732695" y="4480997"/>
            <a:ext cx="1786178" cy="1875936"/>
          </a:xfrm>
          <a:prstGeom prst="rect">
            <a:avLst/>
          </a:prstGeom>
        </p:spPr>
      </p:pic>
      <p:sp>
        <p:nvSpPr>
          <p:cNvPr id="18" name="Rectangle 17"/>
          <p:cNvSpPr/>
          <p:nvPr/>
        </p:nvSpPr>
        <p:spPr>
          <a:xfrm>
            <a:off x="296152" y="1668864"/>
            <a:ext cx="4863744" cy="3416320"/>
          </a:xfrm>
          <a:prstGeom prst="rect">
            <a:avLst/>
          </a:prstGeom>
        </p:spPr>
        <p:txBody>
          <a:bodyPr wrap="square">
            <a:spAutoFit/>
          </a:bodyPr>
          <a:lstStyle/>
          <a:p>
            <a:pPr marL="285750" lvl="0" indent="-285750" algn="just"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H-</a:t>
            </a:r>
            <a:r>
              <a:rPr lang="fr-FR" altLang="fr-FR" b="1" cap="small" dirty="0" err="1">
                <a:solidFill>
                  <a:schemeClr val="accent1">
                    <a:lumMod val="50000"/>
                  </a:schemeClr>
                </a:solidFill>
                <a:latin typeface="Arial Narrow" panose="020B0606020202030204" pitchFamily="34" charset="0"/>
              </a:rPr>
              <a:t>beams</a:t>
            </a:r>
            <a:r>
              <a:rPr lang="fr-FR" altLang="fr-FR" b="1" cap="small" dirty="0">
                <a:solidFill>
                  <a:schemeClr val="accent1">
                    <a:lumMod val="50000"/>
                  </a:schemeClr>
                </a:solidFill>
                <a:latin typeface="Arial Narrow" panose="020B0606020202030204" pitchFamily="34" charset="0"/>
              </a:rPr>
              <a:t>: vertical + horizontal → carry 2 tubes (top/</a:t>
            </a:r>
            <a:r>
              <a:rPr lang="fr-FR" altLang="fr-FR" b="1" cap="small" dirty="0" err="1">
                <a:solidFill>
                  <a:schemeClr val="accent1">
                    <a:lumMod val="50000"/>
                  </a:schemeClr>
                </a:solidFill>
                <a:latin typeface="Arial Narrow" panose="020B0606020202030204" pitchFamily="34" charset="0"/>
              </a:rPr>
              <a:t>bottom</a:t>
            </a:r>
            <a:r>
              <a:rPr lang="fr-FR" altLang="fr-FR" b="1" cap="small" dirty="0" smtClean="0">
                <a:solidFill>
                  <a:schemeClr val="accent1">
                    <a:lumMod val="50000"/>
                  </a:schemeClr>
                </a:solidFill>
                <a:latin typeface="Arial Narrow" panose="020B0606020202030204" pitchFamily="34" charset="0"/>
              </a:rPr>
              <a:t>)</a:t>
            </a: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Rings clamp the tube, </a:t>
            </a:r>
            <a:r>
              <a:rPr lang="fr-FR" altLang="fr-FR" b="1" cap="small" dirty="0" err="1">
                <a:solidFill>
                  <a:schemeClr val="accent1">
                    <a:lumMod val="50000"/>
                  </a:schemeClr>
                </a:solidFill>
                <a:latin typeface="Arial Narrow" panose="020B0606020202030204" pitchFamily="34" charset="0"/>
              </a:rPr>
              <a:t>with</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adjustable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jaws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ensure</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alignment</a:t>
            </a:r>
            <a:r>
              <a:rPr lang="fr-FR" altLang="fr-FR" b="1" cap="small" dirty="0">
                <a:solidFill>
                  <a:schemeClr val="accent1">
                    <a:lumMod val="50000"/>
                  </a:schemeClr>
                </a:solidFill>
                <a:latin typeface="Arial Narrow" panose="020B0606020202030204" pitchFamily="34" charset="0"/>
              </a:rPr>
              <a:t> &amp; </a:t>
            </a:r>
            <a:r>
              <a:rPr lang="fr-FR" altLang="fr-FR" b="1" cap="small" dirty="0" err="1" smtClean="0">
                <a:solidFill>
                  <a:schemeClr val="accent1">
                    <a:lumMod val="50000"/>
                  </a:schemeClr>
                </a:solidFill>
                <a:latin typeface="Arial Narrow" panose="020B0606020202030204" pitchFamily="34" charset="0"/>
              </a:rPr>
              <a:t>tolerances</a:t>
            </a:r>
            <a:endParaRPr lang="fr-FR" altLang="fr-FR" b="1" cap="small" dirty="0" smtClean="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Electrical</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mechanical</a:t>
            </a:r>
            <a:r>
              <a:rPr lang="fr-FR" altLang="fr-FR" b="1" cap="small" dirty="0">
                <a:solidFill>
                  <a:schemeClr val="accent1">
                    <a:lumMod val="50000"/>
                  </a:schemeClr>
                </a:solidFill>
                <a:latin typeface="Arial Narrow" panose="020B0606020202030204" pitchFamily="34" charset="0"/>
              </a:rPr>
              <a:t> isolation </a:t>
            </a:r>
            <a:r>
              <a:rPr lang="fr-FR" altLang="fr-FR" b="1" cap="small" dirty="0" err="1">
                <a:solidFill>
                  <a:schemeClr val="accent1">
                    <a:lumMod val="50000"/>
                  </a:schemeClr>
                </a:solidFill>
                <a:latin typeface="Arial Narrow" panose="020B0606020202030204" pitchFamily="34" charset="0"/>
              </a:rPr>
              <a:t>during</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bake</a:t>
            </a:r>
            <a:r>
              <a:rPr lang="fr-FR" altLang="fr-FR" b="1" cap="small" dirty="0">
                <a:solidFill>
                  <a:schemeClr val="accent1">
                    <a:lumMod val="50000"/>
                  </a:schemeClr>
                </a:solidFill>
                <a:latin typeface="Arial Narrow" panose="020B0606020202030204" pitchFamily="34" charset="0"/>
              </a:rPr>
              <a:t>-out (up to </a:t>
            </a:r>
            <a:r>
              <a:rPr lang="fr-FR" altLang="fr-FR" b="1" cap="small" dirty="0" smtClean="0">
                <a:solidFill>
                  <a:schemeClr val="accent1">
                    <a:lumMod val="50000"/>
                  </a:schemeClr>
                </a:solidFill>
                <a:latin typeface="Arial Narrow" panose="020B0606020202030204" pitchFamily="34" charset="0"/>
              </a:rPr>
              <a:t>200 </a:t>
            </a:r>
            <a:r>
              <a:rPr lang="fr-FR" altLang="fr-FR" b="1" cap="small" dirty="0">
                <a:solidFill>
                  <a:schemeClr val="accent1">
                    <a:lumMod val="50000"/>
                  </a:schemeClr>
                </a:solidFill>
                <a:latin typeface="Arial Narrow" panose="020B0606020202030204" pitchFamily="34" charset="0"/>
              </a:rPr>
              <a:t>°C</a:t>
            </a:r>
            <a:r>
              <a:rPr lang="fr-FR" altLang="fr-FR" b="1" cap="small" dirty="0" smtClean="0">
                <a:solidFill>
                  <a:schemeClr val="accent1">
                    <a:lumMod val="50000"/>
                  </a:schemeClr>
                </a:solidFill>
                <a:latin typeface="Arial Narrow" panose="020B0606020202030204" pitchFamily="34" charset="0"/>
              </a:rPr>
              <a:t>)</a:t>
            </a:r>
          </a:p>
          <a:p>
            <a:pPr marL="285750" lvl="0" indent="-285750" algn="just" eaLnBrk="0" hangingPunct="0">
              <a:buFont typeface="Arial" panose="020B0604020202020204" pitchFamily="34" charset="0"/>
              <a:buChar char="•"/>
            </a:pPr>
            <a:endParaRPr lang="fr-FR" altLang="fr-FR" b="1" cap="small" dirty="0">
              <a:solidFill>
                <a:schemeClr val="accent1">
                  <a:lumMod val="50000"/>
                </a:schemeClr>
              </a:solidFill>
              <a:latin typeface="Arial Narrow" panose="020B0606020202030204" pitchFamily="34" charset="0"/>
            </a:endParaRPr>
          </a:p>
          <a:p>
            <a:pPr marL="285750" lvl="0" indent="-285750" algn="just" eaLnBrk="0" hangingPunct="0">
              <a:buFont typeface="Arial" panose="020B0604020202020204" pitchFamily="34" charset="0"/>
              <a:buChar char="•"/>
            </a:pPr>
            <a:r>
              <a:rPr lang="fr-FR" altLang="fr-FR" b="1" cap="small" dirty="0" err="1">
                <a:solidFill>
                  <a:schemeClr val="accent1">
                    <a:lumMod val="50000"/>
                  </a:schemeClr>
                </a:solidFill>
                <a:latin typeface="Arial Narrow" panose="020B0606020202030204" pitchFamily="34" charset="0"/>
              </a:rPr>
              <a:t>Anchored</a:t>
            </a:r>
            <a:r>
              <a:rPr lang="fr-FR" altLang="fr-FR" b="1" cap="small" dirty="0">
                <a:solidFill>
                  <a:schemeClr val="accent1">
                    <a:lumMod val="50000"/>
                  </a:schemeClr>
                </a:solidFill>
                <a:latin typeface="Arial Narrow" panose="020B0606020202030204" pitchFamily="34" charset="0"/>
              </a:rPr>
              <a:t> at </a:t>
            </a:r>
            <a:r>
              <a:rPr lang="fr-FR" altLang="fr-FR" b="1" cap="small" dirty="0" err="1">
                <a:solidFill>
                  <a:schemeClr val="accent1">
                    <a:lumMod val="50000"/>
                  </a:schemeClr>
                </a:solidFill>
                <a:latin typeface="Arial Narrow" panose="020B0606020202030204" pitchFamily="34" charset="0"/>
              </a:rPr>
              <a:t>floor</a:t>
            </a:r>
            <a:r>
              <a:rPr lang="fr-FR" altLang="fr-FR" b="1" cap="small" dirty="0">
                <a:solidFill>
                  <a:schemeClr val="accent1">
                    <a:lumMod val="50000"/>
                  </a:schemeClr>
                </a:solidFill>
                <a:latin typeface="Arial Narrow" panose="020B0606020202030204" pitchFamily="34" charset="0"/>
              </a:rPr>
              <a:t> (base plate) and tunnel </a:t>
            </a:r>
            <a:r>
              <a:rPr lang="fr-FR" altLang="fr-FR" b="1" cap="small" dirty="0" err="1">
                <a:solidFill>
                  <a:schemeClr val="accent1">
                    <a:lumMod val="50000"/>
                  </a:schemeClr>
                </a:solidFill>
                <a:latin typeface="Arial Narrow" panose="020B0606020202030204" pitchFamily="34" charset="0"/>
              </a:rPr>
              <a:t>wall</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sliding</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brackets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compensate</a:t>
            </a:r>
            <a:r>
              <a:rPr lang="fr-FR" altLang="fr-FR" b="1" cap="small" dirty="0">
                <a:solidFill>
                  <a:schemeClr val="accent1">
                    <a:lumMod val="50000"/>
                  </a:schemeClr>
                </a:solidFill>
                <a:latin typeface="Arial Narrow" panose="020B0606020202030204" pitchFamily="34" charset="0"/>
              </a:rPr>
              <a:t> tunnel </a:t>
            </a:r>
            <a:r>
              <a:rPr lang="fr-FR" altLang="fr-FR" b="1" cap="small" dirty="0" err="1">
                <a:solidFill>
                  <a:schemeClr val="accent1">
                    <a:lumMod val="50000"/>
                  </a:schemeClr>
                </a:solidFill>
                <a:latin typeface="Arial Narrow" panose="020B0606020202030204" pitchFamily="34" charset="0"/>
              </a:rPr>
              <a:t>irregularities</a:t>
            </a:r>
            <a:endParaRPr lang="fr-FR" altLang="fr-FR" b="1" cap="small"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3980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Design – </a:t>
            </a:r>
            <a:r>
              <a:rPr lang="fr-FR" dirty="0" err="1"/>
              <a:t>Functional</a:t>
            </a:r>
            <a:r>
              <a:rPr lang="fr-FR" dirty="0"/>
              <a:t> </a:t>
            </a:r>
            <a:r>
              <a:rPr lang="fr-FR" dirty="0" err="1"/>
              <a:t>Features</a:t>
            </a:r>
            <a:endParaRPr lang="fr-FR" dirty="0"/>
          </a:p>
        </p:txBody>
      </p:sp>
      <p:sp>
        <p:nvSpPr>
          <p:cNvPr id="5" name="Espace réservé du numéro de diapositive 4"/>
          <p:cNvSpPr>
            <a:spLocks noGrp="1"/>
          </p:cNvSpPr>
          <p:nvPr>
            <p:ph type="sldNum" sz="quarter" idx="4"/>
          </p:nvPr>
        </p:nvSpPr>
        <p:spPr/>
        <p:txBody>
          <a:bodyPr/>
          <a:lstStyle/>
          <a:p>
            <a:fld id="{2A19AD89-17DE-4EAC-B060-CF86C17F7722}" type="slidenum">
              <a:rPr lang="fr-FR" smtClean="0"/>
              <a:pPr/>
              <a:t>6</a:t>
            </a:fld>
            <a:endParaRPr lang="fr-FR" dirty="0"/>
          </a:p>
        </p:txBody>
      </p:sp>
      <p:sp>
        <p:nvSpPr>
          <p:cNvPr id="6" name="Espace réservé de la date 5"/>
          <p:cNvSpPr>
            <a:spLocks noGrp="1"/>
          </p:cNvSpPr>
          <p:nvPr>
            <p:ph type="dt" sz="half" idx="10"/>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pic>
        <p:nvPicPr>
          <p:cNvPr id="9" name="Espace réservé du contenu 7"/>
          <p:cNvPicPr>
            <a:picLocks noGrp="1" noChangeAspect="1"/>
          </p:cNvPicPr>
          <p:nvPr>
            <p:ph sz="half" idx="1"/>
          </p:nvPr>
        </p:nvPicPr>
        <p:blipFill>
          <a:blip r:embed="rId3"/>
          <a:stretch>
            <a:fillRect/>
          </a:stretch>
        </p:blipFill>
        <p:spPr>
          <a:xfrm>
            <a:off x="5360255" y="1385454"/>
            <a:ext cx="1903537" cy="4525963"/>
          </a:xfrm>
          <a:prstGeom prst="rect">
            <a:avLst/>
          </a:prstGeom>
        </p:spPr>
      </p:pic>
      <p:sp>
        <p:nvSpPr>
          <p:cNvPr id="13" name="Rectangle 2"/>
          <p:cNvSpPr>
            <a:spLocks noChangeArrowheads="1"/>
          </p:cNvSpPr>
          <p:nvPr/>
        </p:nvSpPr>
        <p:spPr bwMode="auto">
          <a:xfrm>
            <a:off x="191344" y="1900282"/>
            <a:ext cx="424847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Sliding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support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allows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tube expansion (~20 mm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during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bake</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-out)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Helps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compress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under</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thermal dilation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marL="285750" indent="-285750" eaLnBrk="0" hangingPunct="0">
              <a:buFont typeface="Arial" panose="020B0604020202020204" pitchFamily="34" charset="0"/>
              <a:buChar char="•"/>
            </a:pPr>
            <a:r>
              <a:rPr lang="fr-FR" altLang="fr-FR" b="1" cap="small" dirty="0">
                <a:solidFill>
                  <a:schemeClr val="accent1">
                    <a:lumMod val="50000"/>
                  </a:schemeClr>
                </a:solidFill>
                <a:latin typeface="Arial Narrow" panose="020B0606020202030204" pitchFamily="34" charset="0"/>
              </a:rPr>
              <a:t>Design </a:t>
            </a:r>
            <a:r>
              <a:rPr lang="fr-FR" altLang="fr-FR" b="1" cap="small" dirty="0" err="1">
                <a:solidFill>
                  <a:schemeClr val="accent1">
                    <a:lumMod val="50000"/>
                  </a:schemeClr>
                </a:solidFill>
                <a:latin typeface="Arial Narrow" panose="020B0606020202030204" pitchFamily="34" charset="0"/>
              </a:rPr>
              <a:t>independent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from</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bellows</a:t>
            </a:r>
            <a:r>
              <a:rPr lang="fr-FR" altLang="fr-FR" b="1" cap="small" dirty="0">
                <a:solidFill>
                  <a:schemeClr val="accent1">
                    <a:lumMod val="50000"/>
                  </a:schemeClr>
                </a:solidFill>
                <a:latin typeface="Arial Narrow" panose="020B0606020202030204" pitchFamily="34" charset="0"/>
              </a:rPr>
              <a:t> → </a:t>
            </a:r>
            <a:r>
              <a:rPr lang="fr-FR" altLang="fr-FR" b="1" cap="small" dirty="0" err="1">
                <a:solidFill>
                  <a:schemeClr val="accent1">
                    <a:lumMod val="50000"/>
                  </a:schemeClr>
                </a:solidFill>
                <a:latin typeface="Arial Narrow" panose="020B0606020202030204" pitchFamily="34" charset="0"/>
              </a:rPr>
              <a:t>avoids</a:t>
            </a:r>
            <a:r>
              <a:rPr lang="fr-FR" altLang="fr-FR" b="1" cap="small" dirty="0">
                <a:solidFill>
                  <a:schemeClr val="accent1">
                    <a:lumMod val="50000"/>
                  </a:schemeClr>
                </a:solidFill>
                <a:latin typeface="Arial Narrow" panose="020B0606020202030204" pitchFamily="34" charset="0"/>
              </a:rPr>
              <a:t> excessive torque (</a:t>
            </a:r>
            <a:r>
              <a:rPr lang="fr-FR" altLang="fr-FR" b="1" cap="small" dirty="0" err="1">
                <a:solidFill>
                  <a:schemeClr val="accent1">
                    <a:lumMod val="50000"/>
                  </a:schemeClr>
                </a:solidFill>
                <a:latin typeface="Arial Narrow" panose="020B0606020202030204" pitchFamily="34" charset="0"/>
              </a:rPr>
              <a:t>weight</a:t>
            </a:r>
            <a:r>
              <a:rPr lang="fr-FR" altLang="fr-FR" b="1" cap="small" dirty="0">
                <a:solidFill>
                  <a:schemeClr val="accent1">
                    <a:lumMod val="50000"/>
                  </a:schemeClr>
                </a:solidFill>
                <a:latin typeface="Arial Narrow" panose="020B0606020202030204" pitchFamily="34" charset="0"/>
              </a:rPr>
              <a:t> </a:t>
            </a:r>
            <a:r>
              <a:rPr lang="fr-FR" altLang="fr-FR" b="1" cap="small" dirty="0" err="1">
                <a:solidFill>
                  <a:schemeClr val="accent1">
                    <a:lumMod val="50000"/>
                  </a:schemeClr>
                </a:solidFill>
                <a:latin typeface="Arial Narrow" panose="020B0606020202030204" pitchFamily="34" charset="0"/>
              </a:rPr>
              <a:t>deflection</a:t>
            </a:r>
            <a:r>
              <a:rPr lang="fr-FR" altLang="fr-FR" b="1" cap="small" dirty="0">
                <a:solidFill>
                  <a:schemeClr val="accent1">
                    <a:lumMod val="50000"/>
                  </a:schemeClr>
                </a:solidFill>
                <a:latin typeface="Arial Narrow" panose="020B0606020202030204" pitchFamily="34" charset="0"/>
              </a:rPr>
              <a:t> + spiral </a:t>
            </a:r>
            <a:r>
              <a:rPr lang="fr-FR" altLang="fr-FR" b="1" cap="small" dirty="0" err="1">
                <a:solidFill>
                  <a:schemeClr val="accent1">
                    <a:lumMod val="50000"/>
                  </a:schemeClr>
                </a:solidFill>
                <a:latin typeface="Arial Narrow" panose="020B0606020202030204" pitchFamily="34" charset="0"/>
              </a:rPr>
              <a:t>stiffener</a:t>
            </a:r>
            <a:r>
              <a:rPr lang="fr-FR" altLang="fr-FR" b="1" cap="small" dirty="0">
                <a:solidFill>
                  <a:schemeClr val="accent1">
                    <a:lumMod val="50000"/>
                  </a:schemeClr>
                </a:solidFill>
                <a:latin typeface="Arial Narrow" panose="020B0606020202030204" pitchFamily="34" charset="0"/>
              </a:rPr>
              <a:t> torsion)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Optional</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damping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plates →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reduce</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vibrations and tube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displacement</a:t>
            </a: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p:txBody>
      </p:sp>
      <p:pic>
        <p:nvPicPr>
          <p:cNvPr id="16" name="Espace réservé du contenu 15"/>
          <p:cNvPicPr>
            <a:picLocks noGrp="1" noChangeAspect="1"/>
          </p:cNvPicPr>
          <p:nvPr>
            <p:ph sz="half" idx="2"/>
          </p:nvPr>
        </p:nvPicPr>
        <p:blipFill>
          <a:blip r:embed="rId4"/>
          <a:stretch>
            <a:fillRect/>
          </a:stretch>
        </p:blipFill>
        <p:spPr>
          <a:xfrm>
            <a:off x="8256240" y="1390398"/>
            <a:ext cx="3260678" cy="4525963"/>
          </a:xfrm>
          <a:prstGeom prst="rect">
            <a:avLst/>
          </a:prstGeom>
        </p:spPr>
      </p:pic>
      <p:cxnSp>
        <p:nvCxnSpPr>
          <p:cNvPr id="17" name="Connecteur droit avec flèche 16"/>
          <p:cNvCxnSpPr/>
          <p:nvPr/>
        </p:nvCxnSpPr>
        <p:spPr>
          <a:xfrm>
            <a:off x="5231904" y="1020856"/>
            <a:ext cx="288032" cy="364598"/>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7320136" y="4945726"/>
            <a:ext cx="432048" cy="6745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5519936" y="5949280"/>
            <a:ext cx="34648" cy="432048"/>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5"/>
          <a:stretch>
            <a:fillRect/>
          </a:stretch>
        </p:blipFill>
        <p:spPr>
          <a:xfrm>
            <a:off x="8251688" y="1603630"/>
            <a:ext cx="3185139" cy="4156074"/>
          </a:xfrm>
          <a:prstGeom prst="rect">
            <a:avLst/>
          </a:prstGeom>
        </p:spPr>
      </p:pic>
      <p:grpSp>
        <p:nvGrpSpPr>
          <p:cNvPr id="34" name="Groupe 33"/>
          <p:cNvGrpSpPr/>
          <p:nvPr/>
        </p:nvGrpSpPr>
        <p:grpSpPr>
          <a:xfrm>
            <a:off x="7954411" y="1844824"/>
            <a:ext cx="3806249" cy="3536962"/>
            <a:chOff x="7954411" y="1844824"/>
            <a:chExt cx="3806249" cy="3536962"/>
          </a:xfrm>
        </p:grpSpPr>
        <p:cxnSp>
          <p:nvCxnSpPr>
            <p:cNvPr id="28" name="Connecteur droit avec flèche 27"/>
            <p:cNvCxnSpPr/>
            <p:nvPr/>
          </p:nvCxnSpPr>
          <p:spPr>
            <a:xfrm>
              <a:off x="7954411" y="1912050"/>
              <a:ext cx="434372" cy="1662"/>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967045" y="5373216"/>
              <a:ext cx="434372" cy="1662"/>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1358009" y="5373216"/>
              <a:ext cx="397251" cy="857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11363409" y="1844824"/>
              <a:ext cx="397251" cy="857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27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par>
                          <p:cTn id="19" fill="hold">
                            <p:stCondLst>
                              <p:cond delay="0"/>
                            </p:stCondLst>
                            <p:childTnLst>
                              <p:par>
                                <p:cTn id="20" presetID="50" presetClass="entr" presetSubtype="0" decel="10000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strVal val="#ppt_w+.3"/>
                                          </p:val>
                                        </p:tav>
                                        <p:tav tm="100000">
                                          <p:val>
                                            <p:strVal val="#ppt_w"/>
                                          </p:val>
                                        </p:tav>
                                      </p:tavLst>
                                    </p:anim>
                                    <p:anim calcmode="lin" valueType="num">
                                      <p:cBhvr>
                                        <p:cTn id="23" dur="1000" fill="hold"/>
                                        <p:tgtEl>
                                          <p:spTgt spid="34"/>
                                        </p:tgtEl>
                                        <p:attrNameLst>
                                          <p:attrName>ppt_h</p:attrName>
                                        </p:attrNameLst>
                                      </p:cBhvr>
                                      <p:tavLst>
                                        <p:tav tm="0">
                                          <p:val>
                                            <p:strVal val="#ppt_h"/>
                                          </p:val>
                                        </p:tav>
                                        <p:tav tm="100000">
                                          <p:val>
                                            <p:strVal val="#ppt_h"/>
                                          </p:val>
                                        </p:tav>
                                      </p:tavLst>
                                    </p:anim>
                                    <p:animEffect transition="in" filter="fade">
                                      <p:cBhvr>
                                        <p:cTn id="24" dur="1000"/>
                                        <p:tgtEl>
                                          <p:spTgt spid="34"/>
                                        </p:tgtEl>
                                      </p:cBhvr>
                                    </p:animEffect>
                                  </p:childTnLst>
                                </p:cTn>
                              </p:par>
                            </p:childTnLst>
                          </p:cTn>
                        </p:par>
                        <p:par>
                          <p:cTn id="25" fill="hold">
                            <p:stCondLst>
                              <p:cond delay="1000"/>
                            </p:stCondLst>
                            <p:childTnLst>
                              <p:par>
                                <p:cTn id="26" presetID="50" presetClass="entr" presetSubtype="0" decel="10000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strVal val="#ppt_w+.3"/>
                                          </p:val>
                                        </p:tav>
                                        <p:tav tm="100000">
                                          <p:val>
                                            <p:strVal val="#ppt_w"/>
                                          </p:val>
                                        </p:tav>
                                      </p:tavLst>
                                    </p:anim>
                                    <p:anim calcmode="lin" valueType="num">
                                      <p:cBhvr>
                                        <p:cTn id="29" dur="1000" fill="hold"/>
                                        <p:tgtEl>
                                          <p:spTgt spid="34"/>
                                        </p:tgtEl>
                                        <p:attrNameLst>
                                          <p:attrName>ppt_h</p:attrName>
                                        </p:attrNameLst>
                                      </p:cBhvr>
                                      <p:tavLst>
                                        <p:tav tm="0">
                                          <p:val>
                                            <p:strVal val="#ppt_h"/>
                                          </p:val>
                                        </p:tav>
                                        <p:tav tm="100000">
                                          <p:val>
                                            <p:strVal val="#ppt_h"/>
                                          </p:val>
                                        </p:tav>
                                      </p:tavLst>
                                    </p:anim>
                                    <p:animEffect transition="in" filter="fade">
                                      <p:cBhvr>
                                        <p:cTn id="30" dur="1000"/>
                                        <p:tgtEl>
                                          <p:spTgt spid="34"/>
                                        </p:tgtEl>
                                      </p:cBhvr>
                                    </p:animEffect>
                                  </p:childTnLst>
                                </p:cTn>
                              </p:par>
                            </p:childTnLst>
                          </p:cTn>
                        </p:par>
                        <p:par>
                          <p:cTn id="31" fill="hold">
                            <p:stCondLst>
                              <p:cond delay="2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Support </a:t>
            </a:r>
            <a:r>
              <a:rPr lang="fr-FR" dirty="0" err="1"/>
              <a:t>Adaptability</a:t>
            </a:r>
            <a:endParaRPr lang="fr-FR" dirty="0"/>
          </a:p>
        </p:txBody>
      </p:sp>
      <p:pic>
        <p:nvPicPr>
          <p:cNvPr id="7" name="Espace réservé du contenu 6"/>
          <p:cNvPicPr>
            <a:picLocks noGrp="1" noChangeAspect="1"/>
          </p:cNvPicPr>
          <p:nvPr>
            <p:ph sz="half" idx="2"/>
          </p:nvPr>
        </p:nvPicPr>
        <p:blipFill>
          <a:blip r:embed="rId3"/>
          <a:stretch>
            <a:fillRect/>
          </a:stretch>
        </p:blipFill>
        <p:spPr>
          <a:xfrm>
            <a:off x="7608168" y="836712"/>
            <a:ext cx="2206278" cy="5289451"/>
          </a:xfrm>
          <a:prstGeom prst="rect">
            <a:avLst/>
          </a:prstGeom>
        </p:spPr>
      </p:pic>
      <p:sp>
        <p:nvSpPr>
          <p:cNvPr id="5" name="Espace réservé du numéro de diapositive 4"/>
          <p:cNvSpPr>
            <a:spLocks noGrp="1"/>
          </p:cNvSpPr>
          <p:nvPr>
            <p:ph type="sldNum" sz="quarter" idx="4"/>
          </p:nvPr>
        </p:nvSpPr>
        <p:spPr/>
        <p:txBody>
          <a:bodyPr/>
          <a:lstStyle/>
          <a:p>
            <a:fld id="{2A19AD89-17DE-4EAC-B060-CF86C17F7722}" type="slidenum">
              <a:rPr lang="fr-FR" smtClean="0"/>
              <a:pPr/>
              <a:t>7</a:t>
            </a:fld>
            <a:endParaRPr lang="fr-FR" dirty="0"/>
          </a:p>
        </p:txBody>
      </p:sp>
      <p:sp>
        <p:nvSpPr>
          <p:cNvPr id="6" name="Espace réservé de la date 5"/>
          <p:cNvSpPr>
            <a:spLocks noGrp="1"/>
          </p:cNvSpPr>
          <p:nvPr>
            <p:ph type="dt" sz="half" idx="10"/>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
        <p:nvSpPr>
          <p:cNvPr id="8" name="Rectangle 1"/>
          <p:cNvSpPr>
            <a:spLocks noGrp="1" noChangeArrowheads="1"/>
          </p:cNvSpPr>
          <p:nvPr>
            <p:ph sz="half" idx="1"/>
          </p:nvPr>
        </p:nvSpPr>
        <p:spPr bwMode="auto">
          <a:xfrm>
            <a:off x="623392" y="2204864"/>
            <a:ext cx="620648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Modular</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design: components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can</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be</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reused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in new configurations (</a:t>
            </a:r>
            <a:r>
              <a:rPr kumimoji="0" lang="fr-FR" altLang="fr-FR" sz="1800" b="1" i="1" u="none" strike="noStrike" cap="small" normalizeH="0" dirty="0" smtClean="0">
                <a:ln>
                  <a:noFill/>
                </a:ln>
                <a:solidFill>
                  <a:schemeClr val="accent1">
                    <a:lumMod val="50000"/>
                  </a:schemeClr>
                </a:solidFill>
                <a:effectLst/>
                <a:latin typeface="Arial Narrow" panose="020B0606020202030204" pitchFamily="34" charset="0"/>
              </a:rPr>
              <a:t>“</a:t>
            </a:r>
            <a:r>
              <a:rPr kumimoji="0" lang="fr-FR" altLang="fr-FR" sz="1800" b="1" i="1" u="none" strike="noStrike" cap="small" normalizeH="0" dirty="0" err="1" smtClean="0">
                <a:ln>
                  <a:noFill/>
                </a:ln>
                <a:solidFill>
                  <a:schemeClr val="accent1">
                    <a:lumMod val="50000"/>
                  </a:schemeClr>
                </a:solidFill>
                <a:effectLst/>
                <a:latin typeface="Arial Narrow" panose="020B0606020202030204" pitchFamily="34" charset="0"/>
              </a:rPr>
              <a:t>like</a:t>
            </a:r>
            <a:r>
              <a:rPr kumimoji="0" lang="fr-FR" altLang="fr-FR" sz="1800" b="1" i="1" u="none" strike="noStrike" cap="small" normalizeH="0" dirty="0" smtClean="0">
                <a:ln>
                  <a:noFill/>
                </a:ln>
                <a:solidFill>
                  <a:schemeClr val="accent1">
                    <a:lumMod val="50000"/>
                  </a:schemeClr>
                </a:solidFill>
                <a:effectLst/>
                <a:latin typeface="Arial Narrow" panose="020B0606020202030204" pitchFamily="34" charset="0"/>
              </a:rPr>
              <a:t> Lego bricks”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CAD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skeleton</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method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easy</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dimensional</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changes,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automatic</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updates of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assemblies</a:t>
            </a: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Enables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adaptation to future pilot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sector</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CERN (2026)</a:t>
            </a:r>
          </a:p>
        </p:txBody>
      </p:sp>
    </p:spTree>
    <p:extLst>
      <p:ext uri="{BB962C8B-B14F-4D97-AF65-F5344CB8AC3E}">
        <p14:creationId xmlns:p14="http://schemas.microsoft.com/office/powerpoint/2010/main" val="95254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Thermal Expansion Model</a:t>
            </a:r>
          </a:p>
        </p:txBody>
      </p:sp>
      <p:sp>
        <p:nvSpPr>
          <p:cNvPr id="3" name="Espace réservé du texte 2"/>
          <p:cNvSpPr>
            <a:spLocks noGrp="1"/>
          </p:cNvSpPr>
          <p:nvPr>
            <p:ph type="body" idx="1"/>
          </p:nvPr>
        </p:nvSpPr>
        <p:spPr>
          <a:xfrm>
            <a:off x="263352" y="980728"/>
            <a:ext cx="6278488" cy="639762"/>
          </a:xfrm>
        </p:spPr>
        <p:txBody>
          <a:bodyPr/>
          <a:lstStyle/>
          <a:p>
            <a:pPr algn="ctr"/>
            <a:r>
              <a:rPr lang="fr-FR" u="sng" cap="all" dirty="0">
                <a:solidFill>
                  <a:schemeClr val="accent1">
                    <a:lumMod val="50000"/>
                  </a:schemeClr>
                </a:solidFill>
                <a:latin typeface="Arial Narrow" panose="020B0606020202030204" pitchFamily="34" charset="0"/>
              </a:rPr>
              <a:t>Thermal expansion &amp; </a:t>
            </a:r>
            <a:r>
              <a:rPr lang="fr-FR" u="sng" cap="all" dirty="0" err="1">
                <a:solidFill>
                  <a:schemeClr val="accent1">
                    <a:lumMod val="50000"/>
                  </a:schemeClr>
                </a:solidFill>
                <a:latin typeface="Arial Narrow" panose="020B0606020202030204" pitchFamily="34" charset="0"/>
              </a:rPr>
              <a:t>deformation</a:t>
            </a:r>
            <a:r>
              <a:rPr lang="fr-FR" u="sng" cap="all" dirty="0">
                <a:solidFill>
                  <a:schemeClr val="accent1">
                    <a:lumMod val="50000"/>
                  </a:schemeClr>
                </a:solidFill>
                <a:latin typeface="Arial Narrow" panose="020B0606020202030204" pitchFamily="34" charset="0"/>
              </a:rPr>
              <a:t> model</a:t>
            </a:r>
          </a:p>
        </p:txBody>
      </p:sp>
      <p:pic>
        <p:nvPicPr>
          <p:cNvPr id="10" name="Espace réservé du contenu 9"/>
          <p:cNvPicPr>
            <a:picLocks noGrp="1" noChangeAspect="1"/>
          </p:cNvPicPr>
          <p:nvPr>
            <p:ph sz="quarter" idx="4"/>
          </p:nvPr>
        </p:nvPicPr>
        <p:blipFill>
          <a:blip r:embed="rId3"/>
          <a:stretch>
            <a:fillRect/>
          </a:stretch>
        </p:blipFill>
        <p:spPr>
          <a:xfrm>
            <a:off x="6192838" y="1772816"/>
            <a:ext cx="5389562" cy="3352686"/>
          </a:xfrm>
          <a:prstGeom prst="rect">
            <a:avLst/>
          </a:prstGeom>
        </p:spPr>
      </p:pic>
      <p:sp>
        <p:nvSpPr>
          <p:cNvPr id="7" name="Espace réservé du numéro de diapositive 6"/>
          <p:cNvSpPr>
            <a:spLocks noGrp="1"/>
          </p:cNvSpPr>
          <p:nvPr>
            <p:ph type="sldNum" sz="quarter" idx="12"/>
          </p:nvPr>
        </p:nvSpPr>
        <p:spPr/>
        <p:txBody>
          <a:bodyPr/>
          <a:lstStyle/>
          <a:p>
            <a:fld id="{2A19AD89-17DE-4EAC-B060-CF86C17F7722}" type="slidenum">
              <a:rPr lang="fr-FR" smtClean="0"/>
              <a:pPr/>
              <a:t>8</a:t>
            </a:fld>
            <a:endParaRPr lang="fr-FR" dirty="0"/>
          </a:p>
        </p:txBody>
      </p:sp>
      <p:sp>
        <p:nvSpPr>
          <p:cNvPr id="8" name="Espace réservé de la date 7"/>
          <p:cNvSpPr>
            <a:spLocks noGrp="1"/>
          </p:cNvSpPr>
          <p:nvPr>
            <p:ph type="dt" sz="half" idx="13"/>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
        <p:nvSpPr>
          <p:cNvPr id="9" name="Rectangle 1"/>
          <p:cNvSpPr>
            <a:spLocks noGrp="1" noChangeArrowheads="1"/>
          </p:cNvSpPr>
          <p:nvPr>
            <p:ph sz="half" idx="2"/>
          </p:nvPr>
        </p:nvSpPr>
        <p:spPr bwMode="auto">
          <a:xfrm>
            <a:off x="609600" y="2226918"/>
            <a:ext cx="5386917"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Tube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(one end) + 80 kg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distributed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load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(thermal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insulation</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Symmetry</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conditions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both</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ends + rings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blocking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radial expansion</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Sequential</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load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steps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gravity</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 +150 °C → vacuum (-1 bar)</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Outputs:</a:t>
            </a:r>
          </a:p>
          <a:p>
            <a:pPr lvl="1" eaLnBrk="0" hangingPunct="0">
              <a:spcBef>
                <a:spcPct val="0"/>
              </a:spcBef>
            </a:pP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Tube </a:t>
            </a:r>
            <a:r>
              <a:rPr kumimoji="0" lang="fr-FR" altLang="fr-FR" sz="1400" b="1" i="0" u="none" strike="noStrike" cap="small" normalizeH="0" dirty="0" err="1" smtClean="0">
                <a:ln>
                  <a:noFill/>
                </a:ln>
                <a:solidFill>
                  <a:schemeClr val="accent1">
                    <a:lumMod val="50000"/>
                  </a:schemeClr>
                </a:solidFill>
                <a:effectLst/>
                <a:latin typeface="Arial Narrow" panose="020B0606020202030204" pitchFamily="34" charset="0"/>
              </a:rPr>
              <a:t>elongation</a:t>
            </a: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 &amp; </a:t>
            </a:r>
            <a:r>
              <a:rPr kumimoji="0" lang="fr-FR" altLang="fr-FR" sz="1400" b="1" i="0" u="none" strike="noStrike" cap="small" normalizeH="0" dirty="0" err="1" smtClean="0">
                <a:ln>
                  <a:noFill/>
                </a:ln>
                <a:solidFill>
                  <a:schemeClr val="accent1">
                    <a:lumMod val="50000"/>
                  </a:schemeClr>
                </a:solidFill>
                <a:effectLst/>
                <a:latin typeface="Arial Narrow" panose="020B0606020202030204" pitchFamily="34" charset="0"/>
              </a:rPr>
              <a:t>bellow</a:t>
            </a: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 compression</a:t>
            </a:r>
          </a:p>
          <a:p>
            <a:pPr lvl="1" eaLnBrk="0" hangingPunct="0">
              <a:spcBef>
                <a:spcPct val="0"/>
              </a:spcBef>
            </a:pP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Torque on the </a:t>
            </a:r>
            <a:r>
              <a:rPr kumimoji="0" lang="fr-FR" altLang="fr-FR" sz="1400" b="1" i="0" u="none" strike="noStrike" cap="small" normalizeH="0" dirty="0" err="1" smtClean="0">
                <a:ln>
                  <a:noFill/>
                </a:ln>
                <a:solidFill>
                  <a:schemeClr val="accent1">
                    <a:lumMod val="50000"/>
                  </a:schemeClr>
                </a:solidFill>
                <a:effectLst/>
                <a:latin typeface="Arial Narrow" panose="020B0606020202030204" pitchFamily="34" charset="0"/>
              </a:rPr>
              <a:t>bellow</a:t>
            </a: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400" b="1" i="0" u="none" strike="noStrike" cap="small" normalizeH="0" dirty="0" err="1" smtClean="0">
                <a:ln>
                  <a:noFill/>
                </a:ln>
                <a:solidFill>
                  <a:schemeClr val="accent1">
                    <a:lumMod val="50000"/>
                  </a:schemeClr>
                </a:solidFill>
                <a:effectLst/>
                <a:latin typeface="Arial Narrow" panose="020B0606020202030204" pitchFamily="34" charset="0"/>
              </a:rPr>
              <a:t>weight</a:t>
            </a: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 + thermal + </a:t>
            </a:r>
            <a:r>
              <a:rPr kumimoji="0" lang="fr-FR" altLang="fr-FR" sz="1400" b="1" i="0" u="none" strike="noStrike" cap="small" normalizeH="0" dirty="0" err="1" smtClean="0">
                <a:ln>
                  <a:noFill/>
                </a:ln>
                <a:solidFill>
                  <a:schemeClr val="accent1">
                    <a:lumMod val="50000"/>
                  </a:schemeClr>
                </a:solidFill>
                <a:effectLst/>
                <a:latin typeface="Arial Narrow" panose="020B0606020202030204" pitchFamily="34" charset="0"/>
              </a:rPr>
              <a:t>stiffening</a:t>
            </a:r>
            <a:r>
              <a:rPr kumimoji="0" lang="fr-FR" altLang="fr-FR" sz="1400" b="1" i="0" u="none" strike="noStrike" cap="small" normalizeH="0" dirty="0" smtClean="0">
                <a:ln>
                  <a:noFill/>
                </a:ln>
                <a:solidFill>
                  <a:schemeClr val="accent1">
                    <a:lumMod val="50000"/>
                  </a:schemeClr>
                </a:solidFill>
                <a:effectLst/>
                <a:latin typeface="Arial Narrow" panose="020B0606020202030204" pitchFamily="34" charset="0"/>
              </a:rPr>
              <a:t> spiral)</a:t>
            </a:r>
          </a:p>
          <a:p>
            <a:pPr eaLnBrk="0" hangingPunct="0">
              <a:spcBef>
                <a:spcPct val="0"/>
              </a:spcBef>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Led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to design change: support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sliding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system</a:t>
            </a:r>
          </a:p>
        </p:txBody>
      </p:sp>
      <p:grpSp>
        <p:nvGrpSpPr>
          <p:cNvPr id="21" name="Groupe 20"/>
          <p:cNvGrpSpPr/>
          <p:nvPr/>
        </p:nvGrpSpPr>
        <p:grpSpPr>
          <a:xfrm>
            <a:off x="6192838" y="1756316"/>
            <a:ext cx="6045075" cy="3770151"/>
            <a:chOff x="6192838" y="1756316"/>
            <a:chExt cx="6045075" cy="3770151"/>
          </a:xfrm>
        </p:grpSpPr>
        <p:sp>
          <p:nvSpPr>
            <p:cNvPr id="13" name="Ellipse 12"/>
            <p:cNvSpPr/>
            <p:nvPr/>
          </p:nvSpPr>
          <p:spPr>
            <a:xfrm rot="3585388">
              <a:off x="11186265" y="1836033"/>
              <a:ext cx="459924" cy="30049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rot="3323615">
              <a:off x="6134758" y="4764128"/>
              <a:ext cx="459924" cy="30049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a:endCxn id="13" idx="7"/>
            </p:cNvCxnSpPr>
            <p:nvPr/>
          </p:nvCxnSpPr>
          <p:spPr>
            <a:xfrm flipH="1" flipV="1">
              <a:off x="11589908" y="2073244"/>
              <a:ext cx="32217" cy="256144"/>
            </a:xfrm>
            <a:prstGeom prst="straightConnector1">
              <a:avLst/>
            </a:prstGeom>
            <a:ln w="28575">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6483703" y="5121552"/>
              <a:ext cx="221345" cy="129652"/>
            </a:xfrm>
            <a:prstGeom prst="straightConnector1">
              <a:avLst/>
            </a:prstGeom>
            <a:ln w="28575">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192838" y="5157135"/>
              <a:ext cx="1152128" cy="369332"/>
            </a:xfrm>
            <a:prstGeom prst="rect">
              <a:avLst/>
            </a:prstGeom>
            <a:noFill/>
          </p:spPr>
          <p:txBody>
            <a:bodyPr wrap="square" rtlCol="0">
              <a:spAutoFit/>
            </a:bodyPr>
            <a:lstStyle/>
            <a:p>
              <a:r>
                <a:rPr lang="fr-FR" b="1" dirty="0" err="1" smtClean="0">
                  <a:solidFill>
                    <a:schemeClr val="accent1"/>
                  </a:solidFill>
                  <a:latin typeface="Arial Narrow" panose="020B0606020202030204" pitchFamily="34" charset="0"/>
                </a:rPr>
                <a:t>Symmetry</a:t>
              </a:r>
              <a:endParaRPr lang="fr-FR" b="1" dirty="0">
                <a:solidFill>
                  <a:schemeClr val="accent1"/>
                </a:solidFill>
                <a:latin typeface="Arial Narrow" panose="020B0606020202030204" pitchFamily="34" charset="0"/>
              </a:endParaRPr>
            </a:p>
          </p:txBody>
        </p:sp>
        <p:sp>
          <p:nvSpPr>
            <p:cNvPr id="19" name="ZoneTexte 18"/>
            <p:cNvSpPr txBox="1"/>
            <p:nvPr/>
          </p:nvSpPr>
          <p:spPr>
            <a:xfrm>
              <a:off x="11085785" y="2276872"/>
              <a:ext cx="1152128" cy="369332"/>
            </a:xfrm>
            <a:prstGeom prst="rect">
              <a:avLst/>
            </a:prstGeom>
            <a:noFill/>
          </p:spPr>
          <p:txBody>
            <a:bodyPr wrap="square" rtlCol="0">
              <a:spAutoFit/>
            </a:bodyPr>
            <a:lstStyle/>
            <a:p>
              <a:r>
                <a:rPr lang="fr-FR" b="1" dirty="0" err="1" smtClean="0">
                  <a:solidFill>
                    <a:schemeClr val="accent1"/>
                  </a:solidFill>
                  <a:latin typeface="Arial Narrow" panose="020B0606020202030204" pitchFamily="34" charset="0"/>
                </a:rPr>
                <a:t>Symmetry</a:t>
              </a:r>
              <a:endParaRPr lang="fr-FR" b="1" dirty="0">
                <a:solidFill>
                  <a:schemeClr val="accent1"/>
                </a:solidFill>
                <a:latin typeface="Arial Narrow" panose="020B0606020202030204" pitchFamily="34" charset="0"/>
              </a:endParaRPr>
            </a:p>
          </p:txBody>
        </p:sp>
      </p:grpSp>
      <p:pic>
        <p:nvPicPr>
          <p:cNvPr id="22" name="Image 21"/>
          <p:cNvPicPr>
            <a:picLocks noChangeAspect="1"/>
          </p:cNvPicPr>
          <p:nvPr/>
        </p:nvPicPr>
        <p:blipFill>
          <a:blip r:embed="rId4"/>
          <a:stretch>
            <a:fillRect/>
          </a:stretch>
        </p:blipFill>
        <p:spPr>
          <a:xfrm>
            <a:off x="6198825" y="1676214"/>
            <a:ext cx="5387995" cy="3737642"/>
          </a:xfrm>
          <a:prstGeom prst="rect">
            <a:avLst/>
          </a:prstGeom>
        </p:spPr>
      </p:pic>
      <mc:AlternateContent xmlns:mc="http://schemas.openxmlformats.org/markup-compatibility/2006">
        <mc:Choice xmlns:a14="http://schemas.microsoft.com/office/drawing/2010/main" Requires="a14">
          <p:sp>
            <p:nvSpPr>
              <p:cNvPr id="31" name="Rectangle 30"/>
              <p:cNvSpPr/>
              <p:nvPr/>
            </p:nvSpPr>
            <p:spPr>
              <a:xfrm>
                <a:off x="7562103" y="4726984"/>
                <a:ext cx="2474367" cy="1445139"/>
              </a:xfrm>
              <a:prstGeom prst="rect">
                <a:avLst/>
              </a:prstGeom>
            </p:spPr>
            <p:txBody>
              <a:bodyPr wrap="square">
                <a:spAutoFit/>
              </a:bodyPr>
              <a:lstStyle/>
              <a:p>
                <a:pPr>
                  <a:lnSpc>
                    <a:spcPct val="107000"/>
                  </a:lnSpc>
                  <a:spcAft>
                    <a:spcPts val="800"/>
                  </a:spcAft>
                </a:pPr>
                <a:r>
                  <a:rPr lang="fr-FR" b="1" dirty="0" err="1">
                    <a:solidFill>
                      <a:srgbClr val="FF0000"/>
                    </a:solidFill>
                    <a:latin typeface="Arial Narrow" panose="020B0606020202030204" pitchFamily="34" charset="0"/>
                    <a:ea typeface="Calibri" panose="020F0502020204030204" pitchFamily="34" charset="0"/>
                    <a:cs typeface="Times New Roman" panose="02020603050405020304" pitchFamily="18" charset="0"/>
                  </a:rPr>
                  <a:t>Step</a:t>
                </a:r>
                <a:r>
                  <a:rPr lang="fr-FR"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1</a:t>
                </a:r>
                <a:r>
                  <a:rPr lang="fr-FR"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=367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err="1">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Step</a:t>
                </a:r>
                <a:r>
                  <a:rPr lang="fr-FR"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2</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=347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err="1">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Step</a:t>
                </a:r>
                <a:r>
                  <a:rPr lang="fr-FR"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3</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m>
                      <m:mPr>
                        <m:mcs>
                          <m:mc>
                            <m:mcPr>
                              <m:count m:val="1"/>
                              <m:mcJc m:val="center"/>
                            </m:mcPr>
                          </m:mc>
                        </m:mcs>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=413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mr>
                      <m:mr>
                        <m:e>
                          <m:sSub>
                            <m:sSubPr>
                              <m:ctrlPr>
                                <a:rPr lang="fr-F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fr-FR" sz="1800" i="1">
                              <a:effectLst/>
                              <a:latin typeface="Cambria Math" panose="02040503050406030204" pitchFamily="18" charset="0"/>
                              <a:ea typeface="Calibri" panose="020F0502020204030204" pitchFamily="34" charset="0"/>
                              <a:cs typeface="Times New Roman" panose="02020603050405020304" pitchFamily="18" charset="0"/>
                            </a:rPr>
                            <m:t>=259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𝑁</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mr>
                    </m:m>
                  </m:oMath>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7562103" y="4726984"/>
                <a:ext cx="2474367" cy="1445139"/>
              </a:xfrm>
              <a:prstGeom prst="rect">
                <a:avLst/>
              </a:prstGeom>
              <a:blipFill>
                <a:blip r:embed="rId5"/>
                <a:stretch>
                  <a:fillRect l="-2222" t="-2110"/>
                </a:stretch>
              </a:blipFill>
            </p:spPr>
            <p:txBody>
              <a:bodyPr/>
              <a:lstStyle/>
              <a:p>
                <a:r>
                  <a:rPr lang="fr-FR">
                    <a:noFill/>
                  </a:rPr>
                  <a:t> </a:t>
                </a:r>
              </a:p>
            </p:txBody>
          </p:sp>
        </mc:Fallback>
      </mc:AlternateContent>
      <p:grpSp>
        <p:nvGrpSpPr>
          <p:cNvPr id="45" name="Groupe 44"/>
          <p:cNvGrpSpPr/>
          <p:nvPr/>
        </p:nvGrpSpPr>
        <p:grpSpPr>
          <a:xfrm>
            <a:off x="9983902" y="3222188"/>
            <a:ext cx="1376475" cy="984750"/>
            <a:chOff x="8790288" y="757780"/>
            <a:chExt cx="1376475" cy="984750"/>
          </a:xfrm>
        </p:grpSpPr>
        <p:cxnSp>
          <p:nvCxnSpPr>
            <p:cNvPr id="35" name="Connecteur droit avec flèche 34"/>
            <p:cNvCxnSpPr/>
            <p:nvPr/>
          </p:nvCxnSpPr>
          <p:spPr>
            <a:xfrm flipV="1">
              <a:off x="9480376" y="868117"/>
              <a:ext cx="0" cy="473988"/>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cxnSp>
          <p:nvCxnSpPr>
            <p:cNvPr id="36" name="Connecteur droit avec flèche 35"/>
            <p:cNvCxnSpPr/>
            <p:nvPr/>
          </p:nvCxnSpPr>
          <p:spPr>
            <a:xfrm flipH="1">
              <a:off x="9048328" y="1342105"/>
              <a:ext cx="432048" cy="227471"/>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cxnSp>
          <p:nvCxnSpPr>
            <p:cNvPr id="40" name="Connecteur droit avec flèche 39"/>
            <p:cNvCxnSpPr/>
            <p:nvPr/>
          </p:nvCxnSpPr>
          <p:spPr>
            <a:xfrm>
              <a:off x="9480424" y="1342105"/>
              <a:ext cx="432000" cy="226800"/>
            </a:xfrm>
            <a:prstGeom prst="straightConnector1">
              <a:avLst/>
            </a:prstGeom>
            <a:ln w="25400">
              <a:tailEnd type="triangle" w="med" len="lg"/>
            </a:ln>
          </p:spPr>
          <p:style>
            <a:lnRef idx="1">
              <a:schemeClr val="accent2"/>
            </a:lnRef>
            <a:fillRef idx="0">
              <a:schemeClr val="accent2"/>
            </a:fillRef>
            <a:effectRef idx="0">
              <a:schemeClr val="accent2"/>
            </a:effectRef>
            <a:fontRef idx="minor">
              <a:schemeClr val="tx1"/>
            </a:fontRef>
          </p:style>
        </p:cxnSp>
        <p:sp>
          <p:nvSpPr>
            <p:cNvPr id="42" name="ZoneTexte 41"/>
            <p:cNvSpPr txBox="1"/>
            <p:nvPr/>
          </p:nvSpPr>
          <p:spPr>
            <a:xfrm>
              <a:off x="8790288" y="1373198"/>
              <a:ext cx="314510" cy="369332"/>
            </a:xfrm>
            <a:prstGeom prst="rect">
              <a:avLst/>
            </a:prstGeom>
            <a:noFill/>
          </p:spPr>
          <p:txBody>
            <a:bodyPr wrap="none" rtlCol="0">
              <a:spAutoFit/>
            </a:bodyPr>
            <a:lstStyle/>
            <a:p>
              <a:r>
                <a:rPr lang="fr-FR" b="1" dirty="0" smtClean="0">
                  <a:solidFill>
                    <a:schemeClr val="accent2"/>
                  </a:solidFill>
                  <a:latin typeface="Cambria Math" panose="02040503050406030204" pitchFamily="18" charset="0"/>
                  <a:ea typeface="Cambria Math" panose="02040503050406030204" pitchFamily="18" charset="0"/>
                </a:rPr>
                <a:t>X</a:t>
              </a:r>
              <a:endParaRPr lang="fr-FR" b="1" dirty="0">
                <a:solidFill>
                  <a:schemeClr val="accent2"/>
                </a:solidFill>
                <a:latin typeface="Cambria Math" panose="02040503050406030204" pitchFamily="18" charset="0"/>
                <a:ea typeface="Cambria Math" panose="02040503050406030204" pitchFamily="18" charset="0"/>
              </a:endParaRPr>
            </a:p>
          </p:txBody>
        </p:sp>
        <p:sp>
          <p:nvSpPr>
            <p:cNvPr id="43" name="ZoneTexte 42"/>
            <p:cNvSpPr txBox="1"/>
            <p:nvPr/>
          </p:nvSpPr>
          <p:spPr>
            <a:xfrm>
              <a:off x="9852253" y="1364525"/>
              <a:ext cx="314510" cy="369332"/>
            </a:xfrm>
            <a:prstGeom prst="rect">
              <a:avLst/>
            </a:prstGeom>
            <a:noFill/>
          </p:spPr>
          <p:txBody>
            <a:bodyPr wrap="none" rtlCol="0">
              <a:spAutoFit/>
            </a:bodyPr>
            <a:lstStyle/>
            <a:p>
              <a:r>
                <a:rPr lang="fr-FR" b="1" dirty="0" smtClean="0">
                  <a:solidFill>
                    <a:schemeClr val="accent2"/>
                  </a:solidFill>
                  <a:latin typeface="Cambria Math" panose="02040503050406030204" pitchFamily="18" charset="0"/>
                  <a:ea typeface="Cambria Math" panose="02040503050406030204" pitchFamily="18" charset="0"/>
                </a:rPr>
                <a:t>Y</a:t>
              </a:r>
              <a:endParaRPr lang="fr-FR" b="1" dirty="0">
                <a:solidFill>
                  <a:schemeClr val="accent2"/>
                </a:solidFill>
                <a:latin typeface="Cambria Math" panose="02040503050406030204" pitchFamily="18" charset="0"/>
                <a:ea typeface="Cambria Math" panose="02040503050406030204" pitchFamily="18" charset="0"/>
              </a:endParaRPr>
            </a:p>
          </p:txBody>
        </p:sp>
        <p:sp>
          <p:nvSpPr>
            <p:cNvPr id="44" name="ZoneTexte 43"/>
            <p:cNvSpPr txBox="1"/>
            <p:nvPr/>
          </p:nvSpPr>
          <p:spPr>
            <a:xfrm>
              <a:off x="9481770" y="757780"/>
              <a:ext cx="306494" cy="369332"/>
            </a:xfrm>
            <a:prstGeom prst="rect">
              <a:avLst/>
            </a:prstGeom>
            <a:noFill/>
          </p:spPr>
          <p:txBody>
            <a:bodyPr wrap="none" rtlCol="0">
              <a:spAutoFit/>
            </a:bodyPr>
            <a:lstStyle/>
            <a:p>
              <a:r>
                <a:rPr lang="fr-FR" b="1" dirty="0" smtClean="0">
                  <a:solidFill>
                    <a:schemeClr val="accent2"/>
                  </a:solidFill>
                  <a:latin typeface="Cambria Math" panose="02040503050406030204" pitchFamily="18" charset="0"/>
                  <a:ea typeface="Cambria Math" panose="02040503050406030204" pitchFamily="18" charset="0"/>
                </a:rPr>
                <a:t>Z</a:t>
              </a:r>
              <a:endParaRPr lang="fr-FR" b="1" dirty="0">
                <a:solidFill>
                  <a:schemeClr val="accent2"/>
                </a:solidFill>
                <a:latin typeface="Cambria Math" panose="02040503050406030204" pitchFamily="18" charset="0"/>
                <a:ea typeface="Cambria Math" panose="02040503050406030204" pitchFamily="18" charset="0"/>
              </a:endParaRPr>
            </a:p>
          </p:txBody>
        </p:sp>
      </p:grpSp>
    </p:spTree>
    <p:extLst>
      <p:ext uri="{BB962C8B-B14F-4D97-AF65-F5344CB8AC3E}">
        <p14:creationId xmlns:p14="http://schemas.microsoft.com/office/powerpoint/2010/main" val="18115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Support </a:t>
            </a:r>
            <a:r>
              <a:rPr lang="en-US" dirty="0" smtClean="0"/>
              <a:t>Model – </a:t>
            </a:r>
            <a:r>
              <a:rPr lang="en-US" dirty="0"/>
              <a:t>Static &amp; Buckling</a:t>
            </a:r>
            <a:endParaRPr lang="fr-FR" dirty="0"/>
          </a:p>
        </p:txBody>
      </p:sp>
      <p:pic>
        <p:nvPicPr>
          <p:cNvPr id="8" name="Espace réservé du contenu 7"/>
          <p:cNvPicPr>
            <a:picLocks noGrp="1" noChangeAspect="1"/>
          </p:cNvPicPr>
          <p:nvPr>
            <p:ph sz="half" idx="2"/>
          </p:nvPr>
        </p:nvPicPr>
        <p:blipFill>
          <a:blip r:embed="rId3"/>
          <a:stretch>
            <a:fillRect/>
          </a:stretch>
        </p:blipFill>
        <p:spPr>
          <a:xfrm>
            <a:off x="6197600" y="1632029"/>
            <a:ext cx="5384800" cy="4462304"/>
          </a:xfrm>
          <a:prstGeom prst="rect">
            <a:avLst/>
          </a:prstGeom>
        </p:spPr>
      </p:pic>
      <p:sp>
        <p:nvSpPr>
          <p:cNvPr id="5" name="Espace réservé du numéro de diapositive 4"/>
          <p:cNvSpPr>
            <a:spLocks noGrp="1"/>
          </p:cNvSpPr>
          <p:nvPr>
            <p:ph type="sldNum" sz="quarter" idx="4"/>
          </p:nvPr>
        </p:nvSpPr>
        <p:spPr/>
        <p:txBody>
          <a:bodyPr/>
          <a:lstStyle/>
          <a:p>
            <a:fld id="{2A19AD89-17DE-4EAC-B060-CF86C17F7722}" type="slidenum">
              <a:rPr lang="fr-FR" smtClean="0"/>
              <a:pPr/>
              <a:t>9</a:t>
            </a:fld>
            <a:endParaRPr lang="fr-FR" dirty="0"/>
          </a:p>
        </p:txBody>
      </p:sp>
      <p:sp>
        <p:nvSpPr>
          <p:cNvPr id="6" name="Espace réservé de la date 5"/>
          <p:cNvSpPr>
            <a:spLocks noGrp="1"/>
          </p:cNvSpPr>
          <p:nvPr>
            <p:ph type="dt" sz="half" idx="10"/>
          </p:nvPr>
        </p:nvSpPr>
        <p:spPr/>
        <p:txBody>
          <a:bodyPr/>
          <a:lstStyle/>
          <a:p>
            <a:pPr algn="ctr"/>
            <a:r>
              <a:rPr lang="fr-FR" smtClean="0">
                <a:solidFill>
                  <a:srgbClr val="00B3CC"/>
                </a:solidFill>
              </a:rPr>
              <a:t>A. Lacroix, LAPP, CE-ET Beamtube Workshop III, 30 Sept. – 02 Oct. 2025</a:t>
            </a:r>
            <a:endParaRPr lang="fr-FR" dirty="0" smtClean="0">
              <a:solidFill>
                <a:srgbClr val="00B3CC"/>
              </a:solidFill>
            </a:endParaRPr>
          </a:p>
        </p:txBody>
      </p:sp>
      <p:sp>
        <p:nvSpPr>
          <p:cNvPr id="7" name="Rectangle 1"/>
          <p:cNvSpPr>
            <a:spLocks noGrp="1" noChangeArrowheads="1"/>
          </p:cNvSpPr>
          <p:nvPr>
            <p:ph sz="half" idx="1"/>
          </p:nvPr>
        </p:nvSpPr>
        <p:spPr bwMode="auto">
          <a:xfrm>
            <a:off x="609601" y="2016532"/>
            <a:ext cx="53423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Two</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tubes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with</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supports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old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design,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connected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through</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bellows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Loads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gravity</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 vacuum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Max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deflection</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&lt; 7 mm over 15 m (&lt; 3 mm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without</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bellow</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Buckling</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analysis</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performed</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from</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static</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equilibrium</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Safety</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Coef</a:t>
            </a:r>
            <a:r>
              <a:rPr lang="fr-FR" altLang="fr-FR" sz="1800" b="1" cap="small" dirty="0" smtClean="0">
                <a:solidFill>
                  <a:schemeClr val="accent1">
                    <a:lumMod val="50000"/>
                  </a:schemeClr>
                </a:solidFill>
                <a:latin typeface="Arial Narrow" panose="020B0606020202030204" pitchFamily="34" charset="0"/>
              </a:rPr>
              <a:t>.:</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4.1)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endParaRPr>
          </a:p>
          <a:p>
            <a:pPr eaLnBrk="0" hangingPunct="0">
              <a:spcBef>
                <a:spcPct val="0"/>
              </a:spcBef>
            </a:pP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Design validation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choice</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 no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risk</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of collapse </a:t>
            </a:r>
            <a:r>
              <a:rPr kumimoji="0" lang="fr-FR" altLang="fr-FR" sz="1800" b="1" i="0" u="none" strike="noStrike" cap="small" normalizeH="0" dirty="0" err="1" smtClean="0">
                <a:ln>
                  <a:noFill/>
                </a:ln>
                <a:solidFill>
                  <a:schemeClr val="accent1">
                    <a:lumMod val="50000"/>
                  </a:schemeClr>
                </a:solidFill>
                <a:effectLst/>
                <a:latin typeface="Arial Narrow" panose="020B0606020202030204" pitchFamily="34" charset="0"/>
              </a:rPr>
              <a:t>under</a:t>
            </a:r>
            <a:r>
              <a:rPr kumimoji="0" lang="fr-FR" altLang="fr-FR" sz="1800" b="1" i="0" u="none" strike="noStrike" cap="small" normalizeH="0" dirty="0" smtClean="0">
                <a:ln>
                  <a:noFill/>
                </a:ln>
                <a:solidFill>
                  <a:schemeClr val="accent1">
                    <a:lumMod val="50000"/>
                  </a:schemeClr>
                </a:solidFill>
                <a:effectLst/>
                <a:latin typeface="Arial Narrow" panose="020B0606020202030204" pitchFamily="34" charset="0"/>
              </a:rPr>
              <a:t> operating conditions</a:t>
            </a:r>
          </a:p>
        </p:txBody>
      </p:sp>
      <p:pic>
        <p:nvPicPr>
          <p:cNvPr id="10" name="Image 9"/>
          <p:cNvPicPr>
            <a:picLocks noChangeAspect="1"/>
          </p:cNvPicPr>
          <p:nvPr/>
        </p:nvPicPr>
        <p:blipFill>
          <a:blip r:embed="rId4"/>
          <a:stretch>
            <a:fillRect/>
          </a:stretch>
        </p:blipFill>
        <p:spPr>
          <a:xfrm>
            <a:off x="6199152" y="1623085"/>
            <a:ext cx="5395751" cy="4473316"/>
          </a:xfrm>
          <a:prstGeom prst="rect">
            <a:avLst/>
          </a:prstGeom>
        </p:spPr>
      </p:pic>
      <p:sp>
        <p:nvSpPr>
          <p:cNvPr id="13" name="ZoneTexte 12"/>
          <p:cNvSpPr txBox="1"/>
          <p:nvPr/>
        </p:nvSpPr>
        <p:spPr>
          <a:xfrm>
            <a:off x="628997" y="1230083"/>
            <a:ext cx="5618743" cy="369332"/>
          </a:xfrm>
          <a:prstGeom prst="rect">
            <a:avLst/>
          </a:prstGeom>
          <a:noFill/>
        </p:spPr>
        <p:txBody>
          <a:bodyPr wrap="square" rtlCol="0">
            <a:spAutoFit/>
          </a:bodyPr>
          <a:lstStyle/>
          <a:p>
            <a:r>
              <a:rPr lang="fr-FR" b="1" u="sng" cap="all" dirty="0" err="1">
                <a:solidFill>
                  <a:schemeClr val="accent1">
                    <a:lumMod val="50000"/>
                  </a:schemeClr>
                </a:solidFill>
              </a:rPr>
              <a:t>Static</a:t>
            </a:r>
            <a:r>
              <a:rPr lang="fr-FR" b="1" u="sng" cap="all" dirty="0">
                <a:solidFill>
                  <a:schemeClr val="accent1">
                    <a:lumMod val="50000"/>
                  </a:schemeClr>
                </a:solidFill>
              </a:rPr>
              <a:t> </a:t>
            </a:r>
            <a:r>
              <a:rPr lang="fr-FR" b="1" u="sng" cap="all" dirty="0" err="1">
                <a:solidFill>
                  <a:schemeClr val="accent1">
                    <a:lumMod val="50000"/>
                  </a:schemeClr>
                </a:solidFill>
              </a:rPr>
              <a:t>deformation</a:t>
            </a:r>
            <a:r>
              <a:rPr lang="fr-FR" b="1" u="sng" cap="all" dirty="0">
                <a:solidFill>
                  <a:schemeClr val="accent1">
                    <a:lumMod val="50000"/>
                  </a:schemeClr>
                </a:solidFill>
              </a:rPr>
              <a:t> &amp; </a:t>
            </a:r>
            <a:r>
              <a:rPr lang="fr-FR" b="1" u="sng" cap="all" dirty="0" err="1">
                <a:solidFill>
                  <a:schemeClr val="accent1">
                    <a:lumMod val="50000"/>
                  </a:schemeClr>
                </a:solidFill>
              </a:rPr>
              <a:t>buckling</a:t>
            </a:r>
            <a:r>
              <a:rPr lang="fr-FR" b="1" u="sng" cap="all" dirty="0">
                <a:solidFill>
                  <a:schemeClr val="accent1">
                    <a:lumMod val="50000"/>
                  </a:schemeClr>
                </a:solidFill>
              </a:rPr>
              <a:t> </a:t>
            </a:r>
            <a:r>
              <a:rPr lang="fr-FR" b="1" u="sng" cap="all" dirty="0" err="1">
                <a:solidFill>
                  <a:schemeClr val="accent1">
                    <a:lumMod val="50000"/>
                  </a:schemeClr>
                </a:solidFill>
              </a:rPr>
              <a:t>analysis</a:t>
            </a:r>
            <a:endParaRPr lang="fr-FR" b="1" u="sng" cap="all" dirty="0">
              <a:solidFill>
                <a:schemeClr val="accent1">
                  <a:lumMod val="50000"/>
                </a:schemeClr>
              </a:solidFill>
            </a:endParaRPr>
          </a:p>
        </p:txBody>
      </p:sp>
      <p:pic>
        <p:nvPicPr>
          <p:cNvPr id="14" name="Image 13"/>
          <p:cNvPicPr>
            <a:picLocks noChangeAspect="1"/>
          </p:cNvPicPr>
          <p:nvPr/>
        </p:nvPicPr>
        <p:blipFill>
          <a:blip r:embed="rId5"/>
          <a:stretch>
            <a:fillRect/>
          </a:stretch>
        </p:blipFill>
        <p:spPr>
          <a:xfrm>
            <a:off x="6208704" y="1623086"/>
            <a:ext cx="5393650" cy="4471790"/>
          </a:xfrm>
          <a:prstGeom prst="rect">
            <a:avLst/>
          </a:prstGeom>
        </p:spPr>
      </p:pic>
    </p:spTree>
    <p:extLst>
      <p:ext uri="{BB962C8B-B14F-4D97-AF65-F5344CB8AC3E}">
        <p14:creationId xmlns:p14="http://schemas.microsoft.com/office/powerpoint/2010/main" val="24361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couv_bleue_2023_16-9.potx" id="{DA31445B-4AE9-406C-82F5-87EA8FA2D838}" vid="{6780071B-BA3D-4358-BD8B-38AE155A607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Ppt_presentation_couv_bleue_2023_4-3</Template>
  <TotalTime>42587</TotalTime>
  <Words>2087</Words>
  <Application>Microsoft Office PowerPoint</Application>
  <PresentationFormat>Grand écran</PresentationFormat>
  <Paragraphs>222</Paragraphs>
  <Slides>13</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Arial Narrow</vt:lpstr>
      <vt:lpstr>calibri</vt:lpstr>
      <vt:lpstr>calibri</vt:lpstr>
      <vt:lpstr>Cambria Math</vt:lpstr>
      <vt:lpstr>Times New Roman</vt:lpstr>
      <vt:lpstr>Wingdings</vt:lpstr>
      <vt:lpstr>Conception personnalisée</vt:lpstr>
      <vt:lpstr>Présentation PowerPoint</vt:lpstr>
      <vt:lpstr>Summary</vt:lpstr>
      <vt:lpstr>Tube Design – Lightweight and Optimized</vt:lpstr>
      <vt:lpstr>Supports Design</vt:lpstr>
      <vt:lpstr>Support Design – Structure &amp; Mounting</vt:lpstr>
      <vt:lpstr>Support Design – Functional Features</vt:lpstr>
      <vt:lpstr>Support Adaptability</vt:lpstr>
      <vt:lpstr>Thermal Expansion Model</vt:lpstr>
      <vt:lpstr>Support Model – Static &amp; Buckling</vt:lpstr>
      <vt:lpstr>Support Model – Modal &amp; Transfer Function</vt:lpstr>
      <vt:lpstr>Small Prototype</vt:lpstr>
      <vt:lpstr>RoadMap &amp; Vision</vt:lpstr>
      <vt:lpstr>Présentation PowerPoint</vt:lpstr>
    </vt:vector>
  </TitlesOfParts>
  <Company>LAPP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dc:title>
  <dc:creator>Alexandre LACROIX</dc:creator>
  <cp:lastModifiedBy>Alexandre LACROIX</cp:lastModifiedBy>
  <cp:revision>410</cp:revision>
  <dcterms:created xsi:type="dcterms:W3CDTF">2023-10-19T13:49:51Z</dcterms:created>
  <dcterms:modified xsi:type="dcterms:W3CDTF">2025-09-26T12:53:24Z</dcterms:modified>
</cp:coreProperties>
</file>