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4"/>
  </p:sldMasterIdLst>
  <p:notesMasterIdLst>
    <p:notesMasterId r:id="rId17"/>
  </p:notesMasterIdLst>
  <p:sldIdLst>
    <p:sldId id="256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66D58F-B190-447D-BF8B-7D2D422248AA}" v="7" dt="2025-09-25T04:38:49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678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yne, Dennis C. (Dennis)" userId="7383d17a-5c86-4b0d-8feb-3622b42e71df" providerId="ADAL" clId="{3EBDDF2E-D6D4-410A-A5BD-224E8871316C}"/>
    <pc:docChg chg="undo custSel addSld delSld modSld">
      <pc:chgData name="Coyne, Dennis C. (Dennis)" userId="7383d17a-5c86-4b0d-8feb-3622b42e71df" providerId="ADAL" clId="{3EBDDF2E-D6D4-410A-A5BD-224E8871316C}" dt="2025-09-25T04:50:41.698" v="107" actId="207"/>
      <pc:docMkLst>
        <pc:docMk/>
      </pc:docMkLst>
      <pc:sldChg chg="modSp mod">
        <pc:chgData name="Coyne, Dennis C. (Dennis)" userId="7383d17a-5c86-4b0d-8feb-3622b42e71df" providerId="ADAL" clId="{3EBDDF2E-D6D4-410A-A5BD-224E8871316C}" dt="2025-09-25T04:30:04.783" v="47" actId="20577"/>
        <pc:sldMkLst>
          <pc:docMk/>
          <pc:sldMk cId="0" sldId="256"/>
        </pc:sldMkLst>
        <pc:spChg chg="mod">
          <ac:chgData name="Coyne, Dennis C. (Dennis)" userId="7383d17a-5c86-4b0d-8feb-3622b42e71df" providerId="ADAL" clId="{3EBDDF2E-D6D4-410A-A5BD-224E8871316C}" dt="2025-09-25T04:30:04.783" v="47" actId="20577"/>
          <ac:spMkLst>
            <pc:docMk/>
            <pc:sldMk cId="0" sldId="256"/>
            <ac:spMk id="3" creationId="{5F77169D-99DD-CD40-9BF7-C703BA6C00EC}"/>
          </ac:spMkLst>
        </pc:spChg>
        <pc:spChg chg="mod">
          <ac:chgData name="Coyne, Dennis C. (Dennis)" userId="7383d17a-5c86-4b0d-8feb-3622b42e71df" providerId="ADAL" clId="{3EBDDF2E-D6D4-410A-A5BD-224E8871316C}" dt="2025-09-25T04:29:35.762" v="43" actId="255"/>
          <ac:spMkLst>
            <pc:docMk/>
            <pc:sldMk cId="0" sldId="256"/>
            <ac:spMk id="55" creationId="{00000000-0000-0000-0000-000000000000}"/>
          </ac:spMkLst>
        </pc:spChg>
        <pc:spChg chg="mod">
          <ac:chgData name="Coyne, Dennis C. (Dennis)" userId="7383d17a-5c86-4b0d-8feb-3622b42e71df" providerId="ADAL" clId="{3EBDDF2E-D6D4-410A-A5BD-224E8871316C}" dt="2025-09-25T04:29:54.648" v="45" actId="14100"/>
          <ac:spMkLst>
            <pc:docMk/>
            <pc:sldMk cId="0" sldId="256"/>
            <ac:spMk id="56" creationId="{00000000-0000-0000-0000-000000000000}"/>
          </ac:spMkLst>
        </pc:spChg>
      </pc:sldChg>
      <pc:sldChg chg="new del">
        <pc:chgData name="Coyne, Dennis C. (Dennis)" userId="7383d17a-5c86-4b0d-8feb-3622b42e71df" providerId="ADAL" clId="{3EBDDF2E-D6D4-410A-A5BD-224E8871316C}" dt="2025-09-25T04:30:34.332" v="50" actId="680"/>
        <pc:sldMkLst>
          <pc:docMk/>
          <pc:sldMk cId="269238293" sldId="257"/>
        </pc:sldMkLst>
      </pc:sldChg>
      <pc:sldChg chg="delSp modSp add del mod">
        <pc:chgData name="Coyne, Dennis C. (Dennis)" userId="7383d17a-5c86-4b0d-8feb-3622b42e71df" providerId="ADAL" clId="{3EBDDF2E-D6D4-410A-A5BD-224E8871316C}" dt="2025-09-25T04:38:01.415" v="58" actId="47"/>
        <pc:sldMkLst>
          <pc:docMk/>
          <pc:sldMk cId="3751884526" sldId="324"/>
        </pc:sldMkLst>
        <pc:spChg chg="del">
          <ac:chgData name="Coyne, Dennis C. (Dennis)" userId="7383d17a-5c86-4b0d-8feb-3622b42e71df" providerId="ADAL" clId="{3EBDDF2E-D6D4-410A-A5BD-224E8871316C}" dt="2025-09-25T04:30:59.213" v="56" actId="478"/>
          <ac:spMkLst>
            <pc:docMk/>
            <pc:sldMk cId="3751884526" sldId="324"/>
            <ac:spMk id="7" creationId="{1A61E00E-148C-7EC4-BA5A-6D579FAF787E}"/>
          </ac:spMkLst>
        </pc:spChg>
        <pc:spChg chg="mod">
          <ac:chgData name="Coyne, Dennis C. (Dennis)" userId="7383d17a-5c86-4b0d-8feb-3622b42e71df" providerId="ADAL" clId="{3EBDDF2E-D6D4-410A-A5BD-224E8871316C}" dt="2025-09-25T04:30:54.549" v="55" actId="20577"/>
          <ac:spMkLst>
            <pc:docMk/>
            <pc:sldMk cId="3751884526" sldId="324"/>
            <ac:spMk id="11" creationId="{1D2F52F2-9054-E043-B97D-4DAE51FBD438}"/>
          </ac:spMkLst>
        </pc:spChg>
        <pc:picChg chg="del mod">
          <ac:chgData name="Coyne, Dennis C. (Dennis)" userId="7383d17a-5c86-4b0d-8feb-3622b42e71df" providerId="ADAL" clId="{3EBDDF2E-D6D4-410A-A5BD-224E8871316C}" dt="2025-09-25T04:30:46.740" v="54" actId="478"/>
          <ac:picMkLst>
            <pc:docMk/>
            <pc:sldMk cId="3751884526" sldId="324"/>
            <ac:picMk id="1026" creationId="{47AD9788-B72C-F0E2-807E-F1714D790A74}"/>
          </ac:picMkLst>
        </pc:picChg>
      </pc:sldChg>
      <pc:sldChg chg="modSp add mod">
        <pc:chgData name="Coyne, Dennis C. (Dennis)" userId="7383d17a-5c86-4b0d-8feb-3622b42e71df" providerId="ADAL" clId="{3EBDDF2E-D6D4-410A-A5BD-224E8871316C}" dt="2025-09-25T04:41:51.682" v="63" actId="5793"/>
        <pc:sldMkLst>
          <pc:docMk/>
          <pc:sldMk cId="2634656449" sldId="339"/>
        </pc:sldMkLst>
        <pc:spChg chg="mod">
          <ac:chgData name="Coyne, Dennis C. (Dennis)" userId="7383d17a-5c86-4b0d-8feb-3622b42e71df" providerId="ADAL" clId="{3EBDDF2E-D6D4-410A-A5BD-224E8871316C}" dt="2025-09-25T04:41:51.682" v="63" actId="5793"/>
          <ac:spMkLst>
            <pc:docMk/>
            <pc:sldMk cId="2634656449" sldId="339"/>
            <ac:spMk id="3" creationId="{A78D1A68-9375-9A4B-BB16-26C874B7AAAA}"/>
          </ac:spMkLst>
        </pc:spChg>
      </pc:sldChg>
      <pc:sldChg chg="addSp modSp add mod">
        <pc:chgData name="Coyne, Dennis C. (Dennis)" userId="7383d17a-5c86-4b0d-8feb-3622b42e71df" providerId="ADAL" clId="{3EBDDF2E-D6D4-410A-A5BD-224E8871316C}" dt="2025-09-25T04:43:42.275" v="66" actId="208"/>
        <pc:sldMkLst>
          <pc:docMk/>
          <pc:sldMk cId="2902100836" sldId="340"/>
        </pc:sldMkLst>
        <pc:spChg chg="add mod">
          <ac:chgData name="Coyne, Dennis C. (Dennis)" userId="7383d17a-5c86-4b0d-8feb-3622b42e71df" providerId="ADAL" clId="{3EBDDF2E-D6D4-410A-A5BD-224E8871316C}" dt="2025-09-25T04:43:42.275" v="66" actId="208"/>
          <ac:spMkLst>
            <pc:docMk/>
            <pc:sldMk cId="2902100836" sldId="340"/>
            <ac:spMk id="7" creationId="{7E10FA48-AFFB-1ADF-C095-F4DF96A6F7BE}"/>
          </ac:spMkLst>
        </pc:spChg>
      </pc:sldChg>
      <pc:sldChg chg="modSp add mod">
        <pc:chgData name="Coyne, Dennis C. (Dennis)" userId="7383d17a-5c86-4b0d-8feb-3622b42e71df" providerId="ADAL" clId="{3EBDDF2E-D6D4-410A-A5BD-224E8871316C}" dt="2025-09-25T04:45:00.656" v="95" actId="12"/>
        <pc:sldMkLst>
          <pc:docMk/>
          <pc:sldMk cId="3217005401" sldId="341"/>
        </pc:sldMkLst>
        <pc:spChg chg="mod">
          <ac:chgData name="Coyne, Dennis C. (Dennis)" userId="7383d17a-5c86-4b0d-8feb-3622b42e71df" providerId="ADAL" clId="{3EBDDF2E-D6D4-410A-A5BD-224E8871316C}" dt="2025-09-25T04:45:00.656" v="95" actId="12"/>
          <ac:spMkLst>
            <pc:docMk/>
            <pc:sldMk cId="3217005401" sldId="341"/>
            <ac:spMk id="3" creationId="{5E05CD74-9002-D79D-E617-3C4672C19F5A}"/>
          </ac:spMkLst>
        </pc:spChg>
      </pc:sldChg>
      <pc:sldChg chg="add">
        <pc:chgData name="Coyne, Dennis C. (Dennis)" userId="7383d17a-5c86-4b0d-8feb-3622b42e71df" providerId="ADAL" clId="{3EBDDF2E-D6D4-410A-A5BD-224E8871316C}" dt="2025-09-25T04:36:46.307" v="57"/>
        <pc:sldMkLst>
          <pc:docMk/>
          <pc:sldMk cId="455274166" sldId="342"/>
        </pc:sldMkLst>
      </pc:sldChg>
      <pc:sldChg chg="add">
        <pc:chgData name="Coyne, Dennis C. (Dennis)" userId="7383d17a-5c86-4b0d-8feb-3622b42e71df" providerId="ADAL" clId="{3EBDDF2E-D6D4-410A-A5BD-224E8871316C}" dt="2025-09-25T04:36:46.307" v="57"/>
        <pc:sldMkLst>
          <pc:docMk/>
          <pc:sldMk cId="270680746" sldId="343"/>
        </pc:sldMkLst>
      </pc:sldChg>
      <pc:sldChg chg="add">
        <pc:chgData name="Coyne, Dennis C. (Dennis)" userId="7383d17a-5c86-4b0d-8feb-3622b42e71df" providerId="ADAL" clId="{3EBDDF2E-D6D4-410A-A5BD-224E8871316C}" dt="2025-09-25T04:36:46.307" v="57"/>
        <pc:sldMkLst>
          <pc:docMk/>
          <pc:sldMk cId="3901301544" sldId="344"/>
        </pc:sldMkLst>
      </pc:sldChg>
      <pc:sldChg chg="modSp add mod">
        <pc:chgData name="Coyne, Dennis C. (Dennis)" userId="7383d17a-5c86-4b0d-8feb-3622b42e71df" providerId="ADAL" clId="{3EBDDF2E-D6D4-410A-A5BD-224E8871316C}" dt="2025-09-25T04:47:08.535" v="98" actId="207"/>
        <pc:sldMkLst>
          <pc:docMk/>
          <pc:sldMk cId="4063409280" sldId="345"/>
        </pc:sldMkLst>
        <pc:spChg chg="mod">
          <ac:chgData name="Coyne, Dennis C. (Dennis)" userId="7383d17a-5c86-4b0d-8feb-3622b42e71df" providerId="ADAL" clId="{3EBDDF2E-D6D4-410A-A5BD-224E8871316C}" dt="2025-09-25T04:47:08.535" v="98" actId="207"/>
          <ac:spMkLst>
            <pc:docMk/>
            <pc:sldMk cId="4063409280" sldId="345"/>
            <ac:spMk id="3" creationId="{D0ED64F6-0669-EAE6-336B-2978980FF247}"/>
          </ac:spMkLst>
        </pc:spChg>
      </pc:sldChg>
      <pc:sldChg chg="add">
        <pc:chgData name="Coyne, Dennis C. (Dennis)" userId="7383d17a-5c86-4b0d-8feb-3622b42e71df" providerId="ADAL" clId="{3EBDDF2E-D6D4-410A-A5BD-224E8871316C}" dt="2025-09-25T04:36:46.307" v="57"/>
        <pc:sldMkLst>
          <pc:docMk/>
          <pc:sldMk cId="1619215197" sldId="346"/>
        </pc:sldMkLst>
      </pc:sldChg>
      <pc:sldChg chg="modSp add mod">
        <pc:chgData name="Coyne, Dennis C. (Dennis)" userId="7383d17a-5c86-4b0d-8feb-3622b42e71df" providerId="ADAL" clId="{3EBDDF2E-D6D4-410A-A5BD-224E8871316C}" dt="2025-09-25T04:49:02.805" v="106" actId="27636"/>
        <pc:sldMkLst>
          <pc:docMk/>
          <pc:sldMk cId="1744195433" sldId="347"/>
        </pc:sldMkLst>
        <pc:spChg chg="mod">
          <ac:chgData name="Coyne, Dennis C. (Dennis)" userId="7383d17a-5c86-4b0d-8feb-3622b42e71df" providerId="ADAL" clId="{3EBDDF2E-D6D4-410A-A5BD-224E8871316C}" dt="2025-09-25T04:49:02.805" v="106" actId="27636"/>
          <ac:spMkLst>
            <pc:docMk/>
            <pc:sldMk cId="1744195433" sldId="347"/>
            <ac:spMk id="3" creationId="{CCA0E6B4-0D72-AC50-F181-37C80D256F32}"/>
          </ac:spMkLst>
        </pc:spChg>
      </pc:sldChg>
      <pc:sldChg chg="add">
        <pc:chgData name="Coyne, Dennis C. (Dennis)" userId="7383d17a-5c86-4b0d-8feb-3622b42e71df" providerId="ADAL" clId="{3EBDDF2E-D6D4-410A-A5BD-224E8871316C}" dt="2025-09-25T04:36:46.307" v="57"/>
        <pc:sldMkLst>
          <pc:docMk/>
          <pc:sldMk cId="2851969271" sldId="348"/>
        </pc:sldMkLst>
      </pc:sldChg>
      <pc:sldChg chg="modSp add mod">
        <pc:chgData name="Coyne, Dennis C. (Dennis)" userId="7383d17a-5c86-4b0d-8feb-3622b42e71df" providerId="ADAL" clId="{3EBDDF2E-D6D4-410A-A5BD-224E8871316C}" dt="2025-09-25T04:50:41.698" v="107" actId="207"/>
        <pc:sldMkLst>
          <pc:docMk/>
          <pc:sldMk cId="427311238" sldId="349"/>
        </pc:sldMkLst>
        <pc:spChg chg="mod">
          <ac:chgData name="Coyne, Dennis C. (Dennis)" userId="7383d17a-5c86-4b0d-8feb-3622b42e71df" providerId="ADAL" clId="{3EBDDF2E-D6D4-410A-A5BD-224E8871316C}" dt="2025-09-25T04:50:41.698" v="107" actId="207"/>
          <ac:spMkLst>
            <pc:docMk/>
            <pc:sldMk cId="427311238" sldId="349"/>
            <ac:spMk id="3" creationId="{B9CB55F0-1688-8EB9-E79D-6B698747A44E}"/>
          </ac:spMkLst>
        </pc:spChg>
      </pc:sldChg>
      <pc:sldChg chg="add del">
        <pc:chgData name="Coyne, Dennis C. (Dennis)" userId="7383d17a-5c86-4b0d-8feb-3622b42e71df" providerId="ADAL" clId="{3EBDDF2E-D6D4-410A-A5BD-224E8871316C}" dt="2025-09-25T04:30:42.772" v="52" actId="47"/>
        <pc:sldMkLst>
          <pc:docMk/>
          <pc:sldMk cId="2749117721" sldId="368"/>
        </pc:sldMkLst>
      </pc:sldChg>
      <pc:sldChg chg="add del">
        <pc:chgData name="Coyne, Dennis C. (Dennis)" userId="7383d17a-5c86-4b0d-8feb-3622b42e71df" providerId="ADAL" clId="{3EBDDF2E-D6D4-410A-A5BD-224E8871316C}" dt="2025-09-25T04:30:42.772" v="52" actId="47"/>
        <pc:sldMkLst>
          <pc:docMk/>
          <pc:sldMk cId="4076391775" sldId="379"/>
        </pc:sldMkLst>
      </pc:sldChg>
      <pc:sldChg chg="add del">
        <pc:chgData name="Coyne, Dennis C. (Dennis)" userId="7383d17a-5c86-4b0d-8feb-3622b42e71df" providerId="ADAL" clId="{3EBDDF2E-D6D4-410A-A5BD-224E8871316C}" dt="2025-09-25T04:30:42.772" v="52" actId="47"/>
        <pc:sldMkLst>
          <pc:docMk/>
          <pc:sldMk cId="3945933458" sldId="383"/>
        </pc:sldMkLst>
      </pc:sldChg>
      <pc:sldChg chg="add del">
        <pc:chgData name="Coyne, Dennis C. (Dennis)" userId="7383d17a-5c86-4b0d-8feb-3622b42e71df" providerId="ADAL" clId="{3EBDDF2E-D6D4-410A-A5BD-224E8871316C}" dt="2025-09-25T04:30:42.772" v="52" actId="47"/>
        <pc:sldMkLst>
          <pc:docMk/>
          <pc:sldMk cId="589601857" sldId="384"/>
        </pc:sldMkLst>
      </pc:sldChg>
      <pc:sldChg chg="add del">
        <pc:chgData name="Coyne, Dennis C. (Dennis)" userId="7383d17a-5c86-4b0d-8feb-3622b42e71df" providerId="ADAL" clId="{3EBDDF2E-D6D4-410A-A5BD-224E8871316C}" dt="2025-09-25T04:30:42.772" v="52" actId="47"/>
        <pc:sldMkLst>
          <pc:docMk/>
          <pc:sldMk cId="3912821773" sldId="385"/>
        </pc:sldMkLst>
      </pc:sldChg>
      <pc:sldChg chg="add del">
        <pc:chgData name="Coyne, Dennis C. (Dennis)" userId="7383d17a-5c86-4b0d-8feb-3622b42e71df" providerId="ADAL" clId="{3EBDDF2E-D6D4-410A-A5BD-224E8871316C}" dt="2025-09-25T04:30:42.772" v="52" actId="47"/>
        <pc:sldMkLst>
          <pc:docMk/>
          <pc:sldMk cId="2781314203" sldId="386"/>
        </pc:sldMkLst>
      </pc:sldChg>
      <pc:sldMasterChg chg="addSldLayout delSldLayout">
        <pc:chgData name="Coyne, Dennis C. (Dennis)" userId="7383d17a-5c86-4b0d-8feb-3622b42e71df" providerId="ADAL" clId="{3EBDDF2E-D6D4-410A-A5BD-224E8871316C}" dt="2025-09-25T04:30:36.411" v="51" actId="47"/>
        <pc:sldMasterMkLst>
          <pc:docMk/>
          <pc:sldMasterMk cId="0" sldId="2147483659"/>
        </pc:sldMasterMkLst>
        <pc:sldLayoutChg chg="add del">
          <pc:chgData name="Coyne, Dennis C. (Dennis)" userId="7383d17a-5c86-4b0d-8feb-3622b42e71df" providerId="ADAL" clId="{3EBDDF2E-D6D4-410A-A5BD-224E8871316C}" dt="2025-09-25T04:30:36.411" v="51" actId="47"/>
          <pc:sldLayoutMkLst>
            <pc:docMk/>
            <pc:sldMasterMk cId="0" sldId="2147483659"/>
            <pc:sldLayoutMk cId="233506879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2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6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00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1pPr>
            <a:lvl2pPr marL="8826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2pPr>
            <a:lvl3pPr marL="13398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3pPr>
            <a:lvl4pPr marL="1797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4pPr>
            <a:lvl5pPr marL="22542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/>
              <a:t>LIGO-G2502098-v1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E5372-9A71-0D4E-A909-421AB71BD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14732" cy="80084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738D2-DE6F-CF45-8C04-FE6C930E7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5787" y="0"/>
            <a:ext cx="757074" cy="7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86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cc.ligo.org/LIGO-E2400425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4A18A7-1510-F943-8856-9EB0B879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684609" y="-12416"/>
            <a:ext cx="7329134" cy="21793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990"/>
            </a:pPr>
            <a:r>
              <a:rPr lang="en-US" sz="1800" dirty="0"/>
              <a:t>Cosmic Explorer </a:t>
            </a:r>
            <a:br>
              <a:rPr lang="en-US" sz="1800" dirty="0"/>
            </a:br>
            <a:r>
              <a:rPr lang="en-US" sz="1800" dirty="0"/>
              <a:t>Beamtube Experiment (CE-BEX):</a:t>
            </a:r>
            <a:br>
              <a:rPr lang="en-US" sz="2400" dirty="0"/>
            </a:br>
            <a:r>
              <a:rPr lang="en-US" sz="2800" dirty="0"/>
              <a:t>Convolution UHV Leak Failure Rate Estimate</a:t>
            </a:r>
            <a:br>
              <a:rPr lang="en-US" sz="3200" dirty="0"/>
            </a:br>
            <a:r>
              <a:rPr lang="en-US" sz="1400" dirty="0"/>
              <a:t>Beamtube Workshop #3 (29-Sep – 2-Oct 2025)</a:t>
            </a:r>
            <a:endParaRPr sz="14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6071017" y="3692545"/>
            <a:ext cx="3072983" cy="1321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Caltech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Dennis Coyne</a:t>
            </a:r>
          </a:p>
          <a:p>
            <a:pPr marL="0" indent="0" algn="r"/>
            <a:r>
              <a:rPr lang="en-US" sz="1400" dirty="0"/>
              <a:t>24-Sep-2025 v1</a:t>
            </a: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7332025" y="0"/>
            <a:ext cx="1811975" cy="1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12450" y="4685050"/>
            <a:ext cx="3499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Artist: Eddie Anaya (Cal State Fullerton)</a:t>
            </a:r>
            <a:endParaRPr sz="105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77169D-99DD-CD40-9BF7-C703BA6C00EC}"/>
              </a:ext>
            </a:extLst>
          </p:cNvPr>
          <p:cNvSpPr/>
          <p:nvPr/>
        </p:nvSpPr>
        <p:spPr>
          <a:xfrm>
            <a:off x="3712250" y="4706128"/>
            <a:ext cx="177484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b="1" dirty="0"/>
              <a:t>LIGO-G2502098-v1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84C2F-17A5-1C47-9ACF-756BEBF3A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69218" cy="13692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1190D-FBA3-596B-BF73-B39227D80D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3448-A525-3198-5072-6B9BD8E3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85" y="131438"/>
            <a:ext cx="4700318" cy="700516"/>
          </a:xfrm>
        </p:spPr>
        <p:txBody>
          <a:bodyPr/>
          <a:lstStyle/>
          <a:p>
            <a:r>
              <a:rPr lang="en-US" dirty="0"/>
              <a:t>SCC: Residual Stresses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0E6B4-0D72-AC50-F181-37C80D25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0" y="747741"/>
            <a:ext cx="8879100" cy="1432751"/>
          </a:xfrm>
        </p:spPr>
        <p:txBody>
          <a:bodyPr>
            <a:normAutofit/>
          </a:bodyPr>
          <a:lstStyle/>
          <a:p>
            <a:r>
              <a:rPr lang="en-US" dirty="0"/>
              <a:t>Forming convolutions results in significant residual stresses </a:t>
            </a:r>
          </a:p>
          <a:p>
            <a:pPr lvl="1"/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post-forming heat treatment could reduce the SCC risk while decreasing the cyclic fatigue lifetime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A nonlinear FEA could be done to calculate the residual stresses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From an example calculation from the literature, estimate ~115 </a:t>
            </a:r>
            <a:r>
              <a:rPr lang="en-US" dirty="0" err="1">
                <a:latin typeface="Times New Roman" panose="02020603050405020304" pitchFamily="18" charset="0"/>
              </a:rPr>
              <a:t>Mpa</a:t>
            </a:r>
            <a:r>
              <a:rPr lang="en-US" dirty="0">
                <a:latin typeface="Times New Roman" panose="02020603050405020304" pitchFamily="18" charset="0"/>
              </a:rPr>
              <a:t> for 304L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8513C-D598-A653-A897-8086D76B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C302C-3806-A457-D2DF-AE783D95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1891C1-FDFC-8C94-42B5-296A4B825B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 r="50000"/>
          <a:stretch/>
        </p:blipFill>
        <p:spPr>
          <a:xfrm>
            <a:off x="5597183" y="2091128"/>
            <a:ext cx="3149626" cy="2322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D4ABB3-03C2-C4ED-50D8-9A36A5F12D63}"/>
              </a:ext>
            </a:extLst>
          </p:cNvPr>
          <p:cNvSpPr txBox="1"/>
          <p:nvPr/>
        </p:nvSpPr>
        <p:spPr>
          <a:xfrm>
            <a:off x="2577331" y="4365731"/>
            <a:ext cx="471784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Example residual stress calculation after hydroforming bellows (Pa)</a:t>
            </a:r>
          </a:p>
          <a:p>
            <a:r>
              <a:rPr lang="en-US" sz="1200" dirty="0">
                <a:effectLst/>
                <a:latin typeface="+mn-lt"/>
                <a:ea typeface="Times New Roman" panose="02020603050405020304" pitchFamily="18" charset="0"/>
              </a:rPr>
              <a:t>0.45 m long x 0.5 m diameter bellows </a:t>
            </a:r>
            <a:br>
              <a:rPr lang="en-US" sz="12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200" dirty="0">
                <a:effectLst/>
                <a:latin typeface="+mn-lt"/>
                <a:ea typeface="Times New Roman" panose="02020603050405020304" pitchFamily="18" charset="0"/>
              </a:rPr>
              <a:t>comprised of two 1 mm thick layers of Inconel 71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A223EC-4F2C-25D7-20D9-A636CDD36F3D}"/>
              </a:ext>
            </a:extLst>
          </p:cNvPr>
          <p:cNvSpPr txBox="1">
            <a:spLocks/>
          </p:cNvSpPr>
          <p:nvPr/>
        </p:nvSpPr>
        <p:spPr>
          <a:xfrm>
            <a:off x="197793" y="2085339"/>
            <a:ext cx="5296102" cy="214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</a:rPr>
              <a:t>Welding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Tensile stress in the fusion zone (FZ) and heat-affected zone (HAZ) can be ~100 to ~300 MPa for SAW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Laser welding can reduce residual stress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Low Transformation Temperature Welding (LTTW) wire can induce compressive stresses and improve corrosion resistance</a:t>
            </a:r>
          </a:p>
        </p:txBody>
      </p:sp>
    </p:spTree>
    <p:extLst>
      <p:ext uri="{BB962C8B-B14F-4D97-AF65-F5344CB8AC3E}">
        <p14:creationId xmlns:p14="http://schemas.microsoft.com/office/powerpoint/2010/main" val="1744195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1297-744D-51F6-B0A2-FDC7EBD18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127416"/>
            <a:ext cx="4700318" cy="712033"/>
          </a:xfrm>
        </p:spPr>
        <p:txBody>
          <a:bodyPr>
            <a:normAutofit/>
          </a:bodyPr>
          <a:lstStyle/>
          <a:p>
            <a:r>
              <a:rPr lang="en-US" dirty="0"/>
              <a:t>SCC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0AE6C-303E-2650-AF6D-90D607851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91915"/>
            <a:ext cx="8879100" cy="391992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Example: LIGO Bellows</a:t>
            </a:r>
          </a:p>
          <a:p>
            <a:pPr lvl="1"/>
            <a:r>
              <a:rPr lang="en-US" sz="1800" dirty="0">
                <a:latin typeface="+mj-lt"/>
              </a:rPr>
              <a:t>Leak testing LIGO Bellows (&lt; 10^-9 Torr-L/s) serves as a proof test that the maximum crack/hole diameter is &lt; 0.34 micron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(molecular slip flow calculation)</a:t>
            </a:r>
          </a:p>
          <a:p>
            <a:pPr lvl="1"/>
            <a:r>
              <a:rPr lang="en-US" sz="1800" dirty="0">
                <a:latin typeface="+mj-lt"/>
              </a:rPr>
              <a:t>stress intensity factor, K</a:t>
            </a:r>
            <a:r>
              <a:rPr lang="en-US" sz="1800" baseline="-25000" dirty="0">
                <a:latin typeface="Times New Roman" panose="02020603050405020304" pitchFamily="18" charset="0"/>
              </a:rPr>
              <a:t>I</a:t>
            </a:r>
            <a:r>
              <a:rPr lang="en-US" sz="1800" dirty="0">
                <a:latin typeface="+mj-lt"/>
              </a:rPr>
              <a:t>, for hypothetical initial crack/hole:</a:t>
            </a:r>
          </a:p>
          <a:p>
            <a:pPr lvl="2"/>
            <a:r>
              <a:rPr lang="en-US" sz="1800" dirty="0">
                <a:latin typeface="+mj-lt"/>
              </a:rPr>
              <a:t>For bellows total stress range, K</a:t>
            </a:r>
            <a:r>
              <a:rPr lang="en-US" sz="1800" baseline="-25000" dirty="0">
                <a:latin typeface="Times New Roman" panose="02020603050405020304" pitchFamily="18" charset="0"/>
              </a:rPr>
              <a:t>I</a:t>
            </a:r>
            <a:r>
              <a:rPr lang="en-US" sz="1800" dirty="0">
                <a:latin typeface="+mj-lt"/>
              </a:rPr>
              <a:t> = 1.2 MPa-</a:t>
            </a:r>
            <a:r>
              <a:rPr lang="en-US" sz="1800" dirty="0">
                <a:latin typeface="+mj-lt"/>
                <a:sym typeface="Symbol" panose="05050102010706020507" pitchFamily="18" charset="2"/>
              </a:rPr>
              <a:t>m</a:t>
            </a:r>
          </a:p>
          <a:p>
            <a:pPr lvl="2"/>
            <a:r>
              <a:rPr lang="en-US" sz="1800" dirty="0">
                <a:latin typeface="+mj-lt"/>
                <a:sym typeface="Symbol" panose="05050102010706020507" pitchFamily="18" charset="2"/>
              </a:rPr>
              <a:t>For residual circumferential stress, K</a:t>
            </a:r>
            <a:r>
              <a:rPr lang="en-US" sz="1800" baseline="-25000" dirty="0">
                <a:latin typeface="Times New Roman" panose="02020603050405020304" pitchFamily="18" charset="0"/>
              </a:rPr>
              <a:t>I</a:t>
            </a:r>
            <a:r>
              <a:rPr lang="en-US" sz="1800" dirty="0">
                <a:latin typeface="+mj-lt"/>
                <a:sym typeface="Symbol" panose="05050102010706020507" pitchFamily="18" charset="2"/>
              </a:rPr>
              <a:t> = 0.1 </a:t>
            </a:r>
            <a:r>
              <a:rPr lang="en-US" sz="1800" dirty="0">
                <a:latin typeface="+mj-lt"/>
              </a:rPr>
              <a:t>MPa-</a:t>
            </a:r>
            <a:r>
              <a:rPr lang="en-US" sz="1800" dirty="0">
                <a:latin typeface="+mj-lt"/>
                <a:sym typeface="Symbol" panose="05050102010706020507" pitchFamily="18" charset="2"/>
              </a:rPr>
              <a:t>m</a:t>
            </a:r>
          </a:p>
          <a:p>
            <a:pPr lvl="1"/>
            <a:r>
              <a:rPr lang="en-US" sz="1800" dirty="0">
                <a:latin typeface="+mj-lt"/>
                <a:sym typeface="Symbol" panose="05050102010706020507" pitchFamily="18" charset="2"/>
              </a:rPr>
              <a:t>Extrapolating crack growth rate data for 316L in pure hydrogenated water at 288C for K</a:t>
            </a:r>
            <a:r>
              <a:rPr lang="en-US" sz="1800" baseline="-25000" dirty="0">
                <a:latin typeface="Times New Roman" panose="02020603050405020304" pitchFamily="18" charset="0"/>
              </a:rPr>
              <a:t>I</a:t>
            </a:r>
            <a:r>
              <a:rPr lang="en-US" sz="1800" dirty="0">
                <a:latin typeface="+mj-lt"/>
                <a:sym typeface="Symbol" panose="05050102010706020507" pitchFamily="18" charset="2"/>
              </a:rPr>
              <a:t> = 1.2 </a:t>
            </a:r>
            <a:r>
              <a:rPr lang="en-US" sz="1800" dirty="0">
                <a:latin typeface="+mj-lt"/>
              </a:rPr>
              <a:t>MPa-</a:t>
            </a:r>
            <a:r>
              <a:rPr lang="en-US" sz="1800" dirty="0">
                <a:latin typeface="+mj-lt"/>
                <a:sym typeface="Symbol" panose="05050102010706020507" pitchFamily="18" charset="2"/>
              </a:rPr>
              <a:t>m, implies possible rate of ~2 x 10^-12 m/s</a:t>
            </a:r>
          </a:p>
          <a:p>
            <a:pPr lvl="1"/>
            <a:r>
              <a:rPr lang="en-US" sz="1800" dirty="0">
                <a:latin typeface="+mj-lt"/>
                <a:sym typeface="Symbol" panose="05050102010706020507" pitchFamily="18" charset="2"/>
              </a:rPr>
              <a:t>For a 3 mm thick shell, this growth rate would take ~32 yrs to propagate through thickness</a:t>
            </a:r>
            <a:endParaRPr lang="en-US" sz="180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07BBA-808D-7FBF-4AF1-AFDDBB38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E90B0-AC28-58C7-36F6-37C1C163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69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3431-6D14-594F-8BBF-A5DA61DA2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87" y="273845"/>
            <a:ext cx="6185281" cy="633060"/>
          </a:xfrm>
        </p:spPr>
        <p:txBody>
          <a:bodyPr>
            <a:normAutofit/>
          </a:bodyPr>
          <a:lstStyle/>
          <a:p>
            <a:r>
              <a:rPr lang="en-US" dirty="0"/>
              <a:t>Convolution UHV Leak Failure Rate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B55F0-1688-8EB9-E79D-6B698747A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SCC and MIC seem unlikely to dominant (leak failure) lifetime especially if CE is in an arid western US region </a:t>
            </a:r>
          </a:p>
          <a:p>
            <a:r>
              <a:rPr lang="en-US" dirty="0"/>
              <a:t>Cyclic fatigue due to diurnal temperature fluctuations seems the likely dominant failure mechanism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Suggests using corrugated tubing rather than bellows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If bellows or convoluted tubing are employed use conservative ASME rather than EJMA</a:t>
            </a:r>
          </a:p>
          <a:p>
            <a:r>
              <a:rPr lang="en-US" dirty="0"/>
              <a:t>The observed rate of UHV leaks in the LEP bellows during operation is unacceptably high for CE &amp; the mechanism for these leaks is unknown/unexplained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Requires more study to resolve. What are our next steps?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AFC09-7CA6-C8C8-8D57-E2234E21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9AA92-04D7-568D-40D1-1DEC0FF9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9B0D-7C1E-637B-DC37-1240D8C02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795" y="273845"/>
            <a:ext cx="6606073" cy="516147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 UHV Leak Failure Rate Estimate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D1A68-9375-9A4B-BB16-26C874B7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45976"/>
            <a:ext cx="8879100" cy="3900195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All laser interferometric GW detectors employ corrugated tubing</a:t>
            </a:r>
          </a:p>
          <a:p>
            <a:pPr lvl="1"/>
            <a:r>
              <a:rPr lang="en-US" dirty="0"/>
              <a:t>either as convoluted tubing or as bellows</a:t>
            </a:r>
          </a:p>
          <a:p>
            <a:pPr lvl="1"/>
            <a:r>
              <a:rPr lang="en-US" dirty="0"/>
              <a:t>accommodates thermal expansion associated with diurnal temperature swings &amp; vacuum bake-outs</a:t>
            </a:r>
          </a:p>
          <a:p>
            <a:r>
              <a:rPr lang="en-US" sz="1600" dirty="0">
                <a:latin typeface="+mj-lt"/>
                <a:ea typeface="Times New Roman" panose="02020603050405020304" pitchFamily="18" charset="0"/>
              </a:rPr>
              <a:t>R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esidual stresses and cyclic flexing of the convolutions raises long-term reliability concerns regarding UHV leaks</a:t>
            </a:r>
          </a:p>
          <a:p>
            <a:pPr lvl="1"/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If the dominant leak failure mechanism is due to cyclic fatigue, then corrugated tubes are preferred (other issues aside) since the cyclic movement is spread over many more convolutions</a:t>
            </a:r>
          </a:p>
          <a:p>
            <a:pPr lvl="1"/>
            <a:r>
              <a:rPr lang="en-US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f the dominant failure mechanism is Stress Corrosion Cracking (SCC) then smooth tubes with bellows is likely preferred in order to reduce the number/area of potential failure sites</a:t>
            </a:r>
          </a:p>
          <a:p>
            <a:r>
              <a:rPr lang="en-US" sz="1600" dirty="0">
                <a:latin typeface="+mj-lt"/>
                <a:ea typeface="Times New Roman" panose="02020603050405020304" pitchFamily="18" charset="0"/>
              </a:rPr>
              <a:t>Structural reliability vs UHV leak tightness</a:t>
            </a:r>
          </a:p>
          <a:p>
            <a:pPr lvl="1"/>
            <a:r>
              <a:rPr lang="en-US" sz="1300" dirty="0">
                <a:effectLst/>
                <a:latin typeface="+mj-lt"/>
                <a:ea typeface="Times New Roman" panose="02020603050405020304" pitchFamily="18" charset="0"/>
              </a:rPr>
              <a:t>Ultra-High Vacuum (UHV) leak on the order of 10E-9 Torr-L/s as a failure criteria is considerably more stringent than a structural failure of the vacuum envelope</a:t>
            </a:r>
          </a:p>
          <a:p>
            <a:pPr lvl="1"/>
            <a:r>
              <a:rPr lang="en-US" sz="1300" dirty="0">
                <a:effectLst/>
                <a:latin typeface="+mj-lt"/>
                <a:ea typeface="Times New Roman" panose="02020603050405020304" pitchFamily="18" charset="0"/>
              </a:rPr>
              <a:t>data and methods to predict lifetimes for structural failure may not be conservative enough for the UHV application</a:t>
            </a:r>
            <a:endParaRPr lang="en-US" sz="1300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1600" dirty="0">
                <a:latin typeface="+mj-lt"/>
                <a:ea typeface="Times New Roman" panose="02020603050405020304" pitchFamily="18" charset="0"/>
              </a:rPr>
              <a:t>Review project experience with bellows leak failures …</a:t>
            </a:r>
          </a:p>
          <a:p>
            <a:pPr marL="114300" indent="0">
              <a:buNone/>
            </a:pPr>
            <a:endParaRPr lang="en-US" sz="1600" dirty="0">
              <a:latin typeface="+mj-lt"/>
              <a:ea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1600" i="1" dirty="0">
                <a:latin typeface="+mj-lt"/>
                <a:ea typeface="Times New Roman" panose="02020603050405020304" pitchFamily="18" charset="0"/>
              </a:rPr>
              <a:t>See </a:t>
            </a:r>
            <a:r>
              <a:rPr lang="en-US" sz="1600" i="1" dirty="0">
                <a:latin typeface="+mj-lt"/>
                <a:ea typeface="Times New Roman" panose="02020603050405020304" pitchFamily="18" charset="0"/>
                <a:hlinkClick r:id="rId2"/>
              </a:rPr>
              <a:t>LIGO-E2400425</a:t>
            </a:r>
            <a:r>
              <a:rPr lang="en-US" sz="1600" i="1" dirty="0">
                <a:latin typeface="+mj-lt"/>
                <a:ea typeface="Times New Roman" panose="02020603050405020304" pitchFamily="18" charset="0"/>
              </a:rPr>
              <a:t> for more detail, speculation and theorizing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B4E00-1DD8-0D4E-7104-A1A600D6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61435-0A7E-D6C3-F9CB-9BD23C28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6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BCBE0-1AC8-41DF-AE3E-80D9930C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489" y="134220"/>
            <a:ext cx="4700318" cy="578351"/>
          </a:xfrm>
        </p:spPr>
        <p:txBody>
          <a:bodyPr>
            <a:normAutofit fontScale="90000"/>
          </a:bodyPr>
          <a:lstStyle/>
          <a:p>
            <a:r>
              <a:rPr lang="en-US" dirty="0"/>
              <a:t>Bellows Leak Rate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8D8D5-491C-4BAA-EEDF-3228B16BF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08654"/>
            <a:ext cx="8879100" cy="3383901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LEP (Large Electron Positron collider) facility</a:t>
            </a:r>
          </a:p>
          <a:p>
            <a:pPr lvl="1"/>
            <a:r>
              <a:rPr lang="en-US" sz="1500" dirty="0">
                <a:effectLst/>
                <a:latin typeface="+mj-lt"/>
                <a:ea typeface="Times New Roman" panose="02020603050405020304" pitchFamily="18" charset="0"/>
              </a:rPr>
              <a:t>LEP small vacuum leak rate of 1e-5 Pa-L/s (75e-9 torr-L/s) is larger than LIGO's leak rate limits: 1e-10 torr-L/s at the component level and 1e-9 torr-L/s for each 2 km BT module</a:t>
            </a:r>
          </a:p>
          <a:p>
            <a:pPr lvl="1"/>
            <a:r>
              <a:rPr lang="en-US" sz="1500" dirty="0">
                <a:effectLst/>
                <a:latin typeface="+mj-lt"/>
                <a:ea typeface="Times New Roman" panose="02020603050405020304" pitchFamily="18" charset="0"/>
              </a:rPr>
              <a:t>Assuming leak location is associated with (scales with) the convolution number and using LEP's 5% lower bound on the leak failure rate per Bellows-Hour, gives a leak failure rate of </a:t>
            </a:r>
            <a:r>
              <a:rPr lang="en-US" sz="1500" b="1" dirty="0">
                <a:effectLst/>
                <a:latin typeface="+mj-lt"/>
                <a:ea typeface="Times New Roman" panose="02020603050405020304" pitchFamily="18" charset="0"/>
              </a:rPr>
              <a:t>2e-9 per convolution-hour</a:t>
            </a:r>
          </a:p>
          <a:p>
            <a:pPr lvl="1"/>
            <a:r>
              <a:rPr lang="en-US" sz="1500" dirty="0">
                <a:latin typeface="+mj-lt"/>
                <a:ea typeface="Times New Roman" panose="02020603050405020304" pitchFamily="18" charset="0"/>
              </a:rPr>
              <a:t>O</a:t>
            </a:r>
            <a:r>
              <a:rPr lang="en-US" sz="1500" dirty="0">
                <a:effectLst/>
                <a:latin typeface="+mj-lt"/>
                <a:ea typeface="Times New Roman" panose="02020603050405020304" pitchFamily="18" charset="0"/>
              </a:rPr>
              <a:t>perational requirements for LIGO (and potentially the CE) bellows are more stressing than for LEP bellows: -11/+31 mm for 13k cycles with 6 convolutions for LIGO vs 6mm for 10k cycles with 10 convolutions for LEP</a:t>
            </a:r>
          </a:p>
          <a:p>
            <a:pPr lvl="1"/>
            <a:r>
              <a:rPr lang="en-US" sz="1500" dirty="0">
                <a:effectLst/>
                <a:latin typeface="+mj-lt"/>
                <a:ea typeface="Times New Roman" panose="02020603050405020304" pitchFamily="18" charset="0"/>
              </a:rPr>
              <a:t>LEP bellows were overdesigned (more capable than their requirements)</a:t>
            </a:r>
            <a:br>
              <a:rPr lang="en-US" sz="15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500" dirty="0">
                <a:effectLst/>
                <a:latin typeface="+mj-lt"/>
                <a:ea typeface="Times New Roman" panose="02020603050405020304" pitchFamily="18" charset="0"/>
              </a:rPr>
              <a:t> ... and yet they failed at rates </a:t>
            </a:r>
            <a:br>
              <a:rPr lang="en-US" sz="15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500" dirty="0">
                <a:effectLst/>
                <a:latin typeface="+mj-lt"/>
                <a:ea typeface="Times New Roman" panose="02020603050405020304" pitchFamily="18" charset="0"/>
              </a:rPr>
              <a:t>unacceptable to LIGO or 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31521-771A-9FEE-68C0-9EFB3192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F1057-C618-2C6B-9868-E46725D0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CE8F6-41B4-0A69-5391-C52B1226E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r="33450" b="33493"/>
          <a:stretch/>
        </p:blipFill>
        <p:spPr bwMode="auto">
          <a:xfrm>
            <a:off x="3812828" y="3475667"/>
            <a:ext cx="4659630" cy="1581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E10FA48-AFFB-1ADF-C095-F4DF96A6F7BE}"/>
              </a:ext>
            </a:extLst>
          </p:cNvPr>
          <p:cNvSpPr/>
          <p:nvPr/>
        </p:nvSpPr>
        <p:spPr>
          <a:xfrm>
            <a:off x="6478954" y="4337538"/>
            <a:ext cx="484554" cy="156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0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FE384-9415-5AF7-D064-BBA06B0E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547249"/>
          </a:xfrm>
        </p:spPr>
        <p:txBody>
          <a:bodyPr>
            <a:normAutofit fontScale="90000"/>
          </a:bodyPr>
          <a:lstStyle/>
          <a:p>
            <a:r>
              <a:rPr lang="en-US" dirty="0"/>
              <a:t>Bellows Leak Rate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5CD74-9002-D79D-E617-3C4672C19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Using LEP's 5% lower bound, operational, bellows leak failure rate (per convolution) …</a:t>
            </a:r>
            <a:endParaRPr lang="en-US" dirty="0">
              <a:latin typeface="+mj-lt"/>
            </a:endParaRPr>
          </a:p>
          <a:p>
            <a:pPr lvl="1"/>
            <a:r>
              <a:rPr lang="en-US" sz="1500" dirty="0">
                <a:latin typeface="+mj-lt"/>
              </a:rPr>
              <a:t>LIGO</a:t>
            </a:r>
          </a:p>
          <a:p>
            <a:pPr lvl="2"/>
            <a:r>
              <a:rPr lang="en-US" sz="1500" dirty="0">
                <a:effectLst/>
                <a:latin typeface="+mj-lt"/>
                <a:ea typeface="Times New Roman" panose="02020603050405020304" pitchFamily="18" charset="0"/>
              </a:rPr>
              <a:t>~0.018 leaks per year for LIGO, or ~0.4 failures in 23 years, i.e. not inconsistent with LIGO experience of no failures to date</a:t>
            </a:r>
          </a:p>
          <a:p>
            <a:pPr lvl="1"/>
            <a:r>
              <a:rPr lang="en-US" sz="1500" dirty="0">
                <a:latin typeface="+mj-lt"/>
                <a:ea typeface="Times New Roman" panose="02020603050405020304" pitchFamily="18" charset="0"/>
              </a:rPr>
              <a:t>GEO</a:t>
            </a:r>
          </a:p>
          <a:p>
            <a:pPr lvl="2"/>
            <a:r>
              <a:rPr lang="en-US" sz="1500" dirty="0">
                <a:effectLst/>
                <a:latin typeface="+mj-lt"/>
                <a:ea typeface="Times New Roman" panose="02020603050405020304" pitchFamily="18" charset="0"/>
              </a:rPr>
              <a:t>No “significant” leaks in two decades</a:t>
            </a:r>
          </a:p>
          <a:p>
            <a:pPr lvl="2"/>
            <a:r>
              <a:rPr lang="en-US" sz="1500" dirty="0">
                <a:latin typeface="+mj-lt"/>
                <a:ea typeface="Times New Roman" panose="02020603050405020304" pitchFamily="18" charset="0"/>
              </a:rPr>
              <a:t>However, end station pressures suggest an upper limit air leak rate of 6E-6 torr-L/s, or 80 small (LEP threshold) leaks, implying 11E-9 leaks/convolution-</a:t>
            </a:r>
            <a:r>
              <a:rPr lang="en-US" sz="1500" dirty="0" err="1">
                <a:latin typeface="+mj-lt"/>
                <a:ea typeface="Times New Roman" panose="02020603050405020304" pitchFamily="18" charset="0"/>
              </a:rPr>
              <a:t>hr</a:t>
            </a:r>
            <a:endParaRPr lang="en-US" sz="1500" dirty="0">
              <a:effectLst/>
              <a:latin typeface="+mj-lt"/>
              <a:ea typeface="Times New Roman" panose="02020603050405020304" pitchFamily="18" charset="0"/>
            </a:endParaRPr>
          </a:p>
          <a:p>
            <a:pPr lvl="1"/>
            <a:r>
              <a:rPr lang="en-US" sz="1500" dirty="0">
                <a:latin typeface="+mj-lt"/>
              </a:rPr>
              <a:t>CE</a:t>
            </a:r>
          </a:p>
          <a:p>
            <a:pPr lvl="2"/>
            <a:r>
              <a:rPr lang="en-US" sz="1500" dirty="0">
                <a:effectLst/>
                <a:latin typeface="+mj-lt"/>
                <a:ea typeface="Times New Roman" panose="02020603050405020304" pitchFamily="18" charset="0"/>
              </a:rPr>
              <a:t>Assuming a convolution pitch of 190 mm would result in ~7 leaks per year for CE</a:t>
            </a:r>
          </a:p>
          <a:p>
            <a:pPr marL="1511300" lvl="3" indent="0">
              <a:buNone/>
            </a:pPr>
            <a:r>
              <a:rPr lang="en-US" sz="1500" dirty="0">
                <a:latin typeface="+mj-lt"/>
                <a:sym typeface="Wingdings" panose="05000000000000000000" pitchFamily="2" charset="2"/>
              </a:rPr>
              <a:t> clearly unacceptable</a:t>
            </a:r>
            <a:endParaRPr lang="en-US" sz="150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97A1A-7140-93DC-F37E-720B4016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34C6A-AD0D-7567-A8E7-2929215F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5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4ACB-A57B-5DDE-BCF6-C8A01E26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509926"/>
          </a:xfrm>
        </p:spPr>
        <p:txBody>
          <a:bodyPr>
            <a:normAutofit fontScale="90000"/>
          </a:bodyPr>
          <a:lstStyle/>
          <a:p>
            <a:r>
              <a:rPr lang="en-US" dirty="0"/>
              <a:t>UHV Leak Failure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453CD-0EF0-65D0-E1B0-C380979FC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152475"/>
            <a:ext cx="8879100" cy="267751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We 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hypothesize the following mechanisms in the operating environment in an attempt to explain the LEP UHV leak data:</a:t>
            </a:r>
          </a:p>
          <a:p>
            <a:pPr lvl="1"/>
            <a:r>
              <a:rPr lang="en-US" sz="1800" dirty="0">
                <a:latin typeface="+mj-lt"/>
              </a:rPr>
              <a:t>Cyclic Fatigue induced cracking</a:t>
            </a:r>
          </a:p>
          <a:p>
            <a:pPr lvl="1"/>
            <a:r>
              <a:rPr lang="en-US" sz="1800" dirty="0">
                <a:latin typeface="+mj-lt"/>
              </a:rPr>
              <a:t>Stress Corrosion Cracking (SCC)</a:t>
            </a:r>
          </a:p>
          <a:p>
            <a:pPr lvl="1"/>
            <a:r>
              <a:rPr lang="en-US" sz="1800" dirty="0">
                <a:latin typeface="+mj-lt"/>
              </a:rPr>
              <a:t>Microbial Induced Corrosion (MIC)</a:t>
            </a:r>
          </a:p>
          <a:p>
            <a:pPr lvl="2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 will likely be located in a dry/arid western region of the US,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so MIC should not be a problem</a:t>
            </a:r>
            <a:endParaRPr lang="en-US" sz="180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EE32A-05C7-CA7A-58A4-F9254D2B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1CA90-EDCB-FBBF-B50A-43933D033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7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82AD-BB34-E8B3-F245-2850CD41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615673"/>
          </a:xfrm>
        </p:spPr>
        <p:txBody>
          <a:bodyPr/>
          <a:lstStyle/>
          <a:p>
            <a:r>
              <a:rPr lang="en-US" dirty="0"/>
              <a:t>Cyclic Fatigue Cracking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0C785-B7CF-87B5-0286-FB42DBF28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0" y="951915"/>
            <a:ext cx="8879100" cy="1239670"/>
          </a:xfrm>
        </p:spPr>
        <p:txBody>
          <a:bodyPr>
            <a:normAutofit/>
          </a:bodyPr>
          <a:lstStyle/>
          <a:p>
            <a:r>
              <a:rPr lang="en-US" dirty="0"/>
              <a:t>EJMA and ASME provide methods to calculate fatigue lifetime for bellows</a:t>
            </a:r>
          </a:p>
          <a:p>
            <a:pPr lvl="1"/>
            <a:r>
              <a:rPr lang="en-US" dirty="0"/>
              <a:t>ASME is considerably more conservative</a:t>
            </a:r>
          </a:p>
          <a:p>
            <a:pPr lvl="1"/>
            <a:r>
              <a:rPr lang="en-US" dirty="0"/>
              <a:t>ASME formulation is limited to length &lt; 3 x diameter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48860-0D89-581B-735E-321337F6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DDEE2-4CE1-5C57-F42A-AB23400B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DB74704-3815-B44E-3109-80065E049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2" y="2281326"/>
            <a:ext cx="6089650" cy="2473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7E2C94-705E-600F-C5F8-489432BD22B7}"/>
              </a:ext>
            </a:extLst>
          </p:cNvPr>
          <p:cNvSpPr txBox="1"/>
          <p:nvPr/>
        </p:nvSpPr>
        <p:spPr>
          <a:xfrm>
            <a:off x="5379109" y="4106363"/>
            <a:ext cx="2899646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Comparison of Fatigue Curves for Austenitic Stainless Steel </a:t>
            </a:r>
            <a:br>
              <a:rPr lang="en-US" dirty="0"/>
            </a:br>
            <a:r>
              <a:rPr lang="en-US" dirty="0"/>
              <a:t>(no heat treatment)</a:t>
            </a:r>
          </a:p>
        </p:txBody>
      </p:sp>
    </p:spTree>
    <p:extLst>
      <p:ext uri="{BB962C8B-B14F-4D97-AF65-F5344CB8AC3E}">
        <p14:creationId xmlns:p14="http://schemas.microsoft.com/office/powerpoint/2010/main" val="270680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86EF7-3739-0B5D-DF0B-29563CB6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588089"/>
          </a:xfrm>
        </p:spPr>
        <p:txBody>
          <a:bodyPr>
            <a:normAutofit fontScale="90000"/>
          </a:bodyPr>
          <a:lstStyle/>
          <a:p>
            <a:r>
              <a:rPr lang="en-US" dirty="0"/>
              <a:t>Cyclic Fatigue Cracking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F04A9-B9A5-8559-C87C-ED8EA987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0" y="762729"/>
            <a:ext cx="8879100" cy="4011637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+mj-lt"/>
              </a:rPr>
              <a:t>LIGO Bellows</a:t>
            </a:r>
          </a:p>
          <a:p>
            <a:pPr lvl="1"/>
            <a:r>
              <a:rPr lang="en-US" sz="1600" dirty="0">
                <a:latin typeface="+mj-lt"/>
              </a:rPr>
              <a:t>Based on manufacturer’s (CBI) very conservative diurnal movement estimate:</a:t>
            </a:r>
          </a:p>
          <a:p>
            <a:pPr lvl="2"/>
            <a:r>
              <a:rPr lang="en-US" sz="1600" dirty="0">
                <a:latin typeface="+mj-lt"/>
              </a:rPr>
              <a:t>EJMA operational life was calculated to be 13.3k cycles (37 yrs) for diurnal temperature cycling</a:t>
            </a:r>
          </a:p>
          <a:p>
            <a:pPr lvl="2"/>
            <a:r>
              <a:rPr lang="en-US" sz="1600" dirty="0">
                <a:latin typeface="+mj-lt"/>
              </a:rPr>
              <a:t>ASME calculation yields identical stress amplitudes but only 1.6k cycles (4.5 yrs) life (if cycle margin of 2.6 is removed still only 12 yrs)</a:t>
            </a:r>
          </a:p>
          <a:p>
            <a:pPr lvl="1"/>
            <a:r>
              <a:rPr lang="en-US" sz="1600" dirty="0">
                <a:latin typeface="+mj-lt"/>
              </a:rPr>
              <a:t>Using diurnal temperature fluctuations measured at LIGO LLO:</a:t>
            </a:r>
          </a:p>
          <a:p>
            <a:pPr lvl="2"/>
            <a:r>
              <a:rPr lang="en-US" sz="1600" dirty="0">
                <a:latin typeface="+mj-lt"/>
              </a:rPr>
              <a:t>ASME calculation yields 4.1k cycles (11 yrs) life (if cycle margin of 2.6 is removed 29 yrs)</a:t>
            </a:r>
          </a:p>
          <a:p>
            <a:pPr lvl="1"/>
            <a:r>
              <a:rPr lang="en-US" sz="1600" dirty="0">
                <a:latin typeface="+mj-lt"/>
              </a:rPr>
              <a:t>The LIGO beamtube was installed 27 yrs ago</a:t>
            </a:r>
          </a:p>
          <a:p>
            <a:r>
              <a:rPr lang="en-US" sz="2000" dirty="0">
                <a:latin typeface="+mj-lt"/>
              </a:rPr>
              <a:t>Corrugated tube</a:t>
            </a:r>
          </a:p>
          <a:p>
            <a:pPr lvl="1"/>
            <a:r>
              <a:rPr lang="en-US" sz="1600" dirty="0">
                <a:latin typeface="+mj-lt"/>
              </a:rPr>
              <a:t>Expect stress range &lt; fatigue limit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 infinite life</a:t>
            </a:r>
          </a:p>
          <a:p>
            <a:pPr lvl="1"/>
            <a:r>
              <a:rPr lang="en-US" sz="1600" dirty="0">
                <a:latin typeface="+mj-lt"/>
                <a:sym typeface="Wingdings" panose="05000000000000000000" pitchFamily="2" charset="2"/>
              </a:rPr>
              <a:t>As an example, GEO600 stress range is only 14 MPa, so life &gt; 10^6 cycles</a:t>
            </a:r>
            <a:endParaRPr lang="en-US" sz="1600" dirty="0">
              <a:latin typeface="+mj-lt"/>
            </a:endParaRPr>
          </a:p>
          <a:p>
            <a:pPr lvl="1"/>
            <a:endParaRPr lang="en-US" sz="160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65AC8-BD2C-EFB8-82F1-C015570CA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0F064-2E17-3D3E-6C2D-982A95CC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0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5DC7-FD34-9294-7D7A-114C6FAF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692" y="183903"/>
            <a:ext cx="5735576" cy="655545"/>
          </a:xfrm>
        </p:spPr>
        <p:txBody>
          <a:bodyPr>
            <a:normAutofit/>
          </a:bodyPr>
          <a:lstStyle/>
          <a:p>
            <a:r>
              <a:rPr lang="en-US" dirty="0"/>
              <a:t>Stress Corrosion Cracking (SCC)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D64F6-0669-EAE6-336B-2978980FF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Caution: The following is plausibility argument (not a proof) for SCC initiated UHV leaks</a:t>
            </a:r>
            <a:endParaRPr lang="en-US" sz="1600" i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SCC requires combination of </a:t>
            </a:r>
          </a:p>
          <a:p>
            <a:pPr lvl="1"/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a susceptible material</a:t>
            </a:r>
          </a:p>
          <a:p>
            <a:pPr lvl="1"/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a corrosive chemical species in the operating environment</a:t>
            </a:r>
          </a:p>
          <a:p>
            <a:pPr lvl="1"/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tensile stress</a:t>
            </a:r>
          </a:p>
          <a:p>
            <a:pPr lvl="2"/>
            <a:r>
              <a:rPr lang="en-US" sz="1600" dirty="0">
                <a:latin typeface="+mj-lt"/>
                <a:ea typeface="Times New Roman" panose="02020603050405020304" pitchFamily="18" charset="0"/>
              </a:rPr>
              <a:t>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nlikely to be a threshold value for stress intensity for SCC propagation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(below which SCC would not occur)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lvl="2"/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can be the applied and/or residual stress (aka built-in or locked-in stress resulting from the forming and welding processes)</a:t>
            </a:r>
          </a:p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SCC has a crack initiation phase followed by crack propagation. Relatively little data are available for the crack initiation process</a:t>
            </a:r>
            <a:endParaRPr lang="en-US" sz="160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CD671-3603-FFD5-1581-C56DB310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30B1C-5F34-F2D3-6FC3-F44A646A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09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1B28E-B7F5-8367-AE49-8C883215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790" y="149902"/>
            <a:ext cx="5885478" cy="689547"/>
          </a:xfrm>
        </p:spPr>
        <p:txBody>
          <a:bodyPr>
            <a:normAutofit/>
          </a:bodyPr>
          <a:lstStyle/>
          <a:p>
            <a:r>
              <a:rPr lang="en-US" dirty="0"/>
              <a:t>Stress Corrosion Cracking (SCC)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FFE9-9289-7E0D-DEF2-197143CBD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39449"/>
            <a:ext cx="4746823" cy="372942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For austenitic stainless steel, the chlorine ion, CL</a:t>
            </a:r>
            <a:r>
              <a:rPr lang="en-US" baseline="30000" dirty="0">
                <a:effectLst/>
                <a:latin typeface="+mj-lt"/>
                <a:ea typeface="Times New Roman" panose="02020603050405020304" pitchFamily="18" charset="0"/>
              </a:rPr>
              <a:t>-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, is one of the most aggressive chemical species</a:t>
            </a:r>
          </a:p>
          <a:p>
            <a:r>
              <a:rPr lang="en-US" dirty="0">
                <a:latin typeface="+mj-lt"/>
                <a:ea typeface="Times New Roman" panose="02020603050405020304" pitchFamily="18" charset="0"/>
              </a:rPr>
              <a:t>S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oil and any nearby cement structures can leach salts (efflorescence)</a:t>
            </a:r>
          </a:p>
          <a:p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Sea water (and air) is a complex mixture of chlorides and sulphates. </a:t>
            </a:r>
          </a:p>
          <a:p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304L exposed to simulated sea air (MgCl</a:t>
            </a:r>
            <a:r>
              <a:rPr lang="en-US" baseline="-25000" dirty="0"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) showed a temperature threshold for SCC at room temperature and humidity threshold at 30% (27% is the fixed point humidity of MgCl</a:t>
            </a:r>
            <a:r>
              <a:rPr lang="en-US" baseline="-25000" dirty="0"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, whereas the fixed point humidity of NaCl is 75%)</a:t>
            </a:r>
          </a:p>
          <a:p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SCC propagation rates for 316L in atmospheric conditions under MgCl</a:t>
            </a:r>
            <a:r>
              <a:rPr lang="en-US" baseline="-25000" dirty="0"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 deposits (100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</a:rPr>
              <a:t>microgm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/cm^2) at 40C and 40% RH for was 1-3 x 10^-11 m/s</a:t>
            </a:r>
          </a:p>
          <a:p>
            <a:pPr lvl="1"/>
            <a:endParaRPr lang="en-US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3CEBF-0380-8D8B-A7EB-B664B3A9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9FEBD-5405-9C60-08EE-3B2E6A22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graph of stress&#10;&#10;Description automatically generated with medium confidence">
            <a:extLst>
              <a:ext uri="{FF2B5EF4-FFF2-40B4-BE49-F238E27FC236}">
                <a16:creationId xmlns:a16="http://schemas.microsoft.com/office/drawing/2014/main" id="{B29A5669-8F60-ACAF-BD63-DFE49B61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930" y="1809718"/>
            <a:ext cx="4370070" cy="312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51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adea86-053e-417d-ba37-c04eb4db8b0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A0CA0475A6A344BE77259236DD10D3" ma:contentTypeVersion="18" ma:contentTypeDescription="Create a new document." ma:contentTypeScope="" ma:versionID="c3e33cdca20d9eda3b2834d7f923037a">
  <xsd:schema xmlns:xsd="http://www.w3.org/2001/XMLSchema" xmlns:xs="http://www.w3.org/2001/XMLSchema" xmlns:p="http://schemas.microsoft.com/office/2006/metadata/properties" xmlns:ns3="95adea86-053e-417d-ba37-c04eb4db8b01" xmlns:ns4="9bd770f9-1ac9-45d4-a8d7-038deefd937a" targetNamespace="http://schemas.microsoft.com/office/2006/metadata/properties" ma:root="true" ma:fieldsID="55fff5ae4c732f523c9f939d9d484858" ns3:_="" ns4:_="">
    <xsd:import namespace="95adea86-053e-417d-ba37-c04eb4db8b01"/>
    <xsd:import namespace="9bd770f9-1ac9-45d4-a8d7-038deefd9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dea86-053e-417d-ba37-c04eb4db8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770f9-1ac9-45d4-a8d7-038deefd9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6D1FAE-4846-44D5-A354-1E572C028F9E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9bd770f9-1ac9-45d4-a8d7-038deefd937a"/>
    <ds:schemaRef ds:uri="95adea86-053e-417d-ba37-c04eb4db8b01"/>
  </ds:schemaRefs>
</ds:datastoreItem>
</file>

<file path=customXml/itemProps2.xml><?xml version="1.0" encoding="utf-8"?>
<ds:datastoreItem xmlns:ds="http://schemas.openxmlformats.org/officeDocument/2006/customXml" ds:itemID="{8370B52E-E8B5-492D-851D-FD9A4720C03B}">
  <ds:schemaRefs>
    <ds:schemaRef ds:uri="95adea86-053e-417d-ba37-c04eb4db8b01"/>
    <ds:schemaRef ds:uri="9bd770f9-1ac9-45d4-a8d7-038deefd93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635465-DD52-4E79-B346-6AFF6BDB3D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1349</Words>
  <Application>Microsoft Office PowerPoint</Application>
  <PresentationFormat>On-screen Show (16:9)</PresentationFormat>
  <Paragraphs>121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Wingdings</vt:lpstr>
      <vt:lpstr>Simple Dark</vt:lpstr>
      <vt:lpstr>Cosmic Explorer  Beamtube Experiment (CE-BEX): Convolution UHV Leak Failure Rate Estimate Beamtube Workshop #3 (29-Sep – 2-Oct 2025)</vt:lpstr>
      <vt:lpstr>Convolution UHV Leak Failure Rate Estimate </vt:lpstr>
      <vt:lpstr>Bellows Leak Rate Experience</vt:lpstr>
      <vt:lpstr>Bellows Leak Rate Experience</vt:lpstr>
      <vt:lpstr>UHV Leak Failure Mechanisms</vt:lpstr>
      <vt:lpstr>Cyclic Fatigue Cracking</vt:lpstr>
      <vt:lpstr>Cyclic Fatigue Cracking</vt:lpstr>
      <vt:lpstr>Stress Corrosion Cracking (SCC)</vt:lpstr>
      <vt:lpstr>Stress Corrosion Cracking (SCC)</vt:lpstr>
      <vt:lpstr>SCC: Residual Stresses</vt:lpstr>
      <vt:lpstr>SCC</vt:lpstr>
      <vt:lpstr>Convolution UHV Leak Failure Rate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Explorer: Science, Observatories, and Community for the US’s Next Generation Gravitational-Wave Observatory</dc:title>
  <dc:creator>Dennis Coyne</dc:creator>
  <cp:lastModifiedBy>Dennis Coyne</cp:lastModifiedBy>
  <cp:revision>4</cp:revision>
  <cp:lastPrinted>2022-09-15T14:15:26Z</cp:lastPrinted>
  <dcterms:modified xsi:type="dcterms:W3CDTF">2025-09-25T04:50:50Z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0x01010022A0CA0475A6A344BE77259236DD10D3</vt:lpwstr>
  </property>
</Properties>
</file>