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4"/>
  </p:sldMasterIdLst>
  <p:notesMasterIdLst>
    <p:notesMasterId r:id="rId13"/>
  </p:notesMasterIdLst>
  <p:sldIdLst>
    <p:sldId id="256" r:id="rId5"/>
    <p:sldId id="324" r:id="rId6"/>
    <p:sldId id="384" r:id="rId7"/>
    <p:sldId id="368" r:id="rId8"/>
    <p:sldId id="383" r:id="rId9"/>
    <p:sldId id="379" r:id="rId10"/>
    <p:sldId id="385" r:id="rId11"/>
    <p:sldId id="38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1EBCCC-8C9D-480B-9E56-6FCC30405AE3}" v="1" dt="2025-09-25T04:04:30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8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yne, Dennis C. (Dennis)" userId="7383d17a-5c86-4b0d-8feb-3622b42e71df" providerId="ADAL" clId="{3EBDDF2E-D6D4-410A-A5BD-224E8871316C}"/>
    <pc:docChg chg="custSel modSld">
      <pc:chgData name="Coyne, Dennis C. (Dennis)" userId="7383d17a-5c86-4b0d-8feb-3622b42e71df" providerId="ADAL" clId="{3EBDDF2E-D6D4-410A-A5BD-224E8871316C}" dt="2025-09-25T04:15:28.555" v="218" actId="20577"/>
      <pc:docMkLst>
        <pc:docMk/>
      </pc:docMkLst>
      <pc:sldChg chg="modSp mod">
        <pc:chgData name="Coyne, Dennis C. (Dennis)" userId="7383d17a-5c86-4b0d-8feb-3622b42e71df" providerId="ADAL" clId="{3EBDDF2E-D6D4-410A-A5BD-224E8871316C}" dt="2025-09-25T04:05:03.813" v="8" actId="1076"/>
        <pc:sldMkLst>
          <pc:docMk/>
          <pc:sldMk cId="0" sldId="256"/>
        </pc:sldMkLst>
        <pc:spChg chg="mod">
          <ac:chgData name="Coyne, Dennis C. (Dennis)" userId="7383d17a-5c86-4b0d-8feb-3622b42e71df" providerId="ADAL" clId="{3EBDDF2E-D6D4-410A-A5BD-224E8871316C}" dt="2025-09-25T04:04:47.631" v="7" actId="20577"/>
          <ac:spMkLst>
            <pc:docMk/>
            <pc:sldMk cId="0" sldId="256"/>
            <ac:spMk id="3" creationId="{5F77169D-99DD-CD40-9BF7-C703BA6C00EC}"/>
          </ac:spMkLst>
        </pc:spChg>
        <pc:spChg chg="mod">
          <ac:chgData name="Coyne, Dennis C. (Dennis)" userId="7383d17a-5c86-4b0d-8feb-3622b42e71df" providerId="ADAL" clId="{3EBDDF2E-D6D4-410A-A5BD-224E8871316C}" dt="2025-09-25T04:05:03.813" v="8" actId="1076"/>
          <ac:spMkLst>
            <pc:docMk/>
            <pc:sldMk cId="0" sldId="256"/>
            <ac:spMk id="56" creationId="{00000000-0000-0000-0000-000000000000}"/>
          </ac:spMkLst>
        </pc:spChg>
      </pc:sldChg>
      <pc:sldChg chg="modSp mod">
        <pc:chgData name="Coyne, Dennis C. (Dennis)" userId="7383d17a-5c86-4b0d-8feb-3622b42e71df" providerId="ADAL" clId="{3EBDDF2E-D6D4-410A-A5BD-224E8871316C}" dt="2025-09-25T04:15:28.555" v="218" actId="20577"/>
        <pc:sldMkLst>
          <pc:docMk/>
          <pc:sldMk cId="589601857" sldId="384"/>
        </pc:sldMkLst>
        <pc:spChg chg="mod">
          <ac:chgData name="Coyne, Dennis C. (Dennis)" userId="7383d17a-5c86-4b0d-8feb-3622b42e71df" providerId="ADAL" clId="{3EBDDF2E-D6D4-410A-A5BD-224E8871316C}" dt="2025-09-25T04:15:28.555" v="218" actId="20577"/>
          <ac:spMkLst>
            <pc:docMk/>
            <pc:sldMk cId="589601857" sldId="384"/>
            <ac:spMk id="3" creationId="{B5CE6B5E-A25D-3FCF-ECBB-9D9E4D7065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86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genda.infn.it/event/42143/contributions/237797/attachments/122532/179379/04_02_VirgoVacuum_ET_13_06_2024_Lasar2.pdf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84609" y="-12416"/>
            <a:ext cx="7329134" cy="2179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1800" dirty="0"/>
              <a:t>Cosmic Explorer </a:t>
            </a:r>
            <a:br>
              <a:rPr lang="en-US" sz="1800" dirty="0"/>
            </a:br>
            <a:r>
              <a:rPr lang="en-US" sz="1800" dirty="0"/>
              <a:t>Beamtube Experiment (CE-BEX):</a:t>
            </a:r>
            <a:br>
              <a:rPr lang="en-US" sz="2400" dirty="0"/>
            </a:br>
            <a:r>
              <a:rPr lang="en-US" sz="3200" dirty="0"/>
              <a:t>Circumferential Joint Design</a:t>
            </a:r>
            <a:br>
              <a:rPr lang="en-US" sz="3200" dirty="0"/>
            </a:br>
            <a:r>
              <a:rPr lang="en-US" sz="1400" dirty="0"/>
              <a:t>Beamtube Workshop #3 (29-Sep – 2-Oct 2025)</a:t>
            </a:r>
            <a:endParaRPr sz="14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071017" y="3003349"/>
            <a:ext cx="3072983" cy="2010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Caltech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Dennis Coyne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Jon Feicht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Mike Zucker</a:t>
            </a:r>
          </a:p>
          <a:p>
            <a:pPr marL="0" indent="0" algn="r"/>
            <a:r>
              <a:rPr lang="en-US" sz="1400" dirty="0"/>
              <a:t>24-Sep-2025 v1</a:t>
            </a: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Artist: Eddie Anaya (Cal State Fullerton)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2250" y="4706128"/>
            <a:ext cx="177484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b="1" dirty="0"/>
              <a:t>LIGO-G2502097-v1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1190D-FBA3-596B-BF73-B39227D80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2F52F2-9054-E043-B97D-4DAE51FBD438}"/>
              </a:ext>
            </a:extLst>
          </p:cNvPr>
          <p:cNvSpPr txBox="1">
            <a:spLocks/>
          </p:cNvSpPr>
          <p:nvPr/>
        </p:nvSpPr>
        <p:spPr>
          <a:xfrm>
            <a:off x="1520117" y="261364"/>
            <a:ext cx="6085807" cy="3560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400" dirty="0"/>
              <a:t>Circumferential Welded Joint Taxonomy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AFD611-8B6C-4442-85E9-172F7CBA321A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2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B7FED-54AD-26CE-83D4-0A15601F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LIGO-G2502097-v1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AD9788-B72C-F0E2-807E-F1714D790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8"/>
          <a:stretch>
            <a:fillRect/>
          </a:stretch>
        </p:blipFill>
        <p:spPr bwMode="auto">
          <a:xfrm>
            <a:off x="865119" y="570364"/>
            <a:ext cx="8047037" cy="40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1E00E-148C-7EC4-BA5A-6D579FAF787E}"/>
              </a:ext>
            </a:extLst>
          </p:cNvPr>
          <p:cNvSpPr txBox="1"/>
          <p:nvPr/>
        </p:nvSpPr>
        <p:spPr>
          <a:xfrm>
            <a:off x="112003" y="4486796"/>
            <a:ext cx="40431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/>
              <a:t>1</a:t>
            </a:r>
            <a:r>
              <a:rPr lang="en-US" sz="900" dirty="0"/>
              <a:t> C. Garion, “Design of the ET beampipe pilot sector”, 22-Jan-2024, pg. 15</a:t>
            </a:r>
          </a:p>
        </p:txBody>
      </p:sp>
    </p:spTree>
    <p:extLst>
      <p:ext uri="{BB962C8B-B14F-4D97-AF65-F5344CB8AC3E}">
        <p14:creationId xmlns:p14="http://schemas.microsoft.com/office/powerpoint/2010/main" val="375188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4718-E75E-2C66-7CF3-6D971665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3" y="273845"/>
            <a:ext cx="6214975" cy="559016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Circumferential Joint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E6B5E-A25D-3FCF-ECBB-9D9E4D706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8879100" cy="2802159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Factory swage to precise end circumference </a:t>
            </a:r>
            <a:r>
              <a:rPr lang="en-US" dirty="0" err="1"/>
              <a:t>seemeds</a:t>
            </a:r>
            <a:r>
              <a:rPr lang="en-US" dirty="0"/>
              <a:t> relatively easy </a:t>
            </a:r>
          </a:p>
          <a:p>
            <a:pPr fontAlgn="base"/>
            <a:r>
              <a:rPr lang="en-US" dirty="0"/>
              <a:t>Fussy butt joint </a:t>
            </a:r>
            <a:r>
              <a:rPr lang="en-US" dirty="0" err="1"/>
              <a:t>fitup</a:t>
            </a:r>
            <a:r>
              <a:rPr lang="en-US" dirty="0"/>
              <a:t> in field dominated CBI time/joint</a:t>
            </a:r>
          </a:p>
          <a:p>
            <a:pPr fontAlgn="base"/>
            <a:r>
              <a:rPr lang="en-US" dirty="0"/>
              <a:t>Back shielding isn’t “extra step” if a field He </a:t>
            </a:r>
            <a:r>
              <a:rPr lang="en-US" dirty="0" err="1"/>
              <a:t>leaktest</a:t>
            </a:r>
            <a:r>
              <a:rPr lang="en-US" dirty="0"/>
              <a:t> is needed in any case</a:t>
            </a:r>
          </a:p>
          <a:p>
            <a:pPr fontAlgn="base"/>
            <a:r>
              <a:rPr lang="en-US" dirty="0"/>
              <a:t>Virtual leak (of gas) a non-issue in volumetric perspective</a:t>
            </a:r>
          </a:p>
          <a:p>
            <a:pPr fontAlgn="base"/>
            <a:r>
              <a:rPr lang="en-US" dirty="0"/>
              <a:t>Trapping contaminants is only an issue if welding precedes final cleaning step; </a:t>
            </a:r>
            <a:br>
              <a:rPr lang="en-US" dirty="0"/>
            </a:br>
            <a:r>
              <a:rPr lang="en-US" dirty="0"/>
              <a:t>this does not seem practical in any scenario</a:t>
            </a:r>
          </a:p>
          <a:p>
            <a:pPr fontAlgn="base"/>
            <a:r>
              <a:rPr lang="en-US" dirty="0"/>
              <a:t>Welding generated particulates are not a significant concern:</a:t>
            </a:r>
          </a:p>
          <a:p>
            <a:pPr lvl="1" fontAlgn="base"/>
            <a:r>
              <a:rPr lang="en-US" dirty="0"/>
              <a:t>Far from optics</a:t>
            </a:r>
          </a:p>
          <a:p>
            <a:pPr lvl="1" fontAlgn="base"/>
            <a:r>
              <a:rPr lang="en-US" dirty="0"/>
              <a:t>Not a frangible surface layer that can “rain” down through the laser beam when excited by vibration</a:t>
            </a:r>
          </a:p>
          <a:p>
            <a:pPr fontAlgn="base"/>
            <a:r>
              <a:rPr lang="en-US" dirty="0"/>
              <a:t>Pre-formed “self-aligning” end features with no extra parts seems a good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1E088-CDD1-C723-310A-BE59C36F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F0AEB-00CC-ED25-FFA2-AC681B60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0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008D7-3FCE-5E74-CFB2-EDA258DB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BE9D-5E2B-37ED-2FE7-8C1AB9C3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87" y="43610"/>
            <a:ext cx="4492090" cy="567984"/>
          </a:xfrm>
        </p:spPr>
        <p:txBody>
          <a:bodyPr>
            <a:normAutofit fontScale="90000"/>
          </a:bodyPr>
          <a:lstStyle/>
          <a:p>
            <a:r>
              <a:rPr lang="en-US"/>
              <a:t>Draft corrugated specification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658B6-E470-8E2D-6590-646BED20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D07C3-F3F7-EC00-C0D7-A8C0EC65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A grey object with holes&#10;&#10;AI-generated content may be incorrect.">
            <a:extLst>
              <a:ext uri="{FF2B5EF4-FFF2-40B4-BE49-F238E27FC236}">
                <a16:creationId xmlns:a16="http://schemas.microsoft.com/office/drawing/2014/main" id="{A26D9986-2EF1-DBC5-7613-AB2B39B4F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424542"/>
            <a:ext cx="3834726" cy="2031206"/>
          </a:xfrm>
          <a:prstGeom prst="rect">
            <a:avLst/>
          </a:prstGeom>
        </p:spPr>
      </p:pic>
      <p:pic>
        <p:nvPicPr>
          <p:cNvPr id="13" name="Picture 12" descr="A close-up of a machine">
            <a:extLst>
              <a:ext uri="{FF2B5EF4-FFF2-40B4-BE49-F238E27FC236}">
                <a16:creationId xmlns:a16="http://schemas.microsoft.com/office/drawing/2014/main" id="{F694ECB3-F2BD-19A8-F854-0DAA563D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237" y="1778182"/>
            <a:ext cx="3747571" cy="2753724"/>
          </a:xfrm>
          <a:prstGeom prst="rect">
            <a:avLst/>
          </a:prstGeom>
        </p:spPr>
      </p:pic>
      <p:pic>
        <p:nvPicPr>
          <p:cNvPr id="15" name="Picture 14" descr="A diagram of a welding process&#10;&#10;AI-generated content may be incorrect.">
            <a:extLst>
              <a:ext uri="{FF2B5EF4-FFF2-40B4-BE49-F238E27FC236}">
                <a16:creationId xmlns:a16="http://schemas.microsoft.com/office/drawing/2014/main" id="{E8CACD1A-7202-9E97-FFBA-DF5353A78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431" y="566430"/>
            <a:ext cx="2582333" cy="17621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876EE8-618E-4966-683D-C4B7B93517DF}"/>
              </a:ext>
            </a:extLst>
          </p:cNvPr>
          <p:cNvSpPr txBox="1"/>
          <p:nvPr/>
        </p:nvSpPr>
        <p:spPr>
          <a:xfrm>
            <a:off x="4254718" y="801161"/>
            <a:ext cx="449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900"/>
              <a:t>From A. Pasqualetti,  </a:t>
            </a:r>
            <a:r>
              <a:rPr lang="it-IT" sz="900" b="1"/>
              <a:t>Corso Nazionale di formazione Vuoto Avanzato June 2024.</a:t>
            </a:r>
            <a:endParaRPr lang="it-IT" sz="900"/>
          </a:p>
          <a:p>
            <a:pPr fontAlgn="base"/>
            <a:r>
              <a:rPr lang="it-IT" sz="900" b="1">
                <a:hlinkClick r:id="rId5" tooltip="https://agenda.infn.it/event/42143/contributions/237797/attachments/122532/179379/04_02_VirgoVacuum_ET_13_06_2024_Lasar2.pdf"/>
              </a:rPr>
              <a:t>https://agenda.infn.it/event/42143/contributions/237797/attachments/122532/179379/04_02_VirgoVacuum_ET_13_06_2024_Lasar2.pdf</a:t>
            </a:r>
            <a:endParaRPr lang="it-IT" sz="900"/>
          </a:p>
          <a:p>
            <a:r>
              <a:rPr lang="en-US" sz="900"/>
              <a:t>Also the joining method employed by RAL and GEO600</a:t>
            </a:r>
          </a:p>
        </p:txBody>
      </p:sp>
    </p:spTree>
    <p:extLst>
      <p:ext uri="{BB962C8B-B14F-4D97-AF65-F5344CB8AC3E}">
        <p14:creationId xmlns:p14="http://schemas.microsoft.com/office/powerpoint/2010/main" val="274911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silver ring with yellow text&#10;&#10;AI-generated content may be incorrect.">
            <a:extLst>
              <a:ext uri="{FF2B5EF4-FFF2-40B4-BE49-F238E27FC236}">
                <a16:creationId xmlns:a16="http://schemas.microsoft.com/office/drawing/2014/main" id="{90DC91F1-713F-ACAC-7F7C-9712BA2E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442" y="804991"/>
            <a:ext cx="2754013" cy="3857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00433-0125-3E27-F073-FBFA0FF6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686" y="188892"/>
            <a:ext cx="4700318" cy="46181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0000"/>
                </a:solidFill>
              </a:rPr>
              <a:t>Welded Lip Joint</a:t>
            </a:r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11D2-D0BB-52D1-6B1C-E3A07BD0B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4557621" cy="3416400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olidFill>
                  <a:srgbClr val="595959"/>
                </a:solidFill>
              </a:rPr>
              <a:t>Thermal expansion during a bakeout of a corrugated tube adds axial compressive loading</a:t>
            </a:r>
            <a:endParaRPr lang="en-US">
              <a:solidFill>
                <a:srgbClr val="21212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Countered by the external atmospheric pressure when evacuated</a:t>
            </a:r>
            <a:endParaRPr lang="en-US"/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During normal operation the vacuum-induced axial tension load should not exceed the capacity of the fixed support stands</a:t>
            </a:r>
            <a:endParaRPr lang="en-US"/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LIGO BT Fixed Support maximum axial load is ~30 </a:t>
            </a:r>
            <a:r>
              <a:rPr lang="en-US" err="1">
                <a:solidFill>
                  <a:srgbClr val="595959"/>
                </a:solidFill>
              </a:rPr>
              <a:t>kN</a:t>
            </a:r>
            <a:r>
              <a:rPr lang="en-US">
                <a:solidFill>
                  <a:srgbClr val="595959"/>
                </a:solidFill>
              </a:rPr>
              <a:t> (a soft/suggested limit for CEBEX)</a:t>
            </a:r>
            <a:endParaRPr lang="en-US"/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The allowable stress for 304 and dual rated 304/304L is 138 MPa up to 150C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DE201-E0D2-6E14-F0D4-3BF2B10E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D2FAC-F2C6-8ADD-7F8E-C820299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A2B18937-D00E-AD34-B175-E42B6C81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512" y="2857499"/>
            <a:ext cx="3004935" cy="19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E761-58BD-5DBB-A7F5-284356A9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199" y="0"/>
            <a:ext cx="6797169" cy="89535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Linear</a:t>
            </a:r>
            <a:r>
              <a:rPr lang="en-US" dirty="0"/>
              <a:t> Stress analysis of welded radial lip joint </a:t>
            </a:r>
            <a:br>
              <a:rPr lang="en-US" dirty="0"/>
            </a:br>
            <a:r>
              <a:rPr lang="en-US" dirty="0"/>
              <a:t>(2D, axisymmetric)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C44D7-9B34-66D2-3FF9-48ED2FF5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5"/>
            <a:ext cx="3860800" cy="163517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1400" dirty="0"/>
              <a:t>As the mesh is refined a "singularity" at the “crack tip” becomes apparent (189 MPa)</a:t>
            </a:r>
          </a:p>
          <a:p>
            <a:pPr fontAlgn="base"/>
            <a:r>
              <a:rPr lang="en-US" sz="1400" dirty="0"/>
              <a:t>The material at the “crack tip” should yield and redistribute the stress …and the crack may grow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C8B4A-7B60-6D7A-D3ED-6913865C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4BECA-8660-71DD-1A67-BAF06AFB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4AB298-6DE0-1583-FDF2-5D568C08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571750"/>
            <a:ext cx="3428018" cy="248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F17F8FE-2DF6-DB40-C214-754B8329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82" y="1041918"/>
            <a:ext cx="4708419" cy="36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9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E6A0-E186-C98B-D47A-8DB7C07B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00" y="88413"/>
            <a:ext cx="2917562" cy="878405"/>
          </a:xfrm>
        </p:spPr>
        <p:txBody>
          <a:bodyPr>
            <a:normAutofit fontScale="90000"/>
          </a:bodyPr>
          <a:lstStyle/>
          <a:p>
            <a:r>
              <a:rPr lang="en-US" dirty="0"/>
              <a:t>Crack propagation </a:t>
            </a:r>
            <a:br>
              <a:rPr lang="en-US" dirty="0"/>
            </a:br>
            <a:r>
              <a:rPr lang="en-US" dirty="0"/>
              <a:t>threshold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78B76-A10F-A4E1-BE06-8119C4B2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4573482" cy="3094404"/>
          </a:xfrm>
        </p:spPr>
        <p:txBody>
          <a:bodyPr/>
          <a:lstStyle/>
          <a:p>
            <a:pPr fontAlgn="base"/>
            <a:r>
              <a:rPr lang="en-US" dirty="0"/>
              <a:t>Proposed addition (2018) of threshold stress intensity factors for ASME BPVC Section XI, “Rules for Inservice Inspection of Nuclear Power Plant Components"</a:t>
            </a:r>
          </a:p>
          <a:p>
            <a:pPr fontAlgn="base"/>
            <a:r>
              <a:rPr lang="en-US" dirty="0"/>
              <a:t>Ideally want K</a:t>
            </a:r>
            <a:r>
              <a:rPr lang="en-US" baseline="-25000" dirty="0"/>
              <a:t>I</a:t>
            </a:r>
            <a:r>
              <a:rPr lang="en-US" dirty="0"/>
              <a:t> &lt;&lt; 2 MPa √m</a:t>
            </a:r>
          </a:p>
          <a:p>
            <a:pPr lvl="1" fontAlgn="base"/>
            <a:r>
              <a:rPr lang="en-US" dirty="0"/>
              <a:t>Otherwise must rely on crack cyclic fatigue lifetime calculation</a:t>
            </a:r>
          </a:p>
          <a:p>
            <a:pPr lvl="1" fontAlgn="base"/>
            <a:r>
              <a:rPr lang="en-US" dirty="0"/>
              <a:t>… and hope stress field doesn’t promote UHV leaks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23A95-38B6-2579-E68C-C5DC4270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09E8B-A5BC-3A05-1888-FF44050D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47F9C-022C-93B6-A56A-90950C9626B5}"/>
              </a:ext>
            </a:extLst>
          </p:cNvPr>
          <p:cNvSpPr txBox="1"/>
          <p:nvPr/>
        </p:nvSpPr>
        <p:spPr>
          <a:xfrm>
            <a:off x="4452603" y="184403"/>
            <a:ext cx="228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Paris’ law for crack growth per cycle (da/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dN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as a function of Stress Intensity Factor (K)</a:t>
            </a:r>
            <a:endParaRPr lang="en-US" b="0" dirty="0"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38F23A-B0DB-430A-759F-63260286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25" y="0"/>
            <a:ext cx="2714350" cy="217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31092-E48A-30AE-93F3-D35BC00304BE}"/>
              </a:ext>
            </a:extLst>
          </p:cNvPr>
          <p:cNvSpPr txBox="1"/>
          <p:nvPr/>
        </p:nvSpPr>
        <p:spPr>
          <a:xfrm>
            <a:off x="4452603" y="2395732"/>
            <a:ext cx="2559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Proposed fatigue crack growth rates for austenitic stainless steel exposed to air environment*</a:t>
            </a:r>
            <a:endParaRPr lang="en-US" b="0" dirty="0">
              <a:effectLst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B499B6F-6543-D202-1FA9-4790B45E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54" y="2357510"/>
            <a:ext cx="2536746" cy="274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D4B033-FD75-929E-5C27-B3BAD71D2E59}"/>
              </a:ext>
            </a:extLst>
          </p:cNvPr>
          <p:cNvSpPr txBox="1"/>
          <p:nvPr/>
        </p:nvSpPr>
        <p:spPr>
          <a:xfrm>
            <a:off x="4027437" y="4075187"/>
            <a:ext cx="288589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9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*Hasegawa, Usami, “Development of Fatigue Crack Growth Thresholds for Austenitic Stainless Steels Exposed to Air Environment for ASME Code Section XI”, J. of Pressure Vessel Technology, Jun 2018, Vol. 140</a:t>
            </a:r>
            <a:endParaRPr lang="en-US" sz="9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282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AF6F-C11B-49DD-0FB2-93DA5BEE4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524" y="169013"/>
            <a:ext cx="5707719" cy="489126"/>
          </a:xfrm>
        </p:spPr>
        <p:txBody>
          <a:bodyPr>
            <a:normAutofit fontScale="90000"/>
          </a:bodyPr>
          <a:lstStyle/>
          <a:p>
            <a:r>
              <a:rPr lang="en-US" dirty="0"/>
              <a:t>Welded Radial Lip Stress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037FF-AEC4-5884-DDB6-383321BC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7" y="744822"/>
            <a:ext cx="8277675" cy="2358244"/>
          </a:xfrm>
        </p:spPr>
        <p:txBody>
          <a:bodyPr>
            <a:normAutofit/>
          </a:bodyPr>
          <a:lstStyle/>
          <a:p>
            <a:pPr fontAlgn="base"/>
            <a:r>
              <a:rPr lang="en-US" sz="1200" dirty="0"/>
              <a:t>The stress intensity factor, K</a:t>
            </a:r>
            <a:r>
              <a:rPr lang="en-US" sz="1200" baseline="-25000" dirty="0"/>
              <a:t>I</a:t>
            </a:r>
            <a:r>
              <a:rPr lang="en-US" sz="1200" dirty="0"/>
              <a:t> = 2.47 with a 20 mm high lip</a:t>
            </a:r>
          </a:p>
          <a:p>
            <a:pPr lvl="1" fontAlgn="base"/>
            <a:r>
              <a:rPr lang="en-US" sz="1050" dirty="0"/>
              <a:t>&gt; 2.0 MPa √m threshold for crack growth</a:t>
            </a:r>
          </a:p>
          <a:p>
            <a:pPr fontAlgn="base"/>
            <a:r>
              <a:rPr lang="en-US" sz="1200" dirty="0"/>
              <a:t>Could be reduced if:</a:t>
            </a:r>
          </a:p>
          <a:p>
            <a:pPr lvl="1" fontAlgn="base"/>
            <a:r>
              <a:rPr lang="en-US" sz="1050" dirty="0"/>
              <a:t>Chosen corrugated design results in &lt;&lt; 30kN axial force in operation </a:t>
            </a:r>
          </a:p>
          <a:p>
            <a:pPr lvl="1" fontAlgn="base"/>
            <a:r>
              <a:rPr lang="en-US" sz="1050" dirty="0"/>
              <a:t>Can reduce the lip height (reduces bending stress), but this would only slightly decrease K</a:t>
            </a:r>
          </a:p>
          <a:p>
            <a:pPr lvl="1" fontAlgn="base"/>
            <a:r>
              <a:rPr lang="en-US" sz="1050" dirty="0"/>
              <a:t>Could rely on long crack fatigue life but this seems risky/unwarranted</a:t>
            </a:r>
          </a:p>
          <a:p>
            <a:pPr lvl="1" fontAlgn="base"/>
            <a:r>
              <a:rPr lang="en-US" sz="1050" dirty="0"/>
              <a:t>Could use a different material with higher threshold</a:t>
            </a:r>
          </a:p>
          <a:p>
            <a:pPr lvl="2" fontAlgn="base"/>
            <a:r>
              <a:rPr lang="en-US" sz="1050" dirty="0"/>
              <a:t>However ferritic steel has ~same threshold</a:t>
            </a:r>
          </a:p>
          <a:p>
            <a:pPr fontAlgn="base"/>
            <a:r>
              <a:rPr lang="en-US" sz="1200" dirty="0"/>
              <a:t>Also not clear how much margin or safety factor </a:t>
            </a:r>
            <a:br>
              <a:rPr lang="en-US" sz="1200" dirty="0"/>
            </a:br>
            <a:r>
              <a:rPr lang="en-US" sz="1200" dirty="0"/>
              <a:t>we should have relative to this threshold value</a:t>
            </a:r>
          </a:p>
          <a:p>
            <a:pPr fontAlgn="base"/>
            <a:r>
              <a:rPr lang="en-US" sz="1200" dirty="0"/>
              <a:t>∴ recommend using conical scarf joint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00F9B-588E-DCB6-6733-AFBE082D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LIGO-G2502097-v1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FF8EB-1ECD-3F42-136B-7369CB25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A55C-E4EB-7BEC-C9CB-3CD1397DE6BB}"/>
              </a:ext>
            </a:extLst>
          </p:cNvPr>
          <p:cNvSpPr txBox="1"/>
          <p:nvPr/>
        </p:nvSpPr>
        <p:spPr>
          <a:xfrm>
            <a:off x="5930521" y="2411352"/>
            <a:ext cx="31334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Stress Intensity Factor (K) contour integrals along the crack front - converge to 2.47 MPa √m</a:t>
            </a:r>
            <a:endParaRPr lang="en-US" sz="1000" b="0" dirty="0">
              <a:effectLst/>
            </a:endParaRPr>
          </a:p>
          <a:p>
            <a:pPr rtl="0">
              <a:buNone/>
            </a:pPr>
            <a:r>
              <a:rPr lang="en-US" sz="10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For lip height of 20 mm (beyond the bend radius)</a:t>
            </a:r>
            <a:endParaRPr lang="en-US" sz="1000" b="0" dirty="0"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A24BA7-FC0A-57D8-6235-578DC8B3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7" y="3052033"/>
            <a:ext cx="4069323" cy="20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5DD0C0D-339E-B837-F672-00F1A69F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0" y="3001925"/>
            <a:ext cx="3418080" cy="21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1420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Props1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0B52E-E8B5-492D-851D-FD9A4720C03B}">
  <ds:schemaRefs>
    <ds:schemaRef ds:uri="95adea86-053e-417d-ba37-c04eb4db8b01"/>
    <ds:schemaRef ds:uri="9bd770f9-1ac9-45d4-a8d7-038deefd9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6D1FAE-4846-44D5-A354-1E572C028F9E}">
  <ds:schemaRefs>
    <ds:schemaRef ds:uri="95adea86-053e-417d-ba37-c04eb4db8b01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9bd770f9-1ac9-45d4-a8d7-038deefd93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668</Words>
  <Application>Microsoft Office PowerPoint</Application>
  <PresentationFormat>On-screen Show (16:9)</PresentationFormat>
  <Paragraphs>72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Simple Dark</vt:lpstr>
      <vt:lpstr>Cosmic Explorer  Beamtube Experiment (CE-BEX): Circumferential Joint Design Beamtube Workshop #3 (29-Sep – 2-Oct 2025)</vt:lpstr>
      <vt:lpstr>PowerPoint Presentation</vt:lpstr>
      <vt:lpstr>General Circumferential Joint Comments</vt:lpstr>
      <vt:lpstr>Draft corrugated specification</vt:lpstr>
      <vt:lpstr>Welded Lip Joint  </vt:lpstr>
      <vt:lpstr>Linear Stress analysis of welded radial lip joint  (2D, axisymmetric)</vt:lpstr>
      <vt:lpstr>Crack propagation  threshold  </vt:lpstr>
      <vt:lpstr>Welded Radial Lip Stress Intensity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Dennis Coyne</cp:lastModifiedBy>
  <cp:revision>3</cp:revision>
  <cp:lastPrinted>2022-09-15T14:15:26Z</cp:lastPrinted>
  <dcterms:modified xsi:type="dcterms:W3CDTF">2025-09-25T04:15:37Z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