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B_90FFBEF7.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86" r:id="rId2"/>
    <p:sldId id="257" r:id="rId3"/>
    <p:sldId id="277" r:id="rId4"/>
    <p:sldId id="258" r:id="rId5"/>
    <p:sldId id="273" r:id="rId6"/>
    <p:sldId id="283" r:id="rId7"/>
    <p:sldId id="261" r:id="rId8"/>
    <p:sldId id="265" r:id="rId9"/>
    <p:sldId id="278" r:id="rId10"/>
    <p:sldId id="279" r:id="rId11"/>
    <p:sldId id="280" r:id="rId12"/>
    <p:sldId id="285" r:id="rId13"/>
    <p:sldId id="281" r:id="rId14"/>
    <p:sldId id="288" r:id="rId15"/>
    <p:sldId id="276" r:id="rId16"/>
    <p:sldId id="271" r:id="rId17"/>
    <p:sldId id="275" r:id="rId18"/>
    <p:sldId id="287" r:id="rId19"/>
    <p:sldId id="259" r:id="rId20"/>
    <p:sldId id="28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E448B-A19B-4D14-BD17-F3B9225F1E7E}" name="Grant, Gabriel D" initials="GG" userId="S::uu2764xd@go.minnstate.edu::bf1fc139-f973-434d-8d3f-2add53fddd37" providerId="AD"/>
  <p188:author id="{56148690-29CF-8FE6-372F-2558109C8662}" name="jglanzer@caltech.edu" initials="jg" userId="S::urn:spo:guest#jglanzer@caltech.edu::"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169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E2405B-6EDF-47AE-9EE0-C20EC2E24456}" v="2526" dt="2025-08-21T22:17:31.161"/>
    <p1510:client id="{DEFECDBF-125F-ED28-2E02-FF7883163973}" v="358" dt="2025-08-21T23:31:48.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t, Gabriel D" userId="bf1fc139-f973-434d-8d3f-2add53fddd37" providerId="ADAL" clId="{1D31165D-E581-4249-AD3F-FD7CAD077B4D}"/>
    <pc:docChg chg="modSld">
      <pc:chgData name="Grant, Gabriel D" userId="bf1fc139-f973-434d-8d3f-2add53fddd37" providerId="ADAL" clId="{1D31165D-E581-4249-AD3F-FD7CAD077B4D}" dt="2025-08-22T14:59:56.200" v="8" actId="166"/>
      <pc:docMkLst>
        <pc:docMk/>
      </pc:docMkLst>
      <pc:sldChg chg="modSp mod">
        <pc:chgData name="Grant, Gabriel D" userId="bf1fc139-f973-434d-8d3f-2add53fddd37" providerId="ADAL" clId="{1D31165D-E581-4249-AD3F-FD7CAD077B4D}" dt="2025-08-22T14:59:22.606" v="4" actId="166"/>
        <pc:sldMkLst>
          <pc:docMk/>
          <pc:sldMk cId="3493398334" sldId="265"/>
        </pc:sldMkLst>
        <pc:spChg chg="ord">
          <ac:chgData name="Grant, Gabriel D" userId="bf1fc139-f973-434d-8d3f-2add53fddd37" providerId="ADAL" clId="{1D31165D-E581-4249-AD3F-FD7CAD077B4D}" dt="2025-08-22T14:59:22.606" v="4" actId="166"/>
          <ac:spMkLst>
            <pc:docMk/>
            <pc:sldMk cId="3493398334" sldId="265"/>
            <ac:spMk id="3" creationId="{27428B8D-35FD-A0E0-F425-7A4999CE22FF}"/>
          </ac:spMkLst>
        </pc:spChg>
      </pc:sldChg>
      <pc:sldChg chg="modSp mod">
        <pc:chgData name="Grant, Gabriel D" userId="bf1fc139-f973-434d-8d3f-2add53fddd37" providerId="ADAL" clId="{1D31165D-E581-4249-AD3F-FD7CAD077B4D}" dt="2025-08-22T14:59:56.200" v="8" actId="166"/>
        <pc:sldMkLst>
          <pc:docMk/>
          <pc:sldMk cId="124852859" sldId="280"/>
        </pc:sldMkLst>
        <pc:spChg chg="ord">
          <ac:chgData name="Grant, Gabriel D" userId="bf1fc139-f973-434d-8d3f-2add53fddd37" providerId="ADAL" clId="{1D31165D-E581-4249-AD3F-FD7CAD077B4D}" dt="2025-08-22T14:59:56.200" v="8" actId="166"/>
          <ac:spMkLst>
            <pc:docMk/>
            <pc:sldMk cId="124852859" sldId="280"/>
            <ac:spMk id="3" creationId="{95080260-FA44-7A9F-954D-FBAD487D7237}"/>
          </ac:spMkLst>
        </pc:spChg>
        <pc:spChg chg="ord">
          <ac:chgData name="Grant, Gabriel D" userId="bf1fc139-f973-434d-8d3f-2add53fddd37" providerId="ADAL" clId="{1D31165D-E581-4249-AD3F-FD7CAD077B4D}" dt="2025-08-22T14:59:49.504" v="6" actId="166"/>
          <ac:spMkLst>
            <pc:docMk/>
            <pc:sldMk cId="124852859" sldId="280"/>
            <ac:spMk id="4" creationId="{0F427279-FC46-3DD7-C0A2-A58E7B96E36E}"/>
          </ac:spMkLst>
        </pc:spChg>
        <pc:spChg chg="ord">
          <ac:chgData name="Grant, Gabriel D" userId="bf1fc139-f973-434d-8d3f-2add53fddd37" providerId="ADAL" clId="{1D31165D-E581-4249-AD3F-FD7CAD077B4D}" dt="2025-08-22T14:59:45.928" v="5" actId="166"/>
          <ac:spMkLst>
            <pc:docMk/>
            <pc:sldMk cId="124852859" sldId="280"/>
            <ac:spMk id="9" creationId="{4157C8A1-BDF5-A769-0DDC-EB5FE8303135}"/>
          </ac:spMkLst>
        </pc:spChg>
        <pc:spChg chg="ord">
          <ac:chgData name="Grant, Gabriel D" userId="bf1fc139-f973-434d-8d3f-2add53fddd37" providerId="ADAL" clId="{1D31165D-E581-4249-AD3F-FD7CAD077B4D}" dt="2025-08-22T14:59:53.362" v="7" actId="166"/>
          <ac:spMkLst>
            <pc:docMk/>
            <pc:sldMk cId="124852859" sldId="280"/>
            <ac:spMk id="10" creationId="{05C4E0E1-3F3B-82D0-3FE1-4BE48FE3743C}"/>
          </ac:spMkLst>
        </pc:spChg>
      </pc:sldChg>
      <pc:sldChg chg="modSp mod">
        <pc:chgData name="Grant, Gabriel D" userId="bf1fc139-f973-434d-8d3f-2add53fddd37" providerId="ADAL" clId="{1D31165D-E581-4249-AD3F-FD7CAD077B4D}" dt="2025-08-22T04:16:28.697" v="3" actId="20577"/>
        <pc:sldMkLst>
          <pc:docMk/>
          <pc:sldMk cId="297325090" sldId="288"/>
        </pc:sldMkLst>
        <pc:spChg chg="mod">
          <ac:chgData name="Grant, Gabriel D" userId="bf1fc139-f973-434d-8d3f-2add53fddd37" providerId="ADAL" clId="{1D31165D-E581-4249-AD3F-FD7CAD077B4D}" dt="2025-08-22T04:16:28.697" v="3" actId="20577"/>
          <ac:spMkLst>
            <pc:docMk/>
            <pc:sldMk cId="297325090" sldId="288"/>
            <ac:spMk id="2" creationId="{A64B1529-F121-BA5E-75FC-A028D0599635}"/>
          </ac:spMkLst>
        </pc:spChg>
      </pc:sldChg>
    </pc:docChg>
  </pc:docChgLst>
</pc:chgInfo>
</file>

<file path=ppt/comments/modernComment_11B_90FFBEF7.xml><?xml version="1.0" encoding="utf-8"?>
<p188:cmLst xmlns:a="http://schemas.openxmlformats.org/drawingml/2006/main" xmlns:r="http://schemas.openxmlformats.org/officeDocument/2006/relationships" xmlns:p188="http://schemas.microsoft.com/office/powerpoint/2018/8/main">
  <p188:cm id="{7D827966-02A6-4F7B-9258-AC6226D4B120}" authorId="{56148690-29CF-8FE6-372F-2558109C8662}" created="2025-08-19T18:51:20.588">
    <pc:sldMkLst xmlns:pc="http://schemas.microsoft.com/office/powerpoint/2013/main/command">
      <pc:docMk/>
      <pc:sldMk cId="2432679671" sldId="283"/>
    </pc:sldMkLst>
    <p188:txBody>
      <a:bodyPr/>
      <a:lstStyle/>
      <a:p>
        <a:r>
          <a:rPr lang="en-US"/>
          <a:t>You will want to make sure you have a very brief understanding of each of these subsystems. PEM is pretty self explanatory. 
For suspension channels, that's also pretty self explanatory. These channels monitor/control the suspended optics (like the test masses).
HPI &amp; ISI: For seismic isolation in ligo, there are two key components., HPI &amp; ISI. HPI is our first line of defense, and helps counteract ground motion by using hydraulic actuators. HPI is a 6 DOF platform. Helps knock down low frequency motion (~0.1 Hz to 3 Hz or so).  Then, we have ISI which is internal to the vacuum chambers. It consists of both passive &amp; active isolation. Passive stages use springs to damped vibrations (test masses are hung via fused silica wires). Then we have active isolation which use feedback control to counteract vibrations that make it through HPI. Active control provides isolation from about0.1 Hz to 30 Hz and then beyond that the suspensions take over.
ALS: we inlcuded these channels as some of them popped up in our detchar summary page lasso runs. Being very general, the ALS system is a special locking system that uses auxiliary lasers at each end station to help sense &amp; control each arm cavity. We sort of suspected that if the ALS was involved, that it was likely some type of electronic issue.</a:t>
        </a:r>
      </a:p>
    </p188:txBody>
    <p188:extLst>
      <p:ext xmlns:p="http://schemas.openxmlformats.org/presentationml/2006/main" uri="{57CB4572-C831-44C2-8A1C-0ADB6CCDFE69}">
        <p223:reactions xmlns:p223="http://schemas.microsoft.com/office/powerpoint/2022/03/main">
          <p223:rxn type="👍">
            <p223:instance time="2025-08-19T19:33:18.013" authorId="{000E448B-A19B-4D14-BD17-F3B9225F1E7E}"/>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A1CA4-E2EE-42B2-82AE-0EAB2889698A}" type="datetimeFigureOut">
              <a:rPr lang="en-US" smtClean="0"/>
              <a:t>8/22/2025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EB1E1-4C9A-471A-9A76-067F6D4E3206}" type="slidenum">
              <a:rPr lang="en-US" smtClean="0"/>
              <a:t>‹#›</a:t>
            </a:fld>
            <a:endParaRPr lang="en-US"/>
          </a:p>
        </p:txBody>
      </p:sp>
    </p:spTree>
    <p:extLst>
      <p:ext uri="{BB962C8B-B14F-4D97-AF65-F5344CB8AC3E}">
        <p14:creationId xmlns:p14="http://schemas.microsoft.com/office/powerpoint/2010/main" val="3674498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Bands show a change in amplitude of the BNS ~30 minutes</a:t>
            </a:r>
          </a:p>
          <a:p>
            <a:r>
              <a:rPr lang="en-US" dirty="0"/>
              <a:t>Second plot is amplitude spectral density of a time when the amplitude was high and low. We can see some noise in the 30-50 Hz</a:t>
            </a:r>
          </a:p>
        </p:txBody>
      </p:sp>
      <p:sp>
        <p:nvSpPr>
          <p:cNvPr id="4" name="Slide Number Placeholder 3"/>
          <p:cNvSpPr>
            <a:spLocks noGrp="1"/>
          </p:cNvSpPr>
          <p:nvPr>
            <p:ph type="sldNum" sz="quarter" idx="5"/>
          </p:nvPr>
        </p:nvSpPr>
        <p:spPr/>
        <p:txBody>
          <a:bodyPr/>
          <a:lstStyle/>
          <a:p>
            <a:fld id="{82BEB1E1-4C9A-471A-9A76-067F6D4E3206}" type="slidenum">
              <a:rPr lang="en-US" smtClean="0"/>
              <a:t>4</a:t>
            </a:fld>
            <a:endParaRPr lang="en-US"/>
          </a:p>
        </p:txBody>
      </p:sp>
    </p:spTree>
    <p:extLst>
      <p:ext uri="{BB962C8B-B14F-4D97-AF65-F5344CB8AC3E}">
        <p14:creationId xmlns:p14="http://schemas.microsoft.com/office/powerpoint/2010/main" val="1799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BEB1E1-4C9A-471A-9A76-067F6D4E3206}" type="slidenum">
              <a:rPr lang="en-US" smtClean="0"/>
              <a:t>5</a:t>
            </a:fld>
            <a:endParaRPr lang="en-US"/>
          </a:p>
        </p:txBody>
      </p:sp>
    </p:spTree>
    <p:extLst>
      <p:ext uri="{BB962C8B-B14F-4D97-AF65-F5344CB8AC3E}">
        <p14:creationId xmlns:p14="http://schemas.microsoft.com/office/powerpoint/2010/main" val="69602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SUS</a:t>
            </a:r>
            <a:r>
              <a:rPr lang="en-US" sz="1200" b="0" dirty="0"/>
              <a:t>: optical sensing actuators measures relative motion between the test mass and the cage</a:t>
            </a:r>
            <a:endParaRPr lang="en-US" sz="1200" b="1" dirty="0"/>
          </a:p>
          <a:p>
            <a:r>
              <a:rPr lang="en-US" sz="1200" b="1" dirty="0"/>
              <a:t>HPI</a:t>
            </a:r>
            <a:r>
              <a:rPr lang="en-US" sz="1200" dirty="0"/>
              <a:t>: “Hydraulic External Pre-Isolator”, first line of defense against ground motion (~0.1 to 3 Hz)</a:t>
            </a:r>
          </a:p>
          <a:p>
            <a:r>
              <a:rPr lang="en-US" sz="1200" b="1" dirty="0"/>
              <a:t>ISI</a:t>
            </a:r>
            <a:r>
              <a:rPr lang="en-US" sz="1200" dirty="0"/>
              <a:t>: “Internal Seismic Isolation”, passive and active seismic isolation within the vacuum chamber (~0.1 to 30 Hz). ISI are in vacuum while HPI is not. ISI has both active and passive isolation.</a:t>
            </a:r>
          </a:p>
          <a:p>
            <a:r>
              <a:rPr lang="en-US" sz="1200" b="1" dirty="0"/>
              <a:t>ALS</a:t>
            </a:r>
            <a:r>
              <a:rPr lang="en-US" sz="1200" dirty="0"/>
              <a:t>: “Arm Length Stabilization”, a locking system that uses auxiliary lasers to help sense and control arm cavities</a:t>
            </a:r>
          </a:p>
          <a:p>
            <a:endParaRPr lang="en-US" dirty="0"/>
          </a:p>
        </p:txBody>
      </p:sp>
      <p:sp>
        <p:nvSpPr>
          <p:cNvPr id="4" name="Slide Number Placeholder 3"/>
          <p:cNvSpPr>
            <a:spLocks noGrp="1"/>
          </p:cNvSpPr>
          <p:nvPr>
            <p:ph type="sldNum" sz="quarter" idx="5"/>
          </p:nvPr>
        </p:nvSpPr>
        <p:spPr/>
        <p:txBody>
          <a:bodyPr/>
          <a:lstStyle/>
          <a:p>
            <a:fld id="{82BEB1E1-4C9A-471A-9A76-067F6D4E3206}" type="slidenum">
              <a:rPr lang="en-US" smtClean="0"/>
              <a:t>6</a:t>
            </a:fld>
            <a:endParaRPr lang="en-US"/>
          </a:p>
        </p:txBody>
      </p:sp>
    </p:spTree>
    <p:extLst>
      <p:ext uri="{BB962C8B-B14F-4D97-AF65-F5344CB8AC3E}">
        <p14:creationId xmlns:p14="http://schemas.microsoft.com/office/powerpoint/2010/main" val="112119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D7852-401A-6B83-7E83-A56365E71A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80B0C4-2A76-47F1-A860-AD4455040D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D43609-C9AE-7616-5D95-154B5C50BF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89D808-6FD6-158F-FA66-C1CC1CC2C758}"/>
              </a:ext>
            </a:extLst>
          </p:cNvPr>
          <p:cNvSpPr>
            <a:spLocks noGrp="1"/>
          </p:cNvSpPr>
          <p:nvPr>
            <p:ph type="sldNum" sz="quarter" idx="5"/>
          </p:nvPr>
        </p:nvSpPr>
        <p:spPr/>
        <p:txBody>
          <a:bodyPr/>
          <a:lstStyle/>
          <a:p>
            <a:fld id="{82BEB1E1-4C9A-471A-9A76-067F6D4E3206}" type="slidenum">
              <a:rPr lang="en-US" smtClean="0"/>
              <a:t>11</a:t>
            </a:fld>
            <a:endParaRPr lang="en-US"/>
          </a:p>
        </p:txBody>
      </p:sp>
    </p:spTree>
    <p:extLst>
      <p:ext uri="{BB962C8B-B14F-4D97-AF65-F5344CB8AC3E}">
        <p14:creationId xmlns:p14="http://schemas.microsoft.com/office/powerpoint/2010/main" val="2930151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82BEB1E1-4C9A-471A-9A76-067F6D4E3206}" type="slidenum">
              <a:rPr lang="en-US" smtClean="0"/>
              <a:t>19</a:t>
            </a:fld>
            <a:endParaRPr lang="en-US"/>
          </a:p>
        </p:txBody>
      </p:sp>
    </p:spTree>
    <p:extLst>
      <p:ext uri="{BB962C8B-B14F-4D97-AF65-F5344CB8AC3E}">
        <p14:creationId xmlns:p14="http://schemas.microsoft.com/office/powerpoint/2010/main" val="1244014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D578E0BD-B2C0-425C-947A-2781A2F3B7DF}" type="datetime1">
              <a:rPr lang="en-US" smtClean="0"/>
              <a:t>8/22/2025</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205D61C1-11F8-41E0-A2D5-00F1C581E703}"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8411288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B756D1-EC93-487A-923F-C93D45CF1852}" type="datetime1">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D61C1-11F8-41E0-A2D5-00F1C581E703}" type="slidenum">
              <a:rPr lang="en-US" smtClean="0"/>
              <a:t>‹#›</a:t>
            </a:fld>
            <a:endParaRPr lang="en-US"/>
          </a:p>
        </p:txBody>
      </p:sp>
    </p:spTree>
    <p:extLst>
      <p:ext uri="{BB962C8B-B14F-4D97-AF65-F5344CB8AC3E}">
        <p14:creationId xmlns:p14="http://schemas.microsoft.com/office/powerpoint/2010/main" val="3926866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4529C-4A35-47C8-B17D-1E182AD53531}" type="datetime1">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D61C1-11F8-41E0-A2D5-00F1C581E703}" type="slidenum">
              <a:rPr lang="en-US" smtClean="0"/>
              <a:t>‹#›</a:t>
            </a:fld>
            <a:endParaRPr lang="en-US"/>
          </a:p>
        </p:txBody>
      </p:sp>
    </p:spTree>
    <p:extLst>
      <p:ext uri="{BB962C8B-B14F-4D97-AF65-F5344CB8AC3E}">
        <p14:creationId xmlns:p14="http://schemas.microsoft.com/office/powerpoint/2010/main" val="2847228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CC166-37EB-48F5-9E6D-18AE76D07655}" type="datetime1">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D61C1-11F8-41E0-A2D5-00F1C581E703}" type="slidenum">
              <a:rPr lang="en-US" smtClean="0"/>
              <a:t>‹#›</a:t>
            </a:fld>
            <a:endParaRPr lang="en-US"/>
          </a:p>
        </p:txBody>
      </p:sp>
    </p:spTree>
    <p:extLst>
      <p:ext uri="{BB962C8B-B14F-4D97-AF65-F5344CB8AC3E}">
        <p14:creationId xmlns:p14="http://schemas.microsoft.com/office/powerpoint/2010/main" val="372702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DD40DB-37B2-40DF-B917-73D1CC8CB185}" type="datetime1">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D61C1-11F8-41E0-A2D5-00F1C581E703}"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925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C9A3DD-7CC2-460A-9108-9B1FCBB49724}" type="datetime1">
              <a:rPr lang="en-US" smtClean="0"/>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D61C1-11F8-41E0-A2D5-00F1C581E703}" type="slidenum">
              <a:rPr lang="en-US" smtClean="0"/>
              <a:t>‹#›</a:t>
            </a:fld>
            <a:endParaRPr lang="en-US"/>
          </a:p>
        </p:txBody>
      </p:sp>
    </p:spTree>
    <p:extLst>
      <p:ext uri="{BB962C8B-B14F-4D97-AF65-F5344CB8AC3E}">
        <p14:creationId xmlns:p14="http://schemas.microsoft.com/office/powerpoint/2010/main" val="251104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5E8127-0F2A-4FBE-8C22-30984FE80C85}" type="datetime1">
              <a:rPr lang="en-US" smtClean="0"/>
              <a:t>8/22/2025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5D61C1-11F8-41E0-A2D5-00F1C581E703}" type="slidenum">
              <a:rPr lang="en-US" smtClean="0"/>
              <a:t>‹#›</a:t>
            </a:fld>
            <a:endParaRPr lang="en-US"/>
          </a:p>
        </p:txBody>
      </p:sp>
    </p:spTree>
    <p:extLst>
      <p:ext uri="{BB962C8B-B14F-4D97-AF65-F5344CB8AC3E}">
        <p14:creationId xmlns:p14="http://schemas.microsoft.com/office/powerpoint/2010/main" val="3053624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0F6CAB-E228-4FC6-8053-69D3E74181FA}" type="datetime1">
              <a:rPr lang="en-US" smtClean="0"/>
              <a:t>8/22/2025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5D61C1-11F8-41E0-A2D5-00F1C581E703}" type="slidenum">
              <a:rPr lang="en-US" smtClean="0"/>
              <a:t>‹#›</a:t>
            </a:fld>
            <a:endParaRPr lang="en-US"/>
          </a:p>
        </p:txBody>
      </p:sp>
    </p:spTree>
    <p:extLst>
      <p:ext uri="{BB962C8B-B14F-4D97-AF65-F5344CB8AC3E}">
        <p14:creationId xmlns:p14="http://schemas.microsoft.com/office/powerpoint/2010/main" val="2074258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A90D6-BB51-4284-9890-0171FC8B5324}" type="datetime1">
              <a:rPr lang="en-US" smtClean="0"/>
              <a:t>8/22/2025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5D61C1-11F8-41E0-A2D5-00F1C581E703}" type="slidenum">
              <a:rPr lang="en-US" smtClean="0"/>
              <a:t>‹#›</a:t>
            </a:fld>
            <a:endParaRPr lang="en-US"/>
          </a:p>
        </p:txBody>
      </p:sp>
    </p:spTree>
    <p:extLst>
      <p:ext uri="{BB962C8B-B14F-4D97-AF65-F5344CB8AC3E}">
        <p14:creationId xmlns:p14="http://schemas.microsoft.com/office/powerpoint/2010/main" val="3707286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DA2C09-1F94-4DD8-83E4-31A8384E736C}" type="datetime1">
              <a:rPr lang="en-US" smtClean="0"/>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D61C1-11F8-41E0-A2D5-00F1C581E703}" type="slidenum">
              <a:rPr lang="en-US" smtClean="0"/>
              <a:t>‹#›</a:t>
            </a:fld>
            <a:endParaRPr lang="en-US"/>
          </a:p>
        </p:txBody>
      </p:sp>
    </p:spTree>
    <p:extLst>
      <p:ext uri="{BB962C8B-B14F-4D97-AF65-F5344CB8AC3E}">
        <p14:creationId xmlns:p14="http://schemas.microsoft.com/office/powerpoint/2010/main" val="4200563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BAD9E5-EA82-4D09-A310-4363B9A9A67A}" type="datetime1">
              <a:rPr lang="en-US" smtClean="0"/>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D61C1-11F8-41E0-A2D5-00F1C581E703}" type="slidenum">
              <a:rPr lang="en-US" smtClean="0"/>
              <a:t>‹#›</a:t>
            </a:fld>
            <a:endParaRPr lang="en-US"/>
          </a:p>
        </p:txBody>
      </p:sp>
    </p:spTree>
    <p:extLst>
      <p:ext uri="{BB962C8B-B14F-4D97-AF65-F5344CB8AC3E}">
        <p14:creationId xmlns:p14="http://schemas.microsoft.com/office/powerpoint/2010/main" val="338751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3FEB2AC6-55D6-43C3-9B91-41395BE514E5}" type="datetime1">
              <a:rPr lang="en-US" smtClean="0"/>
              <a:t>8/22/2025</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205D61C1-11F8-41E0-A2D5-00F1C581E703}" type="slidenum">
              <a:rPr lang="en-US" smtClean="0"/>
              <a:t>‹#›</a:t>
            </a:fld>
            <a:endParaRPr lang="en-US"/>
          </a:p>
        </p:txBody>
      </p:sp>
    </p:spTree>
    <p:extLst>
      <p:ext uri="{BB962C8B-B14F-4D97-AF65-F5344CB8AC3E}">
        <p14:creationId xmlns:p14="http://schemas.microsoft.com/office/powerpoint/2010/main" val="2715420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1B_90FFBEF7.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7A2C-6BF7-BB55-83DB-BF6FFA4383C7}"/>
              </a:ext>
            </a:extLst>
          </p:cNvPr>
          <p:cNvSpPr>
            <a:spLocks noGrp="1"/>
          </p:cNvSpPr>
          <p:nvPr>
            <p:ph type="ctrTitle"/>
          </p:nvPr>
        </p:nvSpPr>
        <p:spPr>
          <a:xfrm>
            <a:off x="3193869" y="955222"/>
            <a:ext cx="8098972" cy="3124199"/>
          </a:xfrm>
        </p:spPr>
        <p:txBody>
          <a:bodyPr>
            <a:noAutofit/>
          </a:bodyPr>
          <a:lstStyle/>
          <a:p>
            <a:pPr algn="l"/>
            <a:r>
              <a:rPr lang="en-US" sz="5400" dirty="0"/>
              <a:t>Investigations of Binary Neutron Star Inspiral Range Oscillations at LIGO Livingston</a:t>
            </a:r>
          </a:p>
        </p:txBody>
      </p:sp>
      <p:sp>
        <p:nvSpPr>
          <p:cNvPr id="3" name="Subtitle 2">
            <a:extLst>
              <a:ext uri="{FF2B5EF4-FFF2-40B4-BE49-F238E27FC236}">
                <a16:creationId xmlns:a16="http://schemas.microsoft.com/office/drawing/2014/main" id="{6E5DA0EA-8ADD-940D-42EF-06C71BD0AE3F}"/>
              </a:ext>
            </a:extLst>
          </p:cNvPr>
          <p:cNvSpPr>
            <a:spLocks noGrp="1"/>
          </p:cNvSpPr>
          <p:nvPr>
            <p:ph type="subTitle" idx="1"/>
          </p:nvPr>
        </p:nvSpPr>
        <p:spPr>
          <a:xfrm>
            <a:off x="3193868" y="4213507"/>
            <a:ext cx="3551025" cy="448695"/>
          </a:xfrm>
        </p:spPr>
        <p:txBody>
          <a:bodyPr vert="horz" lIns="91440" tIns="45720" rIns="91440" bIns="45720" rtlCol="0" anchor="t">
            <a:noAutofit/>
          </a:bodyPr>
          <a:lstStyle/>
          <a:p>
            <a:r>
              <a:rPr lang="en-US" sz="2000" dirty="0"/>
              <a:t>Gabe Grant</a:t>
            </a:r>
          </a:p>
          <a:p>
            <a:r>
              <a:rPr lang="en-US" sz="2000" dirty="0"/>
              <a:t>Mentor: Jane Glanzer</a:t>
            </a:r>
          </a:p>
        </p:txBody>
      </p:sp>
      <p:pic>
        <p:nvPicPr>
          <p:cNvPr id="8" name="Graphic 7" descr="Research with solid fill">
            <a:extLst>
              <a:ext uri="{FF2B5EF4-FFF2-40B4-BE49-F238E27FC236}">
                <a16:creationId xmlns:a16="http://schemas.microsoft.com/office/drawing/2014/main" id="{10D16632-09AD-F83F-E80A-46E22061E6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2183" y="1477735"/>
            <a:ext cx="2601686" cy="2601686"/>
          </a:xfrm>
          <a:prstGeom prst="rect">
            <a:avLst/>
          </a:prstGeom>
        </p:spPr>
      </p:pic>
      <p:sp>
        <p:nvSpPr>
          <p:cNvPr id="4" name="Subtitle 2">
            <a:extLst>
              <a:ext uri="{FF2B5EF4-FFF2-40B4-BE49-F238E27FC236}">
                <a16:creationId xmlns:a16="http://schemas.microsoft.com/office/drawing/2014/main" id="{7521061C-1412-129E-AD8C-C6B725AE7689}"/>
              </a:ext>
            </a:extLst>
          </p:cNvPr>
          <p:cNvSpPr txBox="1">
            <a:spLocks/>
          </p:cNvSpPr>
          <p:nvPr/>
        </p:nvSpPr>
        <p:spPr>
          <a:xfrm>
            <a:off x="7839787" y="4213506"/>
            <a:ext cx="3028511" cy="448695"/>
          </a:xfrm>
          <a:prstGeom prst="rect">
            <a:avLst/>
          </a:prstGeom>
        </p:spPr>
        <p:txBody>
          <a:bodyPr vert="horz" lIns="91440" tIns="45720" rIns="91440" bIns="45720" rtlCol="0">
            <a:no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algn="r"/>
            <a:r>
              <a:rPr lang="en-US" sz="2000" dirty="0"/>
              <a:t>LIGO SURF 2025</a:t>
            </a:r>
          </a:p>
          <a:p>
            <a:pPr algn="r"/>
            <a:r>
              <a:rPr lang="en-US" sz="2000" dirty="0"/>
              <a:t>Minnesota State University Moorhead</a:t>
            </a:r>
          </a:p>
          <a:p>
            <a:pPr algn="r"/>
            <a:endParaRPr lang="en-US" sz="2000" dirty="0"/>
          </a:p>
          <a:p>
            <a:pPr algn="r"/>
            <a:endParaRPr lang="en-US" sz="2000" dirty="0"/>
          </a:p>
        </p:txBody>
      </p:sp>
    </p:spTree>
    <p:extLst>
      <p:ext uri="{BB962C8B-B14F-4D97-AF65-F5344CB8AC3E}">
        <p14:creationId xmlns:p14="http://schemas.microsoft.com/office/powerpoint/2010/main" val="414573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7DF35-58FC-5E06-3CDE-955B34C4B97D}"/>
              </a:ext>
            </a:extLst>
          </p:cNvPr>
          <p:cNvSpPr>
            <a:spLocks noGrp="1"/>
          </p:cNvSpPr>
          <p:nvPr>
            <p:ph type="title"/>
          </p:nvPr>
        </p:nvSpPr>
        <p:spPr/>
        <p:txBody>
          <a:bodyPr/>
          <a:lstStyle/>
          <a:p>
            <a:r>
              <a:rPr lang="en-US" dirty="0"/>
              <a:t>Results: PEM/SUS/ISI/HPI/ALS </a:t>
            </a:r>
          </a:p>
        </p:txBody>
      </p:sp>
      <p:pic>
        <p:nvPicPr>
          <p:cNvPr id="2052" name="Picture 4">
            <a:extLst>
              <a:ext uri="{FF2B5EF4-FFF2-40B4-BE49-F238E27FC236}">
                <a16:creationId xmlns:a16="http://schemas.microsoft.com/office/drawing/2014/main" id="{4E96E43C-8EF2-E316-8853-4A12332D1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713" y="1776509"/>
            <a:ext cx="9523141" cy="508149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6131D999-4468-7A3C-2C2A-3B5880550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712" y="1776511"/>
            <a:ext cx="9523141" cy="5081489"/>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DD550C32-9421-AE2B-4E94-4CEF5DFA07F9}"/>
              </a:ext>
            </a:extLst>
          </p:cNvPr>
          <p:cNvSpPr>
            <a:spLocks noGrp="1"/>
          </p:cNvSpPr>
          <p:nvPr>
            <p:ph type="sldNum" sz="quarter" idx="12"/>
          </p:nvPr>
        </p:nvSpPr>
        <p:spPr/>
        <p:txBody>
          <a:bodyPr>
            <a:normAutofit lnSpcReduction="10000"/>
          </a:bodyPr>
          <a:lstStyle/>
          <a:p>
            <a:fld id="{205D61C1-11F8-41E0-A2D5-00F1C581E703}" type="slidenum">
              <a:rPr lang="en-US" smtClean="0"/>
              <a:t>10</a:t>
            </a:fld>
            <a:endParaRPr lang="en-US"/>
          </a:p>
        </p:txBody>
      </p:sp>
      <p:pic>
        <p:nvPicPr>
          <p:cNvPr id="3074" name="Picture 2">
            <a:extLst>
              <a:ext uri="{FF2B5EF4-FFF2-40B4-BE49-F238E27FC236}">
                <a16:creationId xmlns:a16="http://schemas.microsoft.com/office/drawing/2014/main" id="{CD6BB3E8-1588-9426-5019-5519E072AA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614" y="1776511"/>
            <a:ext cx="9600451" cy="50814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8495B3-D49D-952C-BB97-F75DC7CDB346}"/>
              </a:ext>
            </a:extLst>
          </p:cNvPr>
          <p:cNvSpPr txBox="1"/>
          <p:nvPr/>
        </p:nvSpPr>
        <p:spPr>
          <a:xfrm>
            <a:off x="3657600" y="1959078"/>
            <a:ext cx="6863465" cy="1200329"/>
          </a:xfrm>
          <a:prstGeom prst="rect">
            <a:avLst/>
          </a:prstGeom>
          <a:noFill/>
        </p:spPr>
        <p:txBody>
          <a:bodyPr wrap="square">
            <a:spAutoFit/>
          </a:bodyPr>
          <a:lstStyle/>
          <a:p>
            <a:pPr marL="285750" indent="-285750">
              <a:buFont typeface="Arial" panose="020B0604020202020204" pitchFamily="34" charset="0"/>
              <a:buChar char="•"/>
            </a:pPr>
            <a:r>
              <a:rPr lang="en-US" dirty="0"/>
              <a:t>L1:ISI-ETMX_ST2_BLND_Y_GS13_CUR_IN1_DQ 		 4</a:t>
            </a:r>
          </a:p>
          <a:p>
            <a:pPr marL="285750" indent="-285750">
              <a:buFont typeface="Arial" panose="020B0604020202020204" pitchFamily="34" charset="0"/>
              <a:buChar char="•"/>
            </a:pPr>
            <a:r>
              <a:rPr lang="en-US" dirty="0"/>
              <a:t>L1:PEM-EX_ACC_EBAY_FLOOR_Z 		 			 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3847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0E5D5-9693-E0BC-A9C8-5767A65F2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741A90-87BC-B964-7B12-1EE96C3C95BA}"/>
              </a:ext>
            </a:extLst>
          </p:cNvPr>
          <p:cNvSpPr>
            <a:spLocks noGrp="1"/>
          </p:cNvSpPr>
          <p:nvPr>
            <p:ph type="title"/>
          </p:nvPr>
        </p:nvSpPr>
        <p:spPr/>
        <p:txBody>
          <a:bodyPr/>
          <a:lstStyle/>
          <a:p>
            <a:r>
              <a:rPr lang="en-US"/>
              <a:t>Channel Location</a:t>
            </a:r>
          </a:p>
        </p:txBody>
      </p:sp>
      <p:sp>
        <p:nvSpPr>
          <p:cNvPr id="8" name="AutoShape 8">
            <a:extLst>
              <a:ext uri="{FF2B5EF4-FFF2-40B4-BE49-F238E27FC236}">
                <a16:creationId xmlns:a16="http://schemas.microsoft.com/office/drawing/2014/main" id="{0E98D4D0-8E86-25B2-3A57-DD7A5A2227D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a:extLst>
              <a:ext uri="{FF2B5EF4-FFF2-40B4-BE49-F238E27FC236}">
                <a16:creationId xmlns:a16="http://schemas.microsoft.com/office/drawing/2014/main" id="{9C24E67F-3FE1-EC1B-30E0-421B1F8673E3}"/>
              </a:ext>
            </a:extLst>
          </p:cNvPr>
          <p:cNvPicPr>
            <a:picLocks noChangeAspect="1"/>
          </p:cNvPicPr>
          <p:nvPr/>
        </p:nvPicPr>
        <p:blipFill>
          <a:blip r:embed="rId3"/>
          <a:stretch>
            <a:fillRect/>
          </a:stretch>
        </p:blipFill>
        <p:spPr>
          <a:xfrm>
            <a:off x="0" y="410616"/>
            <a:ext cx="8293994" cy="6150521"/>
          </a:xfrm>
          <a:prstGeom prst="rect">
            <a:avLst/>
          </a:prstGeom>
        </p:spPr>
      </p:pic>
      <p:sp>
        <p:nvSpPr>
          <p:cNvPr id="11" name="Slide Number Placeholder 10">
            <a:extLst>
              <a:ext uri="{FF2B5EF4-FFF2-40B4-BE49-F238E27FC236}">
                <a16:creationId xmlns:a16="http://schemas.microsoft.com/office/drawing/2014/main" id="{F30FA9E0-75F8-E71B-B39A-4EF11D08B714}"/>
              </a:ext>
            </a:extLst>
          </p:cNvPr>
          <p:cNvSpPr>
            <a:spLocks noGrp="1"/>
          </p:cNvSpPr>
          <p:nvPr>
            <p:ph type="sldNum" sz="quarter" idx="12"/>
          </p:nvPr>
        </p:nvSpPr>
        <p:spPr/>
        <p:txBody>
          <a:bodyPr>
            <a:normAutofit lnSpcReduction="10000"/>
          </a:bodyPr>
          <a:lstStyle/>
          <a:p>
            <a:fld id="{205D61C1-11F8-41E0-A2D5-00F1C581E703}" type="slidenum">
              <a:rPr lang="en-US" smtClean="0"/>
              <a:t>11</a:t>
            </a:fld>
            <a:endParaRPr lang="en-US"/>
          </a:p>
        </p:txBody>
      </p:sp>
      <p:sp>
        <p:nvSpPr>
          <p:cNvPr id="9" name="Arrow: Right 8">
            <a:extLst>
              <a:ext uri="{FF2B5EF4-FFF2-40B4-BE49-F238E27FC236}">
                <a16:creationId xmlns:a16="http://schemas.microsoft.com/office/drawing/2014/main" id="{4157C8A1-BDF5-A769-0DDC-EB5FE8303135}"/>
              </a:ext>
            </a:extLst>
          </p:cNvPr>
          <p:cNvSpPr/>
          <p:nvPr/>
        </p:nvSpPr>
        <p:spPr>
          <a:xfrm rot="10800000">
            <a:off x="7274072" y="4109405"/>
            <a:ext cx="2201764" cy="304801"/>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0F427279-FC46-3DD7-C0A2-A58E7B96E36E}"/>
              </a:ext>
            </a:extLst>
          </p:cNvPr>
          <p:cNvSpPr/>
          <p:nvPr/>
        </p:nvSpPr>
        <p:spPr>
          <a:xfrm rot="10800000">
            <a:off x="6775149" y="4765891"/>
            <a:ext cx="2201764" cy="30480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Arrow: Right 9">
            <a:extLst>
              <a:ext uri="{FF2B5EF4-FFF2-40B4-BE49-F238E27FC236}">
                <a16:creationId xmlns:a16="http://schemas.microsoft.com/office/drawing/2014/main" id="{05C4E0E1-3F3B-82D0-3FE1-4BE48FE3743C}"/>
              </a:ext>
            </a:extLst>
          </p:cNvPr>
          <p:cNvSpPr/>
          <p:nvPr/>
        </p:nvSpPr>
        <p:spPr>
          <a:xfrm rot="10800000">
            <a:off x="7698356" y="5248165"/>
            <a:ext cx="2201765" cy="304802"/>
          </a:xfrm>
          <a:prstGeom prst="right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 name="TextBox 2">
            <a:extLst>
              <a:ext uri="{FF2B5EF4-FFF2-40B4-BE49-F238E27FC236}">
                <a16:creationId xmlns:a16="http://schemas.microsoft.com/office/drawing/2014/main" id="{95080260-FA44-7A9F-954D-FBAD487D7237}"/>
              </a:ext>
            </a:extLst>
          </p:cNvPr>
          <p:cNvSpPr txBox="1"/>
          <p:nvPr/>
        </p:nvSpPr>
        <p:spPr>
          <a:xfrm>
            <a:off x="7778060" y="1677316"/>
            <a:ext cx="4244122" cy="1610697"/>
          </a:xfrm>
          <a:prstGeom prst="rect">
            <a:avLst/>
          </a:prstGeom>
          <a:noFill/>
        </p:spPr>
        <p:txBody>
          <a:bodyPr wrap="square" lIns="91440" tIns="45720" rIns="91440" bIns="45720" rtlCol="0" anchor="t">
            <a:spAutoFit/>
          </a:bodyPr>
          <a:lstStyle/>
          <a:p>
            <a:pPr marL="285750" indent="-285750">
              <a:spcBef>
                <a:spcPts val="1400"/>
              </a:spcBef>
              <a:spcAft>
                <a:spcPts val="200"/>
              </a:spcAft>
              <a:buFont typeface="Arial" panose="020B0604020202020204" pitchFamily="34" charset="0"/>
              <a:buChar char="•"/>
            </a:pPr>
            <a:r>
              <a:rPr lang="en-US" sz="2400" dirty="0">
                <a:solidFill>
                  <a:srgbClr val="7030A0"/>
                </a:solidFill>
              </a:rPr>
              <a:t>Electronics bay</a:t>
            </a:r>
          </a:p>
          <a:p>
            <a:pPr marL="285750" indent="-285750">
              <a:spcBef>
                <a:spcPts val="1400"/>
              </a:spcBef>
              <a:spcAft>
                <a:spcPts val="200"/>
              </a:spcAft>
              <a:buFont typeface="Arial" panose="020B0604020202020204" pitchFamily="34" charset="0"/>
              <a:buChar char="•"/>
            </a:pPr>
            <a:r>
              <a:rPr lang="en-US" sz="2400" dirty="0">
                <a:solidFill>
                  <a:srgbClr val="00B050"/>
                </a:solidFill>
              </a:rPr>
              <a:t>ISI seismometer</a:t>
            </a:r>
          </a:p>
          <a:p>
            <a:pPr marL="285750" indent="-285750">
              <a:spcBef>
                <a:spcPts val="1400"/>
              </a:spcBef>
              <a:spcAft>
                <a:spcPts val="200"/>
              </a:spcAft>
              <a:buFont typeface="Arial" panose="020B0604020202020204" pitchFamily="34" charset="0"/>
              <a:buChar char="•"/>
            </a:pPr>
            <a:r>
              <a:rPr lang="en-US" sz="2400" dirty="0">
                <a:solidFill>
                  <a:srgbClr val="FF0000"/>
                </a:solidFill>
              </a:rPr>
              <a:t>HVAC</a:t>
            </a:r>
          </a:p>
        </p:txBody>
      </p:sp>
    </p:spTree>
    <p:extLst>
      <p:ext uri="{BB962C8B-B14F-4D97-AF65-F5344CB8AC3E}">
        <p14:creationId xmlns:p14="http://schemas.microsoft.com/office/powerpoint/2010/main" val="124852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FBF71-193A-DBE7-29CD-16CFB708E396}"/>
              </a:ext>
            </a:extLst>
          </p:cNvPr>
          <p:cNvSpPr>
            <a:spLocks noGrp="1"/>
          </p:cNvSpPr>
          <p:nvPr>
            <p:ph type="title"/>
          </p:nvPr>
        </p:nvSpPr>
        <p:spPr/>
        <p:txBody>
          <a:bodyPr/>
          <a:lstStyle/>
          <a:p>
            <a:r>
              <a:rPr lang="en-US" dirty="0"/>
              <a:t>Histogram of Time-Lags</a:t>
            </a:r>
          </a:p>
        </p:txBody>
      </p:sp>
      <p:sp>
        <p:nvSpPr>
          <p:cNvPr id="4" name="TextBox 3">
            <a:extLst>
              <a:ext uri="{FF2B5EF4-FFF2-40B4-BE49-F238E27FC236}">
                <a16:creationId xmlns:a16="http://schemas.microsoft.com/office/drawing/2014/main" id="{599EF735-E398-3264-657C-657FD58209AF}"/>
              </a:ext>
            </a:extLst>
          </p:cNvPr>
          <p:cNvSpPr txBox="1"/>
          <p:nvPr/>
        </p:nvSpPr>
        <p:spPr>
          <a:xfrm>
            <a:off x="6311589" y="1996068"/>
            <a:ext cx="4962294" cy="2344231"/>
          </a:xfrm>
          <a:prstGeom prst="rect">
            <a:avLst/>
          </a:prstGeom>
          <a:noFill/>
        </p:spPr>
        <p:txBody>
          <a:bodyPr wrap="square" rtlCol="0">
            <a:spAutoFit/>
          </a:bodyPr>
          <a:lstStyle/>
          <a:p>
            <a:pPr marL="342900" indent="-342900">
              <a:lnSpc>
                <a:spcPct val="95000"/>
              </a:lnSpc>
              <a:spcBef>
                <a:spcPts val="1400"/>
              </a:spcBef>
              <a:spcAft>
                <a:spcPts val="200"/>
              </a:spcAft>
              <a:buFont typeface="Arial" panose="020B0604020202020204" pitchFamily="34" charset="0"/>
              <a:buChar char="•"/>
            </a:pPr>
            <a:r>
              <a:rPr lang="en-US" sz="2000" dirty="0"/>
              <a:t>Peak around -250 seconds is on the scale of seconds to a few minutes, possibly indicating a quick response from the BNS range</a:t>
            </a:r>
          </a:p>
          <a:p>
            <a:pPr marL="342900" indent="-342900">
              <a:lnSpc>
                <a:spcPct val="95000"/>
              </a:lnSpc>
              <a:spcBef>
                <a:spcPts val="1400"/>
              </a:spcBef>
              <a:spcAft>
                <a:spcPts val="200"/>
              </a:spcAft>
              <a:buFont typeface="Arial" panose="020B0604020202020204" pitchFamily="34" charset="0"/>
              <a:buChar char="•"/>
            </a:pPr>
            <a:r>
              <a:rPr lang="en-US" sz="2000" dirty="0"/>
              <a:t>Bump around -1000s (15 min), which is roughly half of our 30-minute period</a:t>
            </a:r>
          </a:p>
        </p:txBody>
      </p:sp>
      <p:sp>
        <p:nvSpPr>
          <p:cNvPr id="5" name="Slide Number Placeholder 4">
            <a:extLst>
              <a:ext uri="{FF2B5EF4-FFF2-40B4-BE49-F238E27FC236}">
                <a16:creationId xmlns:a16="http://schemas.microsoft.com/office/drawing/2014/main" id="{89B72B31-37C4-28F3-3A37-8A4131DD0E12}"/>
              </a:ext>
            </a:extLst>
          </p:cNvPr>
          <p:cNvSpPr>
            <a:spLocks noGrp="1"/>
          </p:cNvSpPr>
          <p:nvPr>
            <p:ph type="sldNum" sz="quarter" idx="12"/>
          </p:nvPr>
        </p:nvSpPr>
        <p:spPr/>
        <p:txBody>
          <a:bodyPr>
            <a:normAutofit lnSpcReduction="10000"/>
          </a:bodyPr>
          <a:lstStyle/>
          <a:p>
            <a:fld id="{205D61C1-11F8-41E0-A2D5-00F1C581E703}" type="slidenum">
              <a:rPr lang="en-US" smtClean="0"/>
              <a:t>12</a:t>
            </a:fld>
            <a:endParaRPr lang="en-US"/>
          </a:p>
        </p:txBody>
      </p:sp>
      <p:pic>
        <p:nvPicPr>
          <p:cNvPr id="4098" name="Picture 2">
            <a:extLst>
              <a:ext uri="{FF2B5EF4-FFF2-40B4-BE49-F238E27FC236}">
                <a16:creationId xmlns:a16="http://schemas.microsoft.com/office/drawing/2014/main" id="{FF357B64-0327-2218-B480-313176A59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17" y="1691322"/>
            <a:ext cx="6176572" cy="496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324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9139B-00F3-AAF0-0FF5-95D68BCCB514}"/>
              </a:ext>
            </a:extLst>
          </p:cNvPr>
          <p:cNvSpPr>
            <a:spLocks noGrp="1"/>
          </p:cNvSpPr>
          <p:nvPr>
            <p:ph type="title"/>
          </p:nvPr>
        </p:nvSpPr>
        <p:spPr>
          <a:xfrm>
            <a:off x="510156" y="521628"/>
            <a:ext cx="9692640" cy="1325562"/>
          </a:xfrm>
        </p:spPr>
        <p:txBody>
          <a:bodyPr/>
          <a:lstStyle/>
          <a:p>
            <a:r>
              <a:rPr lang="en-US" dirty="0"/>
              <a:t>ISI Coupling with FMC</a:t>
            </a:r>
          </a:p>
        </p:txBody>
      </p:sp>
      <p:sp>
        <p:nvSpPr>
          <p:cNvPr id="5" name="Slide Number Placeholder 4">
            <a:extLst>
              <a:ext uri="{FF2B5EF4-FFF2-40B4-BE49-F238E27FC236}">
                <a16:creationId xmlns:a16="http://schemas.microsoft.com/office/drawing/2014/main" id="{E99B0FA6-E1E6-97BE-72B5-2696F327F5D8}"/>
              </a:ext>
            </a:extLst>
          </p:cNvPr>
          <p:cNvSpPr>
            <a:spLocks noGrp="1"/>
          </p:cNvSpPr>
          <p:nvPr>
            <p:ph type="sldNum" sz="quarter" idx="12"/>
          </p:nvPr>
        </p:nvSpPr>
        <p:spPr/>
        <p:txBody>
          <a:bodyPr>
            <a:normAutofit lnSpcReduction="10000"/>
          </a:bodyPr>
          <a:lstStyle/>
          <a:p>
            <a:fld id="{205D61C1-11F8-41E0-A2D5-00F1C581E703}" type="slidenum">
              <a:rPr lang="en-US" smtClean="0"/>
              <a:t>13</a:t>
            </a:fld>
            <a:endParaRPr lang="en-US"/>
          </a:p>
        </p:txBody>
      </p:sp>
      <p:pic>
        <p:nvPicPr>
          <p:cNvPr id="5122" name="Picture 2">
            <a:extLst>
              <a:ext uri="{FF2B5EF4-FFF2-40B4-BE49-F238E27FC236}">
                <a16:creationId xmlns:a16="http://schemas.microsoft.com/office/drawing/2014/main" id="{90ACD378-760E-EC0B-435A-44D980D0C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7191"/>
            <a:ext cx="7224320" cy="250371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7FBDC608-0485-6415-00AB-DDC3CF906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354286"/>
            <a:ext cx="7224321" cy="25037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9B3213D-03DC-B4E4-BBAC-58128C41585E}"/>
              </a:ext>
            </a:extLst>
          </p:cNvPr>
          <p:cNvSpPr txBox="1"/>
          <p:nvPr/>
        </p:nvSpPr>
        <p:spPr>
          <a:xfrm>
            <a:off x="7224318" y="5597121"/>
            <a:ext cx="3759366" cy="646331"/>
          </a:xfrm>
          <a:prstGeom prst="rect">
            <a:avLst/>
          </a:prstGeom>
          <a:noFill/>
        </p:spPr>
        <p:txBody>
          <a:bodyPr wrap="square" rtlCol="0">
            <a:spAutoFit/>
          </a:bodyPr>
          <a:lstStyle/>
          <a:p>
            <a:r>
              <a:rPr lang="en-US" dirty="0"/>
              <a:t>Relative humidity sensor (no lag) </a:t>
            </a:r>
          </a:p>
          <a:p>
            <a:pPr marL="285750" indent="-285750">
              <a:buFont typeface="Arial" panose="020B0604020202020204" pitchFamily="34" charset="0"/>
              <a:buChar char="•"/>
            </a:pPr>
            <a:r>
              <a:rPr lang="en-US" dirty="0"/>
              <a:t>optimum lag of -300 seconds</a:t>
            </a:r>
          </a:p>
        </p:txBody>
      </p:sp>
      <p:pic>
        <p:nvPicPr>
          <p:cNvPr id="5128" name="Picture 8">
            <a:extLst>
              <a:ext uri="{FF2B5EF4-FFF2-40B4-BE49-F238E27FC236}">
                <a16:creationId xmlns:a16="http://schemas.microsoft.com/office/drawing/2014/main" id="{F0225B2F-2249-9713-6461-6AAB67F92A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45264"/>
            <a:ext cx="7224320" cy="250371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7C9A0BB8-2AEC-39BD-5619-6AEB168893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54287"/>
            <a:ext cx="7224317" cy="2503713"/>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Gravitational Waves: Detectors to Detections | SpringerLink">
            <a:extLst>
              <a:ext uri="{FF2B5EF4-FFF2-40B4-BE49-F238E27FC236}">
                <a16:creationId xmlns:a16="http://schemas.microsoft.com/office/drawing/2014/main" id="{CBB1F2D2-BA8C-5C1D-21E8-F32965F22FF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397"/>
          <a:stretch>
            <a:fillRect/>
          </a:stretch>
        </p:blipFill>
        <p:spPr bwMode="auto">
          <a:xfrm>
            <a:off x="6788771" y="0"/>
            <a:ext cx="540323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34696198-1086-E5E8-B186-4FCC0A2D6E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856212"/>
            <a:ext cx="7224320" cy="25037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D6368EE-693D-81A0-7C69-4BA10E465B79}"/>
              </a:ext>
            </a:extLst>
          </p:cNvPr>
          <p:cNvSpPr txBox="1"/>
          <p:nvPr/>
        </p:nvSpPr>
        <p:spPr>
          <a:xfrm>
            <a:off x="7224317" y="3093406"/>
            <a:ext cx="3759367" cy="923330"/>
          </a:xfrm>
          <a:prstGeom prst="rect">
            <a:avLst/>
          </a:prstGeom>
          <a:noFill/>
        </p:spPr>
        <p:txBody>
          <a:bodyPr wrap="square" lIns="91440" tIns="45720" rIns="91440" bIns="45720" rtlCol="0" anchor="t">
            <a:spAutoFit/>
          </a:bodyPr>
          <a:lstStyle/>
          <a:p>
            <a:r>
              <a:rPr lang="en-US" dirty="0"/>
              <a:t>End-X test mass: Seismometer on second stage ISI (no lag)</a:t>
            </a:r>
          </a:p>
          <a:p>
            <a:pPr marL="285750" indent="-285750">
              <a:buFont typeface="Arial" panose="020B0604020202020204" pitchFamily="34" charset="0"/>
              <a:buChar char="•"/>
            </a:pPr>
            <a:r>
              <a:rPr lang="en-US" dirty="0"/>
              <a:t>optimum lag of -300 seconds</a:t>
            </a:r>
          </a:p>
        </p:txBody>
      </p:sp>
    </p:spTree>
    <p:extLst>
      <p:ext uri="{BB962C8B-B14F-4D97-AF65-F5344CB8AC3E}">
        <p14:creationId xmlns:p14="http://schemas.microsoft.com/office/powerpoint/2010/main" val="310772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1529-F121-BA5E-75FC-A028D0599635}"/>
              </a:ext>
            </a:extLst>
          </p:cNvPr>
          <p:cNvSpPr>
            <a:spLocks noGrp="1"/>
          </p:cNvSpPr>
          <p:nvPr>
            <p:ph type="title"/>
          </p:nvPr>
        </p:nvSpPr>
        <p:spPr>
          <a:xfrm>
            <a:off x="499871" y="543380"/>
            <a:ext cx="4785807" cy="1325562"/>
          </a:xfrm>
        </p:spPr>
        <p:txBody>
          <a:bodyPr/>
          <a:lstStyle/>
          <a:p>
            <a:r>
              <a:rPr lang="en-US" dirty="0"/>
              <a:t>More Coupling Mechanisms?</a:t>
            </a:r>
          </a:p>
        </p:txBody>
      </p:sp>
      <p:sp>
        <p:nvSpPr>
          <p:cNvPr id="4" name="Slide Number Placeholder 3">
            <a:extLst>
              <a:ext uri="{FF2B5EF4-FFF2-40B4-BE49-F238E27FC236}">
                <a16:creationId xmlns:a16="http://schemas.microsoft.com/office/drawing/2014/main" id="{523F6A75-73E3-DD50-AD34-E4E34F881632}"/>
              </a:ext>
            </a:extLst>
          </p:cNvPr>
          <p:cNvSpPr>
            <a:spLocks noGrp="1"/>
          </p:cNvSpPr>
          <p:nvPr>
            <p:ph type="sldNum" sz="quarter" idx="12"/>
          </p:nvPr>
        </p:nvSpPr>
        <p:spPr/>
        <p:txBody>
          <a:bodyPr>
            <a:normAutofit lnSpcReduction="10000"/>
          </a:bodyPr>
          <a:lstStyle/>
          <a:p>
            <a:fld id="{205D61C1-11F8-41E0-A2D5-00F1C581E703}" type="slidenum">
              <a:rPr lang="en-US" smtClean="0"/>
              <a:t>14</a:t>
            </a:fld>
            <a:endParaRPr lang="en-US"/>
          </a:p>
        </p:txBody>
      </p:sp>
      <p:sp>
        <p:nvSpPr>
          <p:cNvPr id="5" name="TextBox 4">
            <a:extLst>
              <a:ext uri="{FF2B5EF4-FFF2-40B4-BE49-F238E27FC236}">
                <a16:creationId xmlns:a16="http://schemas.microsoft.com/office/drawing/2014/main" id="{ED1E8807-52D6-509F-C170-D1606B8FB914}"/>
              </a:ext>
            </a:extLst>
          </p:cNvPr>
          <p:cNvSpPr txBox="1"/>
          <p:nvPr/>
        </p:nvSpPr>
        <p:spPr>
          <a:xfrm>
            <a:off x="7010399" y="3429000"/>
            <a:ext cx="3813483" cy="646331"/>
          </a:xfrm>
          <a:prstGeom prst="rect">
            <a:avLst/>
          </a:prstGeom>
          <a:noFill/>
        </p:spPr>
        <p:txBody>
          <a:bodyPr wrap="square" rtlCol="0">
            <a:spAutoFit/>
          </a:bodyPr>
          <a:lstStyle/>
          <a:p>
            <a:r>
              <a:rPr lang="en-US" dirty="0"/>
              <a:t>Electronics bay accelerometer has a negative lag of -120 seconds </a:t>
            </a:r>
          </a:p>
        </p:txBody>
      </p:sp>
      <p:sp>
        <p:nvSpPr>
          <p:cNvPr id="6" name="TextBox 5">
            <a:extLst>
              <a:ext uri="{FF2B5EF4-FFF2-40B4-BE49-F238E27FC236}">
                <a16:creationId xmlns:a16="http://schemas.microsoft.com/office/drawing/2014/main" id="{6A76D764-71CA-B494-85EF-9961B6CF7E5B}"/>
              </a:ext>
            </a:extLst>
          </p:cNvPr>
          <p:cNvSpPr txBox="1"/>
          <p:nvPr/>
        </p:nvSpPr>
        <p:spPr>
          <a:xfrm>
            <a:off x="7010398" y="5643210"/>
            <a:ext cx="3813483" cy="646331"/>
          </a:xfrm>
          <a:prstGeom prst="rect">
            <a:avLst/>
          </a:prstGeom>
          <a:noFill/>
        </p:spPr>
        <p:txBody>
          <a:bodyPr wrap="square" rtlCol="0">
            <a:spAutoFit/>
          </a:bodyPr>
          <a:lstStyle/>
          <a:p>
            <a:r>
              <a:rPr lang="en-US" dirty="0"/>
              <a:t>Same ISI seismometer as before not observing the noise </a:t>
            </a:r>
          </a:p>
        </p:txBody>
      </p:sp>
      <p:pic>
        <p:nvPicPr>
          <p:cNvPr id="6150" name="Picture 6">
            <a:extLst>
              <a:ext uri="{FF2B5EF4-FFF2-40B4-BE49-F238E27FC236}">
                <a16:creationId xmlns:a16="http://schemas.microsoft.com/office/drawing/2014/main" id="{02FB8C04-CB69-009D-9DC8-653E16955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8464" y="-1"/>
            <a:ext cx="6393536" cy="221579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D35F5A2C-B2B4-282A-AA3D-7349A4BDB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6472"/>
            <a:ext cx="7010400" cy="24295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23967D50-A6A9-6AFB-5227-306E9094F7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428422"/>
            <a:ext cx="7010399" cy="24295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AE9D88-4916-6AA7-80EE-538216C220B6}"/>
              </a:ext>
            </a:extLst>
          </p:cNvPr>
          <p:cNvSpPr txBox="1"/>
          <p:nvPr/>
        </p:nvSpPr>
        <p:spPr>
          <a:xfrm>
            <a:off x="8393757" y="2215790"/>
            <a:ext cx="3813483" cy="369332"/>
          </a:xfrm>
          <a:prstGeom prst="rect">
            <a:avLst/>
          </a:prstGeom>
          <a:noFill/>
        </p:spPr>
        <p:txBody>
          <a:bodyPr wrap="square" rtlCol="0">
            <a:spAutoFit/>
          </a:bodyPr>
          <a:lstStyle/>
          <a:p>
            <a:r>
              <a:rPr lang="en-US" dirty="0"/>
              <a:t>Relative humidity sensor</a:t>
            </a:r>
          </a:p>
        </p:txBody>
      </p:sp>
    </p:spTree>
    <p:extLst>
      <p:ext uri="{BB962C8B-B14F-4D97-AF65-F5344CB8AC3E}">
        <p14:creationId xmlns:p14="http://schemas.microsoft.com/office/powerpoint/2010/main" val="297325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0199B-572A-B2B7-D8CF-1E12FD9E411F}"/>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B0530755-965D-8776-4F05-E2D5CB3856BB}"/>
              </a:ext>
            </a:extLst>
          </p:cNvPr>
          <p:cNvSpPr>
            <a:spLocks noGrp="1"/>
          </p:cNvSpPr>
          <p:nvPr>
            <p:ph idx="1"/>
          </p:nvPr>
        </p:nvSpPr>
        <p:spPr>
          <a:xfrm>
            <a:off x="1261871" y="1828800"/>
            <a:ext cx="9885099" cy="4351337"/>
          </a:xfrm>
        </p:spPr>
        <p:txBody>
          <a:bodyPr vert="horz" lIns="91440" tIns="45720" rIns="91440" bIns="45720" rtlCol="0" anchor="t">
            <a:normAutofit/>
          </a:bodyPr>
          <a:lstStyle/>
          <a:p>
            <a:r>
              <a:rPr lang="en-US" sz="2400" dirty="0"/>
              <a:t>FMC channels (temperature and relative humidity sensors) most frequently have the highest correlation with negative lag of all sensor types</a:t>
            </a:r>
          </a:p>
          <a:p>
            <a:pPr lvl="1"/>
            <a:r>
              <a:rPr lang="en-US" sz="2200" spc="10" dirty="0">
                <a:solidFill>
                  <a:srgbClr val="000000"/>
                </a:solidFill>
              </a:rPr>
              <a:t>Humidity cycling in the AHU may be a driver</a:t>
            </a:r>
            <a:endParaRPr lang="en-US" sz="2200" dirty="0">
              <a:solidFill>
                <a:srgbClr val="000000"/>
              </a:solidFill>
            </a:endParaRPr>
          </a:p>
          <a:p>
            <a:r>
              <a:rPr lang="en-US" sz="2400" dirty="0">
                <a:solidFill>
                  <a:srgbClr val="4169E1"/>
                </a:solidFill>
              </a:rPr>
              <a:t>Suspect multiple coupling mechanisms with FMC as PEM and ISI channels are not oscillating every day the BNS oscillations are present </a:t>
            </a:r>
          </a:p>
          <a:p>
            <a:pPr lvl="1"/>
            <a:r>
              <a:rPr lang="en-US" sz="2000" dirty="0"/>
              <a:t>FMC w/ ISI: temperature and/or humidity fluctuations are somehow propagating into the vacuum</a:t>
            </a:r>
          </a:p>
          <a:p>
            <a:pPr lvl="1"/>
            <a:r>
              <a:rPr lang="en-US" sz="2000" dirty="0"/>
              <a:t>FMC w/ PEM: possible airflow or structural vibrations originating from the electronics bay or HVAC</a:t>
            </a:r>
          </a:p>
        </p:txBody>
      </p:sp>
      <p:sp>
        <p:nvSpPr>
          <p:cNvPr id="5" name="Slide Number Placeholder 4">
            <a:extLst>
              <a:ext uri="{FF2B5EF4-FFF2-40B4-BE49-F238E27FC236}">
                <a16:creationId xmlns:a16="http://schemas.microsoft.com/office/drawing/2014/main" id="{F6A7BE47-2D16-BDC3-C2FB-1136CE73C8BE}"/>
              </a:ext>
            </a:extLst>
          </p:cNvPr>
          <p:cNvSpPr>
            <a:spLocks noGrp="1"/>
          </p:cNvSpPr>
          <p:nvPr>
            <p:ph type="sldNum" sz="quarter" idx="12"/>
          </p:nvPr>
        </p:nvSpPr>
        <p:spPr/>
        <p:txBody>
          <a:bodyPr>
            <a:normAutofit lnSpcReduction="10000"/>
          </a:bodyPr>
          <a:lstStyle/>
          <a:p>
            <a:fld id="{205D61C1-11F8-41E0-A2D5-00F1C581E703}" type="slidenum">
              <a:rPr lang="en-US" smtClean="0"/>
              <a:t>15</a:t>
            </a:fld>
            <a:endParaRPr lang="en-US"/>
          </a:p>
        </p:txBody>
      </p:sp>
    </p:spTree>
    <p:extLst>
      <p:ext uri="{BB962C8B-B14F-4D97-AF65-F5344CB8AC3E}">
        <p14:creationId xmlns:p14="http://schemas.microsoft.com/office/powerpoint/2010/main" val="2767266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F9F0D-56B3-7FF6-6354-60482AF3B5AB}"/>
              </a:ext>
            </a:extLst>
          </p:cNvPr>
          <p:cNvSpPr>
            <a:spLocks noGrp="1"/>
          </p:cNvSpPr>
          <p:nvPr>
            <p:ph type="title"/>
          </p:nvPr>
        </p:nvSpPr>
        <p:spPr/>
        <p:txBody>
          <a:bodyPr/>
          <a:lstStyle/>
          <a:p>
            <a:r>
              <a:rPr lang="en-US" dirty="0"/>
              <a:t>Future Steps</a:t>
            </a:r>
          </a:p>
        </p:txBody>
      </p:sp>
      <p:sp>
        <p:nvSpPr>
          <p:cNvPr id="3" name="Content Placeholder 2">
            <a:extLst>
              <a:ext uri="{FF2B5EF4-FFF2-40B4-BE49-F238E27FC236}">
                <a16:creationId xmlns:a16="http://schemas.microsoft.com/office/drawing/2014/main" id="{2455912C-29C4-7E1E-69A4-E90BEE1AC57C}"/>
              </a:ext>
            </a:extLst>
          </p:cNvPr>
          <p:cNvSpPr>
            <a:spLocks noGrp="1"/>
          </p:cNvSpPr>
          <p:nvPr>
            <p:ph idx="1"/>
          </p:nvPr>
        </p:nvSpPr>
        <p:spPr>
          <a:xfrm>
            <a:off x="1261871" y="1828800"/>
            <a:ext cx="9819785" cy="4351337"/>
          </a:xfrm>
        </p:spPr>
        <p:txBody>
          <a:bodyPr vert="horz" lIns="91440" tIns="45720" rIns="91440" bIns="45720" rtlCol="0" anchor="t">
            <a:normAutofit/>
          </a:bodyPr>
          <a:lstStyle/>
          <a:p>
            <a:r>
              <a:rPr lang="en-US" sz="2400" dirty="0"/>
              <a:t>Comprehensively cross-correlate auxiliary channels at other stations (corner station and End-Y)</a:t>
            </a:r>
          </a:p>
          <a:p>
            <a:r>
              <a:rPr lang="en-US" sz="2400" dirty="0"/>
              <a:t>Develop some method to track how the amplitude of the oscillations in the auxiliary channels change over time</a:t>
            </a:r>
          </a:p>
          <a:p>
            <a:r>
              <a:rPr lang="en-US" sz="2400" dirty="0"/>
              <a:t>Follow-up with the LIGO Livingston commissioners for potential temperature related tests </a:t>
            </a:r>
          </a:p>
          <a:p>
            <a:pPr marL="0" indent="0">
              <a:buNone/>
            </a:pPr>
            <a:endParaRPr lang="en-US" dirty="0"/>
          </a:p>
        </p:txBody>
      </p:sp>
      <p:sp>
        <p:nvSpPr>
          <p:cNvPr id="4" name="Slide Number Placeholder 3">
            <a:extLst>
              <a:ext uri="{FF2B5EF4-FFF2-40B4-BE49-F238E27FC236}">
                <a16:creationId xmlns:a16="http://schemas.microsoft.com/office/drawing/2014/main" id="{69C85AB5-2479-0366-52E2-32B51397BB35}"/>
              </a:ext>
            </a:extLst>
          </p:cNvPr>
          <p:cNvSpPr>
            <a:spLocks noGrp="1"/>
          </p:cNvSpPr>
          <p:nvPr>
            <p:ph type="sldNum" sz="quarter" idx="12"/>
          </p:nvPr>
        </p:nvSpPr>
        <p:spPr/>
        <p:txBody>
          <a:bodyPr>
            <a:normAutofit lnSpcReduction="10000"/>
          </a:bodyPr>
          <a:lstStyle/>
          <a:p>
            <a:fld id="{205D61C1-11F8-41E0-A2D5-00F1C581E703}" type="slidenum">
              <a:rPr lang="en-US" smtClean="0"/>
              <a:t>16</a:t>
            </a:fld>
            <a:endParaRPr lang="en-US"/>
          </a:p>
        </p:txBody>
      </p:sp>
    </p:spTree>
    <p:extLst>
      <p:ext uri="{BB962C8B-B14F-4D97-AF65-F5344CB8AC3E}">
        <p14:creationId xmlns:p14="http://schemas.microsoft.com/office/powerpoint/2010/main" val="2114007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7234F-3C7A-DEED-326E-0E3E38148DAE}"/>
              </a:ext>
            </a:extLst>
          </p:cNvPr>
          <p:cNvSpPr>
            <a:spLocks noGrp="1"/>
          </p:cNvSpPr>
          <p:nvPr>
            <p:ph type="title"/>
          </p:nvPr>
        </p:nvSpPr>
        <p:spPr/>
        <p:txBody>
          <a:bodyPr/>
          <a:lstStyle/>
          <a:p>
            <a:r>
              <a:rPr lang="en-US"/>
              <a:t>Acknowledgements</a:t>
            </a:r>
          </a:p>
        </p:txBody>
      </p:sp>
      <p:sp>
        <p:nvSpPr>
          <p:cNvPr id="3" name="Content Placeholder 2">
            <a:extLst>
              <a:ext uri="{FF2B5EF4-FFF2-40B4-BE49-F238E27FC236}">
                <a16:creationId xmlns:a16="http://schemas.microsoft.com/office/drawing/2014/main" id="{E14B821D-6280-B9E5-C7C3-7666872DDACB}"/>
              </a:ext>
            </a:extLst>
          </p:cNvPr>
          <p:cNvSpPr>
            <a:spLocks noGrp="1"/>
          </p:cNvSpPr>
          <p:nvPr>
            <p:ph idx="1"/>
          </p:nvPr>
        </p:nvSpPr>
        <p:spPr>
          <a:xfrm>
            <a:off x="1261872" y="1828800"/>
            <a:ext cx="6956577" cy="4351337"/>
          </a:xfrm>
        </p:spPr>
        <p:txBody>
          <a:bodyPr>
            <a:normAutofit/>
          </a:bodyPr>
          <a:lstStyle/>
          <a:p>
            <a:pPr marL="0" indent="0">
              <a:buNone/>
            </a:pPr>
            <a:r>
              <a:rPr lang="en-US" sz="2000" dirty="0"/>
              <a:t>This project was supported by:</a:t>
            </a:r>
          </a:p>
          <a:p>
            <a:r>
              <a:rPr lang="en-US" sz="2000" dirty="0"/>
              <a:t>National Science Foundation Research Experience for Undergraduates (NSF REU) </a:t>
            </a:r>
          </a:p>
          <a:p>
            <a:r>
              <a:rPr lang="en-US" sz="2000" dirty="0"/>
              <a:t>LIGO Laboratory Summer Undergraduate Research Fellowship (LIGO SURF)</a:t>
            </a:r>
          </a:p>
          <a:p>
            <a:r>
              <a:rPr lang="en-US" sz="2000" dirty="0"/>
              <a:t>California Institute of Technology Student-Faculty Programs (Caltech SFP) </a:t>
            </a:r>
          </a:p>
          <a:p>
            <a:endParaRPr lang="en-US" sz="2000" dirty="0"/>
          </a:p>
          <a:p>
            <a:pPr marL="0" indent="0">
              <a:buNone/>
            </a:pPr>
            <a:r>
              <a:rPr lang="en-US" sz="2000" dirty="0"/>
              <a:t>I would like to thank my mentor, Jane Glanzer, for her guidance on this project and my first foray into detector characterization.</a:t>
            </a:r>
          </a:p>
        </p:txBody>
      </p:sp>
      <p:pic>
        <p:nvPicPr>
          <p:cNvPr id="6" name="Picture 5" descr="A logo of a globe with a gold cogwheel&#10;&#10;AI-generated content may be incorrect.">
            <a:extLst>
              <a:ext uri="{FF2B5EF4-FFF2-40B4-BE49-F238E27FC236}">
                <a16:creationId xmlns:a16="http://schemas.microsoft.com/office/drawing/2014/main" id="{EEE0D0AB-89E0-758A-D4D8-86163BA9B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6829" y="107233"/>
            <a:ext cx="2258643" cy="2258643"/>
          </a:xfrm>
          <a:prstGeom prst="rect">
            <a:avLst/>
          </a:prstGeom>
        </p:spPr>
      </p:pic>
      <p:pic>
        <p:nvPicPr>
          <p:cNvPr id="7" name="Picture 6" descr="LIGO-F0900035-v2: LIGO Logo">
            <a:extLst>
              <a:ext uri="{FF2B5EF4-FFF2-40B4-BE49-F238E27FC236}">
                <a16:creationId xmlns:a16="http://schemas.microsoft.com/office/drawing/2014/main" id="{3085033A-08B4-AE96-85CB-7E86E984D116}"/>
              </a:ext>
            </a:extLst>
          </p:cNvPr>
          <p:cNvPicPr>
            <a:picLocks noChangeAspect="1"/>
          </p:cNvPicPr>
          <p:nvPr/>
        </p:nvPicPr>
        <p:blipFill>
          <a:blip r:embed="rId3"/>
          <a:stretch>
            <a:fillRect/>
          </a:stretch>
        </p:blipFill>
        <p:spPr>
          <a:xfrm>
            <a:off x="8218448" y="2503354"/>
            <a:ext cx="3015404" cy="2258643"/>
          </a:xfrm>
          <a:prstGeom prst="rect">
            <a:avLst/>
          </a:prstGeom>
        </p:spPr>
      </p:pic>
      <p:pic>
        <p:nvPicPr>
          <p:cNvPr id="8" name="Picture 7">
            <a:extLst>
              <a:ext uri="{FF2B5EF4-FFF2-40B4-BE49-F238E27FC236}">
                <a16:creationId xmlns:a16="http://schemas.microsoft.com/office/drawing/2014/main" id="{61C16B42-CB60-D3A6-BB7B-FFAC4428BAA5}"/>
              </a:ext>
            </a:extLst>
          </p:cNvPr>
          <p:cNvPicPr>
            <a:picLocks noChangeAspect="1"/>
          </p:cNvPicPr>
          <p:nvPr/>
        </p:nvPicPr>
        <p:blipFill>
          <a:blip r:embed="rId4"/>
          <a:srcRect r="11352"/>
          <a:stretch>
            <a:fillRect/>
          </a:stretch>
        </p:blipFill>
        <p:spPr>
          <a:xfrm>
            <a:off x="8218448" y="5161595"/>
            <a:ext cx="3015404" cy="900227"/>
          </a:xfrm>
          <a:prstGeom prst="rect">
            <a:avLst/>
          </a:prstGeom>
        </p:spPr>
      </p:pic>
      <p:sp>
        <p:nvSpPr>
          <p:cNvPr id="9" name="Slide Number Placeholder 8">
            <a:extLst>
              <a:ext uri="{FF2B5EF4-FFF2-40B4-BE49-F238E27FC236}">
                <a16:creationId xmlns:a16="http://schemas.microsoft.com/office/drawing/2014/main" id="{B880ABD3-4912-BFB2-F7B7-8A605FF374EF}"/>
              </a:ext>
            </a:extLst>
          </p:cNvPr>
          <p:cNvSpPr>
            <a:spLocks noGrp="1"/>
          </p:cNvSpPr>
          <p:nvPr>
            <p:ph type="sldNum" sz="quarter" idx="12"/>
          </p:nvPr>
        </p:nvSpPr>
        <p:spPr/>
        <p:txBody>
          <a:bodyPr>
            <a:normAutofit lnSpcReduction="10000"/>
          </a:bodyPr>
          <a:lstStyle/>
          <a:p>
            <a:fld id="{205D61C1-11F8-41E0-A2D5-00F1C581E703}" type="slidenum">
              <a:rPr lang="en-US" smtClean="0"/>
              <a:t>17</a:t>
            </a:fld>
            <a:endParaRPr lang="en-US"/>
          </a:p>
        </p:txBody>
      </p:sp>
    </p:spTree>
    <p:extLst>
      <p:ext uri="{BB962C8B-B14F-4D97-AF65-F5344CB8AC3E}">
        <p14:creationId xmlns:p14="http://schemas.microsoft.com/office/powerpoint/2010/main" val="4148720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11A7F-ABFE-4C0D-013B-83ED12D04EE2}"/>
              </a:ext>
            </a:extLst>
          </p:cNvPr>
          <p:cNvSpPr>
            <a:spLocks noGrp="1"/>
          </p:cNvSpPr>
          <p:nvPr>
            <p:ph type="title"/>
          </p:nvPr>
        </p:nvSpPr>
        <p:spPr/>
        <p:txBody>
          <a:bodyPr/>
          <a:lstStyle/>
          <a:p>
            <a:pPr algn="ctr"/>
            <a:r>
              <a:rPr lang="en-US" dirty="0"/>
              <a:t>Questions?</a:t>
            </a:r>
          </a:p>
        </p:txBody>
      </p:sp>
      <p:sp>
        <p:nvSpPr>
          <p:cNvPr id="4" name="Slide Number Placeholder 3">
            <a:extLst>
              <a:ext uri="{FF2B5EF4-FFF2-40B4-BE49-F238E27FC236}">
                <a16:creationId xmlns:a16="http://schemas.microsoft.com/office/drawing/2014/main" id="{C5CFAE3D-12F8-947A-D482-3915689599DB}"/>
              </a:ext>
            </a:extLst>
          </p:cNvPr>
          <p:cNvSpPr>
            <a:spLocks noGrp="1"/>
          </p:cNvSpPr>
          <p:nvPr>
            <p:ph type="sldNum" sz="quarter" idx="12"/>
          </p:nvPr>
        </p:nvSpPr>
        <p:spPr/>
        <p:txBody>
          <a:bodyPr>
            <a:normAutofit lnSpcReduction="10000"/>
          </a:bodyPr>
          <a:lstStyle/>
          <a:p>
            <a:fld id="{205D61C1-11F8-41E0-A2D5-00F1C581E703}" type="slidenum">
              <a:rPr lang="en-US" smtClean="0"/>
              <a:t>18</a:t>
            </a:fld>
            <a:endParaRPr lang="en-US"/>
          </a:p>
        </p:txBody>
      </p:sp>
      <p:pic>
        <p:nvPicPr>
          <p:cNvPr id="5" name="Content Placeholder 4" descr="A screen shot of a graph&#10;&#10;AI-generated content may be incorrect.">
            <a:extLst>
              <a:ext uri="{FF2B5EF4-FFF2-40B4-BE49-F238E27FC236}">
                <a16:creationId xmlns:a16="http://schemas.microsoft.com/office/drawing/2014/main" id="{5FE58865-2E55-2CEC-00FB-615895AF65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9087" y="1691322"/>
            <a:ext cx="10149208" cy="5074603"/>
          </a:xfrm>
          <a:prstGeom prst="rect">
            <a:avLst/>
          </a:prstGeom>
        </p:spPr>
      </p:pic>
    </p:spTree>
    <p:extLst>
      <p:ext uri="{BB962C8B-B14F-4D97-AF65-F5344CB8AC3E}">
        <p14:creationId xmlns:p14="http://schemas.microsoft.com/office/powerpoint/2010/main" val="769071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74D4B-8F55-0C83-119E-2E919C08DB5A}"/>
              </a:ext>
            </a:extLst>
          </p:cNvPr>
          <p:cNvSpPr>
            <a:spLocks noGrp="1"/>
          </p:cNvSpPr>
          <p:nvPr>
            <p:ph type="title"/>
          </p:nvPr>
        </p:nvSpPr>
        <p:spPr/>
        <p:txBody>
          <a:bodyPr/>
          <a:lstStyle/>
          <a:p>
            <a:r>
              <a:rPr lang="en-US"/>
              <a:t>Low Frequencies</a:t>
            </a:r>
          </a:p>
        </p:txBody>
      </p:sp>
      <p:sp>
        <p:nvSpPr>
          <p:cNvPr id="3" name="Content Placeholder 2">
            <a:extLst>
              <a:ext uri="{FF2B5EF4-FFF2-40B4-BE49-F238E27FC236}">
                <a16:creationId xmlns:a16="http://schemas.microsoft.com/office/drawing/2014/main" id="{FC102239-BFC2-77A1-EC63-39F5E885188B}"/>
              </a:ext>
            </a:extLst>
          </p:cNvPr>
          <p:cNvSpPr>
            <a:spLocks noGrp="1"/>
          </p:cNvSpPr>
          <p:nvPr>
            <p:ph idx="1"/>
          </p:nvPr>
        </p:nvSpPr>
        <p:spPr>
          <a:xfrm>
            <a:off x="1261872" y="1736970"/>
            <a:ext cx="4583757" cy="958209"/>
          </a:xfrm>
        </p:spPr>
        <p:txBody>
          <a:bodyPr vert="horz" lIns="91440" tIns="45720" rIns="91440" bIns="45720" rtlCol="0" anchor="t">
            <a:noAutofit/>
          </a:bodyPr>
          <a:lstStyle/>
          <a:p>
            <a:r>
              <a:rPr lang="en-US" sz="2000"/>
              <a:t>Explored low frequency behavior in 0.1-0.25 Hz range because motion at low frequencies has the possibility to up convert into higher frequencies</a:t>
            </a:r>
          </a:p>
          <a:p>
            <a:r>
              <a:rPr lang="en-US" sz="2000"/>
              <a:t>No substantial evidence of low frequency, periodic noise</a:t>
            </a:r>
          </a:p>
          <a:p>
            <a:endParaRPr lang="en-US"/>
          </a:p>
        </p:txBody>
      </p:sp>
      <p:pic>
        <p:nvPicPr>
          <p:cNvPr id="2050" name="Picture 2">
            <a:extLst>
              <a:ext uri="{FF2B5EF4-FFF2-40B4-BE49-F238E27FC236}">
                <a16:creationId xmlns:a16="http://schemas.microsoft.com/office/drawing/2014/main" id="{17B8710C-2F04-162D-E56C-DFAADA6C8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629" y="1122366"/>
            <a:ext cx="5447210" cy="27408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AF18702-4E65-7192-8224-300F1BF383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150" y="4117172"/>
            <a:ext cx="5447210" cy="27408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859B13F-670D-8E84-910C-65BCE5DCEE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5629" y="4117172"/>
            <a:ext cx="5447210" cy="274082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C9A158F-B341-F3ED-8285-872DCDC55674}"/>
              </a:ext>
            </a:extLst>
          </p:cNvPr>
          <p:cNvSpPr>
            <a:spLocks noGrp="1"/>
          </p:cNvSpPr>
          <p:nvPr>
            <p:ph type="sldNum" sz="quarter" idx="12"/>
          </p:nvPr>
        </p:nvSpPr>
        <p:spPr/>
        <p:txBody>
          <a:bodyPr>
            <a:normAutofit lnSpcReduction="10000"/>
          </a:bodyPr>
          <a:lstStyle/>
          <a:p>
            <a:fld id="{205D61C1-11F8-41E0-A2D5-00F1C581E703}" type="slidenum">
              <a:rPr lang="en-US" smtClean="0"/>
              <a:t>19</a:t>
            </a:fld>
            <a:endParaRPr lang="en-US"/>
          </a:p>
        </p:txBody>
      </p:sp>
    </p:spTree>
    <p:extLst>
      <p:ext uri="{BB962C8B-B14F-4D97-AF65-F5344CB8AC3E}">
        <p14:creationId xmlns:p14="http://schemas.microsoft.com/office/powerpoint/2010/main" val="3682684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CE46-74BA-4DDF-B406-FCAFDA4628C6}"/>
              </a:ext>
            </a:extLst>
          </p:cNvPr>
          <p:cNvSpPr>
            <a:spLocks noGrp="1"/>
          </p:cNvSpPr>
          <p:nvPr>
            <p:ph type="title"/>
          </p:nvPr>
        </p:nvSpPr>
        <p:spPr/>
        <p:txBody>
          <a:bodyPr/>
          <a:lstStyle/>
          <a:p>
            <a:r>
              <a:rPr lang="en-US"/>
              <a:t>BNS Range</a:t>
            </a:r>
          </a:p>
        </p:txBody>
      </p:sp>
      <p:sp>
        <p:nvSpPr>
          <p:cNvPr id="3" name="Content Placeholder 2">
            <a:extLst>
              <a:ext uri="{FF2B5EF4-FFF2-40B4-BE49-F238E27FC236}">
                <a16:creationId xmlns:a16="http://schemas.microsoft.com/office/drawing/2014/main" id="{CB16C0D1-A0B6-0CB0-A15C-C30BB1D9D7BF}"/>
              </a:ext>
            </a:extLst>
          </p:cNvPr>
          <p:cNvSpPr>
            <a:spLocks noGrp="1"/>
          </p:cNvSpPr>
          <p:nvPr>
            <p:ph idx="1"/>
          </p:nvPr>
        </p:nvSpPr>
        <p:spPr/>
        <p:txBody>
          <a:bodyPr vert="horz" lIns="91440" tIns="45720" rIns="91440" bIns="45720" rtlCol="0" anchor="t">
            <a:normAutofit/>
          </a:bodyPr>
          <a:lstStyle/>
          <a:p>
            <a:r>
              <a:rPr lang="en-US" sz="2000" dirty="0"/>
              <a:t>Binary Neutron Star Inspiral Range (BNS) is a metric used to </a:t>
            </a:r>
            <a:r>
              <a:rPr lang="en-US" sz="2000"/>
              <a:t>monitor</a:t>
            </a:r>
            <a:r>
              <a:rPr lang="en-US" sz="2000" dirty="0"/>
              <a:t> detector sensitivity</a:t>
            </a:r>
          </a:p>
          <a:p>
            <a:r>
              <a:rPr lang="en-US" sz="2000" dirty="0"/>
              <a:t>BNS range: the distance to which we can measure a binary neutron star inspiral of 1.4 M⊙ each with a signal-to-noise ratio of 8 </a:t>
            </a:r>
          </a:p>
        </p:txBody>
      </p:sp>
      <p:pic>
        <p:nvPicPr>
          <p:cNvPr id="11" name="Picture 10" descr="A graph with blue lines and green lines&#10;&#10;AI-generated content may be incorrect.">
            <a:extLst>
              <a:ext uri="{FF2B5EF4-FFF2-40B4-BE49-F238E27FC236}">
                <a16:creationId xmlns:a16="http://schemas.microsoft.com/office/drawing/2014/main" id="{B36903F5-1317-AB92-7656-10A1A09B4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908" y="3149356"/>
            <a:ext cx="7417288" cy="3708644"/>
          </a:xfrm>
          <a:prstGeom prst="rect">
            <a:avLst/>
          </a:prstGeom>
        </p:spPr>
      </p:pic>
      <p:sp>
        <p:nvSpPr>
          <p:cNvPr id="5" name="Slide Number Placeholder 4">
            <a:extLst>
              <a:ext uri="{FF2B5EF4-FFF2-40B4-BE49-F238E27FC236}">
                <a16:creationId xmlns:a16="http://schemas.microsoft.com/office/drawing/2014/main" id="{A5252ED1-98AF-1426-7E2D-00552B732C03}"/>
              </a:ext>
            </a:extLst>
          </p:cNvPr>
          <p:cNvSpPr>
            <a:spLocks noGrp="1"/>
          </p:cNvSpPr>
          <p:nvPr>
            <p:ph type="sldNum" sz="quarter" idx="12"/>
          </p:nvPr>
        </p:nvSpPr>
        <p:spPr/>
        <p:txBody>
          <a:bodyPr>
            <a:normAutofit lnSpcReduction="10000"/>
          </a:bodyPr>
          <a:lstStyle/>
          <a:p>
            <a:fld id="{205D61C1-11F8-41E0-A2D5-00F1C581E703}" type="slidenum">
              <a:rPr lang="en-US" smtClean="0"/>
              <a:t>2</a:t>
            </a:fld>
            <a:endParaRPr lang="en-US"/>
          </a:p>
        </p:txBody>
      </p:sp>
    </p:spTree>
    <p:extLst>
      <p:ext uri="{BB962C8B-B14F-4D97-AF65-F5344CB8AC3E}">
        <p14:creationId xmlns:p14="http://schemas.microsoft.com/office/powerpoint/2010/main" val="1429583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28D42B-C92F-C06B-7FF5-7AD12A998204}"/>
              </a:ext>
            </a:extLst>
          </p:cNvPr>
          <p:cNvSpPr>
            <a:spLocks noGrp="1"/>
          </p:cNvSpPr>
          <p:nvPr>
            <p:ph type="sldNum" sz="quarter" idx="12"/>
          </p:nvPr>
        </p:nvSpPr>
        <p:spPr/>
        <p:txBody>
          <a:bodyPr>
            <a:normAutofit lnSpcReduction="10000"/>
          </a:bodyPr>
          <a:lstStyle/>
          <a:p>
            <a:fld id="{205D61C1-11F8-41E0-A2D5-00F1C581E703}" type="slidenum">
              <a:rPr lang="en-US" smtClean="0"/>
              <a:t>20</a:t>
            </a:fld>
            <a:endParaRPr lang="en-US"/>
          </a:p>
        </p:txBody>
      </p:sp>
      <p:pic>
        <p:nvPicPr>
          <p:cNvPr id="5" name="Picture 12" descr="Gravitational Waves: Detectors to Detections | SpringerLink">
            <a:extLst>
              <a:ext uri="{FF2B5EF4-FFF2-40B4-BE49-F238E27FC236}">
                <a16:creationId xmlns:a16="http://schemas.microsoft.com/office/drawing/2014/main" id="{0BCA92D2-132B-F42D-99D3-D9FD4F1A24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397"/>
          <a:stretch>
            <a:fillRect/>
          </a:stretch>
        </p:blipFill>
        <p:spPr bwMode="auto">
          <a:xfrm>
            <a:off x="2226127" y="1040111"/>
            <a:ext cx="8915401" cy="47777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F6D71D-C117-83B2-E6B0-A983EFB2DA0E}"/>
              </a:ext>
            </a:extLst>
          </p:cNvPr>
          <p:cNvSpPr txBox="1"/>
          <p:nvPr/>
        </p:nvSpPr>
        <p:spPr>
          <a:xfrm>
            <a:off x="751114" y="1426029"/>
            <a:ext cx="2367643" cy="369332"/>
          </a:xfrm>
          <a:prstGeom prst="rect">
            <a:avLst/>
          </a:prstGeom>
          <a:noFill/>
        </p:spPr>
        <p:txBody>
          <a:bodyPr wrap="square" rtlCol="0">
            <a:spAutoFit/>
          </a:bodyPr>
          <a:lstStyle/>
          <a:p>
            <a:r>
              <a:rPr lang="en-US" dirty="0"/>
              <a:t>Second stage ISI </a:t>
            </a:r>
            <a:r>
              <a:rPr lang="en-US" dirty="0">
                <a:sym typeface="Wingdings" panose="05000000000000000000" pitchFamily="2" charset="2"/>
              </a:rPr>
              <a:t></a:t>
            </a:r>
            <a:endParaRPr lang="en-US" dirty="0"/>
          </a:p>
        </p:txBody>
      </p:sp>
      <p:sp>
        <p:nvSpPr>
          <p:cNvPr id="7" name="TextBox 6">
            <a:extLst>
              <a:ext uri="{FF2B5EF4-FFF2-40B4-BE49-F238E27FC236}">
                <a16:creationId xmlns:a16="http://schemas.microsoft.com/office/drawing/2014/main" id="{D7C995F6-70E4-A6BC-2C26-7E00CE5D66EB}"/>
              </a:ext>
            </a:extLst>
          </p:cNvPr>
          <p:cNvSpPr txBox="1"/>
          <p:nvPr/>
        </p:nvSpPr>
        <p:spPr>
          <a:xfrm>
            <a:off x="2111828" y="4169228"/>
            <a:ext cx="1763486" cy="369332"/>
          </a:xfrm>
          <a:prstGeom prst="rect">
            <a:avLst/>
          </a:prstGeom>
          <a:noFill/>
        </p:spPr>
        <p:txBody>
          <a:bodyPr wrap="square" rtlCol="0">
            <a:spAutoFit/>
          </a:bodyPr>
          <a:lstStyle/>
          <a:p>
            <a:r>
              <a:rPr lang="en-US" dirty="0"/>
              <a:t>HPI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25385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EAC74-D0C8-19F2-5A73-06D0E206CC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22E00F-3643-5C4E-F369-FB5DE9C0655B}"/>
              </a:ext>
            </a:extLst>
          </p:cNvPr>
          <p:cNvSpPr>
            <a:spLocks noGrp="1"/>
          </p:cNvSpPr>
          <p:nvPr>
            <p:ph type="title"/>
          </p:nvPr>
        </p:nvSpPr>
        <p:spPr/>
        <p:txBody>
          <a:bodyPr/>
          <a:lstStyle/>
          <a:p>
            <a:r>
              <a:rPr lang="en-US"/>
              <a:t>BNS Range Oscillations</a:t>
            </a:r>
          </a:p>
        </p:txBody>
      </p:sp>
      <p:sp>
        <p:nvSpPr>
          <p:cNvPr id="3" name="Content Placeholder 2">
            <a:extLst>
              <a:ext uri="{FF2B5EF4-FFF2-40B4-BE49-F238E27FC236}">
                <a16:creationId xmlns:a16="http://schemas.microsoft.com/office/drawing/2014/main" id="{7299DC22-22BE-9B51-B043-D539699B3056}"/>
              </a:ext>
            </a:extLst>
          </p:cNvPr>
          <p:cNvSpPr>
            <a:spLocks noGrp="1"/>
          </p:cNvSpPr>
          <p:nvPr>
            <p:ph idx="1"/>
          </p:nvPr>
        </p:nvSpPr>
        <p:spPr/>
        <p:txBody>
          <a:bodyPr>
            <a:normAutofit/>
          </a:bodyPr>
          <a:lstStyle/>
          <a:p>
            <a:r>
              <a:rPr lang="en-US" sz="2000" dirty="0"/>
              <a:t>Recurring oscillations that happen at random in O4</a:t>
            </a:r>
          </a:p>
          <a:p>
            <a:r>
              <a:rPr lang="en-US" sz="2000" dirty="0"/>
              <a:t>Roughly 30-minute period</a:t>
            </a:r>
          </a:p>
          <a:p>
            <a:r>
              <a:rPr lang="en-US" sz="2000" dirty="0"/>
              <a:t>Changes of 5-15 megaparsecs </a:t>
            </a:r>
          </a:p>
        </p:txBody>
      </p:sp>
      <p:sp>
        <p:nvSpPr>
          <p:cNvPr id="6" name="Slide Number Placeholder 5">
            <a:extLst>
              <a:ext uri="{FF2B5EF4-FFF2-40B4-BE49-F238E27FC236}">
                <a16:creationId xmlns:a16="http://schemas.microsoft.com/office/drawing/2014/main" id="{87F940E8-C7D9-75C1-B5EF-DB9992A89856}"/>
              </a:ext>
            </a:extLst>
          </p:cNvPr>
          <p:cNvSpPr>
            <a:spLocks noGrp="1"/>
          </p:cNvSpPr>
          <p:nvPr>
            <p:ph type="sldNum" sz="quarter" idx="12"/>
          </p:nvPr>
        </p:nvSpPr>
        <p:spPr/>
        <p:txBody>
          <a:bodyPr>
            <a:normAutofit lnSpcReduction="10000"/>
          </a:bodyPr>
          <a:lstStyle/>
          <a:p>
            <a:fld id="{205D61C1-11F8-41E0-A2D5-00F1C581E703}" type="slidenum">
              <a:rPr lang="en-US" smtClean="0"/>
              <a:t>3</a:t>
            </a:fld>
            <a:endParaRPr lang="en-US"/>
          </a:p>
        </p:txBody>
      </p:sp>
      <p:sp>
        <p:nvSpPr>
          <p:cNvPr id="4" name="AutoShape 2">
            <a:extLst>
              <a:ext uri="{FF2B5EF4-FFF2-40B4-BE49-F238E27FC236}">
                <a16:creationId xmlns:a16="http://schemas.microsoft.com/office/drawing/2014/main" id="{D99CF60E-31CC-7043-06D5-A24122AEB3D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A screen shot of a graph&#10;&#10;AI-generated content may be incorrect.">
            <a:extLst>
              <a:ext uri="{FF2B5EF4-FFF2-40B4-BE49-F238E27FC236}">
                <a16:creationId xmlns:a16="http://schemas.microsoft.com/office/drawing/2014/main" id="{5BE1873C-BB50-7EE5-5760-9FFA1AD7B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571" y="3145971"/>
            <a:ext cx="7424057" cy="3712029"/>
          </a:xfrm>
          <a:prstGeom prst="rect">
            <a:avLst/>
          </a:prstGeom>
        </p:spPr>
      </p:pic>
    </p:spTree>
    <p:extLst>
      <p:ext uri="{BB962C8B-B14F-4D97-AF65-F5344CB8AC3E}">
        <p14:creationId xmlns:p14="http://schemas.microsoft.com/office/powerpoint/2010/main" val="3884652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86AE-EECC-A129-BA9E-06514C568E76}"/>
              </a:ext>
            </a:extLst>
          </p:cNvPr>
          <p:cNvSpPr>
            <a:spLocks noGrp="1"/>
          </p:cNvSpPr>
          <p:nvPr>
            <p:ph type="title"/>
          </p:nvPr>
        </p:nvSpPr>
        <p:spPr/>
        <p:txBody>
          <a:bodyPr/>
          <a:lstStyle/>
          <a:p>
            <a:r>
              <a:rPr lang="en-US"/>
              <a:t>BNS Range Oscillations</a:t>
            </a:r>
          </a:p>
        </p:txBody>
      </p:sp>
      <p:sp>
        <p:nvSpPr>
          <p:cNvPr id="3" name="Content Placeholder 2">
            <a:extLst>
              <a:ext uri="{FF2B5EF4-FFF2-40B4-BE49-F238E27FC236}">
                <a16:creationId xmlns:a16="http://schemas.microsoft.com/office/drawing/2014/main" id="{7AE34D7A-7E1C-8A9A-E6F9-5C3E577C79A0}"/>
              </a:ext>
            </a:extLst>
          </p:cNvPr>
          <p:cNvSpPr>
            <a:spLocks noGrp="1"/>
          </p:cNvSpPr>
          <p:nvPr>
            <p:ph idx="1"/>
          </p:nvPr>
        </p:nvSpPr>
        <p:spPr/>
        <p:txBody>
          <a:bodyPr/>
          <a:lstStyle/>
          <a:p>
            <a:r>
              <a:rPr lang="en-US" sz="2000" dirty="0"/>
              <a:t>Noise seen in the 30-50 Hz range</a:t>
            </a:r>
          </a:p>
          <a:p>
            <a:r>
              <a:rPr lang="en-US" sz="2000" dirty="0"/>
              <a:t>This noise effects the sensitivity at which we can detect higher mass binary black holes</a:t>
            </a:r>
          </a:p>
          <a:p>
            <a:endParaRPr lang="en-US" sz="2000" dirty="0"/>
          </a:p>
          <a:p>
            <a:endParaRPr lang="en-US" dirty="0"/>
          </a:p>
        </p:txBody>
      </p:sp>
      <p:sp>
        <p:nvSpPr>
          <p:cNvPr id="4" name="Slide Number Placeholder 3">
            <a:extLst>
              <a:ext uri="{FF2B5EF4-FFF2-40B4-BE49-F238E27FC236}">
                <a16:creationId xmlns:a16="http://schemas.microsoft.com/office/drawing/2014/main" id="{5EACEF2E-06E0-7D3C-66F2-B67FC04A4B74}"/>
              </a:ext>
            </a:extLst>
          </p:cNvPr>
          <p:cNvSpPr>
            <a:spLocks noGrp="1"/>
          </p:cNvSpPr>
          <p:nvPr>
            <p:ph type="sldNum" sz="quarter" idx="12"/>
          </p:nvPr>
        </p:nvSpPr>
        <p:spPr/>
        <p:txBody>
          <a:bodyPr>
            <a:normAutofit lnSpcReduction="10000"/>
          </a:bodyPr>
          <a:lstStyle/>
          <a:p>
            <a:fld id="{205D61C1-11F8-41E0-A2D5-00F1C581E703}" type="slidenum">
              <a:rPr lang="en-US" smtClean="0"/>
              <a:t>4</a:t>
            </a:fld>
            <a:endParaRPr lang="en-US"/>
          </a:p>
        </p:txBody>
      </p:sp>
      <p:pic>
        <p:nvPicPr>
          <p:cNvPr id="5" name="Picture 4">
            <a:extLst>
              <a:ext uri="{FF2B5EF4-FFF2-40B4-BE49-F238E27FC236}">
                <a16:creationId xmlns:a16="http://schemas.microsoft.com/office/drawing/2014/main" id="{E9571CC4-0E18-CF56-C4E2-DEB54514EB89}"/>
              </a:ext>
            </a:extLst>
          </p:cNvPr>
          <p:cNvPicPr>
            <a:picLocks noChangeAspect="1"/>
          </p:cNvPicPr>
          <p:nvPr/>
        </p:nvPicPr>
        <p:blipFill>
          <a:blip r:embed="rId3"/>
          <a:srcRect l="5775" r="152" b="-195"/>
          <a:stretch>
            <a:fillRect/>
          </a:stretch>
        </p:blipFill>
        <p:spPr>
          <a:xfrm>
            <a:off x="7328150" y="3082907"/>
            <a:ext cx="3964690" cy="3301366"/>
          </a:xfrm>
          <a:prstGeom prst="rect">
            <a:avLst/>
          </a:prstGeom>
        </p:spPr>
      </p:pic>
      <p:pic>
        <p:nvPicPr>
          <p:cNvPr id="8" name="Picture 7">
            <a:extLst>
              <a:ext uri="{FF2B5EF4-FFF2-40B4-BE49-F238E27FC236}">
                <a16:creationId xmlns:a16="http://schemas.microsoft.com/office/drawing/2014/main" id="{A5C11161-1E16-CE4B-31A9-DFB9E387166A}"/>
              </a:ext>
            </a:extLst>
          </p:cNvPr>
          <p:cNvPicPr>
            <a:picLocks noChangeAspect="1"/>
          </p:cNvPicPr>
          <p:nvPr/>
        </p:nvPicPr>
        <p:blipFill>
          <a:blip r:embed="rId4"/>
          <a:stretch>
            <a:fillRect/>
          </a:stretch>
        </p:blipFill>
        <p:spPr>
          <a:xfrm>
            <a:off x="150766" y="2998119"/>
            <a:ext cx="6912942" cy="3470943"/>
          </a:xfrm>
          <a:prstGeom prst="rect">
            <a:avLst/>
          </a:prstGeom>
        </p:spPr>
      </p:pic>
      <p:sp>
        <p:nvSpPr>
          <p:cNvPr id="9" name="TextBox 8">
            <a:extLst>
              <a:ext uri="{FF2B5EF4-FFF2-40B4-BE49-F238E27FC236}">
                <a16:creationId xmlns:a16="http://schemas.microsoft.com/office/drawing/2014/main" id="{DAF976C6-207E-59FE-9B83-7E9711B17F36}"/>
              </a:ext>
            </a:extLst>
          </p:cNvPr>
          <p:cNvSpPr txBox="1"/>
          <p:nvPr/>
        </p:nvSpPr>
        <p:spPr>
          <a:xfrm rot="16200000">
            <a:off x="5823857" y="3483428"/>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Strain/sqrt(Hz)</a:t>
            </a:r>
          </a:p>
        </p:txBody>
      </p:sp>
    </p:spTree>
    <p:extLst>
      <p:ext uri="{BB962C8B-B14F-4D97-AF65-F5344CB8AC3E}">
        <p14:creationId xmlns:p14="http://schemas.microsoft.com/office/powerpoint/2010/main" val="206026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9440E-AF92-F0D9-6E66-3C1EB42AE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359C2B-BC75-91A1-E1E6-D1D8CB55D941}"/>
              </a:ext>
            </a:extLst>
          </p:cNvPr>
          <p:cNvSpPr>
            <a:spLocks noGrp="1"/>
          </p:cNvSpPr>
          <p:nvPr>
            <p:ph type="title"/>
          </p:nvPr>
        </p:nvSpPr>
        <p:spPr/>
        <p:txBody>
          <a:bodyPr/>
          <a:lstStyle/>
          <a:p>
            <a:r>
              <a:rPr lang="en-US"/>
              <a:t>Detector Characterization</a:t>
            </a:r>
          </a:p>
        </p:txBody>
      </p:sp>
      <p:sp>
        <p:nvSpPr>
          <p:cNvPr id="8" name="AutoShape 8">
            <a:extLst>
              <a:ext uri="{FF2B5EF4-FFF2-40B4-BE49-F238E27FC236}">
                <a16:creationId xmlns:a16="http://schemas.microsoft.com/office/drawing/2014/main" id="{C3A0C80F-8813-98CE-BEC7-91850892536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a:extLst>
              <a:ext uri="{FF2B5EF4-FFF2-40B4-BE49-F238E27FC236}">
                <a16:creationId xmlns:a16="http://schemas.microsoft.com/office/drawing/2014/main" id="{0D5F6B5A-ADC7-108E-9D9F-BFB6D5DA5F44}"/>
              </a:ext>
            </a:extLst>
          </p:cNvPr>
          <p:cNvPicPr>
            <a:picLocks noChangeAspect="1"/>
          </p:cNvPicPr>
          <p:nvPr/>
        </p:nvPicPr>
        <p:blipFill>
          <a:blip r:embed="rId3"/>
          <a:stretch>
            <a:fillRect/>
          </a:stretch>
        </p:blipFill>
        <p:spPr>
          <a:xfrm>
            <a:off x="488986" y="1796779"/>
            <a:ext cx="6424749" cy="4764358"/>
          </a:xfrm>
          <a:prstGeom prst="rect">
            <a:avLst/>
          </a:prstGeom>
        </p:spPr>
      </p:pic>
      <p:sp>
        <p:nvSpPr>
          <p:cNvPr id="3" name="TextBox 2">
            <a:extLst>
              <a:ext uri="{FF2B5EF4-FFF2-40B4-BE49-F238E27FC236}">
                <a16:creationId xmlns:a16="http://schemas.microsoft.com/office/drawing/2014/main" id="{E7F41202-57CA-397A-F13B-77F700205F08}"/>
              </a:ext>
            </a:extLst>
          </p:cNvPr>
          <p:cNvSpPr txBox="1"/>
          <p:nvPr/>
        </p:nvSpPr>
        <p:spPr>
          <a:xfrm>
            <a:off x="6913735" y="1915885"/>
            <a:ext cx="4244122" cy="2657138"/>
          </a:xfrm>
          <a:prstGeom prst="rect">
            <a:avLst/>
          </a:prstGeom>
          <a:noFill/>
        </p:spPr>
        <p:txBody>
          <a:bodyPr wrap="square" rtlCol="0">
            <a:spAutoFit/>
          </a:bodyPr>
          <a:lstStyle/>
          <a:p>
            <a:pPr marL="285750" indent="-285750">
              <a:spcBef>
                <a:spcPts val="1400"/>
              </a:spcBef>
              <a:spcAft>
                <a:spcPts val="200"/>
              </a:spcAft>
              <a:buFont typeface="Arial" panose="020B0604020202020204" pitchFamily="34" charset="0"/>
              <a:buChar char="•"/>
            </a:pPr>
            <a:r>
              <a:rPr lang="en-US" sz="2000" dirty="0"/>
              <a:t>Responsible for identifying and mitigating noise sources in detector</a:t>
            </a:r>
          </a:p>
          <a:p>
            <a:pPr marL="285750" indent="-285750">
              <a:spcBef>
                <a:spcPts val="1400"/>
              </a:spcBef>
              <a:spcAft>
                <a:spcPts val="200"/>
              </a:spcAft>
              <a:buFont typeface="Arial" panose="020B0604020202020204" pitchFamily="34" charset="0"/>
              <a:buChar char="•"/>
            </a:pPr>
            <a:r>
              <a:rPr lang="en-US" sz="2000" dirty="0"/>
              <a:t>LIGO is complicated and large, potential for noise everywhere</a:t>
            </a:r>
          </a:p>
          <a:p>
            <a:pPr marL="285750" indent="-285750">
              <a:spcBef>
                <a:spcPts val="1400"/>
              </a:spcBef>
              <a:spcAft>
                <a:spcPts val="200"/>
              </a:spcAft>
              <a:buFont typeface="Arial" panose="020B0604020202020204" pitchFamily="34" charset="0"/>
              <a:buChar char="•"/>
            </a:pPr>
            <a:r>
              <a:rPr lang="en-US" sz="2000" dirty="0"/>
              <a:t>Many sensor types throughout LIGO facilities</a:t>
            </a:r>
          </a:p>
        </p:txBody>
      </p:sp>
      <p:sp>
        <p:nvSpPr>
          <p:cNvPr id="4" name="Slide Number Placeholder 3">
            <a:extLst>
              <a:ext uri="{FF2B5EF4-FFF2-40B4-BE49-F238E27FC236}">
                <a16:creationId xmlns:a16="http://schemas.microsoft.com/office/drawing/2014/main" id="{6B075F4F-ED75-5BFA-5EB2-30083E64A41B}"/>
              </a:ext>
            </a:extLst>
          </p:cNvPr>
          <p:cNvSpPr>
            <a:spLocks noGrp="1"/>
          </p:cNvSpPr>
          <p:nvPr>
            <p:ph type="sldNum" sz="quarter" idx="12"/>
          </p:nvPr>
        </p:nvSpPr>
        <p:spPr/>
        <p:txBody>
          <a:bodyPr>
            <a:normAutofit lnSpcReduction="10000"/>
          </a:bodyPr>
          <a:lstStyle/>
          <a:p>
            <a:fld id="{205D61C1-11F8-41E0-A2D5-00F1C581E703}" type="slidenum">
              <a:rPr lang="en-US" smtClean="0"/>
              <a:t>5</a:t>
            </a:fld>
            <a:endParaRPr lang="en-US"/>
          </a:p>
        </p:txBody>
      </p:sp>
    </p:spTree>
    <p:extLst>
      <p:ext uri="{BB962C8B-B14F-4D97-AF65-F5344CB8AC3E}">
        <p14:creationId xmlns:p14="http://schemas.microsoft.com/office/powerpoint/2010/main" val="3300093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F40EB-8615-6AEA-9D43-1594CE71AC65}"/>
              </a:ext>
            </a:extLst>
          </p:cNvPr>
          <p:cNvSpPr>
            <a:spLocks noGrp="1"/>
          </p:cNvSpPr>
          <p:nvPr>
            <p:ph type="title"/>
          </p:nvPr>
        </p:nvSpPr>
        <p:spPr/>
        <p:txBody>
          <a:bodyPr/>
          <a:lstStyle/>
          <a:p>
            <a:r>
              <a:rPr lang="en-US" dirty="0"/>
              <a:t>Auxiliary Channels Subsystems</a:t>
            </a:r>
          </a:p>
        </p:txBody>
      </p:sp>
      <p:sp>
        <p:nvSpPr>
          <p:cNvPr id="3" name="Content Placeholder 2">
            <a:extLst>
              <a:ext uri="{FF2B5EF4-FFF2-40B4-BE49-F238E27FC236}">
                <a16:creationId xmlns:a16="http://schemas.microsoft.com/office/drawing/2014/main" id="{2841D7A2-8B49-AC7E-648B-8610839558CD}"/>
              </a:ext>
            </a:extLst>
          </p:cNvPr>
          <p:cNvSpPr>
            <a:spLocks noGrp="1"/>
          </p:cNvSpPr>
          <p:nvPr>
            <p:ph idx="1"/>
          </p:nvPr>
        </p:nvSpPr>
        <p:spPr>
          <a:xfrm>
            <a:off x="1249680" y="2102485"/>
            <a:ext cx="9692640" cy="4663440"/>
          </a:xfrm>
        </p:spPr>
        <p:txBody>
          <a:bodyPr vert="horz" lIns="91440" tIns="45720" rIns="91440" bIns="45720" rtlCol="0" anchor="t">
            <a:normAutofit/>
          </a:bodyPr>
          <a:lstStyle/>
          <a:p>
            <a:r>
              <a:rPr lang="en-US" sz="2800" b="1" dirty="0"/>
              <a:t>FMC</a:t>
            </a:r>
            <a:r>
              <a:rPr lang="en-US" sz="2800" dirty="0"/>
              <a:t>: “Facility Management and Control”</a:t>
            </a:r>
          </a:p>
          <a:p>
            <a:r>
              <a:rPr lang="en-US" sz="2800" b="1" dirty="0"/>
              <a:t>PEM</a:t>
            </a:r>
            <a:r>
              <a:rPr lang="en-US" sz="2800" dirty="0"/>
              <a:t>: “Physical Environment Monitoring”</a:t>
            </a:r>
          </a:p>
          <a:p>
            <a:r>
              <a:rPr lang="en-US" sz="2800" b="1" dirty="0"/>
              <a:t>SUS</a:t>
            </a:r>
            <a:r>
              <a:rPr lang="en-US" sz="2800" dirty="0"/>
              <a:t>: “Suspension”</a:t>
            </a:r>
          </a:p>
          <a:p>
            <a:r>
              <a:rPr lang="en-US" sz="2800" b="1" dirty="0"/>
              <a:t>HPI</a:t>
            </a:r>
            <a:r>
              <a:rPr lang="en-US" sz="2800" dirty="0"/>
              <a:t>: “Hydraulic External Pre-Isolator”</a:t>
            </a:r>
          </a:p>
          <a:p>
            <a:r>
              <a:rPr lang="en-US" sz="2800" b="1" dirty="0"/>
              <a:t>ISI</a:t>
            </a:r>
            <a:r>
              <a:rPr lang="en-US" sz="2800" dirty="0"/>
              <a:t>: “Internal Seismic Isolation”</a:t>
            </a:r>
          </a:p>
          <a:p>
            <a:r>
              <a:rPr lang="en-US" sz="2800" b="1" dirty="0"/>
              <a:t>ALS</a:t>
            </a:r>
            <a:r>
              <a:rPr lang="en-US" sz="2800" dirty="0"/>
              <a:t>: “Arm Length Stabilization”</a:t>
            </a:r>
          </a:p>
        </p:txBody>
      </p:sp>
      <p:sp>
        <p:nvSpPr>
          <p:cNvPr id="6" name="Slide Number Placeholder 5">
            <a:extLst>
              <a:ext uri="{FF2B5EF4-FFF2-40B4-BE49-F238E27FC236}">
                <a16:creationId xmlns:a16="http://schemas.microsoft.com/office/drawing/2014/main" id="{6F601A37-4FE3-4FB5-A46B-7D12075944EF}"/>
              </a:ext>
            </a:extLst>
          </p:cNvPr>
          <p:cNvSpPr>
            <a:spLocks noGrp="1"/>
          </p:cNvSpPr>
          <p:nvPr>
            <p:ph type="sldNum" sz="quarter" idx="12"/>
          </p:nvPr>
        </p:nvSpPr>
        <p:spPr/>
        <p:txBody>
          <a:bodyPr>
            <a:normAutofit lnSpcReduction="10000"/>
          </a:bodyPr>
          <a:lstStyle/>
          <a:p>
            <a:fld id="{205D61C1-11F8-41E0-A2D5-00F1C581E703}" type="slidenum">
              <a:rPr lang="en-US" smtClean="0"/>
              <a:t>6</a:t>
            </a:fld>
            <a:endParaRPr lang="en-US"/>
          </a:p>
        </p:txBody>
      </p:sp>
    </p:spTree>
    <p:extLst>
      <p:ext uri="{BB962C8B-B14F-4D97-AF65-F5344CB8AC3E}">
        <p14:creationId xmlns:p14="http://schemas.microsoft.com/office/powerpoint/2010/main" val="2432679671"/>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F0DD-ACB6-31C9-1F71-9850E067732F}"/>
              </a:ext>
            </a:extLst>
          </p:cNvPr>
          <p:cNvSpPr>
            <a:spLocks noGrp="1"/>
          </p:cNvSpPr>
          <p:nvPr>
            <p:ph type="title"/>
          </p:nvPr>
        </p:nvSpPr>
        <p:spPr>
          <a:xfrm>
            <a:off x="838200" y="365760"/>
            <a:ext cx="9692640" cy="1325562"/>
          </a:xfrm>
        </p:spPr>
        <p:txBody>
          <a:bodyPr/>
          <a:lstStyle/>
          <a:p>
            <a:r>
              <a:rPr lang="en-US" dirty="0"/>
              <a:t>Objective</a:t>
            </a:r>
          </a:p>
        </p:txBody>
      </p:sp>
      <p:sp>
        <p:nvSpPr>
          <p:cNvPr id="3" name="Content Placeholder 2">
            <a:extLst>
              <a:ext uri="{FF2B5EF4-FFF2-40B4-BE49-F238E27FC236}">
                <a16:creationId xmlns:a16="http://schemas.microsoft.com/office/drawing/2014/main" id="{14E3859B-0E5D-81D0-E290-335DCE4B62FD}"/>
              </a:ext>
            </a:extLst>
          </p:cNvPr>
          <p:cNvSpPr>
            <a:spLocks noGrp="1"/>
          </p:cNvSpPr>
          <p:nvPr>
            <p:ph idx="1"/>
          </p:nvPr>
        </p:nvSpPr>
        <p:spPr>
          <a:xfrm>
            <a:off x="838200" y="1825625"/>
            <a:ext cx="10287000" cy="4666615"/>
          </a:xfrm>
        </p:spPr>
        <p:txBody>
          <a:bodyPr vert="horz" lIns="91440" tIns="45720" rIns="91440" bIns="45720" rtlCol="0" anchor="t">
            <a:normAutofit/>
          </a:bodyPr>
          <a:lstStyle/>
          <a:p>
            <a:pPr marL="0" indent="0">
              <a:buNone/>
            </a:pPr>
            <a:r>
              <a:rPr lang="en-US" sz="2400" b="1" dirty="0">
                <a:solidFill>
                  <a:srgbClr val="4169E1"/>
                </a:solidFill>
              </a:rPr>
              <a:t>Identify the source and the coupling mechanism of the oscillations in the BNS range </a:t>
            </a:r>
          </a:p>
          <a:p>
            <a:r>
              <a:rPr lang="en-US" sz="2000" dirty="0"/>
              <a:t>Many auxiliary channels exhibiting </a:t>
            </a:r>
            <a:r>
              <a:rPr lang="en-US" sz="2000"/>
              <a:t>~30 minute oscillatory</a:t>
            </a:r>
            <a:r>
              <a:rPr lang="en-US" sz="2000" dirty="0"/>
              <a:t> behavior </a:t>
            </a:r>
          </a:p>
          <a:p>
            <a:r>
              <a:rPr lang="en-US" sz="2000" dirty="0"/>
              <a:t>Oscillations have been occurring since the start of O4</a:t>
            </a:r>
          </a:p>
          <a:p>
            <a:r>
              <a:rPr lang="en-US" sz="2000" dirty="0"/>
              <a:t>Cross-correlation </a:t>
            </a:r>
            <a:r>
              <a:rPr lang="en-US" sz="2000"/>
              <a:t>with a time lag between</a:t>
            </a:r>
            <a:r>
              <a:rPr lang="en-US" sz="2000" dirty="0"/>
              <a:t> </a:t>
            </a:r>
            <a:r>
              <a:rPr lang="en-US" sz="2000"/>
              <a:t>band-limited RMS (BLRMS) of the gravitational </a:t>
            </a:r>
            <a:r>
              <a:rPr lang="en-US" sz="2000" dirty="0"/>
              <a:t>wave strain </a:t>
            </a:r>
            <a:r>
              <a:rPr lang="en-US" sz="2000"/>
              <a:t>data, </a:t>
            </a:r>
            <a:r>
              <a:rPr lang="en-US" sz="2000" dirty="0"/>
              <a:t>and</a:t>
            </a:r>
            <a:r>
              <a:rPr lang="en-US" sz="2000"/>
              <a:t> BLRMS of </a:t>
            </a:r>
            <a:r>
              <a:rPr lang="en-US" sz="2000" dirty="0"/>
              <a:t>auxiliary channel data to identify potential couplings</a:t>
            </a:r>
          </a:p>
          <a:p>
            <a:pPr lvl="1">
              <a:buFont typeface="Courier New" pitchFamily="34" charset="0"/>
              <a:buChar char="o"/>
            </a:pPr>
            <a:r>
              <a:rPr lang="en-US" sz="1800" spc="10">
                <a:solidFill>
                  <a:srgbClr val="000000"/>
                </a:solidFill>
              </a:rPr>
              <a:t>Do specific auxiliary channels lead the strain?</a:t>
            </a:r>
          </a:p>
          <a:p>
            <a:r>
              <a:rPr lang="en-US" sz="2000">
                <a:solidFill>
                  <a:srgbClr val="000000"/>
                </a:solidFill>
              </a:rPr>
              <a:t>Examined 19 days of 04 so far in the End-X station </a:t>
            </a:r>
          </a:p>
          <a:p>
            <a:pPr lvl="1">
              <a:buFont typeface="Wingdings 2" pitchFamily="34" charset="0"/>
              <a:buChar char=""/>
            </a:pPr>
            <a:r>
              <a:rPr lang="en-US" sz="1800" spc="10">
                <a:solidFill>
                  <a:srgbClr val="262626"/>
                </a:solidFill>
              </a:rPr>
              <a:t>Roughly 150 channels per day</a:t>
            </a:r>
            <a:endParaRPr lang="en-US"/>
          </a:p>
          <a:p>
            <a:pPr lvl="1">
              <a:buFont typeface="Courier New" pitchFamily="34" charset="0"/>
              <a:buChar char="o"/>
            </a:pPr>
            <a:endParaRPr lang="en-US" sz="1800" spc="10">
              <a:solidFill>
                <a:srgbClr val="000000"/>
              </a:solidFill>
            </a:endParaRPr>
          </a:p>
          <a:p>
            <a:pPr lvl="1">
              <a:buFont typeface="Courier New" pitchFamily="34" charset="0"/>
              <a:buChar char="o"/>
            </a:pPr>
            <a:endParaRPr lang="en-US" sz="1800">
              <a:solidFill>
                <a:srgbClr val="262626"/>
              </a:solidFill>
            </a:endParaRPr>
          </a:p>
          <a:p>
            <a:endParaRPr lang="en-US" sz="2000"/>
          </a:p>
        </p:txBody>
      </p:sp>
      <p:sp>
        <p:nvSpPr>
          <p:cNvPr id="4" name="Slide Number Placeholder 3">
            <a:extLst>
              <a:ext uri="{FF2B5EF4-FFF2-40B4-BE49-F238E27FC236}">
                <a16:creationId xmlns:a16="http://schemas.microsoft.com/office/drawing/2014/main" id="{6CE981BD-4622-A811-6375-C2E33949CCC4}"/>
              </a:ext>
            </a:extLst>
          </p:cNvPr>
          <p:cNvSpPr>
            <a:spLocks noGrp="1"/>
          </p:cNvSpPr>
          <p:nvPr>
            <p:ph type="sldNum" sz="quarter" idx="12"/>
          </p:nvPr>
        </p:nvSpPr>
        <p:spPr/>
        <p:txBody>
          <a:bodyPr>
            <a:normAutofit lnSpcReduction="10000"/>
          </a:bodyPr>
          <a:lstStyle/>
          <a:p>
            <a:fld id="{205D61C1-11F8-41E0-A2D5-00F1C581E703}" type="slidenum">
              <a:rPr lang="en-US" smtClean="0"/>
              <a:t>7</a:t>
            </a:fld>
            <a:endParaRPr lang="en-US"/>
          </a:p>
        </p:txBody>
      </p:sp>
      <p:sp>
        <p:nvSpPr>
          <p:cNvPr id="6" name="TextBox 5">
            <a:extLst>
              <a:ext uri="{FF2B5EF4-FFF2-40B4-BE49-F238E27FC236}">
                <a16:creationId xmlns:a16="http://schemas.microsoft.com/office/drawing/2014/main" id="{032DE354-1C4B-BA1E-68C3-FA2F60EBB2AE}"/>
              </a:ext>
            </a:extLst>
          </p:cNvPr>
          <p:cNvSpPr txBox="1"/>
          <p:nvPr/>
        </p:nvSpPr>
        <p:spPr>
          <a:xfrm>
            <a:off x="3050722" y="2755650"/>
            <a:ext cx="6101442" cy="369332"/>
          </a:xfrm>
          <a:prstGeom prst="rect">
            <a:avLst/>
          </a:prstGeom>
          <a:noFill/>
        </p:spPr>
        <p:txBody>
          <a:bodyPr wrap="square">
            <a:spAutoFit/>
          </a:bodyPr>
          <a:lstStyle/>
          <a:p>
            <a:endParaRPr lang="en-US" sz="1800" dirty="0"/>
          </a:p>
        </p:txBody>
      </p:sp>
    </p:spTree>
    <p:extLst>
      <p:ext uri="{BB962C8B-B14F-4D97-AF65-F5344CB8AC3E}">
        <p14:creationId xmlns:p14="http://schemas.microsoft.com/office/powerpoint/2010/main" val="3528653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DEAFC-A64A-4F83-D265-AD89CC81B843}"/>
              </a:ext>
            </a:extLst>
          </p:cNvPr>
          <p:cNvSpPr>
            <a:spLocks noGrp="1"/>
          </p:cNvSpPr>
          <p:nvPr>
            <p:ph type="title"/>
          </p:nvPr>
        </p:nvSpPr>
        <p:spPr>
          <a:xfrm>
            <a:off x="1261872" y="267789"/>
            <a:ext cx="9692640" cy="1325562"/>
          </a:xfrm>
        </p:spPr>
        <p:txBody>
          <a:bodyPr/>
          <a:lstStyle/>
          <a:p>
            <a:r>
              <a:rPr lang="en-US"/>
              <a:t>Cross-Correlation</a:t>
            </a:r>
          </a:p>
        </p:txBody>
      </p:sp>
      <p:sp>
        <p:nvSpPr>
          <p:cNvPr id="4" name="Slide Number Placeholder 3">
            <a:extLst>
              <a:ext uri="{FF2B5EF4-FFF2-40B4-BE49-F238E27FC236}">
                <a16:creationId xmlns:a16="http://schemas.microsoft.com/office/drawing/2014/main" id="{BB7FC90F-0856-9A4D-5FB6-3286A81AFF31}"/>
              </a:ext>
            </a:extLst>
          </p:cNvPr>
          <p:cNvSpPr>
            <a:spLocks noGrp="1"/>
          </p:cNvSpPr>
          <p:nvPr>
            <p:ph type="sldNum" sz="quarter" idx="12"/>
          </p:nvPr>
        </p:nvSpPr>
        <p:spPr/>
        <p:txBody>
          <a:bodyPr>
            <a:normAutofit lnSpcReduction="10000"/>
          </a:bodyPr>
          <a:lstStyle/>
          <a:p>
            <a:fld id="{205D61C1-11F8-41E0-A2D5-00F1C581E703}" type="slidenum">
              <a:rPr lang="en-US" smtClean="0"/>
              <a:t>8</a:t>
            </a:fld>
            <a:endParaRPr lang="en-US"/>
          </a:p>
        </p:txBody>
      </p:sp>
      <p:pic>
        <p:nvPicPr>
          <p:cNvPr id="5" name="Picture 4">
            <a:extLst>
              <a:ext uri="{FF2B5EF4-FFF2-40B4-BE49-F238E27FC236}">
                <a16:creationId xmlns:a16="http://schemas.microsoft.com/office/drawing/2014/main" id="{471F75A4-C970-E028-D90B-6E325B5E4882}"/>
              </a:ext>
            </a:extLst>
          </p:cNvPr>
          <p:cNvPicPr>
            <a:picLocks noChangeAspect="1"/>
          </p:cNvPicPr>
          <p:nvPr/>
        </p:nvPicPr>
        <p:blipFill>
          <a:blip r:embed="rId2"/>
          <a:stretch>
            <a:fillRect/>
          </a:stretch>
        </p:blipFill>
        <p:spPr>
          <a:xfrm>
            <a:off x="3491126" y="2738792"/>
            <a:ext cx="4129302" cy="1502108"/>
          </a:xfrm>
          <a:prstGeom prst="rect">
            <a:avLst/>
          </a:prstGeom>
        </p:spPr>
      </p:pic>
      <p:sp>
        <p:nvSpPr>
          <p:cNvPr id="6" name="Arrow: Right 5">
            <a:extLst>
              <a:ext uri="{FF2B5EF4-FFF2-40B4-BE49-F238E27FC236}">
                <a16:creationId xmlns:a16="http://schemas.microsoft.com/office/drawing/2014/main" id="{7814AB03-0F65-99D9-E3E0-977CCF418303}"/>
              </a:ext>
            </a:extLst>
          </p:cNvPr>
          <p:cNvSpPr/>
          <p:nvPr/>
        </p:nvSpPr>
        <p:spPr>
          <a:xfrm>
            <a:off x="7623087" y="2983173"/>
            <a:ext cx="625522" cy="2274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96E20D1-CBE9-6CF0-3240-D0948CFDEEEF}"/>
              </a:ext>
            </a:extLst>
          </p:cNvPr>
          <p:cNvSpPr txBox="1"/>
          <p:nvPr/>
        </p:nvSpPr>
        <p:spPr>
          <a:xfrm>
            <a:off x="8444877" y="292484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Cross correlation</a:t>
            </a:r>
          </a:p>
        </p:txBody>
      </p:sp>
      <p:sp>
        <p:nvSpPr>
          <p:cNvPr id="8" name="Arrow: Right 7">
            <a:extLst>
              <a:ext uri="{FF2B5EF4-FFF2-40B4-BE49-F238E27FC236}">
                <a16:creationId xmlns:a16="http://schemas.microsoft.com/office/drawing/2014/main" id="{D47507EF-8AC8-A6EA-2C97-E39847EC8D4C}"/>
              </a:ext>
            </a:extLst>
          </p:cNvPr>
          <p:cNvSpPr/>
          <p:nvPr/>
        </p:nvSpPr>
        <p:spPr>
          <a:xfrm>
            <a:off x="7620000" y="3699680"/>
            <a:ext cx="625522" cy="2274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49455D5-AD60-2899-93BF-C119C19FFC95}"/>
              </a:ext>
            </a:extLst>
          </p:cNvPr>
          <p:cNvSpPr txBox="1"/>
          <p:nvPr/>
        </p:nvSpPr>
        <p:spPr>
          <a:xfrm>
            <a:off x="8453266" y="352086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Pearson style normalization = [-1,1]</a:t>
            </a:r>
          </a:p>
        </p:txBody>
      </p:sp>
      <p:sp>
        <p:nvSpPr>
          <p:cNvPr id="3" name="Content Placeholder 2">
            <a:extLst>
              <a:ext uri="{FF2B5EF4-FFF2-40B4-BE49-F238E27FC236}">
                <a16:creationId xmlns:a16="http://schemas.microsoft.com/office/drawing/2014/main" id="{27428B8D-35FD-A0E0-F425-7A4999CE22FF}"/>
              </a:ext>
            </a:extLst>
          </p:cNvPr>
          <p:cNvSpPr>
            <a:spLocks noGrp="1"/>
          </p:cNvSpPr>
          <p:nvPr>
            <p:ph idx="1"/>
          </p:nvPr>
        </p:nvSpPr>
        <p:spPr>
          <a:xfrm>
            <a:off x="1261872" y="1589315"/>
            <a:ext cx="8573590" cy="4993593"/>
          </a:xfrm>
        </p:spPr>
        <p:txBody>
          <a:bodyPr vert="horz" lIns="91440" tIns="45720" rIns="91440" bIns="45720" rtlCol="0" anchor="t">
            <a:normAutofit/>
          </a:bodyPr>
          <a:lstStyle/>
          <a:p>
            <a:r>
              <a:rPr lang="en-US" sz="2000" dirty="0"/>
              <a:t>Cross-correlation: a data analysis technique that calculates how similar a signal is to another</a:t>
            </a:r>
          </a:p>
          <a:p>
            <a:pPr lvl="1"/>
            <a:r>
              <a:rPr lang="en-US" sz="1800" dirty="0">
                <a:sym typeface="Wingdings" panose="05000000000000000000" pitchFamily="2" charset="2"/>
              </a:rPr>
              <a:t>Sliding two time series together at different lags to see what fits best and when</a:t>
            </a:r>
          </a:p>
          <a:p>
            <a:pPr lvl="1"/>
            <a:endParaRPr lang="en-US" sz="1800" dirty="0">
              <a:solidFill>
                <a:srgbClr val="262626"/>
              </a:solidFill>
            </a:endParaRPr>
          </a:p>
          <a:p>
            <a:pPr lvl="1"/>
            <a:endParaRPr lang="en-US" sz="1800" dirty="0">
              <a:solidFill>
                <a:srgbClr val="262626"/>
              </a:solidFill>
            </a:endParaRPr>
          </a:p>
          <a:p>
            <a:pPr lvl="1"/>
            <a:endParaRPr lang="en-US" sz="1800" dirty="0">
              <a:solidFill>
                <a:srgbClr val="262626"/>
              </a:solidFill>
            </a:endParaRPr>
          </a:p>
          <a:p>
            <a:pPr lvl="1"/>
            <a:endParaRPr lang="en-US" sz="1800" dirty="0">
              <a:solidFill>
                <a:srgbClr val="262626"/>
              </a:solidFill>
            </a:endParaRPr>
          </a:p>
          <a:p>
            <a:r>
              <a:rPr lang="en-US" sz="2000" dirty="0"/>
              <a:t>y = 30-50 Hz strain data BLRMS, a = 30-50 Hz auxiliary data BLRMS, k = lags</a:t>
            </a:r>
          </a:p>
          <a:p>
            <a:r>
              <a:rPr lang="en-US" sz="2000" dirty="0"/>
              <a:t>Pearson style normalization: correlations comparable across channels/days</a:t>
            </a:r>
          </a:p>
          <a:p>
            <a:r>
              <a:rPr lang="en-US" sz="2000" dirty="0"/>
              <a:t>Looking for auxiliary channels that precede everything else </a:t>
            </a:r>
          </a:p>
          <a:p>
            <a:pPr lvl="1"/>
            <a:r>
              <a:rPr lang="en-US" sz="1800" dirty="0">
                <a:sym typeface="Wingdings" panose="05000000000000000000" pitchFamily="2" charset="2"/>
              </a:rPr>
              <a:t>N</a:t>
            </a:r>
            <a:r>
              <a:rPr lang="en-US" sz="1800" dirty="0"/>
              <a:t>egative time-lag</a:t>
            </a:r>
          </a:p>
          <a:p>
            <a:endParaRPr lang="en-US" sz="2000" dirty="0">
              <a:solidFill>
                <a:srgbClr val="000000"/>
              </a:solidFill>
            </a:endParaRPr>
          </a:p>
          <a:p>
            <a:pPr marL="0" indent="0">
              <a:buNone/>
            </a:pPr>
            <a:endParaRPr lang="en-US" dirty="0"/>
          </a:p>
        </p:txBody>
      </p:sp>
    </p:spTree>
    <p:extLst>
      <p:ext uri="{BB962C8B-B14F-4D97-AF65-F5344CB8AC3E}">
        <p14:creationId xmlns:p14="http://schemas.microsoft.com/office/powerpoint/2010/main" val="3493398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86470-4E32-717C-5012-50F1DE38B61E}"/>
              </a:ext>
            </a:extLst>
          </p:cNvPr>
          <p:cNvSpPr>
            <a:spLocks noGrp="1"/>
          </p:cNvSpPr>
          <p:nvPr>
            <p:ph type="title"/>
          </p:nvPr>
        </p:nvSpPr>
        <p:spPr/>
        <p:txBody>
          <a:bodyPr/>
          <a:lstStyle/>
          <a:p>
            <a:r>
              <a:rPr lang="en-US" dirty="0"/>
              <a:t>Results: FMC</a:t>
            </a:r>
          </a:p>
        </p:txBody>
      </p:sp>
      <p:pic>
        <p:nvPicPr>
          <p:cNvPr id="2050" name="Picture 2">
            <a:extLst>
              <a:ext uri="{FF2B5EF4-FFF2-40B4-BE49-F238E27FC236}">
                <a16:creationId xmlns:a16="http://schemas.microsoft.com/office/drawing/2014/main" id="{6DED7DCC-9BE2-A79B-167B-A6859E61F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74" y="1585464"/>
            <a:ext cx="9902284" cy="50517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0DA6421-1F36-50DB-FB80-95BF61B73654}"/>
              </a:ext>
            </a:extLst>
          </p:cNvPr>
          <p:cNvSpPr txBox="1"/>
          <p:nvPr/>
        </p:nvSpPr>
        <p:spPr>
          <a:xfrm>
            <a:off x="6556916" y="446048"/>
            <a:ext cx="4373211" cy="923330"/>
          </a:xfrm>
          <a:prstGeom prst="rect">
            <a:avLst/>
          </a:prstGeom>
          <a:noFill/>
        </p:spPr>
        <p:txBody>
          <a:bodyPr wrap="square" rtlCol="0">
            <a:spAutoFit/>
          </a:bodyPr>
          <a:lstStyle/>
          <a:p>
            <a:r>
              <a:rPr lang="en-US" dirty="0"/>
              <a:t>Selection criteria: between lags -1s and -1800s with a correlation of 0.3 or greater</a:t>
            </a:r>
          </a:p>
        </p:txBody>
      </p:sp>
      <p:sp>
        <p:nvSpPr>
          <p:cNvPr id="5" name="Slide Number Placeholder 4">
            <a:extLst>
              <a:ext uri="{FF2B5EF4-FFF2-40B4-BE49-F238E27FC236}">
                <a16:creationId xmlns:a16="http://schemas.microsoft.com/office/drawing/2014/main" id="{0C649933-8CEF-E448-3FCD-8061BE41943B}"/>
              </a:ext>
            </a:extLst>
          </p:cNvPr>
          <p:cNvSpPr>
            <a:spLocks noGrp="1"/>
          </p:cNvSpPr>
          <p:nvPr>
            <p:ph type="sldNum" sz="quarter" idx="12"/>
          </p:nvPr>
        </p:nvSpPr>
        <p:spPr/>
        <p:txBody>
          <a:bodyPr>
            <a:normAutofit lnSpcReduction="10000"/>
          </a:bodyPr>
          <a:lstStyle/>
          <a:p>
            <a:fld id="{205D61C1-11F8-41E0-A2D5-00F1C581E703}" type="slidenum">
              <a:rPr lang="en-US" smtClean="0"/>
              <a:t>9</a:t>
            </a:fld>
            <a:endParaRPr lang="en-US"/>
          </a:p>
        </p:txBody>
      </p:sp>
      <p:pic>
        <p:nvPicPr>
          <p:cNvPr id="4" name="Picture 2">
            <a:extLst>
              <a:ext uri="{FF2B5EF4-FFF2-40B4-BE49-F238E27FC236}">
                <a16:creationId xmlns:a16="http://schemas.microsoft.com/office/drawing/2014/main" id="{77A9A273-B66A-7533-D421-D7F1482F6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74" y="1624210"/>
            <a:ext cx="9902284" cy="50800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740299A-0134-DA59-A670-BA9699635C23}"/>
              </a:ext>
            </a:extLst>
          </p:cNvPr>
          <p:cNvSpPr txBox="1"/>
          <p:nvPr/>
        </p:nvSpPr>
        <p:spPr>
          <a:xfrm>
            <a:off x="4021962" y="1773044"/>
            <a:ext cx="6571695" cy="1477328"/>
          </a:xfrm>
          <a:prstGeom prst="rect">
            <a:avLst/>
          </a:prstGeom>
          <a:noFill/>
        </p:spPr>
        <p:txBody>
          <a:bodyPr wrap="square">
            <a:spAutoFit/>
          </a:bodyPr>
          <a:lstStyle/>
          <a:p>
            <a:pPr marL="285750" indent="-285750">
              <a:buFont typeface="Arial" panose="020B0604020202020204" pitchFamily="34" charset="0"/>
              <a:buChar char="•"/>
            </a:pPr>
            <a:r>
              <a:rPr lang="de-DE" dirty="0"/>
              <a:t>L0:FMC-EX_AHU_FAN2_DISCH_RH				    8</a:t>
            </a:r>
            <a:endParaRPr lang="en-US" dirty="0"/>
          </a:p>
          <a:p>
            <a:pPr marL="285750" indent="-285750">
              <a:buFont typeface="Arial" panose="020B0604020202020204" pitchFamily="34" charset="0"/>
              <a:buChar char="•"/>
            </a:pPr>
            <a:r>
              <a:rPr lang="en-US" dirty="0"/>
              <a:t>L0:FMC-EX_VEA_302C_TEMP					           7</a:t>
            </a:r>
          </a:p>
          <a:p>
            <a:pPr marL="285750" indent="-285750">
              <a:buFont typeface="Arial" panose="020B0604020202020204" pitchFamily="34" charset="0"/>
              <a:buChar char="•"/>
            </a:pPr>
            <a:r>
              <a:rPr lang="en-US" dirty="0"/>
              <a:t>L0:FMC-EX_AHU_FAN1_MIX_RH					    6</a:t>
            </a:r>
          </a:p>
          <a:p>
            <a:pPr marL="285750" indent="-285750">
              <a:buFont typeface="Arial" panose="020B0604020202020204" pitchFamily="34" charset="0"/>
              <a:buChar char="•"/>
            </a:pPr>
            <a:r>
              <a:rPr lang="en-US" dirty="0"/>
              <a:t>L0:FMC-EX_AHU_FAN2_MIX_RH 					    6</a:t>
            </a:r>
            <a:endParaRPr lang="de-DE" dirty="0"/>
          </a:p>
          <a:p>
            <a:pPr marL="285750" indent="-285750">
              <a:buFont typeface="Arial" panose="020B0604020202020204" pitchFamily="34" charset="0"/>
              <a:buChar char="•"/>
            </a:pPr>
            <a:r>
              <a:rPr lang="en-US" dirty="0"/>
              <a:t>L0:FMC-EX_AHU_FAN1_DISCH_RH		  		    6</a:t>
            </a:r>
          </a:p>
        </p:txBody>
      </p:sp>
    </p:spTree>
    <p:extLst>
      <p:ext uri="{BB962C8B-B14F-4D97-AF65-F5344CB8AC3E}">
        <p14:creationId xmlns:p14="http://schemas.microsoft.com/office/powerpoint/2010/main" val="2733653279"/>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TM03457515[[fn=View]]</Template>
  <TotalTime>1782</TotalTime>
  <Words>1016</Words>
  <Application>Microsoft Office PowerPoint</Application>
  <PresentationFormat>Widescreen</PresentationFormat>
  <Paragraphs>128</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Arial</vt:lpstr>
      <vt:lpstr>Century Schoolbook</vt:lpstr>
      <vt:lpstr>Courier New</vt:lpstr>
      <vt:lpstr>Wingdings</vt:lpstr>
      <vt:lpstr>Wingdings 2</vt:lpstr>
      <vt:lpstr>View</vt:lpstr>
      <vt:lpstr>Investigations of Binary Neutron Star Inspiral Range Oscillations at LIGO Livingston</vt:lpstr>
      <vt:lpstr>BNS Range</vt:lpstr>
      <vt:lpstr>BNS Range Oscillations</vt:lpstr>
      <vt:lpstr>BNS Range Oscillations</vt:lpstr>
      <vt:lpstr>Detector Characterization</vt:lpstr>
      <vt:lpstr>Auxiliary Channels Subsystems</vt:lpstr>
      <vt:lpstr>Objective</vt:lpstr>
      <vt:lpstr>Cross-Correlation</vt:lpstr>
      <vt:lpstr>Results: FMC</vt:lpstr>
      <vt:lpstr>Results: PEM/SUS/ISI/HPI/ALS </vt:lpstr>
      <vt:lpstr>Channel Location</vt:lpstr>
      <vt:lpstr>Histogram of Time-Lags</vt:lpstr>
      <vt:lpstr>ISI Coupling with FMC</vt:lpstr>
      <vt:lpstr>More Coupling Mechanisms?</vt:lpstr>
      <vt:lpstr>Conclusions</vt:lpstr>
      <vt:lpstr>Future Steps</vt:lpstr>
      <vt:lpstr>Acknowledgements</vt:lpstr>
      <vt:lpstr>Questions?</vt:lpstr>
      <vt:lpstr>Low Frequencies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Grant, Gabriel D</dc:creator>
  <cp:lastModifiedBy>Grant, Gabriel D</cp:lastModifiedBy>
  <cp:revision>2</cp:revision>
  <dcterms:created xsi:type="dcterms:W3CDTF">2025-07-14T20:19:09Z</dcterms:created>
  <dcterms:modified xsi:type="dcterms:W3CDTF">2025-08-22T15:00:04Z</dcterms:modified>
</cp:coreProperties>
</file>