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70" r:id="rId5"/>
    <p:sldId id="258" r:id="rId6"/>
    <p:sldId id="261" r:id="rId7"/>
    <p:sldId id="262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0ED87-AAB0-4627-8ED1-A34495FFD7AC}" v="45" dt="2025-06-10T09:19:50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yamann Rao" userId="b93c5f687fdc9e3f" providerId="LiveId" clId="{D070ED87-AAB0-4627-8ED1-A34495FFD7AC}"/>
    <pc:docChg chg="custSel modSld">
      <pc:chgData name="Aryamann Rao" userId="b93c5f687fdc9e3f" providerId="LiveId" clId="{D070ED87-AAB0-4627-8ED1-A34495FFD7AC}" dt="2025-06-10T09:19:50.797" v="95"/>
      <pc:docMkLst>
        <pc:docMk/>
      </pc:docMkLst>
      <pc:sldChg chg="delSp modSp mod">
        <pc:chgData name="Aryamann Rao" userId="b93c5f687fdc9e3f" providerId="LiveId" clId="{D070ED87-AAB0-4627-8ED1-A34495FFD7AC}" dt="2025-06-10T05:43:14.210" v="20" actId="20577"/>
        <pc:sldMkLst>
          <pc:docMk/>
          <pc:sldMk cId="3956966452" sldId="256"/>
        </pc:sldMkLst>
        <pc:spChg chg="mod">
          <ac:chgData name="Aryamann Rao" userId="b93c5f687fdc9e3f" providerId="LiveId" clId="{D070ED87-AAB0-4627-8ED1-A34495FFD7AC}" dt="2025-06-10T05:43:14.210" v="20" actId="20577"/>
          <ac:spMkLst>
            <pc:docMk/>
            <pc:sldMk cId="3956966452" sldId="256"/>
            <ac:spMk id="3" creationId="{27A582B1-16AA-41CE-DF13-8A2672E3AA21}"/>
          </ac:spMkLst>
        </pc:spChg>
        <pc:spChg chg="mod">
          <ac:chgData name="Aryamann Rao" userId="b93c5f687fdc9e3f" providerId="LiveId" clId="{D070ED87-AAB0-4627-8ED1-A34495FFD7AC}" dt="2025-06-10T05:42:42.655" v="15" actId="20577"/>
          <ac:spMkLst>
            <pc:docMk/>
            <pc:sldMk cId="3956966452" sldId="256"/>
            <ac:spMk id="4" creationId="{61F0EA64-A671-4BC3-BC74-6831401EADAA}"/>
          </ac:spMkLst>
        </pc:spChg>
        <pc:picChg chg="del">
          <ac:chgData name="Aryamann Rao" userId="b93c5f687fdc9e3f" providerId="LiveId" clId="{D070ED87-AAB0-4627-8ED1-A34495FFD7AC}" dt="2025-06-10T05:42:45.425" v="16" actId="478"/>
          <ac:picMkLst>
            <pc:docMk/>
            <pc:sldMk cId="3956966452" sldId="256"/>
            <ac:picMk id="7" creationId="{938EB71E-E7F2-7ED8-F45D-964B30E67650}"/>
          </ac:picMkLst>
        </pc:picChg>
      </pc:sldChg>
      <pc:sldChg chg="delSp modSp mod delAnim modAnim">
        <pc:chgData name="Aryamann Rao" userId="b93c5f687fdc9e3f" providerId="LiveId" clId="{D070ED87-AAB0-4627-8ED1-A34495FFD7AC}" dt="2025-06-10T06:23:22.780" v="64" actId="20577"/>
        <pc:sldMkLst>
          <pc:docMk/>
          <pc:sldMk cId="2490489064" sldId="258"/>
        </pc:sldMkLst>
        <pc:spChg chg="mod">
          <ac:chgData name="Aryamann Rao" userId="b93c5f687fdc9e3f" providerId="LiveId" clId="{D070ED87-AAB0-4627-8ED1-A34495FFD7AC}" dt="2025-06-10T06:23:22.780" v="64" actId="20577"/>
          <ac:spMkLst>
            <pc:docMk/>
            <pc:sldMk cId="2490489064" sldId="258"/>
            <ac:spMk id="3" creationId="{0843ED0A-49F4-F8B6-5277-CF3F36838BEF}"/>
          </ac:spMkLst>
        </pc:spChg>
        <pc:spChg chg="del">
          <ac:chgData name="Aryamann Rao" userId="b93c5f687fdc9e3f" providerId="LiveId" clId="{D070ED87-AAB0-4627-8ED1-A34495FFD7AC}" dt="2025-06-10T06:22:49.336" v="26" actId="478"/>
          <ac:spMkLst>
            <pc:docMk/>
            <pc:sldMk cId="2490489064" sldId="258"/>
            <ac:spMk id="7" creationId="{54FD6B22-CC50-5D03-3019-9B2478A41A96}"/>
          </ac:spMkLst>
        </pc:spChg>
        <pc:spChg chg="del">
          <ac:chgData name="Aryamann Rao" userId="b93c5f687fdc9e3f" providerId="LiveId" clId="{D070ED87-AAB0-4627-8ED1-A34495FFD7AC}" dt="2025-06-10T06:22:49.336" v="26" actId="478"/>
          <ac:spMkLst>
            <pc:docMk/>
            <pc:sldMk cId="2490489064" sldId="258"/>
            <ac:spMk id="8" creationId="{CAFF348F-84F7-0B5A-84D8-7DBFC8B043F8}"/>
          </ac:spMkLst>
        </pc:spChg>
        <pc:picChg chg="del">
          <ac:chgData name="Aryamann Rao" userId="b93c5f687fdc9e3f" providerId="LiveId" clId="{D070ED87-AAB0-4627-8ED1-A34495FFD7AC}" dt="2025-06-10T06:22:50.601" v="27" actId="478"/>
          <ac:picMkLst>
            <pc:docMk/>
            <pc:sldMk cId="2490489064" sldId="258"/>
            <ac:picMk id="9" creationId="{0467707B-C691-CA2D-62DA-76E33475B0B2}"/>
          </ac:picMkLst>
        </pc:picChg>
      </pc:sldChg>
      <pc:sldChg chg="delSp modSp mod delAnim modAnim">
        <pc:chgData name="Aryamann Rao" userId="b93c5f687fdc9e3f" providerId="LiveId" clId="{D070ED87-AAB0-4627-8ED1-A34495FFD7AC}" dt="2025-06-10T07:18:27.835" v="93" actId="1076"/>
        <pc:sldMkLst>
          <pc:docMk/>
          <pc:sldMk cId="2242501451" sldId="264"/>
        </pc:sldMkLst>
        <pc:spChg chg="mod">
          <ac:chgData name="Aryamann Rao" userId="b93c5f687fdc9e3f" providerId="LiveId" clId="{D070ED87-AAB0-4627-8ED1-A34495FFD7AC}" dt="2025-06-10T07:15:13.116" v="85" actId="1076"/>
          <ac:spMkLst>
            <pc:docMk/>
            <pc:sldMk cId="2242501451" sldId="264"/>
            <ac:spMk id="2" creationId="{CC2BD0D0-E4F2-FE92-86A0-498501F42C66}"/>
          </ac:spMkLst>
        </pc:spChg>
        <pc:spChg chg="del">
          <ac:chgData name="Aryamann Rao" userId="b93c5f687fdc9e3f" providerId="LiveId" clId="{D070ED87-AAB0-4627-8ED1-A34495FFD7AC}" dt="2025-06-10T06:21:53.937" v="22" actId="478"/>
          <ac:spMkLst>
            <pc:docMk/>
            <pc:sldMk cId="2242501451" sldId="264"/>
            <ac:spMk id="4" creationId="{4384948A-D43B-7F6B-64A8-9A07068ACB3E}"/>
          </ac:spMkLst>
        </pc:spChg>
        <pc:spChg chg="del">
          <ac:chgData name="Aryamann Rao" userId="b93c5f687fdc9e3f" providerId="LiveId" clId="{D070ED87-AAB0-4627-8ED1-A34495FFD7AC}" dt="2025-06-10T06:21:55.949" v="23" actId="478"/>
          <ac:spMkLst>
            <pc:docMk/>
            <pc:sldMk cId="2242501451" sldId="264"/>
            <ac:spMk id="5" creationId="{391DDD27-F514-6791-85FF-D82DEBDC767F}"/>
          </ac:spMkLst>
        </pc:spChg>
        <pc:spChg chg="mod">
          <ac:chgData name="Aryamann Rao" userId="b93c5f687fdc9e3f" providerId="LiveId" clId="{D070ED87-AAB0-4627-8ED1-A34495FFD7AC}" dt="2025-06-10T07:18:15.701" v="92" actId="1076"/>
          <ac:spMkLst>
            <pc:docMk/>
            <pc:sldMk cId="2242501451" sldId="264"/>
            <ac:spMk id="8" creationId="{0D29D458-F5D2-2CCB-03B7-193701F252BB}"/>
          </ac:spMkLst>
        </pc:spChg>
        <pc:spChg chg="mod">
          <ac:chgData name="Aryamann Rao" userId="b93c5f687fdc9e3f" providerId="LiveId" clId="{D070ED87-AAB0-4627-8ED1-A34495FFD7AC}" dt="2025-06-10T07:15:40.212" v="89" actId="1076"/>
          <ac:spMkLst>
            <pc:docMk/>
            <pc:sldMk cId="2242501451" sldId="264"/>
            <ac:spMk id="9" creationId="{6F4D209E-DBA8-DBC7-9FD7-5A53E11D94E1}"/>
          </ac:spMkLst>
        </pc:spChg>
        <pc:spChg chg="del mod">
          <ac:chgData name="Aryamann Rao" userId="b93c5f687fdc9e3f" providerId="LiveId" clId="{D070ED87-AAB0-4627-8ED1-A34495FFD7AC}" dt="2025-06-10T07:14:59.250" v="83" actId="478"/>
          <ac:spMkLst>
            <pc:docMk/>
            <pc:sldMk cId="2242501451" sldId="264"/>
            <ac:spMk id="10" creationId="{6FEBFE86-EA08-2B01-3574-19DBFAD025DE}"/>
          </ac:spMkLst>
        </pc:spChg>
        <pc:spChg chg="del mod">
          <ac:chgData name="Aryamann Rao" userId="b93c5f687fdc9e3f" providerId="LiveId" clId="{D070ED87-AAB0-4627-8ED1-A34495FFD7AC}" dt="2025-06-10T07:15:01.076" v="84" actId="478"/>
          <ac:spMkLst>
            <pc:docMk/>
            <pc:sldMk cId="2242501451" sldId="264"/>
            <ac:spMk id="11" creationId="{960ACABF-1FB9-D412-B61B-354E60D0E053}"/>
          </ac:spMkLst>
        </pc:spChg>
        <pc:spChg chg="del mod">
          <ac:chgData name="Aryamann Rao" userId="b93c5f687fdc9e3f" providerId="LiveId" clId="{D070ED87-AAB0-4627-8ED1-A34495FFD7AC}" dt="2025-06-10T07:14:39.511" v="80" actId="478"/>
          <ac:spMkLst>
            <pc:docMk/>
            <pc:sldMk cId="2242501451" sldId="264"/>
            <ac:spMk id="12" creationId="{6F6EA29C-1057-5972-E813-E4777DC589F7}"/>
          </ac:spMkLst>
        </pc:spChg>
        <pc:spChg chg="del mod">
          <ac:chgData name="Aryamann Rao" userId="b93c5f687fdc9e3f" providerId="LiveId" clId="{D070ED87-AAB0-4627-8ED1-A34495FFD7AC}" dt="2025-06-10T07:14:41.489" v="81" actId="478"/>
          <ac:spMkLst>
            <pc:docMk/>
            <pc:sldMk cId="2242501451" sldId="264"/>
            <ac:spMk id="13" creationId="{027B3494-7462-97BD-C87F-75912BD86670}"/>
          </ac:spMkLst>
        </pc:spChg>
        <pc:spChg chg="mod">
          <ac:chgData name="Aryamann Rao" userId="b93c5f687fdc9e3f" providerId="LiveId" clId="{D070ED87-AAB0-4627-8ED1-A34495FFD7AC}" dt="2025-06-10T07:18:27.835" v="93" actId="1076"/>
          <ac:spMkLst>
            <pc:docMk/>
            <pc:sldMk cId="2242501451" sldId="264"/>
            <ac:spMk id="14" creationId="{5204193A-CD01-E611-C685-98DB6F55DC93}"/>
          </ac:spMkLst>
        </pc:spChg>
        <pc:graphicFrameChg chg="del">
          <ac:chgData name="Aryamann Rao" userId="b93c5f687fdc9e3f" providerId="LiveId" clId="{D070ED87-AAB0-4627-8ED1-A34495FFD7AC}" dt="2025-06-10T07:14:34.254" v="79" actId="478"/>
          <ac:graphicFrameMkLst>
            <pc:docMk/>
            <pc:sldMk cId="2242501451" sldId="264"/>
            <ac:graphicFrameMk id="7" creationId="{FF24A264-39C4-8F38-ACDA-12B6B0A56A4A}"/>
          </ac:graphicFrameMkLst>
        </pc:graphicFrameChg>
        <pc:picChg chg="del">
          <ac:chgData name="Aryamann Rao" userId="b93c5f687fdc9e3f" providerId="LiveId" clId="{D070ED87-AAB0-4627-8ED1-A34495FFD7AC}" dt="2025-06-10T06:21:49.111" v="21" actId="478"/>
          <ac:picMkLst>
            <pc:docMk/>
            <pc:sldMk cId="2242501451" sldId="264"/>
            <ac:picMk id="6" creationId="{22421A61-15FA-93EC-811E-357CA2B47153}"/>
          </ac:picMkLst>
        </pc:picChg>
      </pc:sldChg>
      <pc:sldChg chg="addSp delSp modSp mod modAnim">
        <pc:chgData name="Aryamann Rao" userId="b93c5f687fdc9e3f" providerId="LiveId" clId="{D070ED87-AAB0-4627-8ED1-A34495FFD7AC}" dt="2025-06-10T09:19:50.797" v="95"/>
        <pc:sldMkLst>
          <pc:docMk/>
          <pc:sldMk cId="2463293356" sldId="269"/>
        </pc:sldMkLst>
        <pc:picChg chg="add mod">
          <ac:chgData name="Aryamann Rao" userId="b93c5f687fdc9e3f" providerId="LiveId" clId="{D070ED87-AAB0-4627-8ED1-A34495FFD7AC}" dt="2025-06-10T07:14:03.762" v="74" actId="1076"/>
          <ac:picMkLst>
            <pc:docMk/>
            <pc:sldMk cId="2463293356" sldId="269"/>
            <ac:picMk id="5" creationId="{9D7F7763-A4D3-0697-506B-61C91C4C0DE1}"/>
          </ac:picMkLst>
        </pc:picChg>
        <pc:picChg chg="del">
          <ac:chgData name="Aryamann Rao" userId="b93c5f687fdc9e3f" providerId="LiveId" clId="{D070ED87-AAB0-4627-8ED1-A34495FFD7AC}" dt="2025-06-10T07:13:35.031" v="67" actId="478"/>
          <ac:picMkLst>
            <pc:docMk/>
            <pc:sldMk cId="2463293356" sldId="269"/>
            <ac:picMk id="6" creationId="{51E0EEE4-FF1F-0177-8F2D-D9D39EFBF00D}"/>
          </ac:picMkLst>
        </pc:picChg>
      </pc:sldChg>
    </pc:docChg>
  </pc:docChgLst>
  <pc:docChgLst>
    <pc:chgData name="Aryamann Rao" userId="b93c5f687fdc9e3f" providerId="LiveId" clId="{DE6EF3D9-835F-4887-A5DF-EE4FC5A0CCAF}"/>
    <pc:docChg chg="undo redo custSel addSld delSld modSld sldOrd modMainMaster">
      <pc:chgData name="Aryamann Rao" userId="b93c5f687fdc9e3f" providerId="LiveId" clId="{DE6EF3D9-835F-4887-A5DF-EE4FC5A0CCAF}" dt="2024-11-15T12:51:42.663" v="14432" actId="20577"/>
      <pc:docMkLst>
        <pc:docMk/>
      </pc:docMkLst>
      <pc:sldChg chg="addSp delSp modSp mod modTransition setBg">
        <pc:chgData name="Aryamann Rao" userId="b93c5f687fdc9e3f" providerId="LiveId" clId="{DE6EF3D9-835F-4887-A5DF-EE4FC5A0CCAF}" dt="2024-11-13T07:44:06.381" v="13904" actId="208"/>
        <pc:sldMkLst>
          <pc:docMk/>
          <pc:sldMk cId="3956966452" sldId="256"/>
        </pc:sldMkLst>
      </pc:sldChg>
      <pc:sldChg chg="addSp modSp new mod modTransition addAnim delAnim modAnim">
        <pc:chgData name="Aryamann Rao" userId="b93c5f687fdc9e3f" providerId="LiveId" clId="{DE6EF3D9-835F-4887-A5DF-EE4FC5A0CCAF}" dt="2024-11-14T15:36:11.785" v="14377" actId="20577"/>
        <pc:sldMkLst>
          <pc:docMk/>
          <pc:sldMk cId="1661421150" sldId="257"/>
        </pc:sldMkLst>
      </pc:sldChg>
      <pc:sldChg chg="addSp delSp modSp new mod modTransition delAnim modAnim">
        <pc:chgData name="Aryamann Rao" userId="b93c5f687fdc9e3f" providerId="LiveId" clId="{DE6EF3D9-835F-4887-A5DF-EE4FC5A0CCAF}" dt="2024-11-14T14:36:27.859" v="14218"/>
        <pc:sldMkLst>
          <pc:docMk/>
          <pc:sldMk cId="2490489064" sldId="258"/>
        </pc:sldMkLst>
      </pc:sldChg>
      <pc:sldChg chg="addSp delSp modSp new mod ord modTransition modAnim">
        <pc:chgData name="Aryamann Rao" userId="b93c5f687fdc9e3f" providerId="LiveId" clId="{DE6EF3D9-835F-4887-A5DF-EE4FC5A0CCAF}" dt="2024-11-13T13:23:26.968" v="13911" actId="20577"/>
        <pc:sldMkLst>
          <pc:docMk/>
          <pc:sldMk cId="3896478681" sldId="259"/>
        </pc:sldMkLst>
      </pc:sldChg>
      <pc:sldChg chg="new del">
        <pc:chgData name="Aryamann Rao" userId="b93c5f687fdc9e3f" providerId="LiveId" clId="{DE6EF3D9-835F-4887-A5DF-EE4FC5A0CCAF}" dt="2024-10-30T13:23:58.686" v="2803" actId="2696"/>
        <pc:sldMkLst>
          <pc:docMk/>
          <pc:sldMk cId="3092872292" sldId="260"/>
        </pc:sldMkLst>
      </pc:sldChg>
      <pc:sldChg chg="addSp delSp modSp new del mod ord modTransition delAnim modAnim">
        <pc:chgData name="Aryamann Rao" userId="b93c5f687fdc9e3f" providerId="LiveId" clId="{DE6EF3D9-835F-4887-A5DF-EE4FC5A0CCAF}" dt="2024-11-12T14:25:06.469" v="13353" actId="2696"/>
        <pc:sldMkLst>
          <pc:docMk/>
          <pc:sldMk cId="3919254041" sldId="260"/>
        </pc:sldMkLst>
      </pc:sldChg>
      <pc:sldChg chg="addSp modSp new mod modTransition modAnim">
        <pc:chgData name="Aryamann Rao" userId="b93c5f687fdc9e3f" providerId="LiveId" clId="{DE6EF3D9-835F-4887-A5DF-EE4FC5A0CCAF}" dt="2024-11-12T14:03:43.006" v="13207"/>
        <pc:sldMkLst>
          <pc:docMk/>
          <pc:sldMk cId="2173908792" sldId="261"/>
        </pc:sldMkLst>
      </pc:sldChg>
      <pc:sldChg chg="addSp delSp modSp new mod modTransition modAnim">
        <pc:chgData name="Aryamann Rao" userId="b93c5f687fdc9e3f" providerId="LiveId" clId="{DE6EF3D9-835F-4887-A5DF-EE4FC5A0CCAF}" dt="2024-11-12T14:39:29.240" v="13515" actId="14100"/>
        <pc:sldMkLst>
          <pc:docMk/>
          <pc:sldMk cId="3791610680" sldId="262"/>
        </pc:sldMkLst>
      </pc:sldChg>
      <pc:sldChg chg="new del">
        <pc:chgData name="Aryamann Rao" userId="b93c5f687fdc9e3f" providerId="LiveId" clId="{DE6EF3D9-835F-4887-A5DF-EE4FC5A0CCAF}" dt="2024-10-30T14:17:00.829" v="4399" actId="2696"/>
        <pc:sldMkLst>
          <pc:docMk/>
          <pc:sldMk cId="4020275597" sldId="262"/>
        </pc:sldMkLst>
      </pc:sldChg>
      <pc:sldChg chg="new del">
        <pc:chgData name="Aryamann Rao" userId="b93c5f687fdc9e3f" providerId="LiveId" clId="{DE6EF3D9-835F-4887-A5DF-EE4FC5A0CCAF}" dt="2024-10-30T14:28:12.152" v="4565" actId="2696"/>
        <pc:sldMkLst>
          <pc:docMk/>
          <pc:sldMk cId="730899556" sldId="263"/>
        </pc:sldMkLst>
      </pc:sldChg>
      <pc:sldChg chg="addSp delSp modSp new del mod modTransition delAnim modAnim">
        <pc:chgData name="Aryamann Rao" userId="b93c5f687fdc9e3f" providerId="LiveId" clId="{DE6EF3D9-835F-4887-A5DF-EE4FC5A0CCAF}" dt="2024-11-12T13:53:23.275" v="12875" actId="2696"/>
        <pc:sldMkLst>
          <pc:docMk/>
          <pc:sldMk cId="3868484571" sldId="263"/>
        </pc:sldMkLst>
      </pc:sldChg>
      <pc:sldChg chg="addSp delSp modSp new mod modTransition delAnim modAnim">
        <pc:chgData name="Aryamann Rao" userId="b93c5f687fdc9e3f" providerId="LiveId" clId="{DE6EF3D9-835F-4887-A5DF-EE4FC5A0CCAF}" dt="2024-11-14T14:41:04.509" v="14337"/>
        <pc:sldMkLst>
          <pc:docMk/>
          <pc:sldMk cId="2242501451" sldId="264"/>
        </pc:sldMkLst>
      </pc:sldChg>
      <pc:sldChg chg="addSp modSp new del mod modTransition modAnim">
        <pc:chgData name="Aryamann Rao" userId="b93c5f687fdc9e3f" providerId="LiveId" clId="{DE6EF3D9-835F-4887-A5DF-EE4FC5A0CCAF}" dt="2024-11-12T13:34:49.411" v="12619" actId="2696"/>
        <pc:sldMkLst>
          <pc:docMk/>
          <pc:sldMk cId="1728558650" sldId="265"/>
        </pc:sldMkLst>
      </pc:sldChg>
      <pc:sldChg chg="addSp delSp modSp new del mod">
        <pc:chgData name="Aryamann Rao" userId="b93c5f687fdc9e3f" providerId="LiveId" clId="{DE6EF3D9-835F-4887-A5DF-EE4FC5A0CCAF}" dt="2024-10-30T14:42:36.818" v="4667" actId="2696"/>
        <pc:sldMkLst>
          <pc:docMk/>
          <pc:sldMk cId="2950249272" sldId="265"/>
        </pc:sldMkLst>
      </pc:sldChg>
      <pc:sldChg chg="addSp delSp modSp new del mod">
        <pc:chgData name="Aryamann Rao" userId="b93c5f687fdc9e3f" providerId="LiveId" clId="{DE6EF3D9-835F-4887-A5DF-EE4FC5A0CCAF}" dt="2024-10-30T14:42:32.666" v="4666" actId="2696"/>
        <pc:sldMkLst>
          <pc:docMk/>
          <pc:sldMk cId="111023486" sldId="266"/>
        </pc:sldMkLst>
      </pc:sldChg>
      <pc:sldChg chg="addSp modSp new del mod modTransition modAnim">
        <pc:chgData name="Aryamann Rao" userId="b93c5f687fdc9e3f" providerId="LiveId" clId="{DE6EF3D9-835F-4887-A5DF-EE4FC5A0CCAF}" dt="2024-11-12T13:53:03.806" v="12873" actId="2696"/>
        <pc:sldMkLst>
          <pc:docMk/>
          <pc:sldMk cId="4240688682" sldId="266"/>
        </pc:sldMkLst>
      </pc:sldChg>
      <pc:sldChg chg="modSp new del mod">
        <pc:chgData name="Aryamann Rao" userId="b93c5f687fdc9e3f" providerId="LiveId" clId="{DE6EF3D9-835F-4887-A5DF-EE4FC5A0CCAF}" dt="2024-10-31T05:51:05.794" v="4972" actId="2696"/>
        <pc:sldMkLst>
          <pc:docMk/>
          <pc:sldMk cId="1093112921" sldId="267"/>
        </pc:sldMkLst>
      </pc:sldChg>
      <pc:sldChg chg="new del">
        <pc:chgData name="Aryamann Rao" userId="b93c5f687fdc9e3f" providerId="LiveId" clId="{DE6EF3D9-835F-4887-A5DF-EE4FC5A0CCAF}" dt="2024-11-03T12:11:47.189" v="7847" actId="2696"/>
        <pc:sldMkLst>
          <pc:docMk/>
          <pc:sldMk cId="1502730054" sldId="267"/>
        </pc:sldMkLst>
      </pc:sldChg>
      <pc:sldChg chg="new del">
        <pc:chgData name="Aryamann Rao" userId="b93c5f687fdc9e3f" providerId="LiveId" clId="{DE6EF3D9-835F-4887-A5DF-EE4FC5A0CCAF}" dt="2024-11-03T12:12:04.594" v="7849" actId="2696"/>
        <pc:sldMkLst>
          <pc:docMk/>
          <pc:sldMk cId="1665952993" sldId="267"/>
        </pc:sldMkLst>
      </pc:sldChg>
      <pc:sldChg chg="addSp modSp new del mod setBg">
        <pc:chgData name="Aryamann Rao" userId="b93c5f687fdc9e3f" providerId="LiveId" clId="{DE6EF3D9-835F-4887-A5DF-EE4FC5A0CCAF}" dt="2024-11-11T16:33:23.318" v="12105" actId="2696"/>
        <pc:sldMkLst>
          <pc:docMk/>
          <pc:sldMk cId="4110086719" sldId="267"/>
        </pc:sldMkLst>
      </pc:sldChg>
      <pc:sldChg chg="addSp delSp modSp new del mod ord modAnim">
        <pc:chgData name="Aryamann Rao" userId="b93c5f687fdc9e3f" providerId="LiveId" clId="{DE6EF3D9-835F-4887-A5DF-EE4FC5A0CCAF}" dt="2024-11-12T13:14:07.572" v="12448" actId="2696"/>
        <pc:sldMkLst>
          <pc:docMk/>
          <pc:sldMk cId="103284527" sldId="268"/>
        </pc:sldMkLst>
      </pc:sldChg>
      <pc:sldChg chg="addSp delSp modSp new del mod">
        <pc:chgData name="Aryamann Rao" userId="b93c5f687fdc9e3f" providerId="LiveId" clId="{DE6EF3D9-835F-4887-A5DF-EE4FC5A0CCAF}" dt="2024-11-03T12:48:29.751" v="8036" actId="2696"/>
        <pc:sldMkLst>
          <pc:docMk/>
          <pc:sldMk cId="3687558570" sldId="268"/>
        </pc:sldMkLst>
      </pc:sldChg>
      <pc:sldChg chg="addSp delSp modSp new mod delAnim modAnim">
        <pc:chgData name="Aryamann Rao" userId="b93c5f687fdc9e3f" providerId="LiveId" clId="{DE6EF3D9-835F-4887-A5DF-EE4FC5A0CCAF}" dt="2024-11-15T12:51:42.663" v="14432" actId="20577"/>
        <pc:sldMkLst>
          <pc:docMk/>
          <pc:sldMk cId="2463293356" sldId="269"/>
        </pc:sldMkLst>
      </pc:sldChg>
      <pc:sldChg chg="addSp delSp modSp new del mod delAnim modAnim">
        <pc:chgData name="Aryamann Rao" userId="b93c5f687fdc9e3f" providerId="LiveId" clId="{DE6EF3D9-835F-4887-A5DF-EE4FC5A0CCAF}" dt="2024-11-12T13:53:06.978" v="12874" actId="2696"/>
        <pc:sldMkLst>
          <pc:docMk/>
          <pc:sldMk cId="245874057" sldId="270"/>
        </pc:sldMkLst>
      </pc:sldChg>
      <pc:sldChg chg="addSp modSp new mod modAnim">
        <pc:chgData name="Aryamann Rao" userId="b93c5f687fdc9e3f" providerId="LiveId" clId="{DE6EF3D9-835F-4887-A5DF-EE4FC5A0CCAF}" dt="2024-11-14T15:30:08.108" v="14372" actId="20577"/>
        <pc:sldMkLst>
          <pc:docMk/>
          <pc:sldMk cId="1016237377" sldId="270"/>
        </pc:sldMkLst>
      </pc:sldChg>
      <pc:sldMasterChg chg="modTransition modSldLayout">
        <pc:chgData name="Aryamann Rao" userId="b93c5f687fdc9e3f" providerId="LiveId" clId="{DE6EF3D9-835F-4887-A5DF-EE4FC5A0CCAF}" dt="2024-11-03T12:11:19.205" v="7845"/>
        <pc:sldMasterMkLst>
          <pc:docMk/>
          <pc:sldMasterMk cId="2811163647" sldId="2147483684"/>
        </pc:sldMasterMkLst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1008728018" sldId="2147483685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1285834526" sldId="2147483686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740260484" sldId="2147483687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1324450669" sldId="2147483688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125000446" sldId="2147483689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790259089" sldId="2147483690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2400388529" sldId="2147483691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535760107" sldId="2147483692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3584942535" sldId="2147483693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764298197" sldId="2147483694"/>
          </pc:sldLayoutMkLst>
        </pc:sldLayoutChg>
        <pc:sldLayoutChg chg="modTransition">
          <pc:chgData name="Aryamann Rao" userId="b93c5f687fdc9e3f" providerId="LiveId" clId="{DE6EF3D9-835F-4887-A5DF-EE4FC5A0CCAF}" dt="2024-11-03T12:11:19.205" v="7845"/>
          <pc:sldLayoutMkLst>
            <pc:docMk/>
            <pc:sldMasterMk cId="2811163647" sldId="2147483684"/>
            <pc:sldLayoutMk cId="2162417350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2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4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8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4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2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3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7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9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4AFBAD-0B9B-45C1-9EEA-2D890969EB7D}" type="datetimeFigureOut">
              <a:rPr lang="en-IN" smtClean="0"/>
              <a:t>10-06-2025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481824-8427-434A-8412-87A2658DC85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6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D8A5-F29F-94F9-719C-9206767A2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40" y="789432"/>
            <a:ext cx="10993120" cy="35661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latin typeface="Aptos" panose="020B0004020202020204" pitchFamily="34" charset="0"/>
              </a:rPr>
              <a:t>Predicting the rate of fast radio bursts in globular clusters from binary black hole observations</a:t>
            </a:r>
            <a:endParaRPr lang="en-IN" sz="6000" b="1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582B1-16AA-41CE-DF13-8A2672E3A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200" b="1" i="1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latin typeface="Aptos" panose="020B0004020202020204" pitchFamily="34" charset="0"/>
              </a:rPr>
              <a:t>Aryamann Rao</a:t>
            </a:r>
            <a:endParaRPr lang="en-IN" sz="2200" b="1" i="1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0EA64-A671-4BC3-BC74-6831401EADAA}"/>
              </a:ext>
            </a:extLst>
          </p:cNvPr>
          <p:cNvSpPr txBox="1"/>
          <p:nvPr/>
        </p:nvSpPr>
        <p:spPr>
          <a:xfrm>
            <a:off x="111760" y="320071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Aptos" panose="020B0004020202020204" pitchFamily="34" charset="0"/>
              </a:rPr>
              <a:t>11</a:t>
            </a:r>
            <a:r>
              <a:rPr lang="en-US" sz="2400" b="1" baseline="30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Aptos" panose="020B0004020202020204" pitchFamily="34" charset="0"/>
              </a:rPr>
              <a:t>th</a:t>
            </a:r>
            <a:r>
              <a:rPr lang="en-US" sz="24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Aptos" panose="020B0004020202020204" pitchFamily="34" charset="0"/>
              </a:rPr>
              <a:t> June 2025</a:t>
            </a:r>
            <a:endParaRPr lang="en-IN" sz="24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6184-AEB6-D7FD-D7CF-32999479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Introduction</a:t>
            </a:r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715C2-3ECF-1E78-2E04-C2E1E090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5574"/>
            <a:ext cx="10759440" cy="4209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Background:</a:t>
            </a:r>
            <a:endParaRPr lang="en-US" dirty="0">
              <a:latin typeface="Aptos" panose="020B00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1900" dirty="0">
                <a:latin typeface="Aptos" panose="020B0004020202020204" pitchFamily="34" charset="0"/>
              </a:rPr>
              <a:t>Fast radio bursts (FRB) either follow star formation history (SFH) or they don’t.</a:t>
            </a:r>
            <a:endParaRPr lang="en-US" sz="1900" i="1" dirty="0">
              <a:latin typeface="Aptos" panose="020B00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 Recent studies suggest that FRBs are delayed from the SFH </a:t>
            </a:r>
            <a:r>
              <a:rPr lang="en-IN" sz="2000" i="1" dirty="0">
                <a:latin typeface="Aptos" panose="020B0004020202020204" pitchFamily="34" charset="0"/>
              </a:rPr>
              <a:t>(Zhang &amp; Zhang, 2022)</a:t>
            </a:r>
            <a:r>
              <a:rPr lang="en-US" sz="1900" dirty="0">
                <a:latin typeface="Aptos" panose="020B00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 FRB detected in a globular cluster near M81 </a:t>
            </a:r>
            <a:r>
              <a:rPr lang="en-US" sz="1900" i="1" dirty="0">
                <a:latin typeface="Aptos" panose="020B0004020202020204" pitchFamily="34" charset="0"/>
              </a:rPr>
              <a:t>(Bhardwaj et al. 2021).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Aim of the project: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dirty="0">
                <a:latin typeface="Aptos" panose="020B0004020202020204" pitchFamily="34" charset="0"/>
              </a:rPr>
              <a:t>To test whether young NSs formed via BWD coalescences in old GCs can explain FRBs.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ptos" panose="020B0004020202020204" pitchFamily="34" charset="0"/>
              </a:rPr>
              <a:t> Our approach: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1900" dirty="0">
                <a:latin typeface="Aptos" panose="020B0004020202020204" pitchFamily="34" charset="0"/>
              </a:rPr>
              <a:t>Compare the predicted rate of BWD coalescences to FRB source rate as a function of redshift.</a:t>
            </a:r>
            <a:endParaRPr lang="en-IN" sz="2000" b="1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57966-1F1E-58E1-5508-E000BA0C3A16}"/>
              </a:ext>
            </a:extLst>
          </p:cNvPr>
          <p:cNvSpPr txBox="1"/>
          <p:nvPr/>
        </p:nvSpPr>
        <p:spPr>
          <a:xfrm>
            <a:off x="0" y="6370320"/>
            <a:ext cx="7053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References: </a:t>
            </a:r>
            <a:r>
              <a:rPr lang="en-US" sz="1100" dirty="0">
                <a:solidFill>
                  <a:schemeClr val="bg1"/>
                </a:solidFill>
              </a:rPr>
              <a:t>Bhardwaj, M., </a:t>
            </a:r>
            <a:r>
              <a:rPr lang="en-US" sz="1100" dirty="0" err="1">
                <a:solidFill>
                  <a:schemeClr val="bg1"/>
                </a:solidFill>
              </a:rPr>
              <a:t>Gaensler</a:t>
            </a:r>
            <a:r>
              <a:rPr lang="en-US" sz="1100" dirty="0">
                <a:solidFill>
                  <a:schemeClr val="bg1"/>
                </a:solidFill>
              </a:rPr>
              <a:t>, B. M., </a:t>
            </a:r>
            <a:r>
              <a:rPr lang="en-US" sz="1100" dirty="0" err="1">
                <a:solidFill>
                  <a:schemeClr val="bg1"/>
                </a:solidFill>
              </a:rPr>
              <a:t>Kaspi</a:t>
            </a:r>
            <a:r>
              <a:rPr lang="en-US" sz="1100" dirty="0">
                <a:solidFill>
                  <a:schemeClr val="bg1"/>
                </a:solidFill>
              </a:rPr>
              <a:t>, V. M., et al. 2021, </a:t>
            </a:r>
            <a:r>
              <a:rPr lang="en-US" sz="1100" dirty="0" err="1">
                <a:solidFill>
                  <a:schemeClr val="bg1"/>
                </a:solidFill>
              </a:rPr>
              <a:t>ApJL</a:t>
            </a:r>
            <a:r>
              <a:rPr lang="en-US" sz="1100" dirty="0">
                <a:solidFill>
                  <a:schemeClr val="bg1"/>
                </a:solidFill>
              </a:rPr>
              <a:t>, 910, L18, </a:t>
            </a:r>
            <a:r>
              <a:rPr lang="en-US" sz="1100" dirty="0" err="1">
                <a:solidFill>
                  <a:schemeClr val="bg1"/>
                </a:solidFill>
              </a:rPr>
              <a:t>doi</a:t>
            </a:r>
            <a:r>
              <a:rPr lang="en-US" sz="1100" dirty="0">
                <a:solidFill>
                  <a:schemeClr val="bg1"/>
                </a:solidFill>
              </a:rPr>
              <a:t>: 10.3847/2041-8213/abeaa6726</a:t>
            </a:r>
          </a:p>
          <a:p>
            <a:r>
              <a:rPr lang="it-IT" sz="1100" dirty="0">
                <a:solidFill>
                  <a:schemeClr val="bg1"/>
                </a:solidFill>
              </a:rPr>
              <a:t>	        </a:t>
            </a:r>
            <a:r>
              <a:rPr lang="en-US" sz="1100" dirty="0">
                <a:solidFill>
                  <a:schemeClr val="bg1"/>
                </a:solidFill>
                <a:latin typeface="Aptos" panose="020B0004020202020204" pitchFamily="34" charset="0"/>
              </a:rPr>
              <a:t>Zhang, R. C., &amp; Zhang, B. 2022, </a:t>
            </a:r>
            <a:r>
              <a:rPr lang="en-US" sz="1100" dirty="0" err="1">
                <a:solidFill>
                  <a:schemeClr val="bg1"/>
                </a:solidFill>
                <a:latin typeface="Aptos" panose="020B0004020202020204" pitchFamily="34" charset="0"/>
              </a:rPr>
              <a:t>ApJL</a:t>
            </a:r>
            <a:r>
              <a:rPr lang="en-US" sz="1100" dirty="0">
                <a:solidFill>
                  <a:schemeClr val="bg1"/>
                </a:solidFill>
                <a:latin typeface="Aptos" panose="020B0004020202020204" pitchFamily="34" charset="0"/>
              </a:rPr>
              <a:t>, 924, L14, </a:t>
            </a:r>
            <a:r>
              <a:rPr lang="en-US" sz="1100" dirty="0" err="1">
                <a:solidFill>
                  <a:schemeClr val="bg1"/>
                </a:solidFill>
                <a:latin typeface="Aptos" panose="020B0004020202020204" pitchFamily="34" charset="0"/>
              </a:rPr>
              <a:t>doi</a:t>
            </a:r>
            <a:r>
              <a:rPr lang="en-US" sz="1100" dirty="0">
                <a:solidFill>
                  <a:schemeClr val="bg1"/>
                </a:solidFill>
                <a:latin typeface="Aptos" panose="020B0004020202020204" pitchFamily="34" charset="0"/>
              </a:rPr>
              <a:t>: 10.3847/2041-8213/ac46ad850</a:t>
            </a:r>
          </a:p>
        </p:txBody>
      </p:sp>
    </p:spTree>
    <p:extLst>
      <p:ext uri="{BB962C8B-B14F-4D97-AF65-F5344CB8AC3E}">
        <p14:creationId xmlns:p14="http://schemas.microsoft.com/office/powerpoint/2010/main" val="16614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1B87256-F176-CBFB-7D0F-5F55BEBD24FA}"/>
              </a:ext>
            </a:extLst>
          </p:cNvPr>
          <p:cNvSpPr/>
          <p:nvPr/>
        </p:nvSpPr>
        <p:spPr>
          <a:xfrm>
            <a:off x="4648200" y="320278"/>
            <a:ext cx="3032760" cy="87328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GC formation histories and property distributions</a:t>
            </a:r>
            <a:endParaRPr lang="en-IN" b="1" dirty="0">
              <a:latin typeface="Aptos" panose="020B0004020202020204" pitchFamily="34" charset="0"/>
            </a:endParaRPr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E0F4047D-B008-DD31-0CCC-BA367A42CC18}"/>
              </a:ext>
            </a:extLst>
          </p:cNvPr>
          <p:cNvSpPr/>
          <p:nvPr/>
        </p:nvSpPr>
        <p:spPr>
          <a:xfrm>
            <a:off x="6369363" y="4591578"/>
            <a:ext cx="3032760" cy="135583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CMC simulations of GCs</a:t>
            </a:r>
          </a:p>
          <a:p>
            <a:pPr algn="ctr"/>
            <a:r>
              <a:rPr lang="en-US" b="1" dirty="0">
                <a:latin typeface="Aptos" panose="020B0004020202020204" pitchFamily="34" charset="0"/>
              </a:rPr>
              <a:t>(Kremer et al. 2020)</a:t>
            </a:r>
            <a:endParaRPr lang="en-IN" b="1" dirty="0">
              <a:latin typeface="Aptos" panose="020B0004020202020204" pitchFamily="34" charset="0"/>
            </a:endParaRP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3E537246-1FCD-D65C-B8C0-0961EAF21624}"/>
              </a:ext>
            </a:extLst>
          </p:cNvPr>
          <p:cNvGrpSpPr/>
          <p:nvPr/>
        </p:nvGrpSpPr>
        <p:grpSpPr>
          <a:xfrm>
            <a:off x="242509" y="2026001"/>
            <a:ext cx="3462285" cy="1685994"/>
            <a:chOff x="1009252" y="2192899"/>
            <a:chExt cx="3462285" cy="1554736"/>
          </a:xfrm>
        </p:grpSpPr>
        <p:pic>
          <p:nvPicPr>
            <p:cNvPr id="1028" name="Picture 4" descr="Astronomers Have Never Detected Merging Supermassive Black Holes. That  Might Be About to Change - Universe Today">
              <a:extLst>
                <a:ext uri="{FF2B5EF4-FFF2-40B4-BE49-F238E27FC236}">
                  <a16:creationId xmlns:a16="http://schemas.microsoft.com/office/drawing/2014/main" id="{B50DE718-DDE3-3BA8-ADF9-1D7C55F05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149" y="2192899"/>
              <a:ext cx="3108960" cy="15099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3E1CF9-11C6-462F-A03F-20861914A8CD}"/>
                </a:ext>
              </a:extLst>
            </p:cNvPr>
            <p:cNvSpPr txBox="1"/>
            <p:nvPr/>
          </p:nvSpPr>
          <p:spPr>
            <a:xfrm>
              <a:off x="1009252" y="3393692"/>
              <a:ext cx="346228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Binary black hole coalescences</a:t>
              </a:r>
              <a:endParaRPr lang="en-IN" sz="17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7B36D51C-4A05-896E-2F58-A05298D9629B}"/>
              </a:ext>
            </a:extLst>
          </p:cNvPr>
          <p:cNvGrpSpPr/>
          <p:nvPr/>
        </p:nvGrpSpPr>
        <p:grpSpPr>
          <a:xfrm>
            <a:off x="8604384" y="2069242"/>
            <a:ext cx="3462285" cy="1612645"/>
            <a:chOff x="8215160" y="2192899"/>
            <a:chExt cx="3462285" cy="1500471"/>
          </a:xfrm>
        </p:grpSpPr>
        <p:pic>
          <p:nvPicPr>
            <p:cNvPr id="1030" name="Picture 6" descr="Binary white dwarf stars">
              <a:extLst>
                <a:ext uri="{FF2B5EF4-FFF2-40B4-BE49-F238E27FC236}">
                  <a16:creationId xmlns:a16="http://schemas.microsoft.com/office/drawing/2014/main" id="{085EBE1D-B12E-7BB2-F270-EEE7A8A5D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0" t="20593" r="13852" b="21333"/>
            <a:stretch/>
          </p:blipFill>
          <p:spPr bwMode="auto">
            <a:xfrm>
              <a:off x="8293712" y="2192899"/>
              <a:ext cx="3305183" cy="14962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261FB7-2AB6-46FE-5BE5-F96083CC9C69}"/>
                </a:ext>
              </a:extLst>
            </p:cNvPr>
            <p:cNvSpPr txBox="1"/>
            <p:nvPr/>
          </p:nvSpPr>
          <p:spPr>
            <a:xfrm>
              <a:off x="8215160" y="3339427"/>
              <a:ext cx="346228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Binary white dwarf coalescences</a:t>
              </a:r>
              <a:endParaRPr lang="en-IN" sz="17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78D305-911F-B242-45CB-CADB7DDE6972}"/>
              </a:ext>
            </a:extLst>
          </p:cNvPr>
          <p:cNvGrpSpPr/>
          <p:nvPr/>
        </p:nvGrpSpPr>
        <p:grpSpPr>
          <a:xfrm>
            <a:off x="3094074" y="4596335"/>
            <a:ext cx="2863704" cy="1489506"/>
            <a:chOff x="3094074" y="4596335"/>
            <a:chExt cx="2863704" cy="1489506"/>
          </a:xfrm>
        </p:grpSpPr>
        <p:pic>
          <p:nvPicPr>
            <p:cNvPr id="1026" name="Picture 2" descr="News | Gravitational waves from a binary black hole merger observed by LIGO  and Virgo | LIGO Lab | Caltech">
              <a:extLst>
                <a:ext uri="{FF2B5EF4-FFF2-40B4-BE49-F238E27FC236}">
                  <a16:creationId xmlns:a16="http://schemas.microsoft.com/office/drawing/2014/main" id="{BD8E7340-E2E2-2FF1-81F6-8D5908C64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074" y="4602667"/>
              <a:ext cx="2863704" cy="14831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05DDB4A2-9E19-8E91-ECF2-237BEE2EC7DA}"/>
                </a:ext>
              </a:extLst>
            </p:cNvPr>
            <p:cNvSpPr txBox="1"/>
            <p:nvPr/>
          </p:nvSpPr>
          <p:spPr>
            <a:xfrm>
              <a:off x="3177910" y="4596335"/>
              <a:ext cx="2587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LIGO observations of gravitational waves</a:t>
              </a:r>
              <a:endParaRPr lang="en-IN" sz="16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DFAB4-2A2F-11AB-234E-D33872CDE284}"/>
              </a:ext>
            </a:extLst>
          </p:cNvPr>
          <p:cNvGrpSpPr/>
          <p:nvPr/>
        </p:nvGrpSpPr>
        <p:grpSpPr>
          <a:xfrm>
            <a:off x="1290320" y="327329"/>
            <a:ext cx="3373831" cy="1584962"/>
            <a:chOff x="1290320" y="327328"/>
            <a:chExt cx="3373831" cy="163962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DD17CF-AC37-2822-DD74-DDCF7A70A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0320" y="327328"/>
              <a:ext cx="3373831" cy="1639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E41C8F84-FE12-45AB-5C00-82B15DB5DDDB}"/>
                </a:ext>
              </a:extLst>
            </p:cNvPr>
            <p:cNvSpPr txBox="1"/>
            <p:nvPr/>
          </p:nvSpPr>
          <p:spPr>
            <a:xfrm rot="20103760">
              <a:off x="2443896" y="688623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Aptos" panose="020B0004020202020204" pitchFamily="34" charset="0"/>
                </a:rPr>
                <a:t>Influences</a:t>
              </a:r>
              <a:endParaRPr lang="en-IN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BE3731-4734-07CA-D40B-D185C519BB60}"/>
              </a:ext>
            </a:extLst>
          </p:cNvPr>
          <p:cNvGrpSpPr/>
          <p:nvPr/>
        </p:nvGrpSpPr>
        <p:grpSpPr>
          <a:xfrm>
            <a:off x="7680960" y="368736"/>
            <a:ext cx="3840480" cy="1581811"/>
            <a:chOff x="7680960" y="368736"/>
            <a:chExt cx="3840480" cy="158181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8939A3-97FB-0FE0-BDB7-54CBC94B558B}"/>
                </a:ext>
              </a:extLst>
            </p:cNvPr>
            <p:cNvCxnSpPr>
              <a:cxnSpLocks/>
            </p:cNvCxnSpPr>
            <p:nvPr/>
          </p:nvCxnSpPr>
          <p:spPr>
            <a:xfrm>
              <a:off x="7680960" y="368736"/>
              <a:ext cx="3840480" cy="158181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F43A2FF1-64EA-D292-61E9-1612339AA72C}"/>
                </a:ext>
              </a:extLst>
            </p:cNvPr>
            <p:cNvSpPr txBox="1"/>
            <p:nvPr/>
          </p:nvSpPr>
          <p:spPr>
            <a:xfrm rot="1374449">
              <a:off x="9014567" y="775685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Aptos" panose="020B0004020202020204" pitchFamily="34" charset="0"/>
                </a:rPr>
                <a:t>Influences</a:t>
              </a:r>
              <a:endParaRPr lang="en-IN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3BCFC6C6-FB06-037A-A6E5-4996D80E8862}"/>
              </a:ext>
            </a:extLst>
          </p:cNvPr>
          <p:cNvGrpSpPr/>
          <p:nvPr/>
        </p:nvGrpSpPr>
        <p:grpSpPr>
          <a:xfrm>
            <a:off x="7697988" y="1119223"/>
            <a:ext cx="2207148" cy="825092"/>
            <a:chOff x="7678532" y="1121273"/>
            <a:chExt cx="1986213" cy="7400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70AE647-AE61-3292-BDCC-F2FAFF3D8B69}"/>
                </a:ext>
              </a:extLst>
            </p:cNvPr>
            <p:cNvCxnSpPr>
              <a:cxnSpLocks/>
            </p:cNvCxnSpPr>
            <p:nvPr/>
          </p:nvCxnSpPr>
          <p:spPr>
            <a:xfrm>
              <a:off x="7678532" y="1121273"/>
              <a:ext cx="1986213" cy="74006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4025247E-B392-7F53-F4AD-D40B46145B29}"/>
                </a:ext>
              </a:extLst>
            </p:cNvPr>
            <p:cNvSpPr txBox="1"/>
            <p:nvPr/>
          </p:nvSpPr>
          <p:spPr>
            <a:xfrm rot="1223580">
              <a:off x="7776906" y="1140750"/>
              <a:ext cx="1567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Infer the rate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(this project)</a:t>
              </a:r>
              <a:endParaRPr lang="en-IN" b="1" dirty="0">
                <a:solidFill>
                  <a:srgbClr val="C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7C3A3E89-FF0B-B33A-D62C-892B11A66CA4}"/>
              </a:ext>
            </a:extLst>
          </p:cNvPr>
          <p:cNvGrpSpPr/>
          <p:nvPr/>
        </p:nvGrpSpPr>
        <p:grpSpPr>
          <a:xfrm rot="570413">
            <a:off x="7954937" y="3670100"/>
            <a:ext cx="1959297" cy="1000811"/>
            <a:chOff x="7885743" y="3590767"/>
            <a:chExt cx="1959297" cy="100081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8E52C7-DA73-0946-701A-5035ED694957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7885743" y="3590767"/>
              <a:ext cx="1959297" cy="100081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4199EF6F-D9C4-E91F-5B0E-7569D06147B7}"/>
                </a:ext>
              </a:extLst>
            </p:cNvPr>
            <p:cNvSpPr txBox="1"/>
            <p:nvPr/>
          </p:nvSpPr>
          <p:spPr>
            <a:xfrm rot="20042682">
              <a:off x="8087220" y="3728191"/>
              <a:ext cx="1567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Infer the rate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(this project)</a:t>
              </a:r>
              <a:endParaRPr lang="en-IN" b="1" dirty="0">
                <a:solidFill>
                  <a:srgbClr val="C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8599C292-A212-9F9A-E7B5-BD9EE798F5C1}"/>
              </a:ext>
            </a:extLst>
          </p:cNvPr>
          <p:cNvGrpSpPr/>
          <p:nvPr/>
        </p:nvGrpSpPr>
        <p:grpSpPr>
          <a:xfrm>
            <a:off x="2513250" y="1007992"/>
            <a:ext cx="2383088" cy="856666"/>
            <a:chOff x="2546229" y="1121991"/>
            <a:chExt cx="2383088" cy="85666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6A8DE13-31A6-69AB-4E30-AD38ED2BE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2560" y="1121991"/>
              <a:ext cx="1961591" cy="85666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66AA1D27-135B-FFA0-0951-F61FE701FCE4}"/>
                </a:ext>
              </a:extLst>
            </p:cNvPr>
            <p:cNvSpPr txBox="1"/>
            <p:nvPr/>
          </p:nvSpPr>
          <p:spPr>
            <a:xfrm rot="20122086">
              <a:off x="2546229" y="1215074"/>
              <a:ext cx="23830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Constrains (Fishbach &amp; </a:t>
              </a:r>
            </a:p>
            <a:p>
              <a:pPr algn="ctr"/>
              <a:r>
                <a:rPr lang="en-US" sz="16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Fragione</a:t>
              </a:r>
              <a:r>
                <a:rPr lang="en-US" sz="16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, 2023)</a:t>
              </a:r>
              <a:endParaRPr lang="en-IN" sz="1600" b="1" dirty="0">
                <a:solidFill>
                  <a:srgbClr val="C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319274-A6EF-EB2A-7678-177E3801B04B}"/>
              </a:ext>
            </a:extLst>
          </p:cNvPr>
          <p:cNvGrpSpPr/>
          <p:nvPr/>
        </p:nvGrpSpPr>
        <p:grpSpPr>
          <a:xfrm>
            <a:off x="2401677" y="3794679"/>
            <a:ext cx="2246523" cy="718971"/>
            <a:chOff x="2401677" y="3794679"/>
            <a:chExt cx="2246523" cy="71897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9905B6-3568-8D9C-C4A9-ADB9DBC518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1677" y="3794679"/>
              <a:ext cx="2246523" cy="71897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B90B5A2C-EE6E-4C88-FA5E-98C5E7CFCD55}"/>
                </a:ext>
              </a:extLst>
            </p:cNvPr>
            <p:cNvSpPr txBox="1"/>
            <p:nvPr/>
          </p:nvSpPr>
          <p:spPr>
            <a:xfrm rot="1057618">
              <a:off x="3159176" y="3928492"/>
              <a:ext cx="1476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Observations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8B2759-2132-19D2-4B08-A0F375DB73C3}"/>
              </a:ext>
            </a:extLst>
          </p:cNvPr>
          <p:cNvSpPr txBox="1"/>
          <p:nvPr/>
        </p:nvSpPr>
        <p:spPr>
          <a:xfrm>
            <a:off x="0" y="6370320"/>
            <a:ext cx="743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ptos" panose="020B0004020202020204" pitchFamily="34" charset="0"/>
              </a:rPr>
              <a:t>References:  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</a:rPr>
              <a:t>Fishbach, M., &amp; </a:t>
            </a:r>
            <a:r>
              <a:rPr lang="en-US" sz="1200" dirty="0" err="1">
                <a:solidFill>
                  <a:schemeClr val="bg1"/>
                </a:solidFill>
                <a:latin typeface="Aptos" panose="020B0004020202020204" pitchFamily="34" charset="0"/>
              </a:rPr>
              <a:t>Fragione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</a:rPr>
              <a:t>, G. 2023, MNRAS, 522, 5546, </a:t>
            </a:r>
            <a:r>
              <a:rPr lang="en-US" sz="1200" dirty="0" err="1">
                <a:solidFill>
                  <a:schemeClr val="bg1"/>
                </a:solidFill>
                <a:latin typeface="Aptos" panose="020B0004020202020204" pitchFamily="34" charset="0"/>
              </a:rPr>
              <a:t>doi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</a:rPr>
              <a:t>: 10.1093/</a:t>
            </a:r>
            <a:r>
              <a:rPr lang="en-US" sz="1200" dirty="0" err="1">
                <a:solidFill>
                  <a:schemeClr val="bg1"/>
                </a:solidFill>
                <a:latin typeface="Aptos" panose="020B0004020202020204" pitchFamily="34" charset="0"/>
              </a:rPr>
              <a:t>mnras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</a:rPr>
              <a:t>/stad1364749</a:t>
            </a:r>
          </a:p>
          <a:p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</a:rPr>
              <a:t>	              </a:t>
            </a:r>
            <a:r>
              <a:rPr lang="da-DK" sz="1200" dirty="0">
                <a:solidFill>
                  <a:schemeClr val="bg1"/>
                </a:solidFill>
                <a:latin typeface="Aptos" panose="020B0004020202020204" pitchFamily="34" charset="0"/>
              </a:rPr>
              <a:t>Kremer, K., Ye, C. S., Rui, N. Z., et al. 2020b, ApJS, 247,48, doi: 10.3847/1538-4365/ab7919</a:t>
            </a:r>
            <a:r>
              <a:rPr lang="pt-BR" sz="1200" dirty="0">
                <a:solidFill>
                  <a:schemeClr val="bg1"/>
                </a:solidFill>
                <a:latin typeface="Aptos" panose="020B0004020202020204" pitchFamily="34" charset="0"/>
              </a:rPr>
              <a:t>	          </a:t>
            </a:r>
            <a:endParaRPr lang="en-IN" sz="1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DAE4C-0661-1B8C-1B05-9DACEA8A8AB1}"/>
              </a:ext>
            </a:extLst>
          </p:cNvPr>
          <p:cNvSpPr txBox="1"/>
          <p:nvPr/>
        </p:nvSpPr>
        <p:spPr>
          <a:xfrm>
            <a:off x="4625808" y="1699813"/>
            <a:ext cx="3108960" cy="2400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ptos" panose="020B0004020202020204" pitchFamily="34" charset="0"/>
              </a:rPr>
              <a:t>Hence, we are </a:t>
            </a:r>
            <a:r>
              <a:rPr lang="en-US" sz="2500" i="1" dirty="0">
                <a:latin typeface="Aptos" panose="020B0004020202020204" pitchFamily="34" charset="0"/>
              </a:rPr>
              <a:t>“Predicting the rate of fast radio bursts in globular clusters from binary black hole observations”</a:t>
            </a:r>
            <a:endParaRPr lang="en-IN" sz="25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20E41-DC17-06BE-9398-C4E4E113AB6A}"/>
              </a:ext>
            </a:extLst>
          </p:cNvPr>
          <p:cNvSpPr txBox="1">
            <a:spLocks/>
          </p:cNvSpPr>
          <p:nvPr/>
        </p:nvSpPr>
        <p:spPr>
          <a:xfrm>
            <a:off x="71120" y="1601773"/>
            <a:ext cx="5527040" cy="465763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Aptos" panose="020B0004020202020204" pitchFamily="34" charset="0"/>
              </a:rPr>
              <a:t> BBH coalescences occur earlier in a GC’s life.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Aptos" panose="020B0004020202020204" pitchFamily="34" charset="0"/>
              </a:rPr>
              <a:t> BWD coalescences occur later in a GC’s life.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Aptos" panose="020B0004020202020204" pitchFamily="34" charset="0"/>
              </a:rPr>
              <a:t> Explained by mass segregation:</a:t>
            </a:r>
            <a:endParaRPr lang="en-US" sz="1900" i="1" dirty="0">
              <a:latin typeface="Aptos" panose="020B00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Heavier BHs sink to the GC center first.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This kicks many BHs out of the GC.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Less heavy WDs to sink to the center later.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Aptos" panose="020B0004020202020204" pitchFamily="34" charset="0"/>
              </a:rPr>
              <a:t> Only looking at BWD coalescences forming 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Which BWD coalescence forms a 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Mass-conserved scenario (Ye et al. 2024)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Mass-loss scenario (Breivik et al. 2020)</a:t>
            </a:r>
            <a:r>
              <a:rPr lang="en-US" sz="1900" dirty="0">
                <a:latin typeface="Aptos" panose="020B00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Aptos" panose="020B0004020202020204" pitchFamily="34" charset="0"/>
              </a:rPr>
              <a:t>Mass conserved case includes primordial events.</a:t>
            </a:r>
          </a:p>
          <a:p>
            <a:pPr marL="0" indent="0" algn="just">
              <a:buNone/>
            </a:pPr>
            <a:r>
              <a:rPr lang="en-US" sz="1600" i="1" dirty="0">
                <a:latin typeface="Aptos" panose="020B0004020202020204" pitchFamily="34" charset="0"/>
              </a:rPr>
              <a:t>Figure from </a:t>
            </a:r>
            <a:r>
              <a:rPr lang="en-US" sz="1600" i="1" dirty="0"/>
              <a:t>(Rao et al. 2024)</a:t>
            </a:r>
          </a:p>
          <a:p>
            <a:pPr marL="0" indent="0" algn="just">
              <a:buNone/>
            </a:pPr>
            <a:endParaRPr lang="en-US" sz="1900" dirty="0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 descr="A group of graphs showing different sizes of objects&#10;&#10;Description automatically generated with medium confidence">
            <a:extLst>
              <a:ext uri="{FF2B5EF4-FFF2-40B4-BE49-F238E27FC236}">
                <a16:creationId xmlns:a16="http://schemas.microsoft.com/office/drawing/2014/main" id="{93BE0D5F-32CB-FF7D-5E7C-EB581FB0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84" y="152400"/>
            <a:ext cx="6296656" cy="6107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B98BE-0FDE-7E56-5AB8-BD17F5D8896A}"/>
              </a:ext>
            </a:extLst>
          </p:cNvPr>
          <p:cNvSpPr txBox="1">
            <a:spLocks/>
          </p:cNvSpPr>
          <p:nvPr/>
        </p:nvSpPr>
        <p:spPr>
          <a:xfrm>
            <a:off x="71120" y="274321"/>
            <a:ext cx="5527040" cy="1148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ptos" panose="020B0004020202020204" pitchFamily="34" charset="0"/>
              </a:rPr>
              <a:t>Globular clusters and compact object mergers</a:t>
            </a:r>
            <a:endParaRPr lang="en-IN" sz="40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02512-55F3-CD2A-3A15-953EBC44D717}"/>
              </a:ext>
            </a:extLst>
          </p:cNvPr>
          <p:cNvSpPr txBox="1"/>
          <p:nvPr/>
        </p:nvSpPr>
        <p:spPr>
          <a:xfrm>
            <a:off x="0" y="6320879"/>
            <a:ext cx="816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ptos" panose="020B0004020202020204" pitchFamily="34" charset="0"/>
              </a:rPr>
              <a:t>References:  </a:t>
            </a:r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Breivik, K., Coughlin, S., Zevin, M., et al. 2020, </a:t>
            </a:r>
            <a:r>
              <a:rPr lang="en-US" sz="1000" dirty="0" err="1">
                <a:solidFill>
                  <a:schemeClr val="bg1"/>
                </a:solidFill>
                <a:latin typeface="Aptos" panose="020B0004020202020204" pitchFamily="34" charset="0"/>
              </a:rPr>
              <a:t>ApJ</a:t>
            </a:r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, 898, 71, </a:t>
            </a:r>
            <a:r>
              <a:rPr lang="en-US" sz="1000" dirty="0" err="1">
                <a:solidFill>
                  <a:schemeClr val="bg1"/>
                </a:solidFill>
                <a:latin typeface="Aptos" panose="020B0004020202020204" pitchFamily="34" charset="0"/>
              </a:rPr>
              <a:t>doi</a:t>
            </a:r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: 10.3847/1538-4357/ab9d85734</a:t>
            </a:r>
          </a:p>
          <a:p>
            <a:r>
              <a:rPr lang="en-US" sz="1000" dirty="0">
                <a:solidFill>
                  <a:schemeClr val="bg1"/>
                </a:solidFill>
                <a:latin typeface="Aptos" panose="020B0004020202020204" pitchFamily="34" charset="0"/>
              </a:rPr>
              <a:t>	            </a:t>
            </a:r>
            <a:r>
              <a:rPr lang="it-IT" sz="1000" dirty="0">
                <a:solidFill>
                  <a:schemeClr val="bg1"/>
                </a:solidFill>
                <a:latin typeface="Aptos" panose="020B0004020202020204" pitchFamily="34" charset="0"/>
              </a:rPr>
              <a:t>Ye, C. S., Kremer, K., Ransom, S. M., &amp; Rasio, F. A. 2024, ApJ, 961, 98, doi: 10.3847/1538-4357/ad089a845</a:t>
            </a:r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	</a:t>
            </a:r>
          </a:p>
          <a:p>
            <a:r>
              <a:rPr lang="de-DE" sz="1000" dirty="0">
                <a:solidFill>
                  <a:schemeClr val="bg1"/>
                </a:solidFill>
                <a:latin typeface="Aptos" panose="020B0004020202020204" pitchFamily="34" charset="0"/>
              </a:rPr>
              <a:t>	            Rao, A., Ye, C. S., &amp; Fishbach, M. 2024, arXiv e-prints, arXiv:2409.20564, doi: 10.48550/arXiv.2409.20564</a:t>
            </a:r>
          </a:p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  </a:t>
            </a:r>
            <a:endParaRPr lang="en-IN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1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FB5F-7554-4C80-8AF1-98DF9AFD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What do I mean by constrain?</a:t>
            </a:r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3ED0A-49F4-F8B6-5277-CF3F3683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283"/>
            <a:ext cx="110236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 We are interested in </a:t>
            </a:r>
            <a:r>
              <a:rPr lang="en-US" b="1" dirty="0">
                <a:latin typeface="Aptos" panose="020B0004020202020204" pitchFamily="34" charset="0"/>
              </a:rPr>
              <a:t>GC formation histories</a:t>
            </a:r>
            <a:r>
              <a:rPr lang="en-US" dirty="0">
                <a:latin typeface="Aptos" panose="020B0004020202020204" pitchFamily="34" charset="0"/>
              </a:rPr>
              <a:t> and </a:t>
            </a:r>
            <a:r>
              <a:rPr lang="en-US" sz="1900" b="1" dirty="0">
                <a:latin typeface="Aptos" panose="020B0004020202020204" pitchFamily="34" charset="0"/>
              </a:rPr>
              <a:t>GC property distributions.</a:t>
            </a:r>
            <a:endParaRPr lang="en-US" sz="19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100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Quantifying this: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Can be mathematically defined using certain functions.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The functional form is determined by a group of parameters.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Constraining this:</a:t>
            </a:r>
            <a:endParaRPr lang="en-US" dirty="0">
              <a:latin typeface="Aptos" panose="020B00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Involves constraining the values the parameters can take.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Done by fitting to GWTC-3 observations (Fishbach &amp; </a:t>
            </a:r>
            <a:r>
              <a:rPr lang="en-US" dirty="0" err="1">
                <a:latin typeface="Aptos" panose="020B0004020202020204" pitchFamily="34" charset="0"/>
              </a:rPr>
              <a:t>Fragione</a:t>
            </a:r>
            <a:r>
              <a:rPr lang="en-US" dirty="0">
                <a:latin typeface="Aptos" panose="020B0004020202020204" pitchFamily="34" charset="0"/>
              </a:rPr>
              <a:t>, 2023).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29DB6-E747-02BC-C2BD-5D9046AA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68" y="2406616"/>
            <a:ext cx="3139712" cy="784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DD852-0B8B-C92F-1D9E-B6B29467A6AD}"/>
              </a:ext>
            </a:extLst>
          </p:cNvPr>
          <p:cNvSpPr txBox="1"/>
          <p:nvPr/>
        </p:nvSpPr>
        <p:spPr>
          <a:xfrm>
            <a:off x="0" y="6370320"/>
            <a:ext cx="651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References:  </a:t>
            </a:r>
            <a:r>
              <a:rPr lang="en-US" sz="1200" dirty="0">
                <a:solidFill>
                  <a:schemeClr val="bg1"/>
                </a:solidFill>
              </a:rPr>
              <a:t>Fishbach, M., &amp; </a:t>
            </a:r>
            <a:r>
              <a:rPr lang="en-US" sz="1200" dirty="0" err="1">
                <a:solidFill>
                  <a:schemeClr val="bg1"/>
                </a:solidFill>
              </a:rPr>
              <a:t>Fragione</a:t>
            </a:r>
            <a:r>
              <a:rPr lang="en-US" sz="1200" dirty="0">
                <a:solidFill>
                  <a:schemeClr val="bg1"/>
                </a:solidFill>
              </a:rPr>
              <a:t>, G. 2023, MNRAS, 522, 5546, </a:t>
            </a:r>
            <a:r>
              <a:rPr lang="en-US" sz="1200" dirty="0" err="1">
                <a:solidFill>
                  <a:schemeClr val="bg1"/>
                </a:solidFill>
              </a:rPr>
              <a:t>doi</a:t>
            </a:r>
            <a:r>
              <a:rPr lang="en-US" sz="1200" dirty="0">
                <a:solidFill>
                  <a:schemeClr val="bg1"/>
                </a:solidFill>
              </a:rPr>
              <a:t>: 10.1093/</a:t>
            </a:r>
            <a:r>
              <a:rPr lang="en-US" sz="1200" dirty="0" err="1">
                <a:solidFill>
                  <a:schemeClr val="bg1"/>
                </a:solidFill>
              </a:rPr>
              <a:t>mnras</a:t>
            </a:r>
            <a:r>
              <a:rPr lang="en-US" sz="1200" dirty="0">
                <a:solidFill>
                  <a:schemeClr val="bg1"/>
                </a:solidFill>
              </a:rPr>
              <a:t>/stad1364749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551-7684-C472-42FF-117CC742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Fast Radio Burst Rates</a:t>
            </a:r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2857-3105-26B6-ED51-AA0825A5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600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IN" dirty="0"/>
              <a:t>These models are based on observations of FRBs.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For this project we only consider </a:t>
            </a:r>
            <a:r>
              <a:rPr lang="en-US" b="1" dirty="0"/>
              <a:t>FRB source rates.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There are two types of FRB rate models: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Models that trace the star formation history (SFH)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Models that are delayed from the SFH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BWD coalescences are delayed from the SFH.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Hence, we only consider the latter group of FRB models.</a:t>
            </a:r>
          </a:p>
        </p:txBody>
      </p:sp>
      <p:pic>
        <p:nvPicPr>
          <p:cNvPr id="1026" name="Picture 2" descr="CHIME Experiment">
            <a:extLst>
              <a:ext uri="{FF2B5EF4-FFF2-40B4-BE49-F238E27FC236}">
                <a16:creationId xmlns:a16="http://schemas.microsoft.com/office/drawing/2014/main" id="{6B926C36-85C4-72CE-8AAA-86381E6E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930400"/>
            <a:ext cx="4145279" cy="3108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1AACBF-7094-72BA-610E-B5021854F9B4}"/>
              </a:ext>
            </a:extLst>
          </p:cNvPr>
          <p:cNvSpPr txBox="1"/>
          <p:nvPr/>
        </p:nvSpPr>
        <p:spPr>
          <a:xfrm>
            <a:off x="8412480" y="5124025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The CHIME Experiment</a:t>
            </a:r>
            <a:endParaRPr lang="en-IN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AE680C-8F7F-7D4F-43ED-1B682F27B8EB}"/>
              </a:ext>
            </a:extLst>
          </p:cNvPr>
          <p:cNvSpPr txBox="1"/>
          <p:nvPr/>
        </p:nvSpPr>
        <p:spPr>
          <a:xfrm>
            <a:off x="109934" y="117287"/>
            <a:ext cx="4663440" cy="38672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500" b="1" dirty="0">
                <a:latin typeface="Aptos" panose="020B0004020202020204" pitchFamily="34" charset="0"/>
              </a:rPr>
              <a:t>SFH Models: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A: Accumulated model (Zhang &amp; Zhang, 2022)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B: SFH model (Zhang &amp; Zhang, 2022)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C: SFH model (Shin et al. 2023)</a:t>
            </a:r>
          </a:p>
          <a:p>
            <a:pPr>
              <a:lnSpc>
                <a:spcPct val="150000"/>
              </a:lnSpc>
            </a:pPr>
            <a:r>
              <a:rPr lang="en-IN" sz="1500" b="1" dirty="0">
                <a:latin typeface="Aptos" panose="020B0004020202020204" pitchFamily="34" charset="0"/>
              </a:rPr>
              <a:t>Time Delayed Models: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D: Model from (Hashimoto et al. 2022)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E: Model from (Chen et al. 2024)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F: Hybrid model (Zhang &amp; Zhang, 2022)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G: Lognormal delay model (Zhang &amp; Zhang, 2022) </a:t>
            </a:r>
          </a:p>
          <a:p>
            <a:pPr>
              <a:lnSpc>
                <a:spcPct val="150000"/>
              </a:lnSpc>
            </a:pPr>
            <a:r>
              <a:rPr lang="en-IN" sz="1500" dirty="0">
                <a:latin typeface="Aptos" panose="020B0004020202020204" pitchFamily="34" charset="0"/>
              </a:rPr>
              <a:t>H: Model from (Zhang et al. 2024)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Aptos" panose="020B0004020202020204" pitchFamily="34" charset="0"/>
              </a:rPr>
              <a:t>Figure from </a:t>
            </a:r>
            <a:r>
              <a:rPr lang="en-US" sz="1500" i="1" dirty="0"/>
              <a:t>(Rao et al. 2024)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956A6BC-1F35-3A7C-7BF8-9629F0D7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117286"/>
            <a:ext cx="7123689" cy="6175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F1072-1BDE-7F06-9E04-077F72784C8E}"/>
              </a:ext>
            </a:extLst>
          </p:cNvPr>
          <p:cNvSpPr txBox="1"/>
          <p:nvPr/>
        </p:nvSpPr>
        <p:spPr>
          <a:xfrm>
            <a:off x="109934" y="3984500"/>
            <a:ext cx="466344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ptos" panose="020B0004020202020204" pitchFamily="34" charset="0"/>
              </a:rPr>
              <a:t>References:  </a:t>
            </a:r>
            <a:r>
              <a:rPr lang="de-DE" sz="900" dirty="0">
                <a:latin typeface="Aptos" panose="020B0004020202020204" pitchFamily="34" charset="0"/>
              </a:rPr>
              <a:t>Rao, A., Ye, C. S., &amp; Fishbach, M. 2024, arXiv e-prints, arXiv:2409.20564, doi: 10.48550/arXiv.2409.20564</a:t>
            </a:r>
          </a:p>
          <a:p>
            <a:pPr algn="just"/>
            <a:endParaRPr lang="en-US" sz="900" b="1" dirty="0">
              <a:latin typeface="Aptos" panose="020B0004020202020204" pitchFamily="34" charset="0"/>
            </a:endParaRPr>
          </a:p>
          <a:p>
            <a:pPr algn="just"/>
            <a:r>
              <a:rPr lang="en-US" sz="900" dirty="0">
                <a:latin typeface="Aptos" panose="020B0004020202020204" pitchFamily="34" charset="0"/>
              </a:rPr>
              <a:t>Chen, J. H., Jia, X. D., Dong, X. F., &amp; Wang, F. Y. 2024, </a:t>
            </a:r>
            <a:r>
              <a:rPr lang="en-US" sz="900" dirty="0" err="1">
                <a:latin typeface="Aptos" panose="020B0004020202020204" pitchFamily="34" charset="0"/>
              </a:rPr>
              <a:t>arXiv</a:t>
            </a:r>
            <a:r>
              <a:rPr lang="en-US" sz="900" dirty="0">
                <a:latin typeface="Aptos" panose="020B0004020202020204" pitchFamily="34" charset="0"/>
              </a:rPr>
              <a:t> e-prints, arXiv:2406.03672, </a:t>
            </a:r>
            <a:r>
              <a:rPr lang="en-US" sz="900" dirty="0" err="1">
                <a:latin typeface="Aptos" panose="020B0004020202020204" pitchFamily="34" charset="0"/>
              </a:rPr>
              <a:t>doi</a:t>
            </a:r>
            <a:r>
              <a:rPr lang="en-US" sz="900" dirty="0">
                <a:latin typeface="Aptos" panose="020B0004020202020204" pitchFamily="34" charset="0"/>
              </a:rPr>
              <a:t>: 10.48550/arXiv.2406.03672741</a:t>
            </a:r>
          </a:p>
          <a:p>
            <a:pPr algn="just"/>
            <a:endParaRPr lang="en-US" sz="900" dirty="0">
              <a:latin typeface="Aptos" panose="020B0004020202020204" pitchFamily="34" charset="0"/>
            </a:endParaRPr>
          </a:p>
          <a:p>
            <a:pPr algn="just"/>
            <a:r>
              <a:rPr lang="en-US" sz="900" dirty="0">
                <a:latin typeface="Aptos" panose="020B0004020202020204" pitchFamily="34" charset="0"/>
              </a:rPr>
              <a:t>Hashimoto, T., Goto, T., Chen, B. H., et al. 2022, MNRAS, 511, 1961, </a:t>
            </a:r>
            <a:r>
              <a:rPr lang="en-US" sz="900" dirty="0" err="1">
                <a:latin typeface="Aptos" panose="020B0004020202020204" pitchFamily="34" charset="0"/>
              </a:rPr>
              <a:t>doi</a:t>
            </a:r>
            <a:r>
              <a:rPr lang="en-US" sz="900" dirty="0">
                <a:latin typeface="Aptos" panose="020B0004020202020204" pitchFamily="34" charset="0"/>
              </a:rPr>
              <a:t>: 10.1093/</a:t>
            </a:r>
            <a:r>
              <a:rPr lang="en-US" sz="900" dirty="0" err="1">
                <a:latin typeface="Aptos" panose="020B0004020202020204" pitchFamily="34" charset="0"/>
              </a:rPr>
              <a:t>mnras</a:t>
            </a:r>
            <a:r>
              <a:rPr lang="en-US" sz="900" dirty="0">
                <a:latin typeface="Aptos" panose="020B0004020202020204" pitchFamily="34" charset="0"/>
              </a:rPr>
              <a:t>/stac065755</a:t>
            </a:r>
          </a:p>
          <a:p>
            <a:pPr algn="just"/>
            <a:endParaRPr lang="en-US" sz="900" dirty="0">
              <a:latin typeface="Aptos" panose="020B0004020202020204" pitchFamily="34" charset="0"/>
            </a:endParaRPr>
          </a:p>
          <a:p>
            <a:pPr algn="just"/>
            <a:r>
              <a:rPr lang="en-US" sz="900" dirty="0">
                <a:latin typeface="Aptos" panose="020B0004020202020204" pitchFamily="34" charset="0"/>
              </a:rPr>
              <a:t>Shin, K., Masui, K. W., Bhardwaj, M., et al. 2023, </a:t>
            </a:r>
            <a:r>
              <a:rPr lang="en-US" sz="900" dirty="0" err="1">
                <a:latin typeface="Aptos" panose="020B0004020202020204" pitchFamily="34" charset="0"/>
              </a:rPr>
              <a:t>ApJ</a:t>
            </a:r>
            <a:r>
              <a:rPr lang="en-US" sz="900" dirty="0">
                <a:latin typeface="Aptos" panose="020B0004020202020204" pitchFamily="34" charset="0"/>
              </a:rPr>
              <a:t>, 944, 105, </a:t>
            </a:r>
            <a:r>
              <a:rPr lang="en-US" sz="900" dirty="0" err="1">
                <a:latin typeface="Aptos" panose="020B0004020202020204" pitchFamily="34" charset="0"/>
              </a:rPr>
              <a:t>doi</a:t>
            </a:r>
            <a:r>
              <a:rPr lang="en-US" sz="900" dirty="0">
                <a:latin typeface="Aptos" panose="020B0004020202020204" pitchFamily="34" charset="0"/>
              </a:rPr>
              <a:t>: 10.3847/1538-4357/acaf06831</a:t>
            </a:r>
          </a:p>
          <a:p>
            <a:pPr algn="just"/>
            <a:endParaRPr lang="en-US" sz="900" dirty="0">
              <a:latin typeface="Aptos" panose="020B0004020202020204" pitchFamily="34" charset="0"/>
            </a:endParaRPr>
          </a:p>
          <a:p>
            <a:pPr algn="just"/>
            <a:r>
              <a:rPr lang="en-US" sz="900" dirty="0">
                <a:latin typeface="Aptos" panose="020B0004020202020204" pitchFamily="34" charset="0"/>
              </a:rPr>
              <a:t>Zhang, K. J., Dong, X. F., Rodin, A. E., et al. 2024, </a:t>
            </a:r>
            <a:r>
              <a:rPr lang="en-US" sz="900" dirty="0" err="1">
                <a:latin typeface="Aptos" panose="020B0004020202020204" pitchFamily="34" charset="0"/>
              </a:rPr>
              <a:t>arXiv</a:t>
            </a:r>
            <a:r>
              <a:rPr lang="en-US" sz="900" dirty="0">
                <a:latin typeface="Aptos" panose="020B0004020202020204" pitchFamily="34" charset="0"/>
              </a:rPr>
              <a:t> e-prints, arXiv:2406.00476, </a:t>
            </a:r>
            <a:r>
              <a:rPr lang="en-US" sz="900" dirty="0" err="1">
                <a:latin typeface="Aptos" panose="020B0004020202020204" pitchFamily="34" charset="0"/>
              </a:rPr>
              <a:t>doi</a:t>
            </a:r>
            <a:r>
              <a:rPr lang="en-US" sz="900" dirty="0">
                <a:latin typeface="Aptos" panose="020B0004020202020204" pitchFamily="34" charset="0"/>
              </a:rPr>
              <a:t>: 10.48550/arXiv.2406.00476848</a:t>
            </a:r>
          </a:p>
          <a:p>
            <a:pPr algn="just"/>
            <a:endParaRPr lang="en-US" sz="900" dirty="0">
              <a:latin typeface="Aptos" panose="020B0004020202020204" pitchFamily="34" charset="0"/>
            </a:endParaRPr>
          </a:p>
          <a:p>
            <a:pPr algn="just"/>
            <a:r>
              <a:rPr lang="en-US" sz="900" dirty="0">
                <a:latin typeface="Aptos" panose="020B0004020202020204" pitchFamily="34" charset="0"/>
              </a:rPr>
              <a:t>Zhang, R. C., &amp; Zhang, B. 2022, </a:t>
            </a:r>
            <a:r>
              <a:rPr lang="en-US" sz="900" dirty="0" err="1">
                <a:latin typeface="Aptos" panose="020B0004020202020204" pitchFamily="34" charset="0"/>
              </a:rPr>
              <a:t>ApJL</a:t>
            </a:r>
            <a:r>
              <a:rPr lang="en-US" sz="900" dirty="0">
                <a:latin typeface="Aptos" panose="020B0004020202020204" pitchFamily="34" charset="0"/>
              </a:rPr>
              <a:t>, 924, L14, </a:t>
            </a:r>
            <a:r>
              <a:rPr lang="en-US" sz="900" dirty="0" err="1">
                <a:latin typeface="Aptos" panose="020B0004020202020204" pitchFamily="34" charset="0"/>
              </a:rPr>
              <a:t>doi</a:t>
            </a:r>
            <a:r>
              <a:rPr lang="en-US" sz="900" dirty="0">
                <a:latin typeface="Aptos" panose="020B0004020202020204" pitchFamily="34" charset="0"/>
              </a:rPr>
              <a:t>: 10.3847/2041-8213/ac46ad850</a:t>
            </a:r>
          </a:p>
        </p:txBody>
      </p:sp>
    </p:spTree>
    <p:extLst>
      <p:ext uri="{BB962C8B-B14F-4D97-AF65-F5344CB8AC3E}">
        <p14:creationId xmlns:p14="http://schemas.microsoft.com/office/powerpoint/2010/main" val="37916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29D458-F5D2-2CCB-03B7-193701F252BB}"/>
              </a:ext>
            </a:extLst>
          </p:cNvPr>
          <p:cNvSpPr txBox="1">
            <a:spLocks/>
          </p:cNvSpPr>
          <p:nvPr/>
        </p:nvSpPr>
        <p:spPr>
          <a:xfrm>
            <a:off x="255270" y="426574"/>
            <a:ext cx="3180080" cy="841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IN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F4D209E-DBA8-DBC7-9FD7-5A53E11D94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44" y="1397092"/>
                <a:ext cx="5283200" cy="208285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en-US" sz="1600" dirty="0">
                    <a:latin typeface="Aptos" panose="020B0004020202020204" pitchFamily="34" charset="0"/>
                  </a:rPr>
                  <a:t> The inferred BWD coalescence rate is shown in orange.</a:t>
                </a:r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en-US" sz="1600" dirty="0">
                    <a:latin typeface="Aptos" panose="020B0004020202020204" pitchFamily="34" charset="0"/>
                  </a:rPr>
                  <a:t> Mass conserved scenario includes escaped mergers.</a:t>
                </a:r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en-US" sz="1600" dirty="0">
                    <a:latin typeface="Aptos" panose="020B0004020202020204" pitchFamily="34" charset="0"/>
                  </a:rPr>
                  <a:t> Observational </a:t>
                </a:r>
                <a:r>
                  <a:rPr lang="en-IN" sz="1600" dirty="0">
                    <a:latin typeface="Aptos" panose="020B0004020202020204" pitchFamily="34" charset="0"/>
                  </a:rPr>
                  <a:t>FRB rate models shown for comparison.</a:t>
                </a:r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en-US" sz="1600" dirty="0">
                    <a:latin typeface="Aptos" panose="020B0004020202020204" pitchFamily="34" charset="0"/>
                  </a:rPr>
                  <a:t> Star shows BWD rate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>
                    <a:latin typeface="Aptos" panose="020B0004020202020204" pitchFamily="34" charset="0"/>
                  </a:rPr>
                  <a:t> by Kremer et al. (2023).</a:t>
                </a:r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en-IN" sz="1600" dirty="0">
                    <a:latin typeface="Aptos" panose="020B0004020202020204" pitchFamily="34" charset="0"/>
                  </a:rPr>
                  <a:t> The black curve is the mean BWD coalescence rate.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F4D209E-DBA8-DBC7-9FD7-5A53E11D9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" y="1397092"/>
                <a:ext cx="5283200" cy="2082857"/>
              </a:xfrm>
              <a:prstGeom prst="rect">
                <a:avLst/>
              </a:prstGeom>
              <a:blipFill>
                <a:blip r:embed="rId2"/>
                <a:stretch>
                  <a:fillRect l="-115" t="-114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34D440FA-A9FD-7568-0827-1371207CA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157480"/>
            <a:ext cx="6518984" cy="607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04193A-CD01-E611-C685-98DB6F55DC93}"/>
              </a:ext>
            </a:extLst>
          </p:cNvPr>
          <p:cNvSpPr txBox="1"/>
          <p:nvPr/>
        </p:nvSpPr>
        <p:spPr>
          <a:xfrm>
            <a:off x="76644" y="3609310"/>
            <a:ext cx="52832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ptos" panose="020B0004020202020204" pitchFamily="34" charset="0"/>
              </a:rPr>
              <a:t>References:  </a:t>
            </a:r>
            <a:r>
              <a:rPr lang="de-DE" sz="1000" dirty="0">
                <a:latin typeface="Aptos" panose="020B0004020202020204" pitchFamily="34" charset="0"/>
              </a:rPr>
              <a:t>Rao, A., Ye, C. S., &amp; Fishbach, M. 2024, arXiv e-prints, arXiv:2409.20564, doi: 10.48550/arXiv.2409.20564</a:t>
            </a:r>
          </a:p>
          <a:p>
            <a:endParaRPr lang="de-DE" sz="1000" dirty="0">
              <a:latin typeface="Aptos" panose="020B0004020202020204" pitchFamily="34" charset="0"/>
            </a:endParaRPr>
          </a:p>
          <a:p>
            <a:r>
              <a:rPr lang="en-US" sz="1000" dirty="0"/>
              <a:t>Fishbach, M., &amp; </a:t>
            </a:r>
            <a:r>
              <a:rPr lang="en-US" sz="1000" dirty="0" err="1"/>
              <a:t>Fragione</a:t>
            </a:r>
            <a:r>
              <a:rPr lang="en-US" sz="1000" dirty="0"/>
              <a:t>, G. 2023, MNRAS, 522, 5546, </a:t>
            </a:r>
            <a:r>
              <a:rPr lang="en-US" sz="1000" dirty="0" err="1"/>
              <a:t>doi</a:t>
            </a:r>
            <a:r>
              <a:rPr lang="en-US" sz="1000" dirty="0"/>
              <a:t>: 10.1093/</a:t>
            </a:r>
            <a:r>
              <a:rPr lang="en-US" sz="1000" dirty="0" err="1"/>
              <a:t>mnras</a:t>
            </a:r>
            <a:r>
              <a:rPr lang="en-US" sz="1000" dirty="0"/>
              <a:t>/stad1364749</a:t>
            </a:r>
            <a:endParaRPr lang="de-DE" sz="1000" dirty="0">
              <a:latin typeface="Aptos" panose="020B0004020202020204" pitchFamily="34" charset="0"/>
            </a:endParaRPr>
          </a:p>
          <a:p>
            <a:endParaRPr lang="en-US" sz="1000" b="1" dirty="0">
              <a:latin typeface="Aptos" panose="020B0004020202020204" pitchFamily="34" charset="0"/>
            </a:endParaRPr>
          </a:p>
          <a:p>
            <a:r>
              <a:rPr lang="en-US" sz="1000" dirty="0"/>
              <a:t>Kremer, K., Li, D., Lu, W., Piro, A. L., &amp; Zhang, B. 2023, </a:t>
            </a:r>
            <a:r>
              <a:rPr lang="en-US" sz="1000" dirty="0" err="1"/>
              <a:t>ApJ</a:t>
            </a:r>
            <a:r>
              <a:rPr lang="en-US" sz="1000" dirty="0"/>
              <a:t>, 944, 6, </a:t>
            </a:r>
            <a:r>
              <a:rPr lang="en-US" sz="1000" dirty="0" err="1"/>
              <a:t>doi</a:t>
            </a:r>
            <a:r>
              <a:rPr lang="en-US" sz="1000" dirty="0"/>
              <a:t>: 10.3847/1538-4357/acabbf772</a:t>
            </a:r>
          </a:p>
          <a:p>
            <a:endParaRPr lang="en-US" sz="1000" b="1" dirty="0">
              <a:latin typeface="Aptos" panose="020B0004020202020204" pitchFamily="34" charset="0"/>
            </a:endParaRPr>
          </a:p>
          <a:p>
            <a:r>
              <a:rPr lang="en-US" sz="1000" dirty="0"/>
              <a:t>Shin, K., Masui, K. W., Bhardwaj, M., et al. 2023, </a:t>
            </a:r>
            <a:r>
              <a:rPr lang="en-US" sz="1000" dirty="0" err="1"/>
              <a:t>ApJ</a:t>
            </a:r>
            <a:r>
              <a:rPr lang="en-US" sz="1000" dirty="0"/>
              <a:t>, 944, 105, </a:t>
            </a:r>
            <a:r>
              <a:rPr lang="en-US" sz="1000" dirty="0" err="1"/>
              <a:t>doi</a:t>
            </a:r>
            <a:r>
              <a:rPr lang="en-US" sz="1000" dirty="0"/>
              <a:t>: 10.3847/1538-4357/acaf06831</a:t>
            </a:r>
            <a:endParaRPr lang="en-US" sz="1000" b="1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BD0D0-E4F2-FE92-86A0-498501F42C66}"/>
              </a:ext>
            </a:extLst>
          </p:cNvPr>
          <p:cNvSpPr txBox="1"/>
          <p:nvPr/>
        </p:nvSpPr>
        <p:spPr>
          <a:xfrm>
            <a:off x="2984983" y="6026168"/>
            <a:ext cx="2448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>
                <a:latin typeface="Aptos" panose="020B0004020202020204" pitchFamily="34" charset="0"/>
              </a:rPr>
              <a:t>Results from (Rao et al. 2024)</a:t>
            </a:r>
          </a:p>
        </p:txBody>
      </p:sp>
    </p:spTree>
    <p:extLst>
      <p:ext uri="{BB962C8B-B14F-4D97-AF65-F5344CB8AC3E}">
        <p14:creationId xmlns:p14="http://schemas.microsoft.com/office/powerpoint/2010/main" val="22425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8B22-6D65-10B4-F774-319880D2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Conclusions</a:t>
            </a:r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8DFB-9F47-A479-0A0F-7E8DB5E3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1815254"/>
            <a:ext cx="103835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Main takeaways: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BWD coalescences in GCs cannot account for a large fraction of FRBs in the local Universe.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Multi-messenger nature of gravitational wave astronomy.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Future GW observations of BWDs can shed light on mechanism of their coalescences.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b="1" dirty="0">
                <a:latin typeface="Aptos" panose="020B0004020202020204" pitchFamily="34" charset="0"/>
              </a:rPr>
              <a:t>Refining the results: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Better localizations of FRBs to higher redshifts and further refine FRB rate models.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Further observations of gravitational waves from LVK will help better constrain GC formation histories.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ptos" panose="020B0004020202020204" pitchFamily="34" charset="0"/>
              </a:rPr>
              <a:t> Will allow more accurate inference of BWD coalescence rate.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F16D2C-484A-8354-36F6-35754A7144FA}"/>
              </a:ext>
            </a:extLst>
          </p:cNvPr>
          <p:cNvGrpSpPr/>
          <p:nvPr/>
        </p:nvGrpSpPr>
        <p:grpSpPr>
          <a:xfrm>
            <a:off x="2905760" y="4632960"/>
            <a:ext cx="6685280" cy="1656080"/>
            <a:chOff x="2113280" y="4257040"/>
            <a:chExt cx="7416800" cy="1991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7A9294-AD4A-FC7F-DDFB-3D59861A4C44}"/>
                </a:ext>
              </a:extLst>
            </p:cNvPr>
            <p:cNvSpPr txBox="1"/>
            <p:nvPr/>
          </p:nvSpPr>
          <p:spPr>
            <a:xfrm>
              <a:off x="2148004" y="4898776"/>
              <a:ext cx="5552140" cy="77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ptos" panose="020B0004020202020204" pitchFamily="34" charset="0"/>
                </a:rPr>
                <a:t>Full paper available at: </a:t>
              </a:r>
              <a:endPara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tos" panose="020B00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E233E8-3D39-A859-F295-A9230339C582}"/>
                </a:ext>
              </a:extLst>
            </p:cNvPr>
            <p:cNvSpPr/>
            <p:nvPr/>
          </p:nvSpPr>
          <p:spPr>
            <a:xfrm>
              <a:off x="2113280" y="4257040"/>
              <a:ext cx="7416800" cy="199136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7F7763-A4D3-0697-506B-61C91C4C0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91" y="4690055"/>
            <a:ext cx="1509767" cy="15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7910</TotalTime>
  <Words>1305</Words>
  <Application>Microsoft Office PowerPoint</Application>
  <PresentationFormat>Widescreen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Calibri</vt:lpstr>
      <vt:lpstr>Calibri Light</vt:lpstr>
      <vt:lpstr>Cambria Math</vt:lpstr>
      <vt:lpstr>Wingdings</vt:lpstr>
      <vt:lpstr>Retrospect</vt:lpstr>
      <vt:lpstr>Predicting the rate of fast radio bursts in globular clusters from binary black hole observations</vt:lpstr>
      <vt:lpstr>Introduction</vt:lpstr>
      <vt:lpstr>PowerPoint Presentation</vt:lpstr>
      <vt:lpstr>PowerPoint Presentation</vt:lpstr>
      <vt:lpstr>What do I mean by constrain?</vt:lpstr>
      <vt:lpstr>Fast Radio Burst Rates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Aryamann Rao</dc:creator>
  <cp:lastModifiedBy>Aryamann Rao</cp:lastModifiedBy>
  <cp:revision>1</cp:revision>
  <dcterms:created xsi:type="dcterms:W3CDTF">2024-10-30T10:53:08Z</dcterms:created>
  <dcterms:modified xsi:type="dcterms:W3CDTF">2025-06-10T09:20:00Z</dcterms:modified>
</cp:coreProperties>
</file>