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7" r:id="rId4"/>
    <p:sldId id="287" r:id="rId5"/>
    <p:sldId id="289" r:id="rId6"/>
    <p:sldId id="292" r:id="rId7"/>
    <p:sldId id="745" r:id="rId8"/>
    <p:sldId id="261" r:id="rId9"/>
    <p:sldId id="294" r:id="rId10"/>
    <p:sldId id="262" r:id="rId11"/>
    <p:sldId id="263" r:id="rId12"/>
    <p:sldId id="295" r:id="rId13"/>
    <p:sldId id="296" r:id="rId14"/>
    <p:sldId id="260" r:id="rId15"/>
    <p:sldId id="746" r:id="rId16"/>
    <p:sldId id="741" r:id="rId17"/>
    <p:sldId id="739" r:id="rId18"/>
    <p:sldId id="742" r:id="rId19"/>
    <p:sldId id="747" r:id="rId20"/>
    <p:sldId id="297" r:id="rId21"/>
    <p:sldId id="300" r:id="rId22"/>
    <p:sldId id="744" r:id="rId23"/>
    <p:sldId id="298" r:id="rId24"/>
    <p:sldId id="299" r:id="rId25"/>
    <p:sldId id="301" r:id="rId26"/>
    <p:sldId id="677" r:id="rId27"/>
    <p:sldId id="670" r:id="rId28"/>
    <p:sldId id="738" r:id="rId2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  <p:embeddedFont>
      <p:font typeface="Proxima Nova" panose="02000506030000020004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95"/>
  </p:normalViewPr>
  <p:slideViewPr>
    <p:cSldViewPr snapToGrid="0">
      <p:cViewPr varScale="1">
        <p:scale>
          <a:sx n="137" d="100"/>
          <a:sy n="137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33555e85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33555e85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F172C943-F397-6FDB-219D-74B94E3A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33555e85d_0_26:notes">
            <a:extLst>
              <a:ext uri="{FF2B5EF4-FFF2-40B4-BE49-F238E27FC236}">
                <a16:creationId xmlns:a16="http://schemas.microsoft.com/office/drawing/2014/main" id="{2B96DC69-671D-CCF4-8872-BA0931269B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33555e85d_0_26:notes">
            <a:extLst>
              <a:ext uri="{FF2B5EF4-FFF2-40B4-BE49-F238E27FC236}">
                <a16:creationId xmlns:a16="http://schemas.microsoft.com/office/drawing/2014/main" id="{F062B349-9EBB-7EF8-CD6F-E7992C6C1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22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33555e85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33555e85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33555e85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33555e85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fa472b1d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fa472b1d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33555e85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33555e85d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Cambria" panose="0204050305040603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93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9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Cambria" panose="0204050305040603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345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alt color">
  <p:cSld name="Title and body dark alt color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5056825"/>
            <a:ext cx="9144000" cy="978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271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Cambria" panose="0204050305040603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  <a:defRPr sz="1400">
                <a:solidFill>
                  <a:schemeClr val="l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573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Cambria" panose="0204050305040603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11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  <a:latin typeface="Cambria" panose="0204050305040603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042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Cambria" panose="0204050305040603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183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Cambria" panose="020405030504060302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617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07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67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9004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84E6-6E56-7646-B50D-848935595ED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4E4E-DE2F-3F4D-974E-25027DC5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5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594360"/>
            <a:ext cx="8123100" cy="22514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mbria" panose="02040503050406030204" pitchFamily="18" charset="0"/>
                <a:cs typeface="Futura Medium" panose="020B0602020204020303" pitchFamily="34" charset="-79"/>
              </a:rPr>
              <a:t>Preparing the Third International Pulsar Timing Array Data Release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93500" y="4336875"/>
            <a:ext cx="640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Futura Medium" panose="020B0602020204020303" pitchFamily="34" charset="-79"/>
                <a:ea typeface="Proxima Nova"/>
                <a:cs typeface="Futura Medium" panose="020B0602020204020303" pitchFamily="34" charset="-79"/>
                <a:sym typeface="Proxima Nova"/>
              </a:rPr>
              <a:t>Deborah Good (Again)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Futura Medium" panose="020B0602020204020303" pitchFamily="34" charset="-79"/>
                <a:ea typeface="Proxima Nova"/>
                <a:cs typeface="Futura Medium" panose="020B0602020204020303" pitchFamily="34" charset="-79"/>
                <a:sym typeface="Proxima Nova"/>
              </a:rPr>
              <a:t>June 11, 2025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25689" t="25643" r="22662" b="22489"/>
          <a:stretch/>
        </p:blipFill>
        <p:spPr>
          <a:xfrm>
            <a:off x="6257185" y="3660350"/>
            <a:ext cx="2635692" cy="1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51336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</a:rPr>
              <a:t>Data Combination Wallaby says…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510450" y="3182334"/>
            <a:ext cx="8123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“Wait, BIG PROBLEM!”</a:t>
            </a:r>
            <a:endParaRPr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l="25419" t="25680" r="31247" b="41819"/>
          <a:stretch/>
        </p:blipFill>
        <p:spPr>
          <a:xfrm>
            <a:off x="6229573" y="2199001"/>
            <a:ext cx="2782199" cy="278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068050" y="4149850"/>
            <a:ext cx="1917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Futura Medium" panose="020B0602020204020303" pitchFamily="34" charset="-79"/>
                <a:ea typeface="Proxima Nova"/>
                <a:cs typeface="Futura Medium" panose="020B0602020204020303" pitchFamily="34" charset="-79"/>
                <a:sym typeface="Proxima Nova"/>
              </a:rPr>
              <a:t>Concerned Pulsar Astronomer Wallaby (Sydney, NSW)</a:t>
            </a:r>
            <a:endParaRPr dirty="0">
              <a:solidFill>
                <a:schemeClr val="lt1"/>
              </a:solidFill>
              <a:latin typeface="Futura Medium" panose="020B0602020204020303" pitchFamily="34" charset="-79"/>
              <a:ea typeface="Proxima Nova"/>
              <a:cs typeface="Futura Medium" panose="020B0602020204020303" pitchFamily="34" charset="-79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3379-A290-304C-22DE-11A79505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How do we create an IPTA dataset?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50B5E-EB3D-25A4-0D05-61E6ECC4A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Collect each PTA’s very best dataset (pulsar times of arrival (TOAs); pulsar timing models).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Re-fit the pulsar timing model for each pulsar. 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New, joint single pulsar noise analyses.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Search new IPTA dataset for gravitational waves.</a:t>
            </a:r>
          </a:p>
        </p:txBody>
      </p:sp>
    </p:spTree>
    <p:extLst>
      <p:ext uri="{BB962C8B-B14F-4D97-AF65-F5344CB8AC3E}">
        <p14:creationId xmlns:p14="http://schemas.microsoft.com/office/powerpoint/2010/main" val="213811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47DB-C6C5-B4D5-8861-1232E268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3C1C0-C5E2-79C9-2DD1-37969AA6A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Challenge 1: Lots and lots of pulsars!</a:t>
            </a:r>
          </a:p>
          <a:p>
            <a:r>
              <a:rPr lang="en-US" sz="2000" dirty="0"/>
              <a:t>Challenge 2: Lots and lots of approaches.</a:t>
            </a:r>
          </a:p>
          <a:p>
            <a:r>
              <a:rPr lang="en-US" sz="2000" dirty="0"/>
              <a:t>Challenge 3: The interstellar medium.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D8F026-8657-F878-BB6F-26121CB4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2312440"/>
            <a:ext cx="4681728" cy="24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6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81000"/>
            <a:ext cx="85206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 1: Lots and Lots of Pulsars</a:t>
            </a:r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1274175" y="2115850"/>
            <a:ext cx="1344300" cy="1344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462550" y="2337325"/>
            <a:ext cx="125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DR1 (2016)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PTAs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49 Pulsars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2838900" y="1975225"/>
            <a:ext cx="1770900" cy="177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3072425" y="2266975"/>
            <a:ext cx="1668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DR2 (2019)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PTAs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65 Pulsars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5080100" y="654650"/>
            <a:ext cx="4008000" cy="4008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5864983" y="1887374"/>
            <a:ext cx="253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Proxima Nova"/>
                <a:ea typeface="Proxima Nova"/>
                <a:cs typeface="Proxima Nova"/>
                <a:sym typeface="Proxima Nova"/>
              </a:rPr>
              <a:t>DR3 (2026) </a:t>
            </a:r>
            <a:endParaRPr sz="1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Proxima Nova"/>
                <a:ea typeface="Proxima Nova"/>
                <a:cs typeface="Proxima Nova"/>
                <a:sym typeface="Proxima Nova"/>
              </a:rPr>
              <a:t>5(+?) PTAs</a:t>
            </a:r>
            <a:endParaRPr sz="1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Proxima Nova"/>
                <a:ea typeface="Proxima Nova"/>
                <a:cs typeface="Proxima Nova"/>
                <a:sym typeface="Proxima Nova"/>
              </a:rPr>
              <a:t>121 Pulsars</a:t>
            </a:r>
            <a:endParaRPr sz="1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9009-3962-0F2E-D9FF-1515DDA5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783104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1: Lots and Lots of Pulsars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9D03-2892-27F4-9472-ACBAA80DD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497606"/>
            <a:ext cx="8520600" cy="260291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NANOGrav: 68 Pulsars</a:t>
            </a:r>
          </a:p>
          <a:p>
            <a:pPr marL="114300" indent="0">
              <a:buNone/>
            </a:pPr>
            <a:r>
              <a:rPr lang="en-US" dirty="0"/>
              <a:t>EPTA: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FACABB-CEE2-1730-C93A-52B73C74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97"/>
            <a:ext cx="9144000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6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1E83C-D9DA-3F57-005F-28AFD7F6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B5E6-43FA-8039-D10D-B87899E4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DE9C1-F74D-3787-0C51-8FB2D8219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Challenge 1: Lots and lots of pulsars!</a:t>
            </a:r>
          </a:p>
          <a:p>
            <a:r>
              <a:rPr lang="en-US" sz="2000" dirty="0"/>
              <a:t>Challenge 2: Lots and lots of approaches.</a:t>
            </a:r>
          </a:p>
          <a:p>
            <a:pPr lvl="1"/>
            <a:r>
              <a:rPr lang="en-US" sz="1600" dirty="0"/>
              <a:t>Different methods for TOA generation</a:t>
            </a:r>
          </a:p>
          <a:p>
            <a:pPr lvl="1"/>
            <a:r>
              <a:rPr lang="en-US" sz="1600" dirty="0"/>
              <a:t>Parallel software pipelines</a:t>
            </a:r>
          </a:p>
          <a:p>
            <a:pPr lvl="1"/>
            <a:r>
              <a:rPr lang="en-US" sz="1600" dirty="0"/>
              <a:t>Designing our noise budgets</a:t>
            </a:r>
          </a:p>
          <a:p>
            <a:r>
              <a:rPr lang="en-US" sz="2000" dirty="0"/>
              <a:t>Challenge 3: The interstellar medium. </a:t>
            </a:r>
          </a:p>
        </p:txBody>
      </p:sp>
    </p:spTree>
    <p:extLst>
      <p:ext uri="{BB962C8B-B14F-4D97-AF65-F5344CB8AC3E}">
        <p14:creationId xmlns:p14="http://schemas.microsoft.com/office/powerpoint/2010/main" val="143146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97DCC-73F2-DCE7-1DA2-272664FE6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650003-FE5A-EB49-2A61-DAE1EC9E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Workflow Chart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E709D09-6FAB-BC72-0667-3784DC5C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F8510-A2BF-79E5-DF2D-28501F9F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45D6-D3DE-CC81-6123-EF5F8E52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B1AC2-F0E3-6CCE-32EA-ECB852950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Challenge 1: Lots and lots of pulsars!</a:t>
            </a:r>
          </a:p>
          <a:p>
            <a:r>
              <a:rPr lang="en-US" sz="2000" dirty="0"/>
              <a:t>Challenge 2: Lots and lots of approaches.</a:t>
            </a:r>
          </a:p>
          <a:p>
            <a:r>
              <a:rPr lang="en-US" sz="2000" dirty="0"/>
              <a:t>Challenge 3: The interstellar medium. 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Modeling time-dependent variation in the ISM (as seen in dispersion measure) is critical for PTA science.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6F384-6602-1445-3287-B6AE0E74788C}"/>
              </a:ext>
            </a:extLst>
          </p:cNvPr>
          <p:cNvSpPr txBox="1"/>
          <p:nvPr/>
        </p:nvSpPr>
        <p:spPr>
          <a:xfrm>
            <a:off x="6359549" y="4778844"/>
            <a:ext cx="2889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Image: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Agazie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et al. 2023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2F84EC-8AA4-2A02-6B01-4985167BE396}"/>
              </a:ext>
            </a:extLst>
          </p:cNvPr>
          <p:cNvGrpSpPr/>
          <p:nvPr/>
        </p:nvGrpSpPr>
        <p:grpSpPr>
          <a:xfrm>
            <a:off x="696710" y="2926436"/>
            <a:ext cx="7873809" cy="1914284"/>
            <a:chOff x="685800" y="2710672"/>
            <a:chExt cx="7873809" cy="1914284"/>
          </a:xfrm>
        </p:grpSpPr>
        <p:pic>
          <p:nvPicPr>
            <p:cNvPr id="7" name="Picture 6" descr="A graph with lines and dots&#10;&#10;AI-generated content may be incorrect.">
              <a:extLst>
                <a:ext uri="{FF2B5EF4-FFF2-40B4-BE49-F238E27FC236}">
                  <a16:creationId xmlns:a16="http://schemas.microsoft.com/office/drawing/2014/main" id="{D44CC819-F225-9E41-A301-6CC2D57F3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2710672"/>
              <a:ext cx="7772400" cy="14910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E4CA12-5792-FD7F-B274-0EB17FB2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219" y="4145623"/>
              <a:ext cx="7479390" cy="4793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E4ABE3-9AC4-35BA-F0EE-9CD918160A2D}"/>
                </a:ext>
              </a:extLst>
            </p:cNvPr>
            <p:cNvSpPr/>
            <p:nvPr/>
          </p:nvSpPr>
          <p:spPr>
            <a:xfrm>
              <a:off x="1161907" y="4201703"/>
              <a:ext cx="295633" cy="81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51F58-D77A-CE43-24C8-E05AFECBFC83}"/>
                </a:ext>
              </a:extLst>
            </p:cNvPr>
            <p:cNvSpPr/>
            <p:nvPr/>
          </p:nvSpPr>
          <p:spPr>
            <a:xfrm>
              <a:off x="2688606" y="2785062"/>
              <a:ext cx="473980" cy="214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7AD4DA-1712-F6E2-AAD7-443CAAA1E124}"/>
                </a:ext>
              </a:extLst>
            </p:cNvPr>
            <p:cNvSpPr/>
            <p:nvPr/>
          </p:nvSpPr>
          <p:spPr>
            <a:xfrm>
              <a:off x="5797337" y="2753289"/>
              <a:ext cx="473980" cy="214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D2FB9F-49F7-4636-1985-BD1C22BE69BD}"/>
                </a:ext>
              </a:extLst>
            </p:cNvPr>
            <p:cNvSpPr txBox="1"/>
            <p:nvPr/>
          </p:nvSpPr>
          <p:spPr>
            <a:xfrm>
              <a:off x="2925596" y="2785062"/>
              <a:ext cx="22000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Total DM: 3.13848(15) pc/cm</a:t>
              </a:r>
              <a:r>
                <a:rPr lang="en-US" sz="1100" baseline="30000" dirty="0"/>
                <a:t>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50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1642-FF5A-F574-F3E0-9AE399982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DAB0-B8D9-413F-0767-632573EA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B2E07-9C55-FA7D-D8E6-1A464200A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42135-664B-6164-782D-47446FD37CFD}"/>
              </a:ext>
            </a:extLst>
          </p:cNvPr>
          <p:cNvSpPr txBox="1"/>
          <p:nvPr/>
        </p:nvSpPr>
        <p:spPr>
          <a:xfrm rot="5400000">
            <a:off x="6887972" y="2793931"/>
            <a:ext cx="351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Image: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Agazie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et al. 2023; Bjorn Larsen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EF9425-CE29-EB69-ABE9-1BEFF1E16D0F}"/>
              </a:ext>
            </a:extLst>
          </p:cNvPr>
          <p:cNvGrpSpPr/>
          <p:nvPr/>
        </p:nvGrpSpPr>
        <p:grpSpPr>
          <a:xfrm>
            <a:off x="500767" y="1010783"/>
            <a:ext cx="7873809" cy="1914284"/>
            <a:chOff x="685800" y="2710672"/>
            <a:chExt cx="7873809" cy="1914284"/>
          </a:xfrm>
        </p:grpSpPr>
        <p:pic>
          <p:nvPicPr>
            <p:cNvPr id="7" name="Picture 6" descr="A graph with lines and dots&#10;&#10;AI-generated content may be incorrect.">
              <a:extLst>
                <a:ext uri="{FF2B5EF4-FFF2-40B4-BE49-F238E27FC236}">
                  <a16:creationId xmlns:a16="http://schemas.microsoft.com/office/drawing/2014/main" id="{F3DD3A10-299B-66D9-15EB-CFBABDF0D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2710672"/>
              <a:ext cx="7772400" cy="14910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DAF093-0675-E8D4-B235-09D5C5417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219" y="4145623"/>
              <a:ext cx="7479390" cy="4793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0D4ED5-48D3-CA5B-7D5B-72A40262D258}"/>
                </a:ext>
              </a:extLst>
            </p:cNvPr>
            <p:cNvSpPr/>
            <p:nvPr/>
          </p:nvSpPr>
          <p:spPr>
            <a:xfrm>
              <a:off x="1161907" y="4201703"/>
              <a:ext cx="295633" cy="81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28A484-2BC5-9F43-E5FF-35EB0C03AC36}"/>
                </a:ext>
              </a:extLst>
            </p:cNvPr>
            <p:cNvSpPr/>
            <p:nvPr/>
          </p:nvSpPr>
          <p:spPr>
            <a:xfrm>
              <a:off x="2688606" y="2785062"/>
              <a:ext cx="473980" cy="214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40F3F4-D753-DF6B-B2F3-01D91D3CDBCA}"/>
                </a:ext>
              </a:extLst>
            </p:cNvPr>
            <p:cNvSpPr/>
            <p:nvPr/>
          </p:nvSpPr>
          <p:spPr>
            <a:xfrm>
              <a:off x="5797337" y="2753289"/>
              <a:ext cx="473980" cy="214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DD8DE4-3B01-DFD4-E3E0-65EAA640A29E}"/>
                </a:ext>
              </a:extLst>
            </p:cNvPr>
            <p:cNvSpPr txBox="1"/>
            <p:nvPr/>
          </p:nvSpPr>
          <p:spPr>
            <a:xfrm>
              <a:off x="2925596" y="2785062"/>
              <a:ext cx="22000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Total DM: 3.13848(15) pc/cm</a:t>
              </a:r>
              <a:r>
                <a:rPr lang="en-US" sz="1100" baseline="30000" dirty="0"/>
                <a:t>3</a:t>
              </a:r>
              <a:endParaRPr lang="en-US" sz="11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2D6DA9-0416-F12B-F443-4254E3770100}"/>
              </a:ext>
            </a:extLst>
          </p:cNvPr>
          <p:cNvGrpSpPr/>
          <p:nvPr/>
        </p:nvGrpSpPr>
        <p:grpSpPr>
          <a:xfrm>
            <a:off x="500767" y="3067572"/>
            <a:ext cx="6845300" cy="1819366"/>
            <a:chOff x="888093" y="1016399"/>
            <a:chExt cx="6845300" cy="181936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D5B32BB-87EA-35A9-A9EA-9B181ABAF7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76" b="36572"/>
            <a:stretch>
              <a:fillRect/>
            </a:stretch>
          </p:blipFill>
          <p:spPr bwMode="auto">
            <a:xfrm>
              <a:off x="888093" y="1016399"/>
              <a:ext cx="6845300" cy="1360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756C688-8388-CE98-2E9B-E5EAB67BAA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81"/>
            <a:stretch>
              <a:fillRect/>
            </a:stretch>
          </p:blipFill>
          <p:spPr bwMode="auto">
            <a:xfrm>
              <a:off x="888093" y="2356431"/>
              <a:ext cx="6845300" cy="479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52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470B-4336-FCE5-8D0C-F737D292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dataset…success?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8FE8-66ED-CEB4-61C1-ED0B22042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Currently completed:</a:t>
            </a:r>
          </a:p>
          <a:p>
            <a:r>
              <a:rPr lang="en-US" sz="2000" dirty="0"/>
              <a:t>Pre-noise timing analysis for 20+ priority pulsars, with all* datasets included</a:t>
            </a:r>
          </a:p>
          <a:p>
            <a:r>
              <a:rPr lang="en-US" sz="2000" dirty="0"/>
              <a:t>“Single-PTA” timing and noise analysis for 69 pulsars observed by only 1 PTA.</a:t>
            </a:r>
          </a:p>
          <a:p>
            <a:pPr marL="114300" indent="0">
              <a:buNone/>
            </a:pPr>
            <a:r>
              <a:rPr lang="en-US" sz="2000" dirty="0"/>
              <a:t>In-progress now:</a:t>
            </a:r>
          </a:p>
          <a:p>
            <a:r>
              <a:rPr lang="en-US" sz="2000" dirty="0"/>
              <a:t>Noise analysis and post-noise timing analysis for priority pulsars</a:t>
            </a:r>
          </a:p>
          <a:p>
            <a:r>
              <a:rPr lang="en-US" sz="2000" dirty="0"/>
              <a:t>Final dataset additions</a:t>
            </a:r>
          </a:p>
          <a:p>
            <a:r>
              <a:rPr lang="en-US" sz="2000" dirty="0"/>
              <a:t>Pre-noise timing analysis for remaining approx. 30 pulsars.</a:t>
            </a:r>
          </a:p>
        </p:txBody>
      </p:sp>
    </p:spTree>
    <p:extLst>
      <p:ext uri="{BB962C8B-B14F-4D97-AF65-F5344CB8AC3E}">
        <p14:creationId xmlns:p14="http://schemas.microsoft.com/office/powerpoint/2010/main" val="101423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</a:rPr>
              <a:t>What is the International Pulsar Timing Array?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510450" y="3182334"/>
            <a:ext cx="8123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8E95D-04A2-09A0-61C9-F88ABCE9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F5F4-C5E0-D66D-B364-771547C9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dataset…success?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61505-0527-88BD-019D-31300D99E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A graph with a blue and green line&#10;&#10;AI-generated content may be incorrect.">
            <a:extLst>
              <a:ext uri="{FF2B5EF4-FFF2-40B4-BE49-F238E27FC236}">
                <a16:creationId xmlns:a16="http://schemas.microsoft.com/office/drawing/2014/main" id="{AEF0CDFC-CA08-F782-5249-2E093C53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21"/>
          <a:stretch/>
        </p:blipFill>
        <p:spPr>
          <a:xfrm>
            <a:off x="567731" y="1087674"/>
            <a:ext cx="7387297" cy="354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FF898-6E54-4A28-3BF9-1CF430820F8B}"/>
              </a:ext>
            </a:extLst>
          </p:cNvPr>
          <p:cNvSpPr txBox="1"/>
          <p:nvPr/>
        </p:nvSpPr>
        <p:spPr>
          <a:xfrm>
            <a:off x="684610" y="1163669"/>
            <a:ext cx="212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Pre-noise -- full dataset</a:t>
            </a:r>
          </a:p>
        </p:txBody>
      </p:sp>
    </p:spTree>
    <p:extLst>
      <p:ext uri="{BB962C8B-B14F-4D97-AF65-F5344CB8AC3E}">
        <p14:creationId xmlns:p14="http://schemas.microsoft.com/office/powerpoint/2010/main" val="125165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B24C8-0C76-043E-EE2E-7D6E7B9AB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46EF-4215-31D1-3C26-F30F5DD0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IPTA dataset…success?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EF102-261C-0773-F59D-BCA136D63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46F53-2798-F024-D8B8-F5DBBA52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" r="-314"/>
          <a:stretch/>
        </p:blipFill>
        <p:spPr>
          <a:xfrm>
            <a:off x="311700" y="1088136"/>
            <a:ext cx="8236560" cy="3207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7E9B9-05D2-8282-377D-02180922FADC}"/>
              </a:ext>
            </a:extLst>
          </p:cNvPr>
          <p:cNvSpPr txBox="1"/>
          <p:nvPr/>
        </p:nvSpPr>
        <p:spPr>
          <a:xfrm>
            <a:off x="485229" y="1232420"/>
            <a:ext cx="212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Pre-noise -- full dataset</a:t>
            </a:r>
          </a:p>
        </p:txBody>
      </p:sp>
    </p:spTree>
    <p:extLst>
      <p:ext uri="{BB962C8B-B14F-4D97-AF65-F5344CB8AC3E}">
        <p14:creationId xmlns:p14="http://schemas.microsoft.com/office/powerpoint/2010/main" val="177557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1541-6054-01A0-4354-15D9C87D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4C159-5CCD-6F3A-F5AD-8F74F8BB5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IPTA dataset creation is a big challenge!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But we’re getting close to IPTA DR3.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IPTA DR3 will be the best PTA dataset ever: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Most pulsars.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Most observatories.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Longest baselines (tied with previously released sets)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Best gravitational wave sensitivity.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We’re on track to finish dataset creation in 2025!</a:t>
            </a:r>
          </a:p>
        </p:txBody>
      </p:sp>
    </p:spTree>
    <p:extLst>
      <p:ext uri="{BB962C8B-B14F-4D97-AF65-F5344CB8AC3E}">
        <p14:creationId xmlns:p14="http://schemas.microsoft.com/office/powerpoint/2010/main" val="258852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D1E6-09CF-9D6E-6EB4-9FB4D692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C73F-C3A1-6B89-82D2-542B4571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00FF2-A717-4168-3442-B00E47BF0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IPTA dataset creation is a big challenge!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But we’re getting close to IPTA DR3.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IPTA DR3 will be the best PTA dataset ever: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Most pulsars.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Most observatories.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Longest baselines (tied with previously released sets)</a:t>
            </a:r>
          </a:p>
          <a:p>
            <a:pPr lvl="1"/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Best gravitational wave sensitivity.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We’re on track to finish dataset creation in 2025!</a:t>
            </a:r>
            <a:endParaRPr lang="en-US" sz="2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3342F-CDAA-AA38-D13B-E7B8763F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36" y="2651760"/>
            <a:ext cx="2383192" cy="2327148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7CCF6E66-62B8-6C70-409E-751130139A8B}"/>
              </a:ext>
            </a:extLst>
          </p:cNvPr>
          <p:cNvSpPr/>
          <p:nvPr/>
        </p:nvSpPr>
        <p:spPr>
          <a:xfrm flipH="1">
            <a:off x="6263640" y="2059686"/>
            <a:ext cx="2103120" cy="1024128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DAE33-AE64-F675-A038-1BE2AF8FB6DE}"/>
              </a:ext>
            </a:extLst>
          </p:cNvPr>
          <p:cNvSpPr txBox="1"/>
          <p:nvPr/>
        </p:nvSpPr>
        <p:spPr>
          <a:xfrm>
            <a:off x="6551380" y="2417861"/>
            <a:ext cx="159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I’m so excited!</a:t>
            </a:r>
          </a:p>
        </p:txBody>
      </p:sp>
    </p:spTree>
    <p:extLst>
      <p:ext uri="{BB962C8B-B14F-4D97-AF65-F5344CB8AC3E}">
        <p14:creationId xmlns:p14="http://schemas.microsoft.com/office/powerpoint/2010/main" val="225648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108F-919E-E3FA-B1E3-CBE4EFBB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87667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00D6-95FB-4947-A6B5-73420A9D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(simplified) pulsar timing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EF54-CF3E-3E44-90DD-4B611F5B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Observe a pulsar for a long period of time.</a:t>
            </a:r>
          </a:p>
          <a:p>
            <a:pPr fontAlgn="base"/>
            <a:r>
              <a:rPr lang="en-US" dirty="0"/>
              <a:t>Determine Times of Arrival (TOAs) for every observation</a:t>
            </a:r>
          </a:p>
          <a:p>
            <a:pPr fontAlgn="base"/>
            <a:r>
              <a:rPr lang="en-US" dirty="0"/>
              <a:t>Fit a timing solution to the total set of data.</a:t>
            </a:r>
          </a:p>
          <a:p>
            <a:pPr fontAlgn="base"/>
            <a:r>
              <a:rPr lang="en-US" dirty="0"/>
              <a:t>Focus in on residuals and model out as much structure as possible.</a:t>
            </a:r>
          </a:p>
        </p:txBody>
      </p:sp>
      <p:pic>
        <p:nvPicPr>
          <p:cNvPr id="4" name="Google Shape;110;p20">
            <a:extLst>
              <a:ext uri="{FF2B5EF4-FFF2-40B4-BE49-F238E27FC236}">
                <a16:creationId xmlns:a16="http://schemas.microsoft.com/office/drawing/2014/main" id="{FC2E4C2C-34EE-CE48-B0D8-7F46617606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037" y="3502594"/>
            <a:ext cx="4221956" cy="15359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6BCEE-37D6-0549-BC06-B996929EB23F}"/>
              </a:ext>
            </a:extLst>
          </p:cNvPr>
          <p:cNvSpPr txBox="1"/>
          <p:nvPr/>
        </p:nvSpPr>
        <p:spPr>
          <a:xfrm>
            <a:off x="4476236" y="4733925"/>
            <a:ext cx="36421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white"/>
                </a:solidFill>
                <a:latin typeface="Palatino Linotype" panose="02040502050505030304"/>
                <a:ea typeface="+mn-ea"/>
                <a:cs typeface="+mn-cs"/>
              </a:rPr>
              <a:t>Lorimer &amp; Kramer 2005</a:t>
            </a:r>
          </a:p>
        </p:txBody>
      </p:sp>
    </p:spTree>
    <p:extLst>
      <p:ext uri="{BB962C8B-B14F-4D97-AF65-F5344CB8AC3E}">
        <p14:creationId xmlns:p14="http://schemas.microsoft.com/office/powerpoint/2010/main" val="93326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AF62-E764-E841-B883-666C6EE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see when we time pulsars?</a:t>
            </a:r>
          </a:p>
        </p:txBody>
      </p:sp>
      <p:pic>
        <p:nvPicPr>
          <p:cNvPr id="8" name="Google Shape;118;p21">
            <a:extLst>
              <a:ext uri="{FF2B5EF4-FFF2-40B4-BE49-F238E27FC236}">
                <a16:creationId xmlns:a16="http://schemas.microsoft.com/office/drawing/2014/main" id="{88899736-6D66-2343-95D5-36BD4BD4A583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8421" y="1268017"/>
            <a:ext cx="5361559" cy="1209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9" name="Google Shape;119;p21">
            <a:extLst>
              <a:ext uri="{FF2B5EF4-FFF2-40B4-BE49-F238E27FC236}">
                <a16:creationId xmlns:a16="http://schemas.microsoft.com/office/drawing/2014/main" id="{5274C98E-33DE-D640-B81B-32951EC62767}"/>
              </a:ext>
            </a:extLst>
          </p:cNvPr>
          <p:cNvGraphicFramePr/>
          <p:nvPr/>
        </p:nvGraphicFramePr>
        <p:xfrm>
          <a:off x="1572398" y="2701262"/>
          <a:ext cx="6313605" cy="223835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0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8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sym typeface="Proxima Nova"/>
                        </a:rPr>
                        <a:t>Rotation Period</a:t>
                      </a:r>
                      <a:endParaRPr sz="100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sym typeface="Proxima Nova"/>
                        </a:rPr>
                        <a:t>Rotation Period Derivative</a:t>
                      </a:r>
                      <a:endParaRPr sz="100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sym typeface="Proxima Nova"/>
                        </a:rPr>
                        <a:t>Keplerian Orbital Elements</a:t>
                      </a:r>
                      <a:endParaRPr sz="100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sym typeface="Proxima Nova"/>
                        </a:rPr>
                        <a:t>Relativistic Orbital Elements</a:t>
                      </a:r>
                      <a:endParaRPr sz="100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sym typeface="Proxima Nova"/>
                        </a:rPr>
                        <a:t>Kinematic Perturbations of Orbital Elements</a:t>
                      </a:r>
                      <a:endParaRPr sz="10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569" marR="68569" marT="68569" marB="685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sym typeface="Proxima Nova"/>
                        </a:rPr>
                        <a:t>Dispersion Measure</a:t>
                      </a:r>
                      <a:endParaRPr sz="1000" dirty="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sym typeface="Proxima Nova"/>
                        </a:rPr>
                        <a:t>Dispersion Measure Variation</a:t>
                      </a:r>
                      <a:endParaRPr sz="1000" dirty="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sym typeface="Proxima Nova"/>
                        </a:rPr>
                        <a:t>Position </a:t>
                      </a:r>
                      <a:endParaRPr sz="1000" dirty="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sym typeface="Proxima Nova"/>
                        </a:rPr>
                        <a:t>Proper Motion</a:t>
                      </a:r>
                      <a:endParaRPr sz="1000" dirty="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sym typeface="Proxima Nova"/>
                        </a:rPr>
                        <a:t>Parallax</a:t>
                      </a:r>
                      <a:endParaRPr sz="1000" dirty="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FFFFFF"/>
                        </a:solidFill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sym typeface="Proxima Nova"/>
                        </a:rPr>
                        <a:t>Solar Electron Density</a:t>
                      </a:r>
                      <a:endParaRPr sz="1000" dirty="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18D59F1-508D-7340-9755-54D04E6C9D35}"/>
              </a:ext>
            </a:extLst>
          </p:cNvPr>
          <p:cNvSpPr/>
          <p:nvPr/>
        </p:nvSpPr>
        <p:spPr>
          <a:xfrm rot="16200000">
            <a:off x="-1825500" y="2986395"/>
            <a:ext cx="39936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srgbClr val="FFFFFF"/>
                </a:solidFill>
                <a:latin typeface="Cambria" panose="02040503050406030204" pitchFamily="18" charset="0"/>
                <a:ea typeface="Proxima Nova"/>
                <a:cs typeface="Proxima Nova"/>
                <a:sym typeface="Proxima Nova"/>
              </a:rPr>
              <a:t>Slide from Jeff </a:t>
            </a:r>
            <a:r>
              <a:rPr lang="en-US" sz="1350" kern="1200" dirty="0" err="1">
                <a:solidFill>
                  <a:srgbClr val="FFFFFF"/>
                </a:solidFill>
                <a:latin typeface="Cambria" panose="02040503050406030204" pitchFamily="18" charset="0"/>
                <a:ea typeface="Proxima Nova"/>
                <a:cs typeface="Proxima Nova"/>
                <a:sym typeface="Proxima Nova"/>
              </a:rPr>
              <a:t>Hazboun</a:t>
            </a:r>
            <a:r>
              <a:rPr lang="en-US" sz="1350" kern="1200" dirty="0">
                <a:solidFill>
                  <a:srgbClr val="FFFFFF"/>
                </a:solidFill>
                <a:latin typeface="Cambria" panose="02040503050406030204" pitchFamily="18" charset="0"/>
                <a:ea typeface="Proxima Nova"/>
                <a:cs typeface="Proxima Nova"/>
                <a:sym typeface="Proxima Nova"/>
              </a:rPr>
              <a:t> (and ultimately David Nice)</a:t>
            </a:r>
          </a:p>
        </p:txBody>
      </p:sp>
    </p:spTree>
    <p:extLst>
      <p:ext uri="{BB962C8B-B14F-4D97-AF65-F5344CB8AC3E}">
        <p14:creationId xmlns:p14="http://schemas.microsoft.com/office/powerpoint/2010/main" val="262590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13F3-AF54-F349-9D6D-CAD1C81F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dispersion measure?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38261-CB85-604B-BFD0-79ACA4BFB0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32951"/>
                <a:ext cx="7886700" cy="3263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“The column density of electrons between the source and observer”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speed of light in the ISM is frequency dependent; different frequencies of light arrive at different times.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38261-CB85-604B-BFD0-79ACA4BFB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32951"/>
                <a:ext cx="7886700" cy="3263504"/>
              </a:xfrm>
              <a:blipFill>
                <a:blip r:embed="rId2"/>
                <a:stretch>
                  <a:fillRect l="-804" t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3C08F1-74E6-7F41-A8C2-EC51CBFCC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0" y="3165921"/>
            <a:ext cx="1999281" cy="1931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321919AB-8FF8-BD42-871A-02194455D1B4}"/>
              </a:ext>
            </a:extLst>
          </p:cNvPr>
          <p:cNvSpPr/>
          <p:nvPr/>
        </p:nvSpPr>
        <p:spPr>
          <a:xfrm>
            <a:off x="2518949" y="3867061"/>
            <a:ext cx="784769" cy="529394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960A521-36D9-CD41-B225-9874F6BEF68C}"/>
              </a:ext>
            </a:extLst>
          </p:cNvPr>
          <p:cNvSpPr/>
          <p:nvPr/>
        </p:nvSpPr>
        <p:spPr>
          <a:xfrm>
            <a:off x="3373291" y="3484802"/>
            <a:ext cx="1877912" cy="1293911"/>
          </a:xfrm>
          <a:prstGeom prst="clou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3CE96A-304F-6A48-9D3D-019F1132E80C}"/>
              </a:ext>
            </a:extLst>
          </p:cNvPr>
          <p:cNvSpPr/>
          <p:nvPr/>
        </p:nvSpPr>
        <p:spPr>
          <a:xfrm>
            <a:off x="5534119" y="3867059"/>
            <a:ext cx="707588" cy="529394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Palatino Linotype" panose="02040502050505030304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E84103C-107D-E746-82FC-B3A7B63B2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30" y="3102807"/>
            <a:ext cx="2582248" cy="1994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F0623-5898-D6A4-89AE-E1BF2175E531}"/>
              </a:ext>
            </a:extLst>
          </p:cNvPr>
          <p:cNvSpPr txBox="1"/>
          <p:nvPr/>
        </p:nvSpPr>
        <p:spPr>
          <a:xfrm rot="16200000" flipH="1">
            <a:off x="-919842" y="3847907"/>
            <a:ext cx="22911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white"/>
                </a:solidFill>
                <a:latin typeface="Palatino Linotype" panose="02040502050505030304"/>
                <a:ea typeface="+mn-ea"/>
                <a:cs typeface="+mn-cs"/>
              </a:rPr>
              <a:t>CHIME/FRB inc. D. Good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EBA1D-3EDB-A6FD-E0D8-B8DCB46C89B7}"/>
              </a:ext>
            </a:extLst>
          </p:cNvPr>
          <p:cNvSpPr txBox="1"/>
          <p:nvPr/>
        </p:nvSpPr>
        <p:spPr>
          <a:xfrm rot="5400000">
            <a:off x="8173397" y="3846284"/>
            <a:ext cx="1700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prstClr val="white"/>
                </a:solidFill>
                <a:latin typeface="Palatino Linotype" panose="02040502050505030304"/>
                <a:ea typeface="+mn-ea"/>
                <a:cs typeface="+mn-cs"/>
              </a:rPr>
              <a:t>(Lorimer et al. 2007)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C05DD-0F24-2B48-6EA2-5C04DFF8021F}"/>
              </a:ext>
            </a:extLst>
          </p:cNvPr>
          <p:cNvSpPr txBox="1"/>
          <p:nvPr/>
        </p:nvSpPr>
        <p:spPr>
          <a:xfrm>
            <a:off x="2322576" y="2424720"/>
            <a:ext cx="4645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33A5B4E6-81BA-EFE1-A495-916E8EC49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96DA0864-428A-5F7C-4AA1-4A2F21E645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</a:rPr>
              <a:t>What is the </a:t>
            </a:r>
            <a:r>
              <a:rPr lang="en" strike="sngStrike" dirty="0">
                <a:latin typeface="Cambria" panose="02040503050406030204" pitchFamily="18" charset="0"/>
              </a:rPr>
              <a:t>International</a:t>
            </a:r>
            <a:r>
              <a:rPr lang="en" dirty="0">
                <a:latin typeface="Cambria" panose="02040503050406030204" pitchFamily="18" charset="0"/>
              </a:rPr>
              <a:t> Pulsar Timing Array?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724BE641-8D20-D5A5-6DE3-C5A23C1F8D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0450" y="3182334"/>
            <a:ext cx="8123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start</a:t>
            </a:r>
            <a:r>
              <a:rPr lang="en-US" dirty="0"/>
              <a:t> here.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6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E72-7448-B031-D90C-2DE7A0D6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What is a pulsar timing array?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9BB843-D64E-CDBE-A0E5-E818B3A0F57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5289" y="1152475"/>
                <a:ext cx="5649243" cy="3416400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lang="en-US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A tool to detect nanohertz gravitational waves using high-precision timing of millisecond pulsars.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GWs perturb spacetime and change times-of-arrival from their predicted value.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Observing many MSPs allows us to build a “galaxy scale gravitational wave detector.”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Observing = high-precision timing observations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rms residual)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9BB843-D64E-CDBE-A0E5-E818B3A0F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5289" y="1152475"/>
                <a:ext cx="5649243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5468C82-86E6-D3FD-70BE-A604D5A3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78" y="1017725"/>
            <a:ext cx="3431933" cy="2287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B74C1-0071-E467-9C59-0EBFF99A2A46}"/>
              </a:ext>
            </a:extLst>
          </p:cNvPr>
          <p:cNvSpPr txBox="1"/>
          <p:nvPr/>
        </p:nvSpPr>
        <p:spPr>
          <a:xfrm>
            <a:off x="5751640" y="3440430"/>
            <a:ext cx="314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Image Credit: H. Thankful Cromartie</a:t>
            </a:r>
          </a:p>
        </p:txBody>
      </p:sp>
    </p:spTree>
    <p:extLst>
      <p:ext uri="{BB962C8B-B14F-4D97-AF65-F5344CB8AC3E}">
        <p14:creationId xmlns:p14="http://schemas.microsoft.com/office/powerpoint/2010/main" val="63386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63899-7089-EAA1-3613-58011F008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3CC4-B277-AD8C-EF0E-3F9321BF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Current status: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A182D-9B1C-DADF-945A-039709F3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101548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PTAs around the world see “strong evidence” for a stochastic gravitational wave background.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F60D8-CD8A-EE03-5A66-36656D63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864" y="82296"/>
            <a:ext cx="3431933" cy="2287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7483B-FBCB-FDD4-4912-BCB84E161C75}"/>
              </a:ext>
            </a:extLst>
          </p:cNvPr>
          <p:cNvSpPr txBox="1"/>
          <p:nvPr/>
        </p:nvSpPr>
        <p:spPr>
          <a:xfrm>
            <a:off x="5553864" y="2370251"/>
            <a:ext cx="314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Image Credit: H. Thankful Cromartie</a:t>
            </a:r>
          </a:p>
        </p:txBody>
      </p:sp>
    </p:spTree>
    <p:extLst>
      <p:ext uri="{BB962C8B-B14F-4D97-AF65-F5344CB8AC3E}">
        <p14:creationId xmlns:p14="http://schemas.microsoft.com/office/powerpoint/2010/main" val="162380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7AF43-42A8-6714-FB81-FAE4BC11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1C1-6AEB-9D45-79CA-E5317C60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Current status: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CA522E-06F9-58D8-8597-46669D45A3B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5101548" cy="34164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PTAs around the world see “strong evidence” for a stochastic gravitational wave background.</a:t>
                </a:r>
              </a:p>
              <a:p>
                <a:pPr marL="114300" indent="0">
                  <a:buNone/>
                </a:pPr>
                <a:endParaRPr lang="en-US" sz="2000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pPr marL="114300" indent="0">
                  <a:buNone/>
                </a:pPr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Strong evidence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Futura Medium" panose="020B0602020204020303" pitchFamily="34" charset="-79"/>
                      </a:rPr>
                      <m:t>≠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Detection.</a:t>
                </a:r>
              </a:p>
              <a:p>
                <a:pPr marL="114300" indent="0">
                  <a:buNone/>
                </a:pPr>
                <a:endParaRPr lang="en-US" sz="2000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pPr marL="114300" indent="0">
                  <a:buNone/>
                </a:pPr>
                <a:r>
                  <a:rPr lang="en-US" sz="20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How do we get to detection?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CA522E-06F9-58D8-8597-46669D45A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5101548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A40D849-EBC9-5EED-F3EF-809DADA4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64" y="82296"/>
            <a:ext cx="3431933" cy="2287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EC473-8143-BAA4-5ABD-80534EDCCD76}"/>
              </a:ext>
            </a:extLst>
          </p:cNvPr>
          <p:cNvSpPr txBox="1"/>
          <p:nvPr/>
        </p:nvSpPr>
        <p:spPr>
          <a:xfrm>
            <a:off x="5553864" y="2370251"/>
            <a:ext cx="314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Image Credit: H. Thankful Cromartie</a:t>
            </a:r>
          </a:p>
        </p:txBody>
      </p:sp>
    </p:spTree>
    <p:extLst>
      <p:ext uri="{BB962C8B-B14F-4D97-AF65-F5344CB8AC3E}">
        <p14:creationId xmlns:p14="http://schemas.microsoft.com/office/powerpoint/2010/main" val="21300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30" y="0"/>
            <a:ext cx="795609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 rot="5400000">
            <a:off x="6871046" y="2964615"/>
            <a:ext cx="371080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Futura Medium" panose="020B0602020204020303" pitchFamily="34" charset="-79"/>
                <a:ea typeface="Proxima Nova"/>
                <a:cs typeface="Futura Medium" panose="020B0602020204020303" pitchFamily="34" charset="-79"/>
                <a:sym typeface="Proxima Nova"/>
              </a:rPr>
              <a:t>Image Credit: H. Thankful Cromartie</a:t>
            </a:r>
            <a:endParaRPr dirty="0">
              <a:solidFill>
                <a:schemeClr val="lt1"/>
              </a:solidFill>
              <a:latin typeface="Futura Medium" panose="020B0602020204020303" pitchFamily="34" charset="-79"/>
              <a:ea typeface="Proxima Nova"/>
              <a:cs typeface="Futura Medium" panose="020B0602020204020303" pitchFamily="34" charset="-79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7F7ED-D9B4-FE5B-FE6A-EC918CF9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8403-45A3-639D-CF2B-4596C15D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Why the IPTA?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6F985-EA7D-9135-5572-2983EF0F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 get more bang for our buck!</a:t>
            </a:r>
          </a:p>
          <a:p>
            <a:pPr marL="114300" indent="0">
              <a:buNone/>
            </a:pP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14300" indent="0">
              <a:buNone/>
            </a:pP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By combining all PTA datasets, we get more signal-to-noise than any PTA individually.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8751B-A6F8-75C6-D8B2-FD0125C3020B}"/>
              </a:ext>
            </a:extLst>
          </p:cNvPr>
          <p:cNvSpPr txBox="1"/>
          <p:nvPr/>
        </p:nvSpPr>
        <p:spPr>
          <a:xfrm>
            <a:off x="6058888" y="4676684"/>
            <a:ext cx="287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Image credit: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Agazie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et al.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FF91F-98D0-A8C9-EE57-75E7B7F7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5"/>
          <a:stretch/>
        </p:blipFill>
        <p:spPr>
          <a:xfrm>
            <a:off x="4722988" y="731375"/>
            <a:ext cx="4210405" cy="38128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7517DB5-9CCD-C6A3-85CF-7A012C1909AA}"/>
              </a:ext>
            </a:extLst>
          </p:cNvPr>
          <p:cNvSpPr/>
          <p:nvPr/>
        </p:nvSpPr>
        <p:spPr>
          <a:xfrm>
            <a:off x="7808976" y="598914"/>
            <a:ext cx="1023324" cy="158650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</a:rPr>
              <a:t>Let’s mak</a:t>
            </a:r>
            <a:r>
              <a:rPr lang="en" dirty="0"/>
              <a:t>e an IPTA dataset</a:t>
            </a:r>
            <a:r>
              <a:rPr lang="en" dirty="0">
                <a:latin typeface="Cambria" panose="02040503050406030204" pitchFamily="18" charset="0"/>
              </a:rPr>
              <a:t>!</a:t>
            </a:r>
            <a:endParaRPr dirty="0">
              <a:latin typeface="Cambria" panose="02040503050406030204" pitchFamily="18" charset="0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510450" y="3182334"/>
            <a:ext cx="8123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No problem, right?</a:t>
            </a:r>
            <a:endParaRPr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_Google_Drive">
  <a:themeElements>
    <a:clrScheme name="Spearmint">
      <a:dk1>
        <a:srgbClr val="202729"/>
      </a:dk1>
      <a:lt1>
        <a:srgbClr val="FFFFFF"/>
      </a:lt1>
      <a:dk2>
        <a:srgbClr val="674EA7"/>
      </a:dk2>
      <a:lt2>
        <a:srgbClr val="B4A7D6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NOGrav Fall '23 meeting" id="{D8C67F7F-A694-7C4A-8C52-42B55511634F}" vid="{74720132-D212-5F49-A8C4-7F92BA15E4F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Custom_Google_Drive</Template>
  <TotalTime>3021</TotalTime>
  <Words>860</Words>
  <Application>Microsoft Macintosh PowerPoint</Application>
  <PresentationFormat>On-screen Show (16:9)</PresentationFormat>
  <Paragraphs>135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Cambria Math</vt:lpstr>
      <vt:lpstr>FUTURA MEDIUM</vt:lpstr>
      <vt:lpstr>Palatino Linotype</vt:lpstr>
      <vt:lpstr>Cambria</vt:lpstr>
      <vt:lpstr>Arial</vt:lpstr>
      <vt:lpstr>FUTURA MEDIUM</vt:lpstr>
      <vt:lpstr>Proxima Nova</vt:lpstr>
      <vt:lpstr>Century Gothic</vt:lpstr>
      <vt:lpstr>Custom_Google_Drive</vt:lpstr>
      <vt:lpstr>Office Theme</vt:lpstr>
      <vt:lpstr>Preparing the Third International Pulsar Timing Array Data Release</vt:lpstr>
      <vt:lpstr>What is the International Pulsar Timing Array?</vt:lpstr>
      <vt:lpstr>What is the International Pulsar Timing Array?</vt:lpstr>
      <vt:lpstr>What is a pulsar timing array?</vt:lpstr>
      <vt:lpstr>Current status:</vt:lpstr>
      <vt:lpstr>Current status:</vt:lpstr>
      <vt:lpstr>PowerPoint Presentation</vt:lpstr>
      <vt:lpstr>Why the IPTA?</vt:lpstr>
      <vt:lpstr>Let’s make an IPTA dataset!</vt:lpstr>
      <vt:lpstr>Data Combination Wallaby says…</vt:lpstr>
      <vt:lpstr>How do we create an IPTA dataset?</vt:lpstr>
      <vt:lpstr>IPTA Dataset Challenges</vt:lpstr>
      <vt:lpstr>Challenge 1: Lots and Lots of Pulsars</vt:lpstr>
      <vt:lpstr>Challenge 1: Lots and Lots of Pulsars</vt:lpstr>
      <vt:lpstr>IPTA Dataset Challenges</vt:lpstr>
      <vt:lpstr>IPTA Workflow Chart</vt:lpstr>
      <vt:lpstr>IPTA Dataset Challenges</vt:lpstr>
      <vt:lpstr>IPTA Dataset Challenges</vt:lpstr>
      <vt:lpstr>IPTA dataset…success?</vt:lpstr>
      <vt:lpstr>IPTA dataset…success?</vt:lpstr>
      <vt:lpstr>IPTA dataset…success?</vt:lpstr>
      <vt:lpstr>Summary</vt:lpstr>
      <vt:lpstr>Summary</vt:lpstr>
      <vt:lpstr>Bonus Slides</vt:lpstr>
      <vt:lpstr>A (simplified) pulsar timing procedure</vt:lpstr>
      <vt:lpstr>What do we see when we time pulsars?</vt:lpstr>
      <vt:lpstr>What is dispersion measure?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Good, Deborah</dc:creator>
  <cp:lastModifiedBy>Good, Deborah</cp:lastModifiedBy>
  <cp:revision>25</cp:revision>
  <dcterms:created xsi:type="dcterms:W3CDTF">2025-03-15T19:56:47Z</dcterms:created>
  <dcterms:modified xsi:type="dcterms:W3CDTF">2025-06-11T00:07:53Z</dcterms:modified>
</cp:coreProperties>
</file>