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5"/>
  </p:notesMasterIdLst>
  <p:handoutMasterIdLst>
    <p:handoutMasterId r:id="rId36"/>
  </p:handoutMasterIdLst>
  <p:sldIdLst>
    <p:sldId id="740" r:id="rId3"/>
    <p:sldId id="756" r:id="rId4"/>
    <p:sldId id="735" r:id="rId5"/>
    <p:sldId id="757" r:id="rId6"/>
    <p:sldId id="739" r:id="rId7"/>
    <p:sldId id="755" r:id="rId8"/>
    <p:sldId id="264" r:id="rId9"/>
    <p:sldId id="737" r:id="rId10"/>
    <p:sldId id="738" r:id="rId11"/>
    <p:sldId id="741" r:id="rId12"/>
    <p:sldId id="742" r:id="rId13"/>
    <p:sldId id="266" r:id="rId14"/>
    <p:sldId id="257" r:id="rId15"/>
    <p:sldId id="743" r:id="rId16"/>
    <p:sldId id="745" r:id="rId17"/>
    <p:sldId id="747" r:id="rId18"/>
    <p:sldId id="744" r:id="rId19"/>
    <p:sldId id="280" r:id="rId20"/>
    <p:sldId id="746" r:id="rId21"/>
    <p:sldId id="259" r:id="rId22"/>
    <p:sldId id="752" r:id="rId23"/>
    <p:sldId id="748" r:id="rId24"/>
    <p:sldId id="754" r:id="rId25"/>
    <p:sldId id="263" r:id="rId26"/>
    <p:sldId id="270" r:id="rId27"/>
    <p:sldId id="272" r:id="rId28"/>
    <p:sldId id="281" r:id="rId29"/>
    <p:sldId id="282" r:id="rId30"/>
    <p:sldId id="273" r:id="rId31"/>
    <p:sldId id="274" r:id="rId32"/>
    <p:sldId id="279" r:id="rId33"/>
    <p:sldId id="275" r:id="rId34"/>
  </p:sldIdLst>
  <p:sldSz cx="9144000" cy="5143500" type="screen16x9"/>
  <p:notesSz cx="9144000" cy="6858000"/>
  <p:defaultText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8"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L. Rudolph" initials="ALR" lastIdx="1" clrIdx="0">
    <p:extLst>
      <p:ext uri="{19B8F6BF-5375-455C-9EA6-DF929625EA0E}">
        <p15:presenceInfo xmlns:p15="http://schemas.microsoft.com/office/powerpoint/2012/main" userId="S::alrudolph@cpp.edu::8290defa-551c-46c1-94a9-4bb0c1d095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B9B9B9"/>
    <a:srgbClr val="FFFFFF"/>
    <a:srgbClr val="080027"/>
    <a:srgbClr val="E69A2C"/>
    <a:srgbClr val="00D7E2"/>
    <a:srgbClr val="000000"/>
    <a:srgbClr val="E88206"/>
    <a:srgbClr val="E77D06"/>
    <a:srgbClr val="B87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05F16-1E06-4A27-8911-940C918A8C86}" v="54" dt="2025-06-08T22:20:10.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5" autoAdjust="0"/>
    <p:restoredTop sz="89577" autoAdjust="0"/>
  </p:normalViewPr>
  <p:slideViewPr>
    <p:cSldViewPr snapToGrid="0" snapToObjects="1">
      <p:cViewPr>
        <p:scale>
          <a:sx n="97" d="100"/>
          <a:sy n="97" d="100"/>
        </p:scale>
        <p:origin x="36" y="156"/>
      </p:cViewPr>
      <p:guideLst>
        <p:guide orient="horz" pos="468"/>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8633C-9477-4117-908E-97B5A3695D3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AFA25DA-7478-4941-8720-BF22AD54C0D2}">
      <dgm:prSet phldrT="[Text]"/>
      <dgm:spPr/>
      <dgm:t>
        <a:bodyPr/>
        <a:lstStyle/>
        <a:p>
          <a:r>
            <a:rPr lang="en-US" dirty="0"/>
            <a:t>Motivation</a:t>
          </a:r>
        </a:p>
      </dgm:t>
    </dgm:pt>
    <dgm:pt modelId="{9211CD82-4398-4244-9906-F3D0DDB9FD8F}" type="sibTrans" cxnId="{CE908E7A-5505-454A-9C78-C9AB50CEDD3C}">
      <dgm:prSet/>
      <dgm:spPr/>
      <dgm:t>
        <a:bodyPr/>
        <a:lstStyle/>
        <a:p>
          <a:endParaRPr lang="en-US"/>
        </a:p>
      </dgm:t>
    </dgm:pt>
    <dgm:pt modelId="{80D820DC-E37C-49E3-B7B2-D8EA2C9A19A8}" type="parTrans" cxnId="{CE908E7A-5505-454A-9C78-C9AB50CEDD3C}">
      <dgm:prSet/>
      <dgm:spPr/>
      <dgm:t>
        <a:bodyPr/>
        <a:lstStyle/>
        <a:p>
          <a:endParaRPr lang="en-US"/>
        </a:p>
      </dgm:t>
    </dgm:pt>
    <dgm:pt modelId="{096C45B6-72A8-4B34-8B78-BCDA09FFBEEB}">
      <dgm:prSet phldrT="[Text]"/>
      <dgm:spPr/>
      <dgm:t>
        <a:bodyPr/>
        <a:lstStyle/>
        <a:p>
          <a:pPr>
            <a:buFont typeface="Wingdings" panose="05000000000000000000" pitchFamily="2" charset="2"/>
            <a:buChar char="§"/>
          </a:pPr>
          <a:r>
            <a:rPr lang="en-US" dirty="0">
              <a:solidFill>
                <a:schemeClr val="bg1"/>
              </a:solidFill>
            </a:rPr>
            <a:t>What are glitches?</a:t>
          </a:r>
        </a:p>
      </dgm:t>
    </dgm:pt>
    <dgm:pt modelId="{1CE252F4-B807-4B6E-ABDC-C3F8FEDB147C}" type="sibTrans" cxnId="{D27D181C-F5DD-4E50-BD1E-D058ED27D9CC}">
      <dgm:prSet/>
      <dgm:spPr/>
      <dgm:t>
        <a:bodyPr/>
        <a:lstStyle/>
        <a:p>
          <a:endParaRPr lang="en-US"/>
        </a:p>
      </dgm:t>
    </dgm:pt>
    <dgm:pt modelId="{BDE1D20A-7C6C-47CD-83AC-CB94C06E401A}" type="parTrans" cxnId="{D27D181C-F5DD-4E50-BD1E-D058ED27D9CC}">
      <dgm:prSet/>
      <dgm:spPr/>
      <dgm:t>
        <a:bodyPr/>
        <a:lstStyle/>
        <a:p>
          <a:endParaRPr lang="en-US"/>
        </a:p>
      </dgm:t>
    </dgm:pt>
    <dgm:pt modelId="{5082FEAF-7EB0-4DA2-A4FA-F6F2469F9D12}">
      <dgm:prSet/>
      <dgm:spPr/>
      <dgm:t>
        <a:bodyPr/>
        <a:lstStyle/>
        <a:p>
          <a:pPr>
            <a:buFont typeface="Wingdings" panose="05000000000000000000" pitchFamily="2" charset="2"/>
            <a:buChar char="§"/>
          </a:pPr>
          <a:r>
            <a:rPr lang="en-US" dirty="0">
              <a:solidFill>
                <a:schemeClr val="bg1"/>
              </a:solidFill>
            </a:rPr>
            <a:t>Parameter estimation</a:t>
          </a:r>
        </a:p>
      </dgm:t>
    </dgm:pt>
    <dgm:pt modelId="{E1771CCA-DF8F-4983-929A-16FD28727346}" type="sibTrans" cxnId="{BC781B19-1E38-4A15-AF48-644185DB21A0}">
      <dgm:prSet/>
      <dgm:spPr/>
      <dgm:t>
        <a:bodyPr/>
        <a:lstStyle/>
        <a:p>
          <a:endParaRPr lang="en-US"/>
        </a:p>
      </dgm:t>
    </dgm:pt>
    <dgm:pt modelId="{CAB3AE3D-433F-4CF0-949A-78633CE49979}" type="parTrans" cxnId="{BC781B19-1E38-4A15-AF48-644185DB21A0}">
      <dgm:prSet/>
      <dgm:spPr/>
      <dgm:t>
        <a:bodyPr/>
        <a:lstStyle/>
        <a:p>
          <a:endParaRPr lang="en-US"/>
        </a:p>
      </dgm:t>
    </dgm:pt>
    <dgm:pt modelId="{E6E5306C-D348-409E-82CB-014A323FBC19}">
      <dgm:prSet phldrT="[Text]"/>
      <dgm:spPr/>
      <dgm:t>
        <a:bodyPr/>
        <a:lstStyle/>
        <a:p>
          <a:r>
            <a:rPr lang="en-US" dirty="0"/>
            <a:t>Objectives</a:t>
          </a:r>
        </a:p>
      </dgm:t>
    </dgm:pt>
    <dgm:pt modelId="{7F059EDB-5727-46F3-8F88-D2D1A9FC10B0}" type="sibTrans" cxnId="{85343972-1A53-48A4-87F8-DA368930B6B0}">
      <dgm:prSet/>
      <dgm:spPr/>
      <dgm:t>
        <a:bodyPr/>
        <a:lstStyle/>
        <a:p>
          <a:endParaRPr lang="en-US"/>
        </a:p>
      </dgm:t>
    </dgm:pt>
    <dgm:pt modelId="{569A8B72-2F61-4CA0-A02B-52F179D0A0AF}" type="parTrans" cxnId="{85343972-1A53-48A4-87F8-DA368930B6B0}">
      <dgm:prSet/>
      <dgm:spPr/>
      <dgm:t>
        <a:bodyPr/>
        <a:lstStyle/>
        <a:p>
          <a:endParaRPr lang="en-US"/>
        </a:p>
      </dgm:t>
    </dgm:pt>
    <dgm:pt modelId="{905F3550-C7F5-4D50-8CC3-62D25F9EF5B6}">
      <dgm:prSet phldrT="[Text]"/>
      <dgm:spPr/>
      <dgm:t>
        <a:bodyPr/>
        <a:lstStyle/>
        <a:p>
          <a:r>
            <a:rPr lang="en-US" dirty="0"/>
            <a:t>Approach</a:t>
          </a:r>
        </a:p>
      </dgm:t>
    </dgm:pt>
    <dgm:pt modelId="{95D7F601-B514-4CEB-88B9-253F7AF2DFE3}" type="sibTrans" cxnId="{8368A87C-16B9-44F5-B94D-FFE0B8F80E96}">
      <dgm:prSet/>
      <dgm:spPr/>
      <dgm:t>
        <a:bodyPr/>
        <a:lstStyle/>
        <a:p>
          <a:endParaRPr lang="en-US"/>
        </a:p>
      </dgm:t>
    </dgm:pt>
    <dgm:pt modelId="{1DC46E71-85C3-41C9-B7B9-0A15ABD54343}" type="parTrans" cxnId="{8368A87C-16B9-44F5-B94D-FFE0B8F80E96}">
      <dgm:prSet/>
      <dgm:spPr/>
      <dgm:t>
        <a:bodyPr/>
        <a:lstStyle/>
        <a:p>
          <a:endParaRPr lang="en-US"/>
        </a:p>
      </dgm:t>
    </dgm:pt>
    <dgm:pt modelId="{D36DF1DF-AED9-485B-B6DA-31998574FB2D}">
      <dgm:prSet phldrT="[Text]"/>
      <dgm:spPr/>
      <dgm:t>
        <a:bodyPr/>
        <a:lstStyle/>
        <a:p>
          <a:pPr>
            <a:buFont typeface="Wingdings" panose="05000000000000000000" pitchFamily="2" charset="2"/>
            <a:buChar char="§"/>
          </a:pPr>
          <a:r>
            <a:rPr lang="en-US" dirty="0">
              <a:solidFill>
                <a:schemeClr val="bg1"/>
              </a:solidFill>
            </a:rPr>
            <a:t>Model derivation</a:t>
          </a:r>
        </a:p>
      </dgm:t>
    </dgm:pt>
    <dgm:pt modelId="{8CC73030-3E41-4FCC-87B8-DE4400B6A2BA}" type="sibTrans" cxnId="{DDF4FC46-645C-450D-A49D-C7039FE09A32}">
      <dgm:prSet/>
      <dgm:spPr/>
      <dgm:t>
        <a:bodyPr/>
        <a:lstStyle/>
        <a:p>
          <a:endParaRPr lang="en-US"/>
        </a:p>
      </dgm:t>
    </dgm:pt>
    <dgm:pt modelId="{8F6AF72A-E89A-4075-889C-F0E681AE9222}" type="parTrans" cxnId="{DDF4FC46-645C-450D-A49D-C7039FE09A32}">
      <dgm:prSet/>
      <dgm:spPr/>
      <dgm:t>
        <a:bodyPr/>
        <a:lstStyle/>
        <a:p>
          <a:endParaRPr lang="en-US"/>
        </a:p>
      </dgm:t>
    </dgm:pt>
    <dgm:pt modelId="{CA265914-2A73-4134-92CE-24AB64D8887F}">
      <dgm:prSet/>
      <dgm:spPr/>
      <dgm:t>
        <a:bodyPr/>
        <a:lstStyle/>
        <a:p>
          <a:pPr>
            <a:buFont typeface="Wingdings" panose="05000000000000000000" pitchFamily="2" charset="2"/>
            <a:buChar char="§"/>
          </a:pPr>
          <a:r>
            <a:rPr lang="en-US" dirty="0">
              <a:solidFill>
                <a:schemeClr val="bg1"/>
              </a:solidFill>
            </a:rPr>
            <a:t>Model testing (waveforms) </a:t>
          </a:r>
        </a:p>
      </dgm:t>
    </dgm:pt>
    <dgm:pt modelId="{AAAFF826-7BAD-4263-AAF1-14AA135F7391}" type="sibTrans" cxnId="{98CEE21A-133F-4ADC-A35A-30878D3799DA}">
      <dgm:prSet/>
      <dgm:spPr/>
      <dgm:t>
        <a:bodyPr/>
        <a:lstStyle/>
        <a:p>
          <a:endParaRPr lang="en-US"/>
        </a:p>
      </dgm:t>
    </dgm:pt>
    <dgm:pt modelId="{AD4D9F18-3ECD-4164-B95F-70D04325B0FD}" type="parTrans" cxnId="{98CEE21A-133F-4ADC-A35A-30878D3799DA}">
      <dgm:prSet/>
      <dgm:spPr/>
      <dgm:t>
        <a:bodyPr/>
        <a:lstStyle/>
        <a:p>
          <a:endParaRPr lang="en-US"/>
        </a:p>
      </dgm:t>
    </dgm:pt>
    <dgm:pt modelId="{7949CEE8-2A30-4F28-9137-6A47D5E7EF01}">
      <dgm:prSet/>
      <dgm:spPr/>
      <dgm:t>
        <a:bodyPr/>
        <a:lstStyle/>
        <a:p>
          <a:pPr>
            <a:buFont typeface="Wingdings" panose="05000000000000000000" pitchFamily="2" charset="2"/>
            <a:buChar char="§"/>
          </a:pPr>
          <a:r>
            <a:rPr lang="en-US" dirty="0">
              <a:solidFill>
                <a:schemeClr val="bg1"/>
              </a:solidFill>
            </a:rPr>
            <a:t>Model testing (itself)</a:t>
          </a:r>
        </a:p>
      </dgm:t>
    </dgm:pt>
    <dgm:pt modelId="{EFB342EA-D869-4710-A5BE-C52326EFB4C5}" type="sibTrans" cxnId="{C92E72CD-E61A-4FCB-99F6-4EB0B4EC09FA}">
      <dgm:prSet/>
      <dgm:spPr/>
      <dgm:t>
        <a:bodyPr/>
        <a:lstStyle/>
        <a:p>
          <a:endParaRPr lang="en-US"/>
        </a:p>
      </dgm:t>
    </dgm:pt>
    <dgm:pt modelId="{459C7468-4127-4E05-A9E7-A5E79D39F96A}" type="parTrans" cxnId="{C92E72CD-E61A-4FCB-99F6-4EB0B4EC09FA}">
      <dgm:prSet/>
      <dgm:spPr/>
      <dgm:t>
        <a:bodyPr/>
        <a:lstStyle/>
        <a:p>
          <a:endParaRPr lang="en-US"/>
        </a:p>
      </dgm:t>
    </dgm:pt>
    <dgm:pt modelId="{559E7A98-E460-4C5E-8406-915A512C787C}">
      <dgm:prSet/>
      <dgm:spPr/>
      <dgm:t>
        <a:bodyPr/>
        <a:lstStyle/>
        <a:p>
          <a:pPr>
            <a:buFont typeface="Arial" panose="020B0604020202020204" pitchFamily="34" charset="0"/>
            <a:buChar char="•"/>
          </a:pPr>
          <a:r>
            <a:rPr lang="en-US" dirty="0">
              <a:solidFill>
                <a:schemeClr val="bg1"/>
              </a:solidFill>
            </a:rPr>
            <a:t>Parameter estimation + injection</a:t>
          </a:r>
        </a:p>
      </dgm:t>
    </dgm:pt>
    <dgm:pt modelId="{57501207-1C91-445A-83C9-C5FB53A3676A}" type="sibTrans" cxnId="{A106E752-2BC6-4379-9505-B368D7ED0ACE}">
      <dgm:prSet/>
      <dgm:spPr/>
      <dgm:t>
        <a:bodyPr/>
        <a:lstStyle/>
        <a:p>
          <a:endParaRPr lang="en-US"/>
        </a:p>
      </dgm:t>
    </dgm:pt>
    <dgm:pt modelId="{3AB02C11-D8B8-40D5-A345-307C81C47ACC}" type="parTrans" cxnId="{A106E752-2BC6-4379-9505-B368D7ED0ACE}">
      <dgm:prSet/>
      <dgm:spPr/>
      <dgm:t>
        <a:bodyPr/>
        <a:lstStyle/>
        <a:p>
          <a:endParaRPr lang="en-US"/>
        </a:p>
      </dgm:t>
    </dgm:pt>
    <dgm:pt modelId="{4CD5850D-E218-456B-ACEE-93D80844DBF9}">
      <dgm:prSet/>
      <dgm:spPr/>
      <dgm:t>
        <a:bodyPr/>
        <a:lstStyle/>
        <a:p>
          <a:pPr>
            <a:buFont typeface="Wingdings" panose="05000000000000000000" pitchFamily="2" charset="2"/>
            <a:buChar char="§"/>
          </a:pPr>
          <a:r>
            <a:rPr lang="en-US" dirty="0">
              <a:solidFill>
                <a:schemeClr val="bg1"/>
              </a:solidFill>
            </a:rPr>
            <a:t>Model testing (hardware-injected events)</a:t>
          </a:r>
        </a:p>
      </dgm:t>
    </dgm:pt>
    <dgm:pt modelId="{B58733B9-4A96-47DB-892E-4D4CAA59091B}" type="sibTrans" cxnId="{AD6700A6-5125-4D5F-9E20-E1D39FE4FFB6}">
      <dgm:prSet/>
      <dgm:spPr/>
      <dgm:t>
        <a:bodyPr/>
        <a:lstStyle/>
        <a:p>
          <a:endParaRPr lang="en-US"/>
        </a:p>
      </dgm:t>
    </dgm:pt>
    <dgm:pt modelId="{CC0E4B90-B7CA-467A-A344-D19D12EC26C5}" type="parTrans" cxnId="{AD6700A6-5125-4D5F-9E20-E1D39FE4FFB6}">
      <dgm:prSet/>
      <dgm:spPr/>
      <dgm:t>
        <a:bodyPr/>
        <a:lstStyle/>
        <a:p>
          <a:endParaRPr lang="en-US"/>
        </a:p>
      </dgm:t>
    </dgm:pt>
    <dgm:pt modelId="{4021E680-5677-424B-A2A1-EF763465A797}">
      <dgm:prSet/>
      <dgm:spPr/>
      <dgm:t>
        <a:bodyPr/>
        <a:lstStyle/>
        <a:p>
          <a:pPr>
            <a:buFont typeface="Wingdings" panose="05000000000000000000" pitchFamily="2" charset="2"/>
            <a:buChar char="§"/>
          </a:pPr>
          <a:r>
            <a:rPr lang="en-US" dirty="0">
              <a:solidFill>
                <a:schemeClr val="bg1"/>
              </a:solidFill>
            </a:rPr>
            <a:t>Model testing (real events)</a:t>
          </a:r>
        </a:p>
      </dgm:t>
    </dgm:pt>
    <dgm:pt modelId="{FBA40B71-F8AB-4654-AC20-EBB54B99E0B6}" type="sibTrans" cxnId="{9127D56A-1CBF-42D2-B135-50A7D94511E1}">
      <dgm:prSet/>
      <dgm:spPr/>
      <dgm:t>
        <a:bodyPr/>
        <a:lstStyle/>
        <a:p>
          <a:endParaRPr lang="en-US"/>
        </a:p>
      </dgm:t>
    </dgm:pt>
    <dgm:pt modelId="{BDA495EA-6CA1-452C-86BF-64CB670C8680}" type="parTrans" cxnId="{9127D56A-1CBF-42D2-B135-50A7D94511E1}">
      <dgm:prSet/>
      <dgm:spPr/>
      <dgm:t>
        <a:bodyPr/>
        <a:lstStyle/>
        <a:p>
          <a:endParaRPr lang="en-US"/>
        </a:p>
      </dgm:t>
    </dgm:pt>
    <dgm:pt modelId="{4BA68CB9-FFAA-45A3-8DF7-8C82F9681780}">
      <dgm:prSet phldrT="[Text]"/>
      <dgm:spPr/>
      <dgm:t>
        <a:bodyPr/>
        <a:lstStyle/>
        <a:p>
          <a:r>
            <a:rPr lang="en-US" dirty="0"/>
            <a:t>Conclusions</a:t>
          </a:r>
        </a:p>
      </dgm:t>
    </dgm:pt>
    <dgm:pt modelId="{EB02686E-9138-46BB-9CD9-CA1D738D1D16}" type="sibTrans" cxnId="{EB84052D-0ADD-4973-A168-996E145AF33E}">
      <dgm:prSet/>
      <dgm:spPr/>
      <dgm:t>
        <a:bodyPr/>
        <a:lstStyle/>
        <a:p>
          <a:endParaRPr lang="en-US"/>
        </a:p>
      </dgm:t>
    </dgm:pt>
    <dgm:pt modelId="{611DDE20-79D7-405E-BD5A-FA07B6EBD2D2}" type="parTrans" cxnId="{EB84052D-0ADD-4973-A168-996E145AF33E}">
      <dgm:prSet/>
      <dgm:spPr/>
      <dgm:t>
        <a:bodyPr/>
        <a:lstStyle/>
        <a:p>
          <a:endParaRPr lang="en-US"/>
        </a:p>
      </dgm:t>
    </dgm:pt>
    <dgm:pt modelId="{25881C60-AF12-4808-AE10-CA1C335D7FB5}">
      <dgm:prSet/>
      <dgm:spPr/>
      <dgm:t>
        <a:bodyPr/>
        <a:lstStyle/>
        <a:p>
          <a:pPr>
            <a:buFont typeface="Arial" panose="020B0604020202020204" pitchFamily="34" charset="0"/>
            <a:buChar char="•"/>
          </a:pPr>
          <a:r>
            <a:rPr lang="en-US" dirty="0">
              <a:solidFill>
                <a:schemeClr val="bg1"/>
              </a:solidFill>
            </a:rPr>
            <a:t>P-P testing</a:t>
          </a:r>
        </a:p>
      </dgm:t>
    </dgm:pt>
    <dgm:pt modelId="{57A612E9-82AA-49B3-AB09-77BA615EFD95}" type="sibTrans" cxnId="{74461C5A-CEF1-4497-A18C-B0F358FE7720}">
      <dgm:prSet/>
      <dgm:spPr/>
      <dgm:t>
        <a:bodyPr/>
        <a:lstStyle/>
        <a:p>
          <a:endParaRPr lang="en-US"/>
        </a:p>
      </dgm:t>
    </dgm:pt>
    <dgm:pt modelId="{1269659B-C53E-4835-BA04-58230A2CD3E6}" type="parTrans" cxnId="{74461C5A-CEF1-4497-A18C-B0F358FE7720}">
      <dgm:prSet/>
      <dgm:spPr/>
      <dgm:t>
        <a:bodyPr/>
        <a:lstStyle/>
        <a:p>
          <a:endParaRPr lang="en-US"/>
        </a:p>
      </dgm:t>
    </dgm:pt>
    <dgm:pt modelId="{540960CE-77E0-488A-8F5D-EB6DA8C9E1B9}" type="pres">
      <dgm:prSet presAssocID="{AA48633C-9477-4117-908E-97B5A3695D3E}" presName="linear" presStyleCnt="0">
        <dgm:presLayoutVars>
          <dgm:animLvl val="lvl"/>
          <dgm:resizeHandles val="exact"/>
        </dgm:presLayoutVars>
      </dgm:prSet>
      <dgm:spPr/>
    </dgm:pt>
    <dgm:pt modelId="{BC69DF1C-06DB-40E4-BF42-EEE8177A3664}" type="pres">
      <dgm:prSet presAssocID="{6AFA25DA-7478-4941-8720-BF22AD54C0D2}" presName="parentText" presStyleLbl="node1" presStyleIdx="0" presStyleCnt="4">
        <dgm:presLayoutVars>
          <dgm:chMax val="0"/>
          <dgm:bulletEnabled val="1"/>
        </dgm:presLayoutVars>
      </dgm:prSet>
      <dgm:spPr/>
    </dgm:pt>
    <dgm:pt modelId="{7C50C5EF-5AF5-42D0-8E37-23C4DDD23C5E}" type="pres">
      <dgm:prSet presAssocID="{6AFA25DA-7478-4941-8720-BF22AD54C0D2}" presName="childText" presStyleLbl="revTx" presStyleIdx="0" presStyleCnt="2">
        <dgm:presLayoutVars>
          <dgm:bulletEnabled val="1"/>
        </dgm:presLayoutVars>
      </dgm:prSet>
      <dgm:spPr/>
    </dgm:pt>
    <dgm:pt modelId="{0751147D-308F-4A63-A111-4518055BB18A}" type="pres">
      <dgm:prSet presAssocID="{E6E5306C-D348-409E-82CB-014A323FBC19}" presName="parentText" presStyleLbl="node1" presStyleIdx="1" presStyleCnt="4">
        <dgm:presLayoutVars>
          <dgm:chMax val="0"/>
          <dgm:bulletEnabled val="1"/>
        </dgm:presLayoutVars>
      </dgm:prSet>
      <dgm:spPr/>
    </dgm:pt>
    <dgm:pt modelId="{9471BC6E-C144-4645-A9A3-DE7F0FE8FC14}" type="pres">
      <dgm:prSet presAssocID="{7F059EDB-5727-46F3-8F88-D2D1A9FC10B0}" presName="spacer" presStyleCnt="0"/>
      <dgm:spPr/>
    </dgm:pt>
    <dgm:pt modelId="{1C482ADA-61AF-4BFF-9553-6F9CBF318071}" type="pres">
      <dgm:prSet presAssocID="{905F3550-C7F5-4D50-8CC3-62D25F9EF5B6}" presName="parentText" presStyleLbl="node1" presStyleIdx="2" presStyleCnt="4">
        <dgm:presLayoutVars>
          <dgm:chMax val="0"/>
          <dgm:bulletEnabled val="1"/>
        </dgm:presLayoutVars>
      </dgm:prSet>
      <dgm:spPr/>
    </dgm:pt>
    <dgm:pt modelId="{2F654ED7-C6B0-4DB4-B413-1F038C87ABF7}" type="pres">
      <dgm:prSet presAssocID="{905F3550-C7F5-4D50-8CC3-62D25F9EF5B6}" presName="childText" presStyleLbl="revTx" presStyleIdx="1" presStyleCnt="2">
        <dgm:presLayoutVars>
          <dgm:bulletEnabled val="1"/>
        </dgm:presLayoutVars>
      </dgm:prSet>
      <dgm:spPr/>
    </dgm:pt>
    <dgm:pt modelId="{9DD2BAEB-73A8-4B49-898A-B4D570BC9D57}" type="pres">
      <dgm:prSet presAssocID="{4BA68CB9-FFAA-45A3-8DF7-8C82F9681780}" presName="parentText" presStyleLbl="node1" presStyleIdx="3" presStyleCnt="4">
        <dgm:presLayoutVars>
          <dgm:chMax val="0"/>
          <dgm:bulletEnabled val="1"/>
        </dgm:presLayoutVars>
      </dgm:prSet>
      <dgm:spPr/>
    </dgm:pt>
  </dgm:ptLst>
  <dgm:cxnLst>
    <dgm:cxn modelId="{BC781B19-1E38-4A15-AF48-644185DB21A0}" srcId="{6AFA25DA-7478-4941-8720-BF22AD54C0D2}" destId="{5082FEAF-7EB0-4DA2-A4FA-F6F2469F9D12}" srcOrd="1" destOrd="0" parTransId="{CAB3AE3D-433F-4CF0-949A-78633CE49979}" sibTransId="{E1771CCA-DF8F-4983-929A-16FD28727346}"/>
    <dgm:cxn modelId="{98CEE21A-133F-4ADC-A35A-30878D3799DA}" srcId="{905F3550-C7F5-4D50-8CC3-62D25F9EF5B6}" destId="{CA265914-2A73-4134-92CE-24AB64D8887F}" srcOrd="1" destOrd="0" parTransId="{AD4D9F18-3ECD-4164-B95F-70D04325B0FD}" sibTransId="{AAAFF826-7BAD-4263-AAF1-14AA135F7391}"/>
    <dgm:cxn modelId="{D27D181C-F5DD-4E50-BD1E-D058ED27D9CC}" srcId="{6AFA25DA-7478-4941-8720-BF22AD54C0D2}" destId="{096C45B6-72A8-4B34-8B78-BCDA09FFBEEB}" srcOrd="0" destOrd="0" parTransId="{BDE1D20A-7C6C-47CD-83AC-CB94C06E401A}" sibTransId="{1CE252F4-B807-4B6E-ABDC-C3F8FEDB147C}"/>
    <dgm:cxn modelId="{52029022-6861-494D-8CAC-26A01E52878C}" type="presOf" srcId="{25881C60-AF12-4808-AE10-CA1C335D7FB5}" destId="{2F654ED7-C6B0-4DB4-B413-1F038C87ABF7}" srcOrd="0" destOrd="4" presId="urn:microsoft.com/office/officeart/2005/8/layout/vList2"/>
    <dgm:cxn modelId="{EB84052D-0ADD-4973-A168-996E145AF33E}" srcId="{AA48633C-9477-4117-908E-97B5A3695D3E}" destId="{4BA68CB9-FFAA-45A3-8DF7-8C82F9681780}" srcOrd="3" destOrd="0" parTransId="{611DDE20-79D7-405E-BD5A-FA07B6EBD2D2}" sibTransId="{EB02686E-9138-46BB-9CD9-CA1D738D1D16}"/>
    <dgm:cxn modelId="{DDF4FC46-645C-450D-A49D-C7039FE09A32}" srcId="{905F3550-C7F5-4D50-8CC3-62D25F9EF5B6}" destId="{D36DF1DF-AED9-485B-B6DA-31998574FB2D}" srcOrd="0" destOrd="0" parTransId="{8F6AF72A-E89A-4075-889C-F0E681AE9222}" sibTransId="{8CC73030-3E41-4FCC-87B8-DE4400B6A2BA}"/>
    <dgm:cxn modelId="{9127D56A-1CBF-42D2-B135-50A7D94511E1}" srcId="{905F3550-C7F5-4D50-8CC3-62D25F9EF5B6}" destId="{4021E680-5677-424B-A2A1-EF763465A797}" srcOrd="4" destOrd="0" parTransId="{BDA495EA-6CA1-452C-86BF-64CB670C8680}" sibTransId="{FBA40B71-F8AB-4654-AC20-EBB54B99E0B6}"/>
    <dgm:cxn modelId="{85343972-1A53-48A4-87F8-DA368930B6B0}" srcId="{AA48633C-9477-4117-908E-97B5A3695D3E}" destId="{E6E5306C-D348-409E-82CB-014A323FBC19}" srcOrd="1" destOrd="0" parTransId="{569A8B72-2F61-4CA0-A02B-52F179D0A0AF}" sibTransId="{7F059EDB-5727-46F3-8F88-D2D1A9FC10B0}"/>
    <dgm:cxn modelId="{A106E752-2BC6-4379-9505-B368D7ED0ACE}" srcId="{7949CEE8-2A30-4F28-9137-6A47D5E7EF01}" destId="{559E7A98-E460-4C5E-8406-915A512C787C}" srcOrd="0" destOrd="0" parTransId="{3AB02C11-D8B8-40D5-A345-307C81C47ACC}" sibTransId="{57501207-1C91-445A-83C9-C5FB53A3676A}"/>
    <dgm:cxn modelId="{74461C5A-CEF1-4497-A18C-B0F358FE7720}" srcId="{7949CEE8-2A30-4F28-9137-6A47D5E7EF01}" destId="{25881C60-AF12-4808-AE10-CA1C335D7FB5}" srcOrd="1" destOrd="0" parTransId="{1269659B-C53E-4835-BA04-58230A2CD3E6}" sibTransId="{57A612E9-82AA-49B3-AB09-77BA615EFD95}"/>
    <dgm:cxn modelId="{CE908E7A-5505-454A-9C78-C9AB50CEDD3C}" srcId="{AA48633C-9477-4117-908E-97B5A3695D3E}" destId="{6AFA25DA-7478-4941-8720-BF22AD54C0D2}" srcOrd="0" destOrd="0" parTransId="{80D820DC-E37C-49E3-B7B2-D8EA2C9A19A8}" sibTransId="{9211CD82-4398-4244-9906-F3D0DDB9FD8F}"/>
    <dgm:cxn modelId="{8368A87C-16B9-44F5-B94D-FFE0B8F80E96}" srcId="{AA48633C-9477-4117-908E-97B5A3695D3E}" destId="{905F3550-C7F5-4D50-8CC3-62D25F9EF5B6}" srcOrd="2" destOrd="0" parTransId="{1DC46E71-85C3-41C9-B7B9-0A15ABD54343}" sibTransId="{95D7F601-B514-4CEB-88B9-253F7AF2DFE3}"/>
    <dgm:cxn modelId="{DF9E2984-38B6-4709-818C-10912D6D191C}" type="presOf" srcId="{AA48633C-9477-4117-908E-97B5A3695D3E}" destId="{540960CE-77E0-488A-8F5D-EB6DA8C9E1B9}" srcOrd="0" destOrd="0" presId="urn:microsoft.com/office/officeart/2005/8/layout/vList2"/>
    <dgm:cxn modelId="{3C3A1286-04AF-42C3-9637-059D242ECB79}" type="presOf" srcId="{E6E5306C-D348-409E-82CB-014A323FBC19}" destId="{0751147D-308F-4A63-A111-4518055BB18A}" srcOrd="0" destOrd="0" presId="urn:microsoft.com/office/officeart/2005/8/layout/vList2"/>
    <dgm:cxn modelId="{869A338A-9D76-4788-98FB-4756145817D6}" type="presOf" srcId="{096C45B6-72A8-4B34-8B78-BCDA09FFBEEB}" destId="{7C50C5EF-5AF5-42D0-8E37-23C4DDD23C5E}" srcOrd="0" destOrd="0" presId="urn:microsoft.com/office/officeart/2005/8/layout/vList2"/>
    <dgm:cxn modelId="{EC138B93-8EC6-4E12-8A79-1AEDDBF9CE65}" type="presOf" srcId="{CA265914-2A73-4134-92CE-24AB64D8887F}" destId="{2F654ED7-C6B0-4DB4-B413-1F038C87ABF7}" srcOrd="0" destOrd="1" presId="urn:microsoft.com/office/officeart/2005/8/layout/vList2"/>
    <dgm:cxn modelId="{4F10D994-305C-4CC4-8DD1-227D2AFE2C92}" type="presOf" srcId="{6AFA25DA-7478-4941-8720-BF22AD54C0D2}" destId="{BC69DF1C-06DB-40E4-BF42-EEE8177A3664}" srcOrd="0" destOrd="0" presId="urn:microsoft.com/office/officeart/2005/8/layout/vList2"/>
    <dgm:cxn modelId="{D9BF53A0-D50C-4377-AFFF-C331D2989117}" type="presOf" srcId="{4BA68CB9-FFAA-45A3-8DF7-8C82F9681780}" destId="{9DD2BAEB-73A8-4B49-898A-B4D570BC9D57}" srcOrd="0" destOrd="0" presId="urn:microsoft.com/office/officeart/2005/8/layout/vList2"/>
    <dgm:cxn modelId="{242074A2-5E06-4F9E-9A41-23EC8DF02D6C}" type="presOf" srcId="{5082FEAF-7EB0-4DA2-A4FA-F6F2469F9D12}" destId="{7C50C5EF-5AF5-42D0-8E37-23C4DDD23C5E}" srcOrd="0" destOrd="1" presId="urn:microsoft.com/office/officeart/2005/8/layout/vList2"/>
    <dgm:cxn modelId="{AD6700A6-5125-4D5F-9E20-E1D39FE4FFB6}" srcId="{905F3550-C7F5-4D50-8CC3-62D25F9EF5B6}" destId="{4CD5850D-E218-456B-ACEE-93D80844DBF9}" srcOrd="3" destOrd="0" parTransId="{CC0E4B90-B7CA-467A-A344-D19D12EC26C5}" sibTransId="{B58733B9-4A96-47DB-892E-4D4CAA59091B}"/>
    <dgm:cxn modelId="{F3FEB9BE-5544-4982-97C9-745E8AF534B1}" type="presOf" srcId="{D36DF1DF-AED9-485B-B6DA-31998574FB2D}" destId="{2F654ED7-C6B0-4DB4-B413-1F038C87ABF7}" srcOrd="0" destOrd="0" presId="urn:microsoft.com/office/officeart/2005/8/layout/vList2"/>
    <dgm:cxn modelId="{C92E72CD-E61A-4FCB-99F6-4EB0B4EC09FA}" srcId="{905F3550-C7F5-4D50-8CC3-62D25F9EF5B6}" destId="{7949CEE8-2A30-4F28-9137-6A47D5E7EF01}" srcOrd="2" destOrd="0" parTransId="{459C7468-4127-4E05-A9E7-A5E79D39F96A}" sibTransId="{EFB342EA-D869-4710-A5BE-C52326EFB4C5}"/>
    <dgm:cxn modelId="{287F02E6-B875-4FA0-8E95-73FF748F80AD}" type="presOf" srcId="{4021E680-5677-424B-A2A1-EF763465A797}" destId="{2F654ED7-C6B0-4DB4-B413-1F038C87ABF7}" srcOrd="0" destOrd="6" presId="urn:microsoft.com/office/officeart/2005/8/layout/vList2"/>
    <dgm:cxn modelId="{4DCDE3EE-D43A-42D2-92C6-8994E8757D0B}" type="presOf" srcId="{4CD5850D-E218-456B-ACEE-93D80844DBF9}" destId="{2F654ED7-C6B0-4DB4-B413-1F038C87ABF7}" srcOrd="0" destOrd="5" presId="urn:microsoft.com/office/officeart/2005/8/layout/vList2"/>
    <dgm:cxn modelId="{870954F5-671B-42A5-8B84-0757CC2A3F63}" type="presOf" srcId="{7949CEE8-2A30-4F28-9137-6A47D5E7EF01}" destId="{2F654ED7-C6B0-4DB4-B413-1F038C87ABF7}" srcOrd="0" destOrd="2" presId="urn:microsoft.com/office/officeart/2005/8/layout/vList2"/>
    <dgm:cxn modelId="{683342FC-3598-46EB-A367-0D4A0A2035F4}" type="presOf" srcId="{559E7A98-E460-4C5E-8406-915A512C787C}" destId="{2F654ED7-C6B0-4DB4-B413-1F038C87ABF7}" srcOrd="0" destOrd="3" presId="urn:microsoft.com/office/officeart/2005/8/layout/vList2"/>
    <dgm:cxn modelId="{FC2650FE-0A86-490A-AED3-A199186D94B1}" type="presOf" srcId="{905F3550-C7F5-4D50-8CC3-62D25F9EF5B6}" destId="{1C482ADA-61AF-4BFF-9553-6F9CBF318071}" srcOrd="0" destOrd="0" presId="urn:microsoft.com/office/officeart/2005/8/layout/vList2"/>
    <dgm:cxn modelId="{98152E66-BEF2-45AF-B56E-EA13FB3FDC43}" type="presParOf" srcId="{540960CE-77E0-488A-8F5D-EB6DA8C9E1B9}" destId="{BC69DF1C-06DB-40E4-BF42-EEE8177A3664}" srcOrd="0" destOrd="0" presId="urn:microsoft.com/office/officeart/2005/8/layout/vList2"/>
    <dgm:cxn modelId="{2EE1FF70-5572-4DB6-85F4-445F549253CB}" type="presParOf" srcId="{540960CE-77E0-488A-8F5D-EB6DA8C9E1B9}" destId="{7C50C5EF-5AF5-42D0-8E37-23C4DDD23C5E}" srcOrd="1" destOrd="0" presId="urn:microsoft.com/office/officeart/2005/8/layout/vList2"/>
    <dgm:cxn modelId="{0829C4DB-DFEE-47CB-B206-7C94C46126DC}" type="presParOf" srcId="{540960CE-77E0-488A-8F5D-EB6DA8C9E1B9}" destId="{0751147D-308F-4A63-A111-4518055BB18A}" srcOrd="2" destOrd="0" presId="urn:microsoft.com/office/officeart/2005/8/layout/vList2"/>
    <dgm:cxn modelId="{BC5FDECF-7D17-43D2-83DF-610E8C60E5B9}" type="presParOf" srcId="{540960CE-77E0-488A-8F5D-EB6DA8C9E1B9}" destId="{9471BC6E-C144-4645-A9A3-DE7F0FE8FC14}" srcOrd="3" destOrd="0" presId="urn:microsoft.com/office/officeart/2005/8/layout/vList2"/>
    <dgm:cxn modelId="{EB1BE0E9-3C50-4EA6-B75B-AE3E75CF020E}" type="presParOf" srcId="{540960CE-77E0-488A-8F5D-EB6DA8C9E1B9}" destId="{1C482ADA-61AF-4BFF-9553-6F9CBF318071}" srcOrd="4" destOrd="0" presId="urn:microsoft.com/office/officeart/2005/8/layout/vList2"/>
    <dgm:cxn modelId="{CE10A714-E35C-4757-B1E9-047A1ECAE482}" type="presParOf" srcId="{540960CE-77E0-488A-8F5D-EB6DA8C9E1B9}" destId="{2F654ED7-C6B0-4DB4-B413-1F038C87ABF7}" srcOrd="5" destOrd="0" presId="urn:microsoft.com/office/officeart/2005/8/layout/vList2"/>
    <dgm:cxn modelId="{A75661AF-5780-493C-BD9B-C8A6B1238FCC}" type="presParOf" srcId="{540960CE-77E0-488A-8F5D-EB6DA8C9E1B9}" destId="{9DD2BAEB-73A8-4B49-898A-B4D570BC9D5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AD53727-D1A3-4E03-AC2E-F93DF246A3B7}" type="doc">
      <dgm:prSet loTypeId="urn:microsoft.com/office/officeart/2005/8/layout/equation2" loCatId="process" qsTypeId="urn:microsoft.com/office/officeart/2005/8/quickstyle/3d3" qsCatId="3D" csTypeId="urn:microsoft.com/office/officeart/2005/8/colors/accent1_2" csCatId="accent1" phldr="1"/>
      <dgm:spPr/>
    </dgm:pt>
    <dgm:pt modelId="{FE80E8DD-FA1B-40BC-A45D-44F502681093}">
      <dgm:prSet phldrT="[Text]"/>
      <dgm:spPr/>
      <dgm:t>
        <a:bodyPr/>
        <a:lstStyle/>
        <a:p>
          <a:pPr>
            <a:buFont typeface="Wingdings" panose="05000000000000000000" pitchFamily="2" charset="2"/>
            <a:buChar char="ü"/>
          </a:pPr>
          <a:r>
            <a:rPr lang="en-US" dirty="0"/>
            <a:t>Generating sample FS waveforms</a:t>
          </a:r>
        </a:p>
      </dgm:t>
    </dgm:pt>
    <dgm:pt modelId="{D4CED0DD-AAA1-4290-B1AD-65127314ACED}" type="parTrans" cxnId="{B9F76934-C101-4395-BF66-A8E23B291160}">
      <dgm:prSet/>
      <dgm:spPr/>
      <dgm:t>
        <a:bodyPr/>
        <a:lstStyle/>
        <a:p>
          <a:endParaRPr lang="en-US"/>
        </a:p>
      </dgm:t>
    </dgm:pt>
    <dgm:pt modelId="{47F09EB1-0E76-4619-B4CB-F1710B991E75}" type="sibTrans" cxnId="{B9F76934-C101-4395-BF66-A8E23B291160}">
      <dgm:prSet/>
      <dgm:spPr/>
      <dgm:t>
        <a:bodyPr/>
        <a:lstStyle/>
        <a:p>
          <a:endParaRPr lang="en-US"/>
        </a:p>
      </dgm:t>
    </dgm:pt>
    <dgm:pt modelId="{EF4E52A8-74D0-4F07-883E-7B87EBD4A91D}">
      <dgm:prSet phldrT="[Text]"/>
      <dgm:spPr/>
      <dgm:t>
        <a:bodyPr/>
        <a:lstStyle/>
        <a:p>
          <a:pPr>
            <a:buFont typeface="Wingdings" panose="05000000000000000000" pitchFamily="2" charset="2"/>
            <a:buChar char="ü"/>
          </a:pPr>
          <a:r>
            <a:rPr lang="en-US" dirty="0"/>
            <a:t>Parameter estimations + injections w/ Bilby</a:t>
          </a:r>
        </a:p>
      </dgm:t>
    </dgm:pt>
    <dgm:pt modelId="{C861909C-5EF9-4633-A2F2-39B10FF0388C}" type="parTrans" cxnId="{9132E881-1309-4D22-ADD2-03280D97FD42}">
      <dgm:prSet/>
      <dgm:spPr/>
      <dgm:t>
        <a:bodyPr/>
        <a:lstStyle/>
        <a:p>
          <a:endParaRPr lang="en-US"/>
        </a:p>
      </dgm:t>
    </dgm:pt>
    <dgm:pt modelId="{241BAEF6-1EFF-476F-B961-D634A3AC5B20}" type="sibTrans" cxnId="{9132E881-1309-4D22-ADD2-03280D97FD42}">
      <dgm:prSet/>
      <dgm:spPr/>
      <dgm:t>
        <a:bodyPr/>
        <a:lstStyle/>
        <a:p>
          <a:endParaRPr lang="en-US"/>
        </a:p>
      </dgm:t>
    </dgm:pt>
    <dgm:pt modelId="{0CBB4D0D-50A0-4C93-8C2F-B3AB4A2861CB}">
      <dgm:prSet phldrT="[Text]"/>
      <dgm:spPr>
        <a:solidFill>
          <a:schemeClr val="accent1">
            <a:lumMod val="75000"/>
          </a:schemeClr>
        </a:solidFill>
      </dgm:spPr>
      <dgm:t>
        <a:bodyPr/>
        <a:lstStyle/>
        <a:p>
          <a:r>
            <a:rPr lang="en-US" dirty="0"/>
            <a:t>Model Validity</a:t>
          </a:r>
        </a:p>
      </dgm:t>
    </dgm:pt>
    <dgm:pt modelId="{FCD56403-916D-44D8-A54D-41F860A25AF8}" type="parTrans" cxnId="{8600F0D6-53A9-4CA2-8456-03A75F2838AC}">
      <dgm:prSet/>
      <dgm:spPr/>
      <dgm:t>
        <a:bodyPr/>
        <a:lstStyle/>
        <a:p>
          <a:endParaRPr lang="en-US"/>
        </a:p>
      </dgm:t>
    </dgm:pt>
    <dgm:pt modelId="{3C49ABA4-3A60-42E5-A533-52E2F7FAEBB3}" type="sibTrans" cxnId="{8600F0D6-53A9-4CA2-8456-03A75F2838AC}">
      <dgm:prSet/>
      <dgm:spPr/>
      <dgm:t>
        <a:bodyPr/>
        <a:lstStyle/>
        <a:p>
          <a:endParaRPr lang="en-US"/>
        </a:p>
      </dgm:t>
    </dgm:pt>
    <dgm:pt modelId="{CCFBCB4F-7DF9-438A-86C0-AD0D665B43F8}" type="pres">
      <dgm:prSet presAssocID="{3AD53727-D1A3-4E03-AC2E-F93DF246A3B7}" presName="Name0" presStyleCnt="0">
        <dgm:presLayoutVars>
          <dgm:dir/>
          <dgm:resizeHandles val="exact"/>
        </dgm:presLayoutVars>
      </dgm:prSet>
      <dgm:spPr/>
    </dgm:pt>
    <dgm:pt modelId="{04010EFC-B688-41F3-B5DB-FF697EFEE77A}" type="pres">
      <dgm:prSet presAssocID="{3AD53727-D1A3-4E03-AC2E-F93DF246A3B7}" presName="vNodes" presStyleCnt="0"/>
      <dgm:spPr/>
    </dgm:pt>
    <dgm:pt modelId="{09848940-F4BD-4D18-BF69-2C8746E4BB53}" type="pres">
      <dgm:prSet presAssocID="{FE80E8DD-FA1B-40BC-A45D-44F502681093}" presName="node" presStyleLbl="node1" presStyleIdx="0" presStyleCnt="3">
        <dgm:presLayoutVars>
          <dgm:bulletEnabled val="1"/>
        </dgm:presLayoutVars>
      </dgm:prSet>
      <dgm:spPr/>
    </dgm:pt>
    <dgm:pt modelId="{82062223-A847-4BC7-A2A5-33E7E599DCD7}" type="pres">
      <dgm:prSet presAssocID="{47F09EB1-0E76-4619-B4CB-F1710B991E75}" presName="spacerT" presStyleCnt="0"/>
      <dgm:spPr/>
    </dgm:pt>
    <dgm:pt modelId="{C315724C-9E29-4F31-B1AB-F8BB24C4E0B9}" type="pres">
      <dgm:prSet presAssocID="{47F09EB1-0E76-4619-B4CB-F1710B991E75}" presName="sibTrans" presStyleLbl="sibTrans2D1" presStyleIdx="0" presStyleCnt="2"/>
      <dgm:spPr/>
    </dgm:pt>
    <dgm:pt modelId="{4A00B99E-F25B-4A14-AF0B-7323DF2A15E8}" type="pres">
      <dgm:prSet presAssocID="{47F09EB1-0E76-4619-B4CB-F1710B991E75}" presName="spacerB" presStyleCnt="0"/>
      <dgm:spPr/>
    </dgm:pt>
    <dgm:pt modelId="{1887636D-2297-4DFD-87BF-C3540D04EA6B}" type="pres">
      <dgm:prSet presAssocID="{EF4E52A8-74D0-4F07-883E-7B87EBD4A91D}" presName="node" presStyleLbl="node1" presStyleIdx="1" presStyleCnt="3">
        <dgm:presLayoutVars>
          <dgm:bulletEnabled val="1"/>
        </dgm:presLayoutVars>
      </dgm:prSet>
      <dgm:spPr/>
    </dgm:pt>
    <dgm:pt modelId="{2EED1CC5-6B09-496D-AE43-DA2CC5F1B4CB}" type="pres">
      <dgm:prSet presAssocID="{3AD53727-D1A3-4E03-AC2E-F93DF246A3B7}" presName="sibTransLast" presStyleLbl="sibTrans2D1" presStyleIdx="1" presStyleCnt="2"/>
      <dgm:spPr/>
    </dgm:pt>
    <dgm:pt modelId="{D0CB6CB8-959A-4F55-9128-C005B31A11C0}" type="pres">
      <dgm:prSet presAssocID="{3AD53727-D1A3-4E03-AC2E-F93DF246A3B7}" presName="connectorText" presStyleLbl="sibTrans2D1" presStyleIdx="1" presStyleCnt="2"/>
      <dgm:spPr/>
    </dgm:pt>
    <dgm:pt modelId="{7B961A6A-AF47-4665-9C39-EE012DF3972F}" type="pres">
      <dgm:prSet presAssocID="{3AD53727-D1A3-4E03-AC2E-F93DF246A3B7}" presName="lastNode" presStyleLbl="node1" presStyleIdx="2" presStyleCnt="3">
        <dgm:presLayoutVars>
          <dgm:bulletEnabled val="1"/>
        </dgm:presLayoutVars>
      </dgm:prSet>
      <dgm:spPr/>
    </dgm:pt>
  </dgm:ptLst>
  <dgm:cxnLst>
    <dgm:cxn modelId="{5B149A0A-4B49-40C3-90FF-B8B89EEF7C59}" type="presOf" srcId="{3AD53727-D1A3-4E03-AC2E-F93DF246A3B7}" destId="{CCFBCB4F-7DF9-438A-86C0-AD0D665B43F8}" srcOrd="0" destOrd="0" presId="urn:microsoft.com/office/officeart/2005/8/layout/equation2"/>
    <dgm:cxn modelId="{2889CB10-C6C1-40ED-A135-075A08419616}" type="presOf" srcId="{EF4E52A8-74D0-4F07-883E-7B87EBD4A91D}" destId="{1887636D-2297-4DFD-87BF-C3540D04EA6B}" srcOrd="0" destOrd="0" presId="urn:microsoft.com/office/officeart/2005/8/layout/equation2"/>
    <dgm:cxn modelId="{36B9DD20-6413-4FC3-95DA-DCAD290B97EB}" type="presOf" srcId="{241BAEF6-1EFF-476F-B961-D634A3AC5B20}" destId="{D0CB6CB8-959A-4F55-9128-C005B31A11C0}" srcOrd="1" destOrd="0" presId="urn:microsoft.com/office/officeart/2005/8/layout/equation2"/>
    <dgm:cxn modelId="{0B7AF933-0ADA-4AEE-B0C8-76101989F5B7}" type="presOf" srcId="{0CBB4D0D-50A0-4C93-8C2F-B3AB4A2861CB}" destId="{7B961A6A-AF47-4665-9C39-EE012DF3972F}" srcOrd="0" destOrd="0" presId="urn:microsoft.com/office/officeart/2005/8/layout/equation2"/>
    <dgm:cxn modelId="{B9F76934-C101-4395-BF66-A8E23B291160}" srcId="{3AD53727-D1A3-4E03-AC2E-F93DF246A3B7}" destId="{FE80E8DD-FA1B-40BC-A45D-44F502681093}" srcOrd="0" destOrd="0" parTransId="{D4CED0DD-AAA1-4290-B1AD-65127314ACED}" sibTransId="{47F09EB1-0E76-4619-B4CB-F1710B991E75}"/>
    <dgm:cxn modelId="{FC62D135-B95F-4B27-837C-BC98E63F3AA9}" type="presOf" srcId="{FE80E8DD-FA1B-40BC-A45D-44F502681093}" destId="{09848940-F4BD-4D18-BF69-2C8746E4BB53}" srcOrd="0" destOrd="0" presId="urn:microsoft.com/office/officeart/2005/8/layout/equation2"/>
    <dgm:cxn modelId="{9F61C749-7439-4D39-951D-547F2A52D5E1}" type="presOf" srcId="{241BAEF6-1EFF-476F-B961-D634A3AC5B20}" destId="{2EED1CC5-6B09-496D-AE43-DA2CC5F1B4CB}" srcOrd="0" destOrd="0" presId="urn:microsoft.com/office/officeart/2005/8/layout/equation2"/>
    <dgm:cxn modelId="{9132E881-1309-4D22-ADD2-03280D97FD42}" srcId="{3AD53727-D1A3-4E03-AC2E-F93DF246A3B7}" destId="{EF4E52A8-74D0-4F07-883E-7B87EBD4A91D}" srcOrd="1" destOrd="0" parTransId="{C861909C-5EF9-4633-A2F2-39B10FF0388C}" sibTransId="{241BAEF6-1EFF-476F-B961-D634A3AC5B20}"/>
    <dgm:cxn modelId="{8600F0D6-53A9-4CA2-8456-03A75F2838AC}" srcId="{3AD53727-D1A3-4E03-AC2E-F93DF246A3B7}" destId="{0CBB4D0D-50A0-4C93-8C2F-B3AB4A2861CB}" srcOrd="2" destOrd="0" parTransId="{FCD56403-916D-44D8-A54D-41F860A25AF8}" sibTransId="{3C49ABA4-3A60-42E5-A533-52E2F7FAEBB3}"/>
    <dgm:cxn modelId="{81BBF3EB-FCEE-4DA3-8D7F-88AD3A14F94B}" type="presOf" srcId="{47F09EB1-0E76-4619-B4CB-F1710B991E75}" destId="{C315724C-9E29-4F31-B1AB-F8BB24C4E0B9}" srcOrd="0" destOrd="0" presId="urn:microsoft.com/office/officeart/2005/8/layout/equation2"/>
    <dgm:cxn modelId="{07071D70-F478-4E68-986D-A2374DE1A4F6}" type="presParOf" srcId="{CCFBCB4F-7DF9-438A-86C0-AD0D665B43F8}" destId="{04010EFC-B688-41F3-B5DB-FF697EFEE77A}" srcOrd="0" destOrd="0" presId="urn:microsoft.com/office/officeart/2005/8/layout/equation2"/>
    <dgm:cxn modelId="{022A3164-0B64-4037-81BD-4A007E7CAA3F}" type="presParOf" srcId="{04010EFC-B688-41F3-B5DB-FF697EFEE77A}" destId="{09848940-F4BD-4D18-BF69-2C8746E4BB53}" srcOrd="0" destOrd="0" presId="urn:microsoft.com/office/officeart/2005/8/layout/equation2"/>
    <dgm:cxn modelId="{43F515E4-6C7B-46D8-BE04-A24996C20706}" type="presParOf" srcId="{04010EFC-B688-41F3-B5DB-FF697EFEE77A}" destId="{82062223-A847-4BC7-A2A5-33E7E599DCD7}" srcOrd="1" destOrd="0" presId="urn:microsoft.com/office/officeart/2005/8/layout/equation2"/>
    <dgm:cxn modelId="{951E647F-098A-48D3-BCBC-8DEF8169A914}" type="presParOf" srcId="{04010EFC-B688-41F3-B5DB-FF697EFEE77A}" destId="{C315724C-9E29-4F31-B1AB-F8BB24C4E0B9}" srcOrd="2" destOrd="0" presId="urn:microsoft.com/office/officeart/2005/8/layout/equation2"/>
    <dgm:cxn modelId="{AA2457B8-BE01-4CF0-808F-011F88C3E60C}" type="presParOf" srcId="{04010EFC-B688-41F3-B5DB-FF697EFEE77A}" destId="{4A00B99E-F25B-4A14-AF0B-7323DF2A15E8}" srcOrd="3" destOrd="0" presId="urn:microsoft.com/office/officeart/2005/8/layout/equation2"/>
    <dgm:cxn modelId="{EC468225-78CF-4B60-B88E-FE686F47396E}" type="presParOf" srcId="{04010EFC-B688-41F3-B5DB-FF697EFEE77A}" destId="{1887636D-2297-4DFD-87BF-C3540D04EA6B}" srcOrd="4" destOrd="0" presId="urn:microsoft.com/office/officeart/2005/8/layout/equation2"/>
    <dgm:cxn modelId="{C9D96ABA-B555-4AF8-B04A-9174704F0C8D}" type="presParOf" srcId="{CCFBCB4F-7DF9-438A-86C0-AD0D665B43F8}" destId="{2EED1CC5-6B09-496D-AE43-DA2CC5F1B4CB}" srcOrd="1" destOrd="0" presId="urn:microsoft.com/office/officeart/2005/8/layout/equation2"/>
    <dgm:cxn modelId="{2ACFBC3F-FC0D-437A-97D0-A2C07EED9BCA}" type="presParOf" srcId="{2EED1CC5-6B09-496D-AE43-DA2CC5F1B4CB}" destId="{D0CB6CB8-959A-4F55-9128-C005B31A11C0}" srcOrd="0" destOrd="0" presId="urn:microsoft.com/office/officeart/2005/8/layout/equation2"/>
    <dgm:cxn modelId="{074779F9-EE1D-4EF6-B3E1-59DF4AA786EB}" type="presParOf" srcId="{CCFBCB4F-7DF9-438A-86C0-AD0D665B43F8}" destId="{7B961A6A-AF47-4665-9C39-EE012DF3972F}" srcOrd="2" destOrd="0" presId="urn:microsoft.com/office/officeart/2005/8/layout/equation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D53727-D1A3-4E03-AC2E-F93DF246A3B7}" type="doc">
      <dgm:prSet loTypeId="urn:microsoft.com/office/officeart/2005/8/layout/equation2" loCatId="process" qsTypeId="urn:microsoft.com/office/officeart/2005/8/quickstyle/3d3" qsCatId="3D" csTypeId="urn:microsoft.com/office/officeart/2005/8/colors/accent1_2" csCatId="accent1" phldr="1"/>
      <dgm:spPr/>
    </dgm:pt>
    <dgm:pt modelId="{FE80E8DD-FA1B-40BC-A45D-44F502681093}">
      <dgm:prSet phldrT="[Text]"/>
      <dgm:spPr/>
      <dgm:t>
        <a:bodyPr/>
        <a:lstStyle/>
        <a:p>
          <a:pPr>
            <a:buFont typeface="Wingdings" panose="05000000000000000000" pitchFamily="2" charset="2"/>
            <a:buChar char="ü"/>
          </a:pPr>
          <a:r>
            <a:rPr lang="en-US" dirty="0"/>
            <a:t>Generating sample FS waveforms</a:t>
          </a:r>
        </a:p>
      </dgm:t>
    </dgm:pt>
    <dgm:pt modelId="{D4CED0DD-AAA1-4290-B1AD-65127314ACED}" type="parTrans" cxnId="{B9F76934-C101-4395-BF66-A8E23B291160}">
      <dgm:prSet/>
      <dgm:spPr/>
      <dgm:t>
        <a:bodyPr/>
        <a:lstStyle/>
        <a:p>
          <a:endParaRPr lang="en-US"/>
        </a:p>
      </dgm:t>
    </dgm:pt>
    <dgm:pt modelId="{47F09EB1-0E76-4619-B4CB-F1710B991E75}" type="sibTrans" cxnId="{B9F76934-C101-4395-BF66-A8E23B291160}">
      <dgm:prSet/>
      <dgm:spPr/>
      <dgm:t>
        <a:bodyPr/>
        <a:lstStyle/>
        <a:p>
          <a:endParaRPr lang="en-US"/>
        </a:p>
      </dgm:t>
    </dgm:pt>
    <dgm:pt modelId="{EF4E52A8-74D0-4F07-883E-7B87EBD4A91D}">
      <dgm:prSet phldrT="[Text]"/>
      <dgm:spPr/>
      <dgm:t>
        <a:bodyPr/>
        <a:lstStyle/>
        <a:p>
          <a:pPr>
            <a:buFont typeface="Wingdings" panose="05000000000000000000" pitchFamily="2" charset="2"/>
            <a:buChar char="ü"/>
          </a:pPr>
          <a:r>
            <a:rPr lang="en-US" dirty="0"/>
            <a:t>Parameter estimations + injections w/ Bilby</a:t>
          </a:r>
        </a:p>
      </dgm:t>
    </dgm:pt>
    <dgm:pt modelId="{C861909C-5EF9-4633-A2F2-39B10FF0388C}" type="parTrans" cxnId="{9132E881-1309-4D22-ADD2-03280D97FD42}">
      <dgm:prSet/>
      <dgm:spPr/>
      <dgm:t>
        <a:bodyPr/>
        <a:lstStyle/>
        <a:p>
          <a:endParaRPr lang="en-US"/>
        </a:p>
      </dgm:t>
    </dgm:pt>
    <dgm:pt modelId="{241BAEF6-1EFF-476F-B961-D634A3AC5B20}" type="sibTrans" cxnId="{9132E881-1309-4D22-ADD2-03280D97FD42}">
      <dgm:prSet/>
      <dgm:spPr/>
      <dgm:t>
        <a:bodyPr/>
        <a:lstStyle/>
        <a:p>
          <a:endParaRPr lang="en-US"/>
        </a:p>
      </dgm:t>
    </dgm:pt>
    <dgm:pt modelId="{0CBB4D0D-50A0-4C93-8C2F-B3AB4A2861CB}">
      <dgm:prSet phldrT="[Text]"/>
      <dgm:spPr>
        <a:solidFill>
          <a:schemeClr val="accent1">
            <a:lumMod val="75000"/>
          </a:schemeClr>
        </a:solidFill>
      </dgm:spPr>
      <dgm:t>
        <a:bodyPr/>
        <a:lstStyle/>
        <a:p>
          <a:r>
            <a:rPr lang="en-US" dirty="0"/>
            <a:t>Model Validity</a:t>
          </a:r>
        </a:p>
      </dgm:t>
    </dgm:pt>
    <dgm:pt modelId="{FCD56403-916D-44D8-A54D-41F860A25AF8}" type="parTrans" cxnId="{8600F0D6-53A9-4CA2-8456-03A75F2838AC}">
      <dgm:prSet/>
      <dgm:spPr/>
      <dgm:t>
        <a:bodyPr/>
        <a:lstStyle/>
        <a:p>
          <a:endParaRPr lang="en-US"/>
        </a:p>
      </dgm:t>
    </dgm:pt>
    <dgm:pt modelId="{3C49ABA4-3A60-42E5-A533-52E2F7FAEBB3}" type="sibTrans" cxnId="{8600F0D6-53A9-4CA2-8456-03A75F2838AC}">
      <dgm:prSet/>
      <dgm:spPr/>
      <dgm:t>
        <a:bodyPr/>
        <a:lstStyle/>
        <a:p>
          <a:endParaRPr lang="en-US"/>
        </a:p>
      </dgm:t>
    </dgm:pt>
    <dgm:pt modelId="{CCFBCB4F-7DF9-438A-86C0-AD0D665B43F8}" type="pres">
      <dgm:prSet presAssocID="{3AD53727-D1A3-4E03-AC2E-F93DF246A3B7}" presName="Name0" presStyleCnt="0">
        <dgm:presLayoutVars>
          <dgm:dir/>
          <dgm:resizeHandles val="exact"/>
        </dgm:presLayoutVars>
      </dgm:prSet>
      <dgm:spPr/>
    </dgm:pt>
    <dgm:pt modelId="{04010EFC-B688-41F3-B5DB-FF697EFEE77A}" type="pres">
      <dgm:prSet presAssocID="{3AD53727-D1A3-4E03-AC2E-F93DF246A3B7}" presName="vNodes" presStyleCnt="0"/>
      <dgm:spPr/>
    </dgm:pt>
    <dgm:pt modelId="{09848940-F4BD-4D18-BF69-2C8746E4BB53}" type="pres">
      <dgm:prSet presAssocID="{FE80E8DD-FA1B-40BC-A45D-44F502681093}" presName="node" presStyleLbl="node1" presStyleIdx="0" presStyleCnt="3">
        <dgm:presLayoutVars>
          <dgm:bulletEnabled val="1"/>
        </dgm:presLayoutVars>
      </dgm:prSet>
      <dgm:spPr/>
    </dgm:pt>
    <dgm:pt modelId="{82062223-A847-4BC7-A2A5-33E7E599DCD7}" type="pres">
      <dgm:prSet presAssocID="{47F09EB1-0E76-4619-B4CB-F1710B991E75}" presName="spacerT" presStyleCnt="0"/>
      <dgm:spPr/>
    </dgm:pt>
    <dgm:pt modelId="{C315724C-9E29-4F31-B1AB-F8BB24C4E0B9}" type="pres">
      <dgm:prSet presAssocID="{47F09EB1-0E76-4619-B4CB-F1710B991E75}" presName="sibTrans" presStyleLbl="sibTrans2D1" presStyleIdx="0" presStyleCnt="2"/>
      <dgm:spPr/>
    </dgm:pt>
    <dgm:pt modelId="{4A00B99E-F25B-4A14-AF0B-7323DF2A15E8}" type="pres">
      <dgm:prSet presAssocID="{47F09EB1-0E76-4619-B4CB-F1710B991E75}" presName="spacerB" presStyleCnt="0"/>
      <dgm:spPr/>
    </dgm:pt>
    <dgm:pt modelId="{1887636D-2297-4DFD-87BF-C3540D04EA6B}" type="pres">
      <dgm:prSet presAssocID="{EF4E52A8-74D0-4F07-883E-7B87EBD4A91D}" presName="node" presStyleLbl="node1" presStyleIdx="1" presStyleCnt="3">
        <dgm:presLayoutVars>
          <dgm:bulletEnabled val="1"/>
        </dgm:presLayoutVars>
      </dgm:prSet>
      <dgm:spPr/>
    </dgm:pt>
    <dgm:pt modelId="{2EED1CC5-6B09-496D-AE43-DA2CC5F1B4CB}" type="pres">
      <dgm:prSet presAssocID="{3AD53727-D1A3-4E03-AC2E-F93DF246A3B7}" presName="sibTransLast" presStyleLbl="sibTrans2D1" presStyleIdx="1" presStyleCnt="2"/>
      <dgm:spPr/>
    </dgm:pt>
    <dgm:pt modelId="{D0CB6CB8-959A-4F55-9128-C005B31A11C0}" type="pres">
      <dgm:prSet presAssocID="{3AD53727-D1A3-4E03-AC2E-F93DF246A3B7}" presName="connectorText" presStyleLbl="sibTrans2D1" presStyleIdx="1" presStyleCnt="2"/>
      <dgm:spPr/>
    </dgm:pt>
    <dgm:pt modelId="{7B961A6A-AF47-4665-9C39-EE012DF3972F}" type="pres">
      <dgm:prSet presAssocID="{3AD53727-D1A3-4E03-AC2E-F93DF246A3B7}" presName="lastNode" presStyleLbl="node1" presStyleIdx="2" presStyleCnt="3">
        <dgm:presLayoutVars>
          <dgm:bulletEnabled val="1"/>
        </dgm:presLayoutVars>
      </dgm:prSet>
      <dgm:spPr/>
    </dgm:pt>
  </dgm:ptLst>
  <dgm:cxnLst>
    <dgm:cxn modelId="{5B149A0A-4B49-40C3-90FF-B8B89EEF7C59}" type="presOf" srcId="{3AD53727-D1A3-4E03-AC2E-F93DF246A3B7}" destId="{CCFBCB4F-7DF9-438A-86C0-AD0D665B43F8}" srcOrd="0" destOrd="0" presId="urn:microsoft.com/office/officeart/2005/8/layout/equation2"/>
    <dgm:cxn modelId="{2889CB10-C6C1-40ED-A135-075A08419616}" type="presOf" srcId="{EF4E52A8-74D0-4F07-883E-7B87EBD4A91D}" destId="{1887636D-2297-4DFD-87BF-C3540D04EA6B}" srcOrd="0" destOrd="0" presId="urn:microsoft.com/office/officeart/2005/8/layout/equation2"/>
    <dgm:cxn modelId="{36B9DD20-6413-4FC3-95DA-DCAD290B97EB}" type="presOf" srcId="{241BAEF6-1EFF-476F-B961-D634A3AC5B20}" destId="{D0CB6CB8-959A-4F55-9128-C005B31A11C0}" srcOrd="1" destOrd="0" presId="urn:microsoft.com/office/officeart/2005/8/layout/equation2"/>
    <dgm:cxn modelId="{0B7AF933-0ADA-4AEE-B0C8-76101989F5B7}" type="presOf" srcId="{0CBB4D0D-50A0-4C93-8C2F-B3AB4A2861CB}" destId="{7B961A6A-AF47-4665-9C39-EE012DF3972F}" srcOrd="0" destOrd="0" presId="urn:microsoft.com/office/officeart/2005/8/layout/equation2"/>
    <dgm:cxn modelId="{B9F76934-C101-4395-BF66-A8E23B291160}" srcId="{3AD53727-D1A3-4E03-AC2E-F93DF246A3B7}" destId="{FE80E8DD-FA1B-40BC-A45D-44F502681093}" srcOrd="0" destOrd="0" parTransId="{D4CED0DD-AAA1-4290-B1AD-65127314ACED}" sibTransId="{47F09EB1-0E76-4619-B4CB-F1710B991E75}"/>
    <dgm:cxn modelId="{FC62D135-B95F-4B27-837C-BC98E63F3AA9}" type="presOf" srcId="{FE80E8DD-FA1B-40BC-A45D-44F502681093}" destId="{09848940-F4BD-4D18-BF69-2C8746E4BB53}" srcOrd="0" destOrd="0" presId="urn:microsoft.com/office/officeart/2005/8/layout/equation2"/>
    <dgm:cxn modelId="{9F61C749-7439-4D39-951D-547F2A52D5E1}" type="presOf" srcId="{241BAEF6-1EFF-476F-B961-D634A3AC5B20}" destId="{2EED1CC5-6B09-496D-AE43-DA2CC5F1B4CB}" srcOrd="0" destOrd="0" presId="urn:microsoft.com/office/officeart/2005/8/layout/equation2"/>
    <dgm:cxn modelId="{9132E881-1309-4D22-ADD2-03280D97FD42}" srcId="{3AD53727-D1A3-4E03-AC2E-F93DF246A3B7}" destId="{EF4E52A8-74D0-4F07-883E-7B87EBD4A91D}" srcOrd="1" destOrd="0" parTransId="{C861909C-5EF9-4633-A2F2-39B10FF0388C}" sibTransId="{241BAEF6-1EFF-476F-B961-D634A3AC5B20}"/>
    <dgm:cxn modelId="{8600F0D6-53A9-4CA2-8456-03A75F2838AC}" srcId="{3AD53727-D1A3-4E03-AC2E-F93DF246A3B7}" destId="{0CBB4D0D-50A0-4C93-8C2F-B3AB4A2861CB}" srcOrd="2" destOrd="0" parTransId="{FCD56403-916D-44D8-A54D-41F860A25AF8}" sibTransId="{3C49ABA4-3A60-42E5-A533-52E2F7FAEBB3}"/>
    <dgm:cxn modelId="{81BBF3EB-FCEE-4DA3-8D7F-88AD3A14F94B}" type="presOf" srcId="{47F09EB1-0E76-4619-B4CB-F1710B991E75}" destId="{C315724C-9E29-4F31-B1AB-F8BB24C4E0B9}" srcOrd="0" destOrd="0" presId="urn:microsoft.com/office/officeart/2005/8/layout/equation2"/>
    <dgm:cxn modelId="{07071D70-F478-4E68-986D-A2374DE1A4F6}" type="presParOf" srcId="{CCFBCB4F-7DF9-438A-86C0-AD0D665B43F8}" destId="{04010EFC-B688-41F3-B5DB-FF697EFEE77A}" srcOrd="0" destOrd="0" presId="urn:microsoft.com/office/officeart/2005/8/layout/equation2"/>
    <dgm:cxn modelId="{022A3164-0B64-4037-81BD-4A007E7CAA3F}" type="presParOf" srcId="{04010EFC-B688-41F3-B5DB-FF697EFEE77A}" destId="{09848940-F4BD-4D18-BF69-2C8746E4BB53}" srcOrd="0" destOrd="0" presId="urn:microsoft.com/office/officeart/2005/8/layout/equation2"/>
    <dgm:cxn modelId="{43F515E4-6C7B-46D8-BE04-A24996C20706}" type="presParOf" srcId="{04010EFC-B688-41F3-B5DB-FF697EFEE77A}" destId="{82062223-A847-4BC7-A2A5-33E7E599DCD7}" srcOrd="1" destOrd="0" presId="urn:microsoft.com/office/officeart/2005/8/layout/equation2"/>
    <dgm:cxn modelId="{951E647F-098A-48D3-BCBC-8DEF8169A914}" type="presParOf" srcId="{04010EFC-B688-41F3-B5DB-FF697EFEE77A}" destId="{C315724C-9E29-4F31-B1AB-F8BB24C4E0B9}" srcOrd="2" destOrd="0" presId="urn:microsoft.com/office/officeart/2005/8/layout/equation2"/>
    <dgm:cxn modelId="{AA2457B8-BE01-4CF0-808F-011F88C3E60C}" type="presParOf" srcId="{04010EFC-B688-41F3-B5DB-FF697EFEE77A}" destId="{4A00B99E-F25B-4A14-AF0B-7323DF2A15E8}" srcOrd="3" destOrd="0" presId="urn:microsoft.com/office/officeart/2005/8/layout/equation2"/>
    <dgm:cxn modelId="{EC468225-78CF-4B60-B88E-FE686F47396E}" type="presParOf" srcId="{04010EFC-B688-41F3-B5DB-FF697EFEE77A}" destId="{1887636D-2297-4DFD-87BF-C3540D04EA6B}" srcOrd="4" destOrd="0" presId="urn:microsoft.com/office/officeart/2005/8/layout/equation2"/>
    <dgm:cxn modelId="{C9D96ABA-B555-4AF8-B04A-9174704F0C8D}" type="presParOf" srcId="{CCFBCB4F-7DF9-438A-86C0-AD0D665B43F8}" destId="{2EED1CC5-6B09-496D-AE43-DA2CC5F1B4CB}" srcOrd="1" destOrd="0" presId="urn:microsoft.com/office/officeart/2005/8/layout/equation2"/>
    <dgm:cxn modelId="{2ACFBC3F-FC0D-437A-97D0-A2C07EED9BCA}" type="presParOf" srcId="{2EED1CC5-6B09-496D-AE43-DA2CC5F1B4CB}" destId="{D0CB6CB8-959A-4F55-9128-C005B31A11C0}" srcOrd="0" destOrd="0" presId="urn:microsoft.com/office/officeart/2005/8/layout/equation2"/>
    <dgm:cxn modelId="{074779F9-EE1D-4EF6-B3E1-59DF4AA786EB}" type="presParOf" srcId="{CCFBCB4F-7DF9-438A-86C0-AD0D665B43F8}" destId="{7B961A6A-AF47-4665-9C39-EE012DF3972F}"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D53727-D1A3-4E03-AC2E-F93DF246A3B7}" type="doc">
      <dgm:prSet loTypeId="urn:microsoft.com/office/officeart/2005/8/layout/equation2" loCatId="process" qsTypeId="urn:microsoft.com/office/officeart/2005/8/quickstyle/3d3" qsCatId="3D" csTypeId="urn:microsoft.com/office/officeart/2005/8/colors/accent1_2" csCatId="accent1" phldr="1"/>
      <dgm:spPr/>
    </dgm:pt>
    <dgm:pt modelId="{FE80E8DD-FA1B-40BC-A45D-44F502681093}">
      <dgm:prSet phldrT="[Text]"/>
      <dgm:spPr>
        <a:solidFill>
          <a:schemeClr val="tx1">
            <a:lumMod val="25000"/>
            <a:lumOff val="75000"/>
          </a:schemeClr>
        </a:solidFill>
      </dgm:spPr>
      <dgm:t>
        <a:bodyPr/>
        <a:lstStyle/>
        <a:p>
          <a:pPr>
            <a:buFont typeface="Wingdings" panose="05000000000000000000" pitchFamily="2" charset="2"/>
            <a:buChar char="ü"/>
          </a:pPr>
          <a:r>
            <a:rPr lang="en-US" dirty="0"/>
            <a:t>Artificial (more simple structure) FS instances</a:t>
          </a:r>
        </a:p>
      </dgm:t>
    </dgm:pt>
    <dgm:pt modelId="{D4CED0DD-AAA1-4290-B1AD-65127314ACED}" type="parTrans" cxnId="{B9F76934-C101-4395-BF66-A8E23B291160}">
      <dgm:prSet/>
      <dgm:spPr/>
      <dgm:t>
        <a:bodyPr/>
        <a:lstStyle/>
        <a:p>
          <a:endParaRPr lang="en-US"/>
        </a:p>
      </dgm:t>
    </dgm:pt>
    <dgm:pt modelId="{47F09EB1-0E76-4619-B4CB-F1710B991E75}" type="sibTrans" cxnId="{B9F76934-C101-4395-BF66-A8E23B291160}">
      <dgm:prSet/>
      <dgm:spPr/>
      <dgm:t>
        <a:bodyPr/>
        <a:lstStyle/>
        <a:p>
          <a:endParaRPr lang="en-US"/>
        </a:p>
      </dgm:t>
    </dgm:pt>
    <dgm:pt modelId="{15BB677F-17D4-40CE-90FB-3EC143F1FB73}">
      <dgm:prSet/>
      <dgm:spPr>
        <a:solidFill>
          <a:schemeClr val="tx1">
            <a:lumMod val="50000"/>
            <a:lumOff val="50000"/>
          </a:schemeClr>
        </a:solidFill>
      </dgm:spPr>
      <dgm:t>
        <a:bodyPr/>
        <a:lstStyle/>
        <a:p>
          <a:r>
            <a:rPr lang="en-US" dirty="0"/>
            <a:t>Real (more complex structure) FS instances</a:t>
          </a:r>
        </a:p>
      </dgm:t>
    </dgm:pt>
    <dgm:pt modelId="{3AF10478-3F47-4186-B3C2-1C9C89CA25F4}" type="parTrans" cxnId="{EF5B1CC3-1CB8-42D6-9B16-2B333C1C723D}">
      <dgm:prSet/>
      <dgm:spPr/>
      <dgm:t>
        <a:bodyPr/>
        <a:lstStyle/>
        <a:p>
          <a:endParaRPr lang="en-US"/>
        </a:p>
      </dgm:t>
    </dgm:pt>
    <dgm:pt modelId="{83764D71-8095-412D-A563-75BDE805A788}" type="sibTrans" cxnId="{EF5B1CC3-1CB8-42D6-9B16-2B333C1C723D}">
      <dgm:prSet/>
      <dgm:spPr/>
      <dgm:t>
        <a:bodyPr/>
        <a:lstStyle/>
        <a:p>
          <a:endParaRPr lang="en-US"/>
        </a:p>
      </dgm:t>
    </dgm:pt>
    <dgm:pt modelId="{EDB1547F-8268-4A09-AF2B-3487BB7F62BD}">
      <dgm:prSet phldrT="[Text]"/>
      <dgm:spPr>
        <a:solidFill>
          <a:srgbClr val="7030A0"/>
        </a:solidFill>
      </dgm:spPr>
      <dgm:t>
        <a:bodyPr/>
        <a:lstStyle/>
        <a:p>
          <a:r>
            <a:rPr lang="en-US" dirty="0"/>
            <a:t>Tested Model</a:t>
          </a:r>
        </a:p>
      </dgm:t>
    </dgm:pt>
    <dgm:pt modelId="{0B71EA71-8244-4660-B34F-8FF419EFF641}" type="parTrans" cxnId="{DE2A3F6C-CA0F-41BD-B714-96A198D0CBC7}">
      <dgm:prSet/>
      <dgm:spPr/>
      <dgm:t>
        <a:bodyPr/>
        <a:lstStyle/>
        <a:p>
          <a:endParaRPr lang="en-US"/>
        </a:p>
      </dgm:t>
    </dgm:pt>
    <dgm:pt modelId="{6AD0699E-BE55-44D0-B53F-74E50E0A312B}" type="sibTrans" cxnId="{DE2A3F6C-CA0F-41BD-B714-96A198D0CBC7}">
      <dgm:prSet/>
      <dgm:spPr/>
      <dgm:t>
        <a:bodyPr/>
        <a:lstStyle/>
        <a:p>
          <a:endParaRPr lang="en-US"/>
        </a:p>
      </dgm:t>
    </dgm:pt>
    <dgm:pt modelId="{CCFBCB4F-7DF9-438A-86C0-AD0D665B43F8}" type="pres">
      <dgm:prSet presAssocID="{3AD53727-D1A3-4E03-AC2E-F93DF246A3B7}" presName="Name0" presStyleCnt="0">
        <dgm:presLayoutVars>
          <dgm:dir/>
          <dgm:resizeHandles val="exact"/>
        </dgm:presLayoutVars>
      </dgm:prSet>
      <dgm:spPr/>
    </dgm:pt>
    <dgm:pt modelId="{04010EFC-B688-41F3-B5DB-FF697EFEE77A}" type="pres">
      <dgm:prSet presAssocID="{3AD53727-D1A3-4E03-AC2E-F93DF246A3B7}" presName="vNodes" presStyleCnt="0"/>
      <dgm:spPr/>
    </dgm:pt>
    <dgm:pt modelId="{09848940-F4BD-4D18-BF69-2C8746E4BB53}" type="pres">
      <dgm:prSet presAssocID="{FE80E8DD-FA1B-40BC-A45D-44F502681093}" presName="node" presStyleLbl="node1" presStyleIdx="0" presStyleCnt="3">
        <dgm:presLayoutVars>
          <dgm:bulletEnabled val="1"/>
        </dgm:presLayoutVars>
      </dgm:prSet>
      <dgm:spPr/>
    </dgm:pt>
    <dgm:pt modelId="{82062223-A847-4BC7-A2A5-33E7E599DCD7}" type="pres">
      <dgm:prSet presAssocID="{47F09EB1-0E76-4619-B4CB-F1710B991E75}" presName="spacerT" presStyleCnt="0"/>
      <dgm:spPr/>
    </dgm:pt>
    <dgm:pt modelId="{C315724C-9E29-4F31-B1AB-F8BB24C4E0B9}" type="pres">
      <dgm:prSet presAssocID="{47F09EB1-0E76-4619-B4CB-F1710B991E75}" presName="sibTrans" presStyleLbl="sibTrans2D1" presStyleIdx="0" presStyleCnt="2"/>
      <dgm:spPr/>
    </dgm:pt>
    <dgm:pt modelId="{4A00B99E-F25B-4A14-AF0B-7323DF2A15E8}" type="pres">
      <dgm:prSet presAssocID="{47F09EB1-0E76-4619-B4CB-F1710B991E75}" presName="spacerB" presStyleCnt="0"/>
      <dgm:spPr/>
    </dgm:pt>
    <dgm:pt modelId="{7E9C5859-BBBF-40D9-A741-73F086940E79}" type="pres">
      <dgm:prSet presAssocID="{15BB677F-17D4-40CE-90FB-3EC143F1FB73}" presName="node" presStyleLbl="node1" presStyleIdx="1" presStyleCnt="3">
        <dgm:presLayoutVars>
          <dgm:bulletEnabled val="1"/>
        </dgm:presLayoutVars>
      </dgm:prSet>
      <dgm:spPr/>
    </dgm:pt>
    <dgm:pt modelId="{2EED1CC5-6B09-496D-AE43-DA2CC5F1B4CB}" type="pres">
      <dgm:prSet presAssocID="{3AD53727-D1A3-4E03-AC2E-F93DF246A3B7}" presName="sibTransLast" presStyleLbl="sibTrans2D1" presStyleIdx="1" presStyleCnt="2"/>
      <dgm:spPr/>
    </dgm:pt>
    <dgm:pt modelId="{D0CB6CB8-959A-4F55-9128-C005B31A11C0}" type="pres">
      <dgm:prSet presAssocID="{3AD53727-D1A3-4E03-AC2E-F93DF246A3B7}" presName="connectorText" presStyleLbl="sibTrans2D1" presStyleIdx="1" presStyleCnt="2"/>
      <dgm:spPr/>
    </dgm:pt>
    <dgm:pt modelId="{7B961A6A-AF47-4665-9C39-EE012DF3972F}" type="pres">
      <dgm:prSet presAssocID="{3AD53727-D1A3-4E03-AC2E-F93DF246A3B7}" presName="lastNode" presStyleLbl="node1" presStyleIdx="2" presStyleCnt="3">
        <dgm:presLayoutVars>
          <dgm:bulletEnabled val="1"/>
        </dgm:presLayoutVars>
      </dgm:prSet>
      <dgm:spPr/>
    </dgm:pt>
  </dgm:ptLst>
  <dgm:cxnLst>
    <dgm:cxn modelId="{5B149A0A-4B49-40C3-90FF-B8B89EEF7C59}" type="presOf" srcId="{3AD53727-D1A3-4E03-AC2E-F93DF246A3B7}" destId="{CCFBCB4F-7DF9-438A-86C0-AD0D665B43F8}" srcOrd="0" destOrd="0" presId="urn:microsoft.com/office/officeart/2005/8/layout/equation2"/>
    <dgm:cxn modelId="{B9F76934-C101-4395-BF66-A8E23B291160}" srcId="{3AD53727-D1A3-4E03-AC2E-F93DF246A3B7}" destId="{FE80E8DD-FA1B-40BC-A45D-44F502681093}" srcOrd="0" destOrd="0" parTransId="{D4CED0DD-AAA1-4290-B1AD-65127314ACED}" sibTransId="{47F09EB1-0E76-4619-B4CB-F1710B991E75}"/>
    <dgm:cxn modelId="{5057F334-8AAD-4E1E-B90F-C07C4D344BE4}" type="presOf" srcId="{EDB1547F-8268-4A09-AF2B-3487BB7F62BD}" destId="{7B961A6A-AF47-4665-9C39-EE012DF3972F}" srcOrd="0" destOrd="0" presId="urn:microsoft.com/office/officeart/2005/8/layout/equation2"/>
    <dgm:cxn modelId="{FC62D135-B95F-4B27-837C-BC98E63F3AA9}" type="presOf" srcId="{FE80E8DD-FA1B-40BC-A45D-44F502681093}" destId="{09848940-F4BD-4D18-BF69-2C8746E4BB53}" srcOrd="0" destOrd="0" presId="urn:microsoft.com/office/officeart/2005/8/layout/equation2"/>
    <dgm:cxn modelId="{1914EA44-07F1-4E9D-9EA5-AFD84FF855E7}" type="presOf" srcId="{15BB677F-17D4-40CE-90FB-3EC143F1FB73}" destId="{7E9C5859-BBBF-40D9-A741-73F086940E79}" srcOrd="0" destOrd="0" presId="urn:microsoft.com/office/officeart/2005/8/layout/equation2"/>
    <dgm:cxn modelId="{DE2A3F6C-CA0F-41BD-B714-96A198D0CBC7}" srcId="{3AD53727-D1A3-4E03-AC2E-F93DF246A3B7}" destId="{EDB1547F-8268-4A09-AF2B-3487BB7F62BD}" srcOrd="2" destOrd="0" parTransId="{0B71EA71-8244-4660-B34F-8FF419EFF641}" sibTransId="{6AD0699E-BE55-44D0-B53F-74E50E0A312B}"/>
    <dgm:cxn modelId="{3D0A3F6D-DF52-43DD-926B-A4C76814EA41}" type="presOf" srcId="{83764D71-8095-412D-A563-75BDE805A788}" destId="{D0CB6CB8-959A-4F55-9128-C005B31A11C0}" srcOrd="1" destOrd="0" presId="urn:microsoft.com/office/officeart/2005/8/layout/equation2"/>
    <dgm:cxn modelId="{EF5B1CC3-1CB8-42D6-9B16-2B333C1C723D}" srcId="{3AD53727-D1A3-4E03-AC2E-F93DF246A3B7}" destId="{15BB677F-17D4-40CE-90FB-3EC143F1FB73}" srcOrd="1" destOrd="0" parTransId="{3AF10478-3F47-4186-B3C2-1C9C89CA25F4}" sibTransId="{83764D71-8095-412D-A563-75BDE805A788}"/>
    <dgm:cxn modelId="{2AA719D7-C544-4CC7-A734-BB1B2FBFC09E}" type="presOf" srcId="{83764D71-8095-412D-A563-75BDE805A788}" destId="{2EED1CC5-6B09-496D-AE43-DA2CC5F1B4CB}" srcOrd="0" destOrd="0" presId="urn:microsoft.com/office/officeart/2005/8/layout/equation2"/>
    <dgm:cxn modelId="{81BBF3EB-FCEE-4DA3-8D7F-88AD3A14F94B}" type="presOf" srcId="{47F09EB1-0E76-4619-B4CB-F1710B991E75}" destId="{C315724C-9E29-4F31-B1AB-F8BB24C4E0B9}" srcOrd="0" destOrd="0" presId="urn:microsoft.com/office/officeart/2005/8/layout/equation2"/>
    <dgm:cxn modelId="{07071D70-F478-4E68-986D-A2374DE1A4F6}" type="presParOf" srcId="{CCFBCB4F-7DF9-438A-86C0-AD0D665B43F8}" destId="{04010EFC-B688-41F3-B5DB-FF697EFEE77A}" srcOrd="0" destOrd="0" presId="urn:microsoft.com/office/officeart/2005/8/layout/equation2"/>
    <dgm:cxn modelId="{022A3164-0B64-4037-81BD-4A007E7CAA3F}" type="presParOf" srcId="{04010EFC-B688-41F3-B5DB-FF697EFEE77A}" destId="{09848940-F4BD-4D18-BF69-2C8746E4BB53}" srcOrd="0" destOrd="0" presId="urn:microsoft.com/office/officeart/2005/8/layout/equation2"/>
    <dgm:cxn modelId="{43F515E4-6C7B-46D8-BE04-A24996C20706}" type="presParOf" srcId="{04010EFC-B688-41F3-B5DB-FF697EFEE77A}" destId="{82062223-A847-4BC7-A2A5-33E7E599DCD7}" srcOrd="1" destOrd="0" presId="urn:microsoft.com/office/officeart/2005/8/layout/equation2"/>
    <dgm:cxn modelId="{951E647F-098A-48D3-BCBC-8DEF8169A914}" type="presParOf" srcId="{04010EFC-B688-41F3-B5DB-FF697EFEE77A}" destId="{C315724C-9E29-4F31-B1AB-F8BB24C4E0B9}" srcOrd="2" destOrd="0" presId="urn:microsoft.com/office/officeart/2005/8/layout/equation2"/>
    <dgm:cxn modelId="{AA2457B8-BE01-4CF0-808F-011F88C3E60C}" type="presParOf" srcId="{04010EFC-B688-41F3-B5DB-FF697EFEE77A}" destId="{4A00B99E-F25B-4A14-AF0B-7323DF2A15E8}" srcOrd="3" destOrd="0" presId="urn:microsoft.com/office/officeart/2005/8/layout/equation2"/>
    <dgm:cxn modelId="{6883C31D-A68C-4729-834D-724CBBB4A8DF}" type="presParOf" srcId="{04010EFC-B688-41F3-B5DB-FF697EFEE77A}" destId="{7E9C5859-BBBF-40D9-A741-73F086940E79}" srcOrd="4" destOrd="0" presId="urn:microsoft.com/office/officeart/2005/8/layout/equation2"/>
    <dgm:cxn modelId="{C9D96ABA-B555-4AF8-B04A-9174704F0C8D}" type="presParOf" srcId="{CCFBCB4F-7DF9-438A-86C0-AD0D665B43F8}" destId="{2EED1CC5-6B09-496D-AE43-DA2CC5F1B4CB}" srcOrd="1" destOrd="0" presId="urn:microsoft.com/office/officeart/2005/8/layout/equation2"/>
    <dgm:cxn modelId="{2ACFBC3F-FC0D-437A-97D0-A2C07EED9BCA}" type="presParOf" srcId="{2EED1CC5-6B09-496D-AE43-DA2CC5F1B4CB}" destId="{D0CB6CB8-959A-4F55-9128-C005B31A11C0}" srcOrd="0" destOrd="0" presId="urn:microsoft.com/office/officeart/2005/8/layout/equation2"/>
    <dgm:cxn modelId="{074779F9-EE1D-4EF6-B3E1-59DF4AA786EB}" type="presParOf" srcId="{CCFBCB4F-7DF9-438A-86C0-AD0D665B43F8}" destId="{7B961A6A-AF47-4665-9C39-EE012DF3972F}" srcOrd="2" destOrd="0" presId="urn:microsoft.com/office/officeart/2005/8/layout/equati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D53727-D1A3-4E03-AC2E-F93DF246A3B7}" type="doc">
      <dgm:prSet loTypeId="urn:microsoft.com/office/officeart/2005/8/layout/equation2" loCatId="process" qsTypeId="urn:microsoft.com/office/officeart/2005/8/quickstyle/3d3" qsCatId="3D" csTypeId="urn:microsoft.com/office/officeart/2005/8/colors/accent1_2" csCatId="accent1" phldr="1"/>
      <dgm:spPr/>
    </dgm:pt>
    <dgm:pt modelId="{0CBB4D0D-50A0-4C93-8C2F-B3AB4A2861CB}">
      <dgm:prSet phldrT="[Text]"/>
      <dgm:spPr>
        <a:solidFill>
          <a:schemeClr val="accent1">
            <a:lumMod val="75000"/>
          </a:schemeClr>
        </a:solidFill>
      </dgm:spPr>
      <dgm:t>
        <a:bodyPr/>
        <a:lstStyle/>
        <a:p>
          <a:r>
            <a:rPr lang="en-US" dirty="0"/>
            <a:t>Model Validity</a:t>
          </a:r>
        </a:p>
      </dgm:t>
    </dgm:pt>
    <dgm:pt modelId="{FCD56403-916D-44D8-A54D-41F860A25AF8}" type="parTrans" cxnId="{8600F0D6-53A9-4CA2-8456-03A75F2838AC}">
      <dgm:prSet/>
      <dgm:spPr/>
      <dgm:t>
        <a:bodyPr/>
        <a:lstStyle/>
        <a:p>
          <a:endParaRPr lang="en-US"/>
        </a:p>
      </dgm:t>
    </dgm:pt>
    <dgm:pt modelId="{3C49ABA4-3A60-42E5-A533-52E2F7FAEBB3}" type="sibTrans" cxnId="{8600F0D6-53A9-4CA2-8456-03A75F2838AC}">
      <dgm:prSet/>
      <dgm:spPr/>
      <dgm:t>
        <a:bodyPr/>
        <a:lstStyle/>
        <a:p>
          <a:endParaRPr lang="en-US"/>
        </a:p>
      </dgm:t>
    </dgm:pt>
    <dgm:pt modelId="{CCFBCB4F-7DF9-438A-86C0-AD0D665B43F8}" type="pres">
      <dgm:prSet presAssocID="{3AD53727-D1A3-4E03-AC2E-F93DF246A3B7}" presName="Name0" presStyleCnt="0">
        <dgm:presLayoutVars>
          <dgm:dir/>
          <dgm:resizeHandles val="exact"/>
        </dgm:presLayoutVars>
      </dgm:prSet>
      <dgm:spPr/>
    </dgm:pt>
    <dgm:pt modelId="{04010EFC-B688-41F3-B5DB-FF697EFEE77A}" type="pres">
      <dgm:prSet presAssocID="{3AD53727-D1A3-4E03-AC2E-F93DF246A3B7}" presName="vNodes" presStyleCnt="0"/>
      <dgm:spPr/>
    </dgm:pt>
    <dgm:pt modelId="{7B961A6A-AF47-4665-9C39-EE012DF3972F}" type="pres">
      <dgm:prSet presAssocID="{3AD53727-D1A3-4E03-AC2E-F93DF246A3B7}" presName="lastNode" presStyleLbl="node1" presStyleIdx="0" presStyleCnt="1">
        <dgm:presLayoutVars>
          <dgm:bulletEnabled val="1"/>
        </dgm:presLayoutVars>
      </dgm:prSet>
      <dgm:spPr/>
    </dgm:pt>
  </dgm:ptLst>
  <dgm:cxnLst>
    <dgm:cxn modelId="{5B149A0A-4B49-40C3-90FF-B8B89EEF7C59}" type="presOf" srcId="{3AD53727-D1A3-4E03-AC2E-F93DF246A3B7}" destId="{CCFBCB4F-7DF9-438A-86C0-AD0D665B43F8}" srcOrd="0" destOrd="0" presId="urn:microsoft.com/office/officeart/2005/8/layout/equation2"/>
    <dgm:cxn modelId="{0B7AF933-0ADA-4AEE-B0C8-76101989F5B7}" type="presOf" srcId="{0CBB4D0D-50A0-4C93-8C2F-B3AB4A2861CB}" destId="{7B961A6A-AF47-4665-9C39-EE012DF3972F}" srcOrd="0" destOrd="0" presId="urn:microsoft.com/office/officeart/2005/8/layout/equation2"/>
    <dgm:cxn modelId="{8600F0D6-53A9-4CA2-8456-03A75F2838AC}" srcId="{3AD53727-D1A3-4E03-AC2E-F93DF246A3B7}" destId="{0CBB4D0D-50A0-4C93-8C2F-B3AB4A2861CB}" srcOrd="0" destOrd="0" parTransId="{FCD56403-916D-44D8-A54D-41F860A25AF8}" sibTransId="{3C49ABA4-3A60-42E5-A533-52E2F7FAEBB3}"/>
    <dgm:cxn modelId="{07071D70-F478-4E68-986D-A2374DE1A4F6}" type="presParOf" srcId="{CCFBCB4F-7DF9-438A-86C0-AD0D665B43F8}" destId="{04010EFC-B688-41F3-B5DB-FF697EFEE77A}" srcOrd="0" destOrd="0" presId="urn:microsoft.com/office/officeart/2005/8/layout/equation2"/>
    <dgm:cxn modelId="{074779F9-EE1D-4EF6-B3E1-59DF4AA786EB}" type="presParOf" srcId="{CCFBCB4F-7DF9-438A-86C0-AD0D665B43F8}" destId="{7B961A6A-AF47-4665-9C39-EE012DF3972F}" srcOrd="1"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D53727-D1A3-4E03-AC2E-F93DF246A3B7}" type="doc">
      <dgm:prSet loTypeId="urn:microsoft.com/office/officeart/2005/8/layout/equation2" loCatId="process" qsTypeId="urn:microsoft.com/office/officeart/2005/8/quickstyle/3d3" qsCatId="3D" csTypeId="urn:microsoft.com/office/officeart/2005/8/colors/accent1_2" csCatId="accent1" phldr="1"/>
      <dgm:spPr/>
    </dgm:pt>
    <dgm:pt modelId="{EDB1547F-8268-4A09-AF2B-3487BB7F62BD}">
      <dgm:prSet phldrT="[Text]"/>
      <dgm:spPr>
        <a:solidFill>
          <a:srgbClr val="7030A0"/>
        </a:solidFill>
      </dgm:spPr>
      <dgm:t>
        <a:bodyPr/>
        <a:lstStyle/>
        <a:p>
          <a:r>
            <a:rPr lang="en-US" dirty="0"/>
            <a:t>Tested Model</a:t>
          </a:r>
        </a:p>
      </dgm:t>
    </dgm:pt>
    <dgm:pt modelId="{0B71EA71-8244-4660-B34F-8FF419EFF641}" type="parTrans" cxnId="{DE2A3F6C-CA0F-41BD-B714-96A198D0CBC7}">
      <dgm:prSet/>
      <dgm:spPr/>
      <dgm:t>
        <a:bodyPr/>
        <a:lstStyle/>
        <a:p>
          <a:endParaRPr lang="en-US"/>
        </a:p>
      </dgm:t>
    </dgm:pt>
    <dgm:pt modelId="{6AD0699E-BE55-44D0-B53F-74E50E0A312B}" type="sibTrans" cxnId="{DE2A3F6C-CA0F-41BD-B714-96A198D0CBC7}">
      <dgm:prSet/>
      <dgm:spPr/>
      <dgm:t>
        <a:bodyPr/>
        <a:lstStyle/>
        <a:p>
          <a:endParaRPr lang="en-US"/>
        </a:p>
      </dgm:t>
    </dgm:pt>
    <dgm:pt modelId="{CCFBCB4F-7DF9-438A-86C0-AD0D665B43F8}" type="pres">
      <dgm:prSet presAssocID="{3AD53727-D1A3-4E03-AC2E-F93DF246A3B7}" presName="Name0" presStyleCnt="0">
        <dgm:presLayoutVars>
          <dgm:dir/>
          <dgm:resizeHandles val="exact"/>
        </dgm:presLayoutVars>
      </dgm:prSet>
      <dgm:spPr/>
    </dgm:pt>
    <dgm:pt modelId="{04010EFC-B688-41F3-B5DB-FF697EFEE77A}" type="pres">
      <dgm:prSet presAssocID="{3AD53727-D1A3-4E03-AC2E-F93DF246A3B7}" presName="vNodes" presStyleCnt="0"/>
      <dgm:spPr/>
    </dgm:pt>
    <dgm:pt modelId="{7B961A6A-AF47-4665-9C39-EE012DF3972F}" type="pres">
      <dgm:prSet presAssocID="{3AD53727-D1A3-4E03-AC2E-F93DF246A3B7}" presName="lastNode" presStyleLbl="node1" presStyleIdx="0" presStyleCnt="1">
        <dgm:presLayoutVars>
          <dgm:bulletEnabled val="1"/>
        </dgm:presLayoutVars>
      </dgm:prSet>
      <dgm:spPr/>
    </dgm:pt>
  </dgm:ptLst>
  <dgm:cxnLst>
    <dgm:cxn modelId="{5B149A0A-4B49-40C3-90FF-B8B89EEF7C59}" type="presOf" srcId="{3AD53727-D1A3-4E03-AC2E-F93DF246A3B7}" destId="{CCFBCB4F-7DF9-438A-86C0-AD0D665B43F8}" srcOrd="0" destOrd="0" presId="urn:microsoft.com/office/officeart/2005/8/layout/equation2"/>
    <dgm:cxn modelId="{5057F334-8AAD-4E1E-B90F-C07C4D344BE4}" type="presOf" srcId="{EDB1547F-8268-4A09-AF2B-3487BB7F62BD}" destId="{7B961A6A-AF47-4665-9C39-EE012DF3972F}" srcOrd="0" destOrd="0" presId="urn:microsoft.com/office/officeart/2005/8/layout/equation2"/>
    <dgm:cxn modelId="{DE2A3F6C-CA0F-41BD-B714-96A198D0CBC7}" srcId="{3AD53727-D1A3-4E03-AC2E-F93DF246A3B7}" destId="{EDB1547F-8268-4A09-AF2B-3487BB7F62BD}" srcOrd="0" destOrd="0" parTransId="{0B71EA71-8244-4660-B34F-8FF419EFF641}" sibTransId="{6AD0699E-BE55-44D0-B53F-74E50E0A312B}"/>
    <dgm:cxn modelId="{07071D70-F478-4E68-986D-A2374DE1A4F6}" type="presParOf" srcId="{CCFBCB4F-7DF9-438A-86C0-AD0D665B43F8}" destId="{04010EFC-B688-41F3-B5DB-FF697EFEE77A}" srcOrd="0" destOrd="0" presId="urn:microsoft.com/office/officeart/2005/8/layout/equation2"/>
    <dgm:cxn modelId="{074779F9-EE1D-4EF6-B3E1-59DF4AA786EB}" type="presParOf" srcId="{CCFBCB4F-7DF9-438A-86C0-AD0D665B43F8}" destId="{7B961A6A-AF47-4665-9C39-EE012DF3972F}" srcOrd="1" destOrd="0" presId="urn:microsoft.com/office/officeart/2005/8/layout/equati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45478A-674E-4052-8ECA-290202111B98}" type="doc">
      <dgm:prSet loTypeId="urn:microsoft.com/office/officeart/2005/8/layout/vList3" loCatId="list" qsTypeId="urn:microsoft.com/office/officeart/2005/8/quickstyle/3d4" qsCatId="3D" csTypeId="urn:microsoft.com/office/officeart/2005/8/colors/accent0_3" csCatId="mainScheme" phldr="1"/>
      <dgm:spPr/>
      <dgm:t>
        <a:bodyPr/>
        <a:lstStyle/>
        <a:p>
          <a:endParaRPr lang="en-US"/>
        </a:p>
      </dgm:t>
    </dgm:pt>
    <dgm:pt modelId="{D1AA57BD-28AA-47E8-B318-EC6AB0DE0B6A}">
      <dgm:prSet phldrT="[Text]"/>
      <dgm:spPr/>
      <dgm:t>
        <a:bodyPr/>
        <a:lstStyle/>
        <a:p>
          <a:r>
            <a:rPr lang="en-US" dirty="0"/>
            <a:t>Summary</a:t>
          </a:r>
        </a:p>
      </dgm:t>
    </dgm:pt>
    <dgm:pt modelId="{6594FF26-B194-43FF-BF11-62BACBC9347D}" type="parTrans" cxnId="{27990990-9C54-4667-BF17-84262DA089D4}">
      <dgm:prSet/>
      <dgm:spPr/>
      <dgm:t>
        <a:bodyPr/>
        <a:lstStyle/>
        <a:p>
          <a:endParaRPr lang="en-US"/>
        </a:p>
      </dgm:t>
    </dgm:pt>
    <dgm:pt modelId="{4863B321-93FF-4E21-8CEA-482A8A028E28}" type="sibTrans" cxnId="{27990990-9C54-4667-BF17-84262DA089D4}">
      <dgm:prSet/>
      <dgm:spPr/>
      <dgm:t>
        <a:bodyPr/>
        <a:lstStyle/>
        <a:p>
          <a:endParaRPr lang="en-US"/>
        </a:p>
      </dgm:t>
    </dgm:pt>
    <dgm:pt modelId="{57506115-BF21-44AA-8894-2E53CF1ADA70}">
      <dgm:prSet phldrT="[Text]"/>
      <dgm:spPr/>
      <dgm:t>
        <a:bodyPr/>
        <a:lstStyle/>
        <a:p>
          <a:r>
            <a:rPr lang="en-US"/>
            <a:t>Model performs well with self-tests</a:t>
          </a:r>
          <a:endParaRPr lang="en-US" dirty="0"/>
        </a:p>
      </dgm:t>
    </dgm:pt>
    <dgm:pt modelId="{A5399987-D1B4-4454-910E-A906FAC9B9A5}" type="parTrans" cxnId="{28FAE9A9-1C6A-4694-83E4-9304C7789180}">
      <dgm:prSet/>
      <dgm:spPr/>
      <dgm:t>
        <a:bodyPr/>
        <a:lstStyle/>
        <a:p>
          <a:endParaRPr lang="en-US"/>
        </a:p>
      </dgm:t>
    </dgm:pt>
    <dgm:pt modelId="{79D11DDA-CBD3-4512-90C5-CA244E8AE839}" type="sibTrans" cxnId="{28FAE9A9-1C6A-4694-83E4-9304C7789180}">
      <dgm:prSet/>
      <dgm:spPr/>
      <dgm:t>
        <a:bodyPr/>
        <a:lstStyle/>
        <a:p>
          <a:endParaRPr lang="en-US"/>
        </a:p>
      </dgm:t>
    </dgm:pt>
    <dgm:pt modelId="{CAA70481-9706-4FA4-A25C-2BFDEEE5365B}">
      <dgm:prSet phldrT="[Text]"/>
      <dgm:spPr/>
      <dgm:t>
        <a:bodyPr/>
        <a:lstStyle/>
        <a:p>
          <a:r>
            <a:rPr lang="en-US" dirty="0"/>
            <a:t>Challenges</a:t>
          </a:r>
        </a:p>
      </dgm:t>
    </dgm:pt>
    <dgm:pt modelId="{C661F46C-EA68-4D8E-9894-E61108D368D7}" type="parTrans" cxnId="{93D8EA79-414C-4D88-A1AE-8676189429BE}">
      <dgm:prSet/>
      <dgm:spPr/>
      <dgm:t>
        <a:bodyPr/>
        <a:lstStyle/>
        <a:p>
          <a:endParaRPr lang="en-US"/>
        </a:p>
      </dgm:t>
    </dgm:pt>
    <dgm:pt modelId="{C1BF00D8-108C-4D0E-9F33-AF7042D77F0B}" type="sibTrans" cxnId="{93D8EA79-414C-4D88-A1AE-8676189429BE}">
      <dgm:prSet/>
      <dgm:spPr/>
      <dgm:t>
        <a:bodyPr/>
        <a:lstStyle/>
        <a:p>
          <a:endParaRPr lang="en-US"/>
        </a:p>
      </dgm:t>
    </dgm:pt>
    <dgm:pt modelId="{7BE3D67D-60E1-4C0E-B469-99A66E9C3788}">
      <dgm:prSet phldrT="[Text]"/>
      <dgm:spPr/>
      <dgm:t>
        <a:bodyPr/>
        <a:lstStyle/>
        <a:p>
          <a:r>
            <a:rPr lang="en-US" dirty="0"/>
            <a:t>Model struggles with more complex and less predictable FS</a:t>
          </a:r>
        </a:p>
      </dgm:t>
    </dgm:pt>
    <dgm:pt modelId="{49434D0F-242E-4D6C-894C-A4C56DF6B4C1}" type="parTrans" cxnId="{BAC38124-201B-4202-B4E1-A88C07E87994}">
      <dgm:prSet/>
      <dgm:spPr/>
      <dgm:t>
        <a:bodyPr/>
        <a:lstStyle/>
        <a:p>
          <a:endParaRPr lang="en-US"/>
        </a:p>
      </dgm:t>
    </dgm:pt>
    <dgm:pt modelId="{D8BEE078-864E-4510-B8D2-5DD3047F7CB0}" type="sibTrans" cxnId="{BAC38124-201B-4202-B4E1-A88C07E87994}">
      <dgm:prSet/>
      <dgm:spPr/>
      <dgm:t>
        <a:bodyPr/>
        <a:lstStyle/>
        <a:p>
          <a:endParaRPr lang="en-US"/>
        </a:p>
      </dgm:t>
    </dgm:pt>
    <dgm:pt modelId="{2F9B58D0-E1AA-4089-A853-7F7A2FE95683}">
      <dgm:prSet phldrT="[Text]"/>
      <dgm:spPr/>
      <dgm:t>
        <a:bodyPr/>
        <a:lstStyle/>
        <a:p>
          <a:r>
            <a:rPr lang="en-US" dirty="0"/>
            <a:t>Success in mitigating simpler, uniform FS structures (including on mergers)</a:t>
          </a:r>
        </a:p>
      </dgm:t>
    </dgm:pt>
    <dgm:pt modelId="{622D61F5-79AE-46DC-88C9-C78433EB85E1}" type="parTrans" cxnId="{11AC3FA3-B1CA-47E0-9A7E-E0E2C9341953}">
      <dgm:prSet/>
      <dgm:spPr/>
      <dgm:t>
        <a:bodyPr/>
        <a:lstStyle/>
        <a:p>
          <a:endParaRPr lang="en-US"/>
        </a:p>
      </dgm:t>
    </dgm:pt>
    <dgm:pt modelId="{ED4F34FE-3DD7-48AC-9CAF-2CADCA3CBF9E}" type="sibTrans" cxnId="{11AC3FA3-B1CA-47E0-9A7E-E0E2C9341953}">
      <dgm:prSet/>
      <dgm:spPr/>
      <dgm:t>
        <a:bodyPr/>
        <a:lstStyle/>
        <a:p>
          <a:endParaRPr lang="en-US"/>
        </a:p>
      </dgm:t>
    </dgm:pt>
    <dgm:pt modelId="{347D7E8F-0F4D-4F19-B982-6EEE493F2FBB}">
      <dgm:prSet phldrT="[Text]"/>
      <dgm:spPr/>
      <dgm:t>
        <a:bodyPr/>
        <a:lstStyle/>
        <a:p>
          <a:r>
            <a:rPr lang="en-US" dirty="0"/>
            <a:t>Might need future revision or testing</a:t>
          </a:r>
        </a:p>
      </dgm:t>
    </dgm:pt>
    <dgm:pt modelId="{273DB949-C7FB-4AF3-9F64-3255480834F0}" type="parTrans" cxnId="{FB38CFF9-09B2-423D-B85A-FC8E7DC58F96}">
      <dgm:prSet/>
      <dgm:spPr/>
    </dgm:pt>
    <dgm:pt modelId="{4A383622-B264-4BC5-966D-2C7CC6A050FC}" type="sibTrans" cxnId="{FB38CFF9-09B2-423D-B85A-FC8E7DC58F96}">
      <dgm:prSet/>
      <dgm:spPr/>
    </dgm:pt>
    <dgm:pt modelId="{AFC70131-1F18-428B-9C94-EB2412FB2861}" type="pres">
      <dgm:prSet presAssocID="{0845478A-674E-4052-8ECA-290202111B98}" presName="linearFlow" presStyleCnt="0">
        <dgm:presLayoutVars>
          <dgm:dir/>
          <dgm:resizeHandles val="exact"/>
        </dgm:presLayoutVars>
      </dgm:prSet>
      <dgm:spPr/>
    </dgm:pt>
    <dgm:pt modelId="{CE2323C7-05D1-48FD-816A-C88B87A6A589}" type="pres">
      <dgm:prSet presAssocID="{D1AA57BD-28AA-47E8-B318-EC6AB0DE0B6A}" presName="composite" presStyleCnt="0"/>
      <dgm:spPr/>
    </dgm:pt>
    <dgm:pt modelId="{C774999E-E5DE-491E-BF4D-FBB58D682A06}" type="pres">
      <dgm:prSet presAssocID="{D1AA57BD-28AA-47E8-B318-EC6AB0DE0B6A}" presName="imgShp" presStyleLbl="fgImgPlac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E98BDB43-CB96-416C-AC2E-EE03D3DCDEEB}" type="pres">
      <dgm:prSet presAssocID="{D1AA57BD-28AA-47E8-B318-EC6AB0DE0B6A}" presName="txShp" presStyleLbl="node1" presStyleIdx="0" presStyleCnt="2">
        <dgm:presLayoutVars>
          <dgm:bulletEnabled val="1"/>
        </dgm:presLayoutVars>
      </dgm:prSet>
      <dgm:spPr/>
    </dgm:pt>
    <dgm:pt modelId="{A065F3F9-A87E-4478-9CE0-424DA3474E7C}" type="pres">
      <dgm:prSet presAssocID="{4863B321-93FF-4E21-8CEA-482A8A028E28}" presName="spacing" presStyleCnt="0"/>
      <dgm:spPr/>
    </dgm:pt>
    <dgm:pt modelId="{EE7A0191-E489-44A6-BBC8-17A7512A3915}" type="pres">
      <dgm:prSet presAssocID="{CAA70481-9706-4FA4-A25C-2BFDEEE5365B}" presName="composite" presStyleCnt="0"/>
      <dgm:spPr/>
    </dgm:pt>
    <dgm:pt modelId="{6A821E3B-17AE-4131-86AF-D4679E619D14}" type="pres">
      <dgm:prSet presAssocID="{CAA70481-9706-4FA4-A25C-2BFDEEE5365B}" presName="imgShp" presStyleLbl="fgImgPlac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ost with solid fill"/>
        </a:ext>
      </dgm:extLst>
    </dgm:pt>
    <dgm:pt modelId="{AB5CE2BF-6494-4656-ABB8-4CCA0DDD9B05}" type="pres">
      <dgm:prSet presAssocID="{CAA70481-9706-4FA4-A25C-2BFDEEE5365B}" presName="txShp" presStyleLbl="node1" presStyleIdx="1" presStyleCnt="2">
        <dgm:presLayoutVars>
          <dgm:bulletEnabled val="1"/>
        </dgm:presLayoutVars>
      </dgm:prSet>
      <dgm:spPr/>
    </dgm:pt>
  </dgm:ptLst>
  <dgm:cxnLst>
    <dgm:cxn modelId="{606BE215-C652-49BB-A4B0-BAEEBA65AF50}" type="presOf" srcId="{0845478A-674E-4052-8ECA-290202111B98}" destId="{AFC70131-1F18-428B-9C94-EB2412FB2861}" srcOrd="0" destOrd="0" presId="urn:microsoft.com/office/officeart/2005/8/layout/vList3"/>
    <dgm:cxn modelId="{BAC38124-201B-4202-B4E1-A88C07E87994}" srcId="{CAA70481-9706-4FA4-A25C-2BFDEEE5365B}" destId="{7BE3D67D-60E1-4C0E-B469-99A66E9C3788}" srcOrd="0" destOrd="0" parTransId="{49434D0F-242E-4D6C-894C-A4C56DF6B4C1}" sibTransId="{D8BEE078-864E-4510-B8D2-5DD3047F7CB0}"/>
    <dgm:cxn modelId="{52AB4932-3CC8-4E50-9758-A09715DD2CB0}" type="presOf" srcId="{D1AA57BD-28AA-47E8-B318-EC6AB0DE0B6A}" destId="{E98BDB43-CB96-416C-AC2E-EE03D3DCDEEB}" srcOrd="0" destOrd="0" presId="urn:microsoft.com/office/officeart/2005/8/layout/vList3"/>
    <dgm:cxn modelId="{6CA7195F-712C-4052-9B7F-C8DFE9985861}" type="presOf" srcId="{7BE3D67D-60E1-4C0E-B469-99A66E9C3788}" destId="{AB5CE2BF-6494-4656-ABB8-4CCA0DDD9B05}" srcOrd="0" destOrd="1" presId="urn:microsoft.com/office/officeart/2005/8/layout/vList3"/>
    <dgm:cxn modelId="{93D8EA79-414C-4D88-A1AE-8676189429BE}" srcId="{0845478A-674E-4052-8ECA-290202111B98}" destId="{CAA70481-9706-4FA4-A25C-2BFDEEE5365B}" srcOrd="1" destOrd="0" parTransId="{C661F46C-EA68-4D8E-9894-E61108D368D7}" sibTransId="{C1BF00D8-108C-4D0E-9F33-AF7042D77F0B}"/>
    <dgm:cxn modelId="{27990990-9C54-4667-BF17-84262DA089D4}" srcId="{0845478A-674E-4052-8ECA-290202111B98}" destId="{D1AA57BD-28AA-47E8-B318-EC6AB0DE0B6A}" srcOrd="0" destOrd="0" parTransId="{6594FF26-B194-43FF-BF11-62BACBC9347D}" sibTransId="{4863B321-93FF-4E21-8CEA-482A8A028E28}"/>
    <dgm:cxn modelId="{11AC3FA3-B1CA-47E0-9A7E-E0E2C9341953}" srcId="{D1AA57BD-28AA-47E8-B318-EC6AB0DE0B6A}" destId="{2F9B58D0-E1AA-4089-A853-7F7A2FE95683}" srcOrd="1" destOrd="0" parTransId="{622D61F5-79AE-46DC-88C9-C78433EB85E1}" sibTransId="{ED4F34FE-3DD7-48AC-9CAF-2CADCA3CBF9E}"/>
    <dgm:cxn modelId="{28FAE9A9-1C6A-4694-83E4-9304C7789180}" srcId="{D1AA57BD-28AA-47E8-B318-EC6AB0DE0B6A}" destId="{57506115-BF21-44AA-8894-2E53CF1ADA70}" srcOrd="0" destOrd="0" parTransId="{A5399987-D1B4-4454-910E-A906FAC9B9A5}" sibTransId="{79D11DDA-CBD3-4512-90C5-CA244E8AE839}"/>
    <dgm:cxn modelId="{06E173D3-D37B-44A8-9B52-80EF2FF7CFF3}" type="presOf" srcId="{CAA70481-9706-4FA4-A25C-2BFDEEE5365B}" destId="{AB5CE2BF-6494-4656-ABB8-4CCA0DDD9B05}" srcOrd="0" destOrd="0" presId="urn:microsoft.com/office/officeart/2005/8/layout/vList3"/>
    <dgm:cxn modelId="{993F57D7-962B-428D-91C4-4F1D9E5C5C7C}" type="presOf" srcId="{57506115-BF21-44AA-8894-2E53CF1ADA70}" destId="{E98BDB43-CB96-416C-AC2E-EE03D3DCDEEB}" srcOrd="0" destOrd="1" presId="urn:microsoft.com/office/officeart/2005/8/layout/vList3"/>
    <dgm:cxn modelId="{B9C74EDA-CA7B-4614-95EB-DBB0B17A5C0C}" type="presOf" srcId="{2F9B58D0-E1AA-4089-A853-7F7A2FE95683}" destId="{E98BDB43-CB96-416C-AC2E-EE03D3DCDEEB}" srcOrd="0" destOrd="2" presId="urn:microsoft.com/office/officeart/2005/8/layout/vList3"/>
    <dgm:cxn modelId="{3C8088EE-0807-4D1A-BC12-DC185025505D}" type="presOf" srcId="{347D7E8F-0F4D-4F19-B982-6EEE493F2FBB}" destId="{AB5CE2BF-6494-4656-ABB8-4CCA0DDD9B05}" srcOrd="0" destOrd="2" presId="urn:microsoft.com/office/officeart/2005/8/layout/vList3"/>
    <dgm:cxn modelId="{FB38CFF9-09B2-423D-B85A-FC8E7DC58F96}" srcId="{CAA70481-9706-4FA4-A25C-2BFDEEE5365B}" destId="{347D7E8F-0F4D-4F19-B982-6EEE493F2FBB}" srcOrd="1" destOrd="0" parTransId="{273DB949-C7FB-4AF3-9F64-3255480834F0}" sibTransId="{4A383622-B264-4BC5-966D-2C7CC6A050FC}"/>
    <dgm:cxn modelId="{545D6081-EE5A-4A6F-B868-D1945A58220E}" type="presParOf" srcId="{AFC70131-1F18-428B-9C94-EB2412FB2861}" destId="{CE2323C7-05D1-48FD-816A-C88B87A6A589}" srcOrd="0" destOrd="0" presId="urn:microsoft.com/office/officeart/2005/8/layout/vList3"/>
    <dgm:cxn modelId="{F8073DC2-AB5F-4D78-8EC9-2DE97FD10159}" type="presParOf" srcId="{CE2323C7-05D1-48FD-816A-C88B87A6A589}" destId="{C774999E-E5DE-491E-BF4D-FBB58D682A06}" srcOrd="0" destOrd="0" presId="urn:microsoft.com/office/officeart/2005/8/layout/vList3"/>
    <dgm:cxn modelId="{3F09AF08-5926-4953-95C9-22B3A609D1F1}" type="presParOf" srcId="{CE2323C7-05D1-48FD-816A-C88B87A6A589}" destId="{E98BDB43-CB96-416C-AC2E-EE03D3DCDEEB}" srcOrd="1" destOrd="0" presId="urn:microsoft.com/office/officeart/2005/8/layout/vList3"/>
    <dgm:cxn modelId="{4A8B8C14-BF52-414B-A2CA-2761DDE31784}" type="presParOf" srcId="{AFC70131-1F18-428B-9C94-EB2412FB2861}" destId="{A065F3F9-A87E-4478-9CE0-424DA3474E7C}" srcOrd="1" destOrd="0" presId="urn:microsoft.com/office/officeart/2005/8/layout/vList3"/>
    <dgm:cxn modelId="{4CA91EDD-48A6-4A92-A7B5-2DDCC94D7376}" type="presParOf" srcId="{AFC70131-1F18-428B-9C94-EB2412FB2861}" destId="{EE7A0191-E489-44A6-BBC8-17A7512A3915}" srcOrd="2" destOrd="0" presId="urn:microsoft.com/office/officeart/2005/8/layout/vList3"/>
    <dgm:cxn modelId="{48C99E5C-370F-405E-8FD9-1E4B5D6C04FF}" type="presParOf" srcId="{EE7A0191-E489-44A6-BBC8-17A7512A3915}" destId="{6A821E3B-17AE-4131-86AF-D4679E619D14}" srcOrd="0" destOrd="0" presId="urn:microsoft.com/office/officeart/2005/8/layout/vList3"/>
    <dgm:cxn modelId="{0B050CA6-41CB-4936-A679-352DCDE0E621}" type="presParOf" srcId="{EE7A0191-E489-44A6-BBC8-17A7512A3915}" destId="{AB5CE2BF-6494-4656-ABB8-4CCA0DDD9B0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9DF1C-06DB-40E4-BF42-EEE8177A3664}">
      <dsp:nvSpPr>
        <dsp:cNvPr id="0" name=""/>
        <dsp:cNvSpPr/>
      </dsp:nvSpPr>
      <dsp:spPr>
        <a:xfrm>
          <a:off x="0" y="102719"/>
          <a:ext cx="4858512" cy="43173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Motivation</a:t>
          </a:r>
        </a:p>
      </dsp:txBody>
      <dsp:txXfrm>
        <a:off x="21075" y="123794"/>
        <a:ext cx="4816362" cy="389580"/>
      </dsp:txXfrm>
    </dsp:sp>
    <dsp:sp modelId="{7C50C5EF-5AF5-42D0-8E37-23C4DDD23C5E}">
      <dsp:nvSpPr>
        <dsp:cNvPr id="0" name=""/>
        <dsp:cNvSpPr/>
      </dsp:nvSpPr>
      <dsp:spPr>
        <a:xfrm>
          <a:off x="0" y="534449"/>
          <a:ext cx="4858512"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58" tIns="22860" rIns="128016" bIns="2286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What are glitches?</a:t>
          </a:r>
        </a:p>
        <a:p>
          <a:pPr marL="114300" lvl="1" indent="-114300" algn="l"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Parameter estimation</a:t>
          </a:r>
        </a:p>
      </dsp:txBody>
      <dsp:txXfrm>
        <a:off x="0" y="534449"/>
        <a:ext cx="4858512" cy="484380"/>
      </dsp:txXfrm>
    </dsp:sp>
    <dsp:sp modelId="{0751147D-308F-4A63-A111-4518055BB18A}">
      <dsp:nvSpPr>
        <dsp:cNvPr id="0" name=""/>
        <dsp:cNvSpPr/>
      </dsp:nvSpPr>
      <dsp:spPr>
        <a:xfrm>
          <a:off x="0" y="1018830"/>
          <a:ext cx="4858512" cy="43173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Objectives</a:t>
          </a:r>
        </a:p>
      </dsp:txBody>
      <dsp:txXfrm>
        <a:off x="21075" y="1039905"/>
        <a:ext cx="4816362" cy="389580"/>
      </dsp:txXfrm>
    </dsp:sp>
    <dsp:sp modelId="{1C482ADA-61AF-4BFF-9553-6F9CBF318071}">
      <dsp:nvSpPr>
        <dsp:cNvPr id="0" name=""/>
        <dsp:cNvSpPr/>
      </dsp:nvSpPr>
      <dsp:spPr>
        <a:xfrm>
          <a:off x="0" y="1502399"/>
          <a:ext cx="4858512" cy="43173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Approach</a:t>
          </a:r>
        </a:p>
      </dsp:txBody>
      <dsp:txXfrm>
        <a:off x="21075" y="1523474"/>
        <a:ext cx="4816362" cy="389580"/>
      </dsp:txXfrm>
    </dsp:sp>
    <dsp:sp modelId="{2F654ED7-C6B0-4DB4-B413-1F038C87ABF7}">
      <dsp:nvSpPr>
        <dsp:cNvPr id="0" name=""/>
        <dsp:cNvSpPr/>
      </dsp:nvSpPr>
      <dsp:spPr>
        <a:xfrm>
          <a:off x="0" y="1934129"/>
          <a:ext cx="4858512" cy="1676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58" tIns="22860" rIns="128016" bIns="2286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Model derivation</a:t>
          </a:r>
        </a:p>
        <a:p>
          <a:pPr marL="114300" lvl="1" indent="-114300" algn="l"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Model testing (waveforms) </a:t>
          </a:r>
        </a:p>
        <a:p>
          <a:pPr marL="114300" lvl="1" indent="-114300" algn="l"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Model testing (itself)</a:t>
          </a:r>
        </a:p>
        <a:p>
          <a:pPr marL="228600" lvl="2" indent="-114300" algn="l" defTabSz="622300">
            <a:lnSpc>
              <a:spcPct val="90000"/>
            </a:lnSpc>
            <a:spcBef>
              <a:spcPct val="0"/>
            </a:spcBef>
            <a:spcAft>
              <a:spcPct val="20000"/>
            </a:spcAft>
            <a:buFont typeface="Arial" panose="020B0604020202020204" pitchFamily="34" charset="0"/>
            <a:buChar char="•"/>
          </a:pPr>
          <a:r>
            <a:rPr lang="en-US" sz="1400" kern="1200" dirty="0">
              <a:solidFill>
                <a:schemeClr val="bg1"/>
              </a:solidFill>
            </a:rPr>
            <a:t>Parameter estimation + injection</a:t>
          </a:r>
        </a:p>
        <a:p>
          <a:pPr marL="228600" lvl="2" indent="-114300" algn="l" defTabSz="622300">
            <a:lnSpc>
              <a:spcPct val="90000"/>
            </a:lnSpc>
            <a:spcBef>
              <a:spcPct val="0"/>
            </a:spcBef>
            <a:spcAft>
              <a:spcPct val="20000"/>
            </a:spcAft>
            <a:buFont typeface="Arial" panose="020B0604020202020204" pitchFamily="34" charset="0"/>
            <a:buChar char="•"/>
          </a:pPr>
          <a:r>
            <a:rPr lang="en-US" sz="1400" kern="1200" dirty="0">
              <a:solidFill>
                <a:schemeClr val="bg1"/>
              </a:solidFill>
            </a:rPr>
            <a:t>P-P testing</a:t>
          </a:r>
        </a:p>
        <a:p>
          <a:pPr marL="114300" lvl="1" indent="-114300" algn="l"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Model testing (hardware-injected events)</a:t>
          </a:r>
        </a:p>
        <a:p>
          <a:pPr marL="114300" lvl="1" indent="-114300" algn="l"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Model testing (real events)</a:t>
          </a:r>
        </a:p>
      </dsp:txBody>
      <dsp:txXfrm>
        <a:off x="0" y="1934129"/>
        <a:ext cx="4858512" cy="1676700"/>
      </dsp:txXfrm>
    </dsp:sp>
    <dsp:sp modelId="{9DD2BAEB-73A8-4B49-898A-B4D570BC9D57}">
      <dsp:nvSpPr>
        <dsp:cNvPr id="0" name=""/>
        <dsp:cNvSpPr/>
      </dsp:nvSpPr>
      <dsp:spPr>
        <a:xfrm>
          <a:off x="0" y="3610829"/>
          <a:ext cx="4858512" cy="43173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Conclusions</a:t>
          </a:r>
        </a:p>
      </dsp:txBody>
      <dsp:txXfrm>
        <a:off x="21075" y="3631904"/>
        <a:ext cx="4816362"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48940-F4BD-4D18-BF69-2C8746E4BB53}">
      <dsp:nvSpPr>
        <dsp:cNvPr id="0" name=""/>
        <dsp:cNvSpPr/>
      </dsp:nvSpPr>
      <dsp:spPr>
        <a:xfrm>
          <a:off x="370922" y="302"/>
          <a:ext cx="1174913" cy="1174913"/>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Font typeface="Wingdings" panose="05000000000000000000" pitchFamily="2" charset="2"/>
            <a:buNone/>
          </a:pPr>
          <a:r>
            <a:rPr lang="en-US" sz="1300" kern="1200" dirty="0"/>
            <a:t>Generating sample FS waveforms</a:t>
          </a:r>
        </a:p>
      </dsp:txBody>
      <dsp:txXfrm>
        <a:off x="542984" y="172364"/>
        <a:ext cx="830789" cy="830789"/>
      </dsp:txXfrm>
    </dsp:sp>
    <dsp:sp modelId="{C315724C-9E29-4F31-B1AB-F8BB24C4E0B9}">
      <dsp:nvSpPr>
        <dsp:cNvPr id="0" name=""/>
        <dsp:cNvSpPr/>
      </dsp:nvSpPr>
      <dsp:spPr>
        <a:xfrm>
          <a:off x="617654" y="1270618"/>
          <a:ext cx="681449" cy="681449"/>
        </a:xfrm>
        <a:prstGeom prst="mathPl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07980" y="1531204"/>
        <a:ext cx="500797" cy="160277"/>
      </dsp:txXfrm>
    </dsp:sp>
    <dsp:sp modelId="{1887636D-2297-4DFD-87BF-C3540D04EA6B}">
      <dsp:nvSpPr>
        <dsp:cNvPr id="0" name=""/>
        <dsp:cNvSpPr/>
      </dsp:nvSpPr>
      <dsp:spPr>
        <a:xfrm>
          <a:off x="370922" y="2047471"/>
          <a:ext cx="1174913" cy="1174913"/>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Font typeface="Wingdings" panose="05000000000000000000" pitchFamily="2" charset="2"/>
            <a:buNone/>
          </a:pPr>
          <a:r>
            <a:rPr lang="en-US" sz="1300" kern="1200" dirty="0"/>
            <a:t>Parameter estimations + injections w/ Bilby</a:t>
          </a:r>
        </a:p>
      </dsp:txBody>
      <dsp:txXfrm>
        <a:off x="542984" y="2219533"/>
        <a:ext cx="830789" cy="830789"/>
      </dsp:txXfrm>
    </dsp:sp>
    <dsp:sp modelId="{2EED1CC5-6B09-496D-AE43-DA2CC5F1B4CB}">
      <dsp:nvSpPr>
        <dsp:cNvPr id="0" name=""/>
        <dsp:cNvSpPr/>
      </dsp:nvSpPr>
      <dsp:spPr>
        <a:xfrm>
          <a:off x="1722073" y="1392809"/>
          <a:ext cx="373622" cy="437067"/>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22073" y="1480222"/>
        <a:ext cx="261535" cy="262241"/>
      </dsp:txXfrm>
    </dsp:sp>
    <dsp:sp modelId="{7B961A6A-AF47-4665-9C39-EE012DF3972F}">
      <dsp:nvSpPr>
        <dsp:cNvPr id="0" name=""/>
        <dsp:cNvSpPr/>
      </dsp:nvSpPr>
      <dsp:spPr>
        <a:xfrm>
          <a:off x="2250783" y="436430"/>
          <a:ext cx="2349826" cy="2349826"/>
        </a:xfrm>
        <a:prstGeom prst="ellipse">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Model Validity</a:t>
          </a:r>
        </a:p>
      </dsp:txBody>
      <dsp:txXfrm>
        <a:off x="2594907" y="780554"/>
        <a:ext cx="1661578" cy="1661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48940-F4BD-4D18-BF69-2C8746E4BB53}">
      <dsp:nvSpPr>
        <dsp:cNvPr id="0" name=""/>
        <dsp:cNvSpPr/>
      </dsp:nvSpPr>
      <dsp:spPr>
        <a:xfrm>
          <a:off x="1846" y="153611"/>
          <a:ext cx="655564" cy="65556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Font typeface="Wingdings" panose="05000000000000000000" pitchFamily="2" charset="2"/>
            <a:buNone/>
          </a:pPr>
          <a:r>
            <a:rPr lang="en-US" sz="700" kern="1200" dirty="0"/>
            <a:t>Generating sample FS waveforms</a:t>
          </a:r>
        </a:p>
      </dsp:txBody>
      <dsp:txXfrm>
        <a:off x="97851" y="249616"/>
        <a:ext cx="463554" cy="463554"/>
      </dsp:txXfrm>
    </dsp:sp>
    <dsp:sp modelId="{C315724C-9E29-4F31-B1AB-F8BB24C4E0B9}">
      <dsp:nvSpPr>
        <dsp:cNvPr id="0" name=""/>
        <dsp:cNvSpPr/>
      </dsp:nvSpPr>
      <dsp:spPr>
        <a:xfrm>
          <a:off x="139515" y="862406"/>
          <a:ext cx="380227" cy="380227"/>
        </a:xfrm>
        <a:prstGeom prst="mathPl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9914" y="1007805"/>
        <a:ext cx="279429" cy="89429"/>
      </dsp:txXfrm>
    </dsp:sp>
    <dsp:sp modelId="{1887636D-2297-4DFD-87BF-C3540D04EA6B}">
      <dsp:nvSpPr>
        <dsp:cNvPr id="0" name=""/>
        <dsp:cNvSpPr/>
      </dsp:nvSpPr>
      <dsp:spPr>
        <a:xfrm>
          <a:off x="1846" y="1295865"/>
          <a:ext cx="655564" cy="65556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Font typeface="Wingdings" panose="05000000000000000000" pitchFamily="2" charset="2"/>
            <a:buNone/>
          </a:pPr>
          <a:r>
            <a:rPr lang="en-US" sz="700" kern="1200" dirty="0"/>
            <a:t>Parameter estimations + injections w/ Bilby</a:t>
          </a:r>
        </a:p>
      </dsp:txBody>
      <dsp:txXfrm>
        <a:off x="97851" y="1391870"/>
        <a:ext cx="463554" cy="463554"/>
      </dsp:txXfrm>
    </dsp:sp>
    <dsp:sp modelId="{2EED1CC5-6B09-496D-AE43-DA2CC5F1B4CB}">
      <dsp:nvSpPr>
        <dsp:cNvPr id="0" name=""/>
        <dsp:cNvSpPr/>
      </dsp:nvSpPr>
      <dsp:spPr>
        <a:xfrm>
          <a:off x="755745" y="930585"/>
          <a:ext cx="208469" cy="24386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755745" y="979359"/>
        <a:ext cx="145928" cy="146321"/>
      </dsp:txXfrm>
    </dsp:sp>
    <dsp:sp modelId="{7B961A6A-AF47-4665-9C39-EE012DF3972F}">
      <dsp:nvSpPr>
        <dsp:cNvPr id="0" name=""/>
        <dsp:cNvSpPr/>
      </dsp:nvSpPr>
      <dsp:spPr>
        <a:xfrm>
          <a:off x="1050749" y="396956"/>
          <a:ext cx="1311128" cy="1311128"/>
        </a:xfrm>
        <a:prstGeom prst="ellipse">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Model Validity</a:t>
          </a:r>
        </a:p>
      </dsp:txBody>
      <dsp:txXfrm>
        <a:off x="1242759" y="588966"/>
        <a:ext cx="927108" cy="927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48940-F4BD-4D18-BF69-2C8746E4BB53}">
      <dsp:nvSpPr>
        <dsp:cNvPr id="0" name=""/>
        <dsp:cNvSpPr/>
      </dsp:nvSpPr>
      <dsp:spPr>
        <a:xfrm>
          <a:off x="96693" y="2538"/>
          <a:ext cx="1082805" cy="1082805"/>
        </a:xfrm>
        <a:prstGeom prst="ellipse">
          <a:avLst/>
        </a:prstGeom>
        <a:solidFill>
          <a:schemeClr val="tx1">
            <a:lumMod val="25000"/>
            <a:lumOff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Font typeface="Wingdings" panose="05000000000000000000" pitchFamily="2" charset="2"/>
            <a:buNone/>
          </a:pPr>
          <a:r>
            <a:rPr lang="en-US" sz="1000" kern="1200" dirty="0"/>
            <a:t>Artificial (more simple structure) FS instances</a:t>
          </a:r>
        </a:p>
      </dsp:txBody>
      <dsp:txXfrm>
        <a:off x="255266" y="161111"/>
        <a:ext cx="765659" cy="765659"/>
      </dsp:txXfrm>
    </dsp:sp>
    <dsp:sp modelId="{C315724C-9E29-4F31-B1AB-F8BB24C4E0B9}">
      <dsp:nvSpPr>
        <dsp:cNvPr id="0" name=""/>
        <dsp:cNvSpPr/>
      </dsp:nvSpPr>
      <dsp:spPr>
        <a:xfrm>
          <a:off x="324082" y="1173267"/>
          <a:ext cx="628027" cy="628027"/>
        </a:xfrm>
        <a:prstGeom prst="mathPl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07327" y="1413425"/>
        <a:ext cx="461537" cy="147711"/>
      </dsp:txXfrm>
    </dsp:sp>
    <dsp:sp modelId="{7E9C5859-BBBF-40D9-A741-73F086940E79}">
      <dsp:nvSpPr>
        <dsp:cNvPr id="0" name=""/>
        <dsp:cNvSpPr/>
      </dsp:nvSpPr>
      <dsp:spPr>
        <a:xfrm>
          <a:off x="96693" y="1889218"/>
          <a:ext cx="1082805" cy="1082805"/>
        </a:xfrm>
        <a:prstGeom prst="ellipse">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Real (more complex structure) FS instances</a:t>
          </a:r>
        </a:p>
      </dsp:txBody>
      <dsp:txXfrm>
        <a:off x="255266" y="2047791"/>
        <a:ext cx="765659" cy="765659"/>
      </dsp:txXfrm>
    </dsp:sp>
    <dsp:sp modelId="{2EED1CC5-6B09-496D-AE43-DA2CC5F1B4CB}">
      <dsp:nvSpPr>
        <dsp:cNvPr id="0" name=""/>
        <dsp:cNvSpPr/>
      </dsp:nvSpPr>
      <dsp:spPr>
        <a:xfrm>
          <a:off x="1341919" y="1285879"/>
          <a:ext cx="344332" cy="40280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341919" y="1366440"/>
        <a:ext cx="241032" cy="241681"/>
      </dsp:txXfrm>
    </dsp:sp>
    <dsp:sp modelId="{7B961A6A-AF47-4665-9C39-EE012DF3972F}">
      <dsp:nvSpPr>
        <dsp:cNvPr id="0" name=""/>
        <dsp:cNvSpPr/>
      </dsp:nvSpPr>
      <dsp:spPr>
        <a:xfrm>
          <a:off x="1829182" y="404475"/>
          <a:ext cx="2165611" cy="2165611"/>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t>Tested Model</a:t>
          </a:r>
        </a:p>
      </dsp:txBody>
      <dsp:txXfrm>
        <a:off x="2146328" y="721621"/>
        <a:ext cx="1531319" cy="15313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61A6A-AF47-4665-9C39-EE012DF3972F}">
      <dsp:nvSpPr>
        <dsp:cNvPr id="0" name=""/>
        <dsp:cNvSpPr/>
      </dsp:nvSpPr>
      <dsp:spPr>
        <a:xfrm>
          <a:off x="0" y="247068"/>
          <a:ext cx="1424092" cy="1424092"/>
        </a:xfrm>
        <a:prstGeom prst="ellipse">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Model Validity</a:t>
          </a:r>
        </a:p>
      </dsp:txBody>
      <dsp:txXfrm>
        <a:off x="208553" y="455621"/>
        <a:ext cx="1006986" cy="10069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61A6A-AF47-4665-9C39-EE012DF3972F}">
      <dsp:nvSpPr>
        <dsp:cNvPr id="0" name=""/>
        <dsp:cNvSpPr/>
      </dsp:nvSpPr>
      <dsp:spPr>
        <a:xfrm>
          <a:off x="354799" y="1135"/>
          <a:ext cx="2196918" cy="2196918"/>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t>Tested Model</a:t>
          </a:r>
        </a:p>
      </dsp:txBody>
      <dsp:txXfrm>
        <a:off x="676530" y="322866"/>
        <a:ext cx="1553456" cy="15534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BDB43-CB96-416C-AC2E-EE03D3DCDEEB}">
      <dsp:nvSpPr>
        <dsp:cNvPr id="0" name=""/>
        <dsp:cNvSpPr/>
      </dsp:nvSpPr>
      <dsp:spPr>
        <a:xfrm rot="10800000">
          <a:off x="1587721" y="272"/>
          <a:ext cx="4908575" cy="1405405"/>
        </a:xfrm>
        <a:prstGeom prst="homePlate">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19745"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Summary</a:t>
          </a:r>
        </a:p>
        <a:p>
          <a:pPr marL="171450" lvl="1" indent="-171450" algn="l" defTabSz="755650">
            <a:lnSpc>
              <a:spcPct val="90000"/>
            </a:lnSpc>
            <a:spcBef>
              <a:spcPct val="0"/>
            </a:spcBef>
            <a:spcAft>
              <a:spcPct val="15000"/>
            </a:spcAft>
            <a:buChar char="•"/>
          </a:pPr>
          <a:r>
            <a:rPr lang="en-US" sz="1700" kern="1200"/>
            <a:t>Model performs well with self-tests</a:t>
          </a:r>
          <a:endParaRPr lang="en-US" sz="1700" kern="1200" dirty="0"/>
        </a:p>
        <a:p>
          <a:pPr marL="171450" lvl="1" indent="-171450" algn="l" defTabSz="755650">
            <a:lnSpc>
              <a:spcPct val="90000"/>
            </a:lnSpc>
            <a:spcBef>
              <a:spcPct val="0"/>
            </a:spcBef>
            <a:spcAft>
              <a:spcPct val="15000"/>
            </a:spcAft>
            <a:buChar char="•"/>
          </a:pPr>
          <a:r>
            <a:rPr lang="en-US" sz="1700" kern="1200" dirty="0"/>
            <a:t>Success in mitigating simpler, uniform FS structures (including on mergers)</a:t>
          </a:r>
        </a:p>
      </dsp:txBody>
      <dsp:txXfrm rot="10800000">
        <a:off x="1939072" y="272"/>
        <a:ext cx="4557224" cy="1405405"/>
      </dsp:txXfrm>
    </dsp:sp>
    <dsp:sp modelId="{C774999E-E5DE-491E-BF4D-FBB58D682A06}">
      <dsp:nvSpPr>
        <dsp:cNvPr id="0" name=""/>
        <dsp:cNvSpPr/>
      </dsp:nvSpPr>
      <dsp:spPr>
        <a:xfrm>
          <a:off x="885019" y="272"/>
          <a:ext cx="1405405" cy="140540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B5CE2BF-6494-4656-ABB8-4CCA0DDD9B05}">
      <dsp:nvSpPr>
        <dsp:cNvPr id="0" name=""/>
        <dsp:cNvSpPr/>
      </dsp:nvSpPr>
      <dsp:spPr>
        <a:xfrm rot="10800000">
          <a:off x="1587721" y="1825201"/>
          <a:ext cx="4908575" cy="1405405"/>
        </a:xfrm>
        <a:prstGeom prst="homePlate">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19745"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Challenges</a:t>
          </a:r>
        </a:p>
        <a:p>
          <a:pPr marL="171450" lvl="1" indent="-171450" algn="l" defTabSz="755650">
            <a:lnSpc>
              <a:spcPct val="90000"/>
            </a:lnSpc>
            <a:spcBef>
              <a:spcPct val="0"/>
            </a:spcBef>
            <a:spcAft>
              <a:spcPct val="15000"/>
            </a:spcAft>
            <a:buChar char="•"/>
          </a:pPr>
          <a:r>
            <a:rPr lang="en-US" sz="1700" kern="1200" dirty="0"/>
            <a:t>Model struggles with more complex and less predictable FS</a:t>
          </a:r>
        </a:p>
        <a:p>
          <a:pPr marL="171450" lvl="1" indent="-171450" algn="l" defTabSz="755650">
            <a:lnSpc>
              <a:spcPct val="90000"/>
            </a:lnSpc>
            <a:spcBef>
              <a:spcPct val="0"/>
            </a:spcBef>
            <a:spcAft>
              <a:spcPct val="15000"/>
            </a:spcAft>
            <a:buChar char="•"/>
          </a:pPr>
          <a:r>
            <a:rPr lang="en-US" sz="1700" kern="1200" dirty="0"/>
            <a:t>Might need future revision or testing</a:t>
          </a:r>
        </a:p>
      </dsp:txBody>
      <dsp:txXfrm rot="10800000">
        <a:off x="1939072" y="1825201"/>
        <a:ext cx="4557224" cy="1405405"/>
      </dsp:txXfrm>
    </dsp:sp>
    <dsp:sp modelId="{6A821E3B-17AE-4131-86AF-D4679E619D14}">
      <dsp:nvSpPr>
        <dsp:cNvPr id="0" name=""/>
        <dsp:cNvSpPr/>
      </dsp:nvSpPr>
      <dsp:spPr>
        <a:xfrm>
          <a:off x="885019" y="1825201"/>
          <a:ext cx="1405405" cy="140540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078D8982-922C-2A46-AF63-3638729BC224}" type="datetimeFigureOut">
              <a:rPr lang="en-US" smtClean="0"/>
              <a:t>6/11/2025</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81B65042-C3FC-5B43-9420-7670EF437DFA}" type="slidenum">
              <a:rPr lang="en-US" smtClean="0"/>
              <a:t>‹#›</a:t>
            </a:fld>
            <a:endParaRPr lang="en-US"/>
          </a:p>
        </p:txBody>
      </p:sp>
    </p:spTree>
    <p:extLst>
      <p:ext uri="{BB962C8B-B14F-4D97-AF65-F5344CB8AC3E}">
        <p14:creationId xmlns:p14="http://schemas.microsoft.com/office/powerpoint/2010/main" val="43946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F80AE0F-1CCF-0243-A497-F575AE6E3EA8}" type="datetimeFigureOut">
              <a:rPr lang="en-US" smtClean="0"/>
              <a:t>6/11/2025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1A95B5F-6B89-3442-B9CA-7AF97232F879}" type="slidenum">
              <a:rPr lang="en-US" smtClean="0"/>
              <a:t>‹#›</a:t>
            </a:fld>
            <a:endParaRPr lang="en-US"/>
          </a:p>
        </p:txBody>
      </p:sp>
    </p:spTree>
    <p:extLst>
      <p:ext uri="{BB962C8B-B14F-4D97-AF65-F5344CB8AC3E}">
        <p14:creationId xmlns:p14="http://schemas.microsoft.com/office/powerpoint/2010/main" val="330481991"/>
      </p:ext>
    </p:extLst>
  </p:cSld>
  <p:clrMap bg1="lt1" tx1="dk1" bg2="lt2" tx2="dk2" accent1="accent1" accent2="accent2" accent3="accent3" accent4="accent4" accent5="accent5" accent6="accent6" hlink="hlink" folHlink="folHlink"/>
  <p:notesStyle>
    <a:lvl1pPr marL="0" algn="l" defTabSz="456933" rtl="0" eaLnBrk="1" latinLnBrk="0" hangingPunct="1">
      <a:defRPr sz="1200" kern="1200">
        <a:solidFill>
          <a:schemeClr val="tx1"/>
        </a:solidFill>
        <a:latin typeface="+mn-lt"/>
        <a:ea typeface="+mn-ea"/>
        <a:cs typeface="+mn-cs"/>
      </a:defRPr>
    </a:lvl1pPr>
    <a:lvl2pPr marL="456933" algn="l" defTabSz="456933" rtl="0" eaLnBrk="1" latinLnBrk="0" hangingPunct="1">
      <a:defRPr sz="1200" kern="1200">
        <a:solidFill>
          <a:schemeClr val="tx1"/>
        </a:solidFill>
        <a:latin typeface="+mn-lt"/>
        <a:ea typeface="+mn-ea"/>
        <a:cs typeface="+mn-cs"/>
      </a:defRPr>
    </a:lvl2pPr>
    <a:lvl3pPr marL="913865" algn="l" defTabSz="456933" rtl="0" eaLnBrk="1" latinLnBrk="0" hangingPunct="1">
      <a:defRPr sz="1200" kern="1200">
        <a:solidFill>
          <a:schemeClr val="tx1"/>
        </a:solidFill>
        <a:latin typeface="+mn-lt"/>
        <a:ea typeface="+mn-ea"/>
        <a:cs typeface="+mn-cs"/>
      </a:defRPr>
    </a:lvl3pPr>
    <a:lvl4pPr marL="1370799" algn="l" defTabSz="456933" rtl="0" eaLnBrk="1" latinLnBrk="0" hangingPunct="1">
      <a:defRPr sz="1200" kern="1200">
        <a:solidFill>
          <a:schemeClr val="tx1"/>
        </a:solidFill>
        <a:latin typeface="+mn-lt"/>
        <a:ea typeface="+mn-ea"/>
        <a:cs typeface="+mn-cs"/>
      </a:defRPr>
    </a:lvl4pPr>
    <a:lvl5pPr marL="1827731" algn="l" defTabSz="456933" rtl="0" eaLnBrk="1" latinLnBrk="0" hangingPunct="1">
      <a:defRPr sz="1200" kern="1200">
        <a:solidFill>
          <a:schemeClr val="tx1"/>
        </a:solidFill>
        <a:latin typeface="+mn-lt"/>
        <a:ea typeface="+mn-ea"/>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AB01D-1EE5-37ED-F09D-228C4F87B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E425B-96E5-F166-6701-15B761786CCF}"/>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D3EE11BD-0D8A-6277-6ADB-CEDA4A6E22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246DA-B0A7-09C7-8618-3B5301FF71F7}"/>
              </a:ext>
            </a:extLst>
          </p:cNvPr>
          <p:cNvSpPr>
            <a:spLocks noGrp="1"/>
          </p:cNvSpPr>
          <p:nvPr>
            <p:ph type="sldNum" sz="quarter" idx="5"/>
          </p:nvPr>
        </p:nvSpPr>
        <p:spPr/>
        <p:txBody>
          <a:bodyPr/>
          <a:lstStyle/>
          <a:p>
            <a:fld id="{51A95B5F-6B89-3442-B9CA-7AF97232F879}" type="slidenum">
              <a:rPr lang="en-US" smtClean="0"/>
              <a:t>1</a:t>
            </a:fld>
            <a:endParaRPr lang="en-US"/>
          </a:p>
        </p:txBody>
      </p:sp>
    </p:spTree>
    <p:extLst>
      <p:ext uri="{BB962C8B-B14F-4D97-AF65-F5344CB8AC3E}">
        <p14:creationId xmlns:p14="http://schemas.microsoft.com/office/powerpoint/2010/main" val="306261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lot of CBC analysis is done with parameter estimation pipelines, which may also be used to infer glitch parameters by injecting a custom model.  A particularly popular PE pipeline which we used is Bilby, which employs Bayesian inference using Bayes’ theorem to infer the posterior probability distribution of the parameters in question given the data and a model hypothesis.  Bayes’ theorem states that the parameter posteriors given the data d and model M is equal to the likelihood of measuring the data, assuming the source has some parameters with the model hypothesis, multiplied by the prior parameter distribution given the model, over the data evidence given the model.  PE pipelines assume noise data is Gaussian and stationary.   However, transient glitches are non-Gaussian in nature which contradicts the assumption that PE pipelines make.  So, to improve their functionality, it’s especially necessary to remove these instances from LIGO data so that CBC events can be better </a:t>
            </a:r>
            <a:r>
              <a:rPr lang="en-US" dirty="0" err="1"/>
              <a:t>analysed</a:t>
            </a:r>
            <a:r>
              <a:rPr lang="en-US" dirty="0"/>
              <a:t>.</a:t>
            </a:r>
          </a:p>
        </p:txBody>
      </p:sp>
      <p:sp>
        <p:nvSpPr>
          <p:cNvPr id="4" name="Slide Number Placeholder 3"/>
          <p:cNvSpPr>
            <a:spLocks noGrp="1"/>
          </p:cNvSpPr>
          <p:nvPr>
            <p:ph type="sldNum" sz="quarter" idx="5"/>
          </p:nvPr>
        </p:nvSpPr>
        <p:spPr/>
        <p:txBody>
          <a:bodyPr/>
          <a:lstStyle/>
          <a:p>
            <a:fld id="{6DB62FED-0717-4074-857F-311AC8838133}" type="slidenum">
              <a:rPr lang="en-US" smtClean="0"/>
              <a:t>12</a:t>
            </a:fld>
            <a:endParaRPr lang="en-US"/>
          </a:p>
        </p:txBody>
      </p:sp>
    </p:spTree>
    <p:extLst>
      <p:ext uri="{BB962C8B-B14F-4D97-AF65-F5344CB8AC3E}">
        <p14:creationId xmlns:p14="http://schemas.microsoft.com/office/powerpoint/2010/main" val="320566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13</a:t>
            </a:fld>
            <a:endParaRPr lang="en-US"/>
          </a:p>
        </p:txBody>
      </p:sp>
    </p:spTree>
    <p:extLst>
      <p:ext uri="{BB962C8B-B14F-4D97-AF65-F5344CB8AC3E}">
        <p14:creationId xmlns:p14="http://schemas.microsoft.com/office/powerpoint/2010/main" val="1758153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D925B-2559-F79C-9261-80D7FE7C0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4B54A-914F-BD44-12FE-8BF136F8D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B1C16-B508-AEEE-BA82-13CBE2ABC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1FAE9C-E815-FF2C-29BF-73D3B8638D82}"/>
              </a:ext>
            </a:extLst>
          </p:cNvPr>
          <p:cNvSpPr>
            <a:spLocks noGrp="1"/>
          </p:cNvSpPr>
          <p:nvPr>
            <p:ph type="sldNum" sz="quarter" idx="5"/>
          </p:nvPr>
        </p:nvSpPr>
        <p:spPr/>
        <p:txBody>
          <a:bodyPr/>
          <a:lstStyle/>
          <a:p>
            <a:fld id="{6DB62FED-0717-4074-857F-311AC8838133}" type="slidenum">
              <a:rPr lang="en-US" smtClean="0"/>
              <a:t>14</a:t>
            </a:fld>
            <a:endParaRPr lang="en-US"/>
          </a:p>
        </p:txBody>
      </p:sp>
    </p:spTree>
    <p:extLst>
      <p:ext uri="{BB962C8B-B14F-4D97-AF65-F5344CB8AC3E}">
        <p14:creationId xmlns:p14="http://schemas.microsoft.com/office/powerpoint/2010/main" val="106787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FE652-EAD0-2B4C-F0E0-F7CA5C3D3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9ABBA-3DAE-5CCE-5874-03BF66B8E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44BEA-6FB5-3C05-95A7-705077F8DA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1F7AF5-B861-3DB2-0C2B-D40D6271CD6C}"/>
              </a:ext>
            </a:extLst>
          </p:cNvPr>
          <p:cNvSpPr>
            <a:spLocks noGrp="1"/>
          </p:cNvSpPr>
          <p:nvPr>
            <p:ph type="sldNum" sz="quarter" idx="5"/>
          </p:nvPr>
        </p:nvSpPr>
        <p:spPr/>
        <p:txBody>
          <a:bodyPr/>
          <a:lstStyle/>
          <a:p>
            <a:fld id="{6DB62FED-0717-4074-857F-311AC8838133}" type="slidenum">
              <a:rPr lang="en-US" smtClean="0"/>
              <a:t>15</a:t>
            </a:fld>
            <a:endParaRPr lang="en-US"/>
          </a:p>
        </p:txBody>
      </p:sp>
    </p:spTree>
    <p:extLst>
      <p:ext uri="{BB962C8B-B14F-4D97-AF65-F5344CB8AC3E}">
        <p14:creationId xmlns:p14="http://schemas.microsoft.com/office/powerpoint/2010/main" val="171641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0BC19-4B6D-5F5F-8D99-EBF3A5ABC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166E-AF71-95DC-4088-D6A8E577E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AC2AC-1C8B-231C-BE49-66D082964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BD8827-A5C1-84F4-7266-1CAF198A81AE}"/>
              </a:ext>
            </a:extLst>
          </p:cNvPr>
          <p:cNvSpPr>
            <a:spLocks noGrp="1"/>
          </p:cNvSpPr>
          <p:nvPr>
            <p:ph type="sldNum" sz="quarter" idx="5"/>
          </p:nvPr>
        </p:nvSpPr>
        <p:spPr/>
        <p:txBody>
          <a:bodyPr/>
          <a:lstStyle/>
          <a:p>
            <a:fld id="{6DB62FED-0717-4074-857F-311AC8838133}" type="slidenum">
              <a:rPr lang="en-US" smtClean="0"/>
              <a:t>16</a:t>
            </a:fld>
            <a:endParaRPr lang="en-US"/>
          </a:p>
        </p:txBody>
      </p:sp>
    </p:spTree>
    <p:extLst>
      <p:ext uri="{BB962C8B-B14F-4D97-AF65-F5344CB8AC3E}">
        <p14:creationId xmlns:p14="http://schemas.microsoft.com/office/powerpoint/2010/main" val="351558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35DD7-8CE5-1799-4ED5-63D95DEEE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C70BB-B239-D9C5-DEF0-097C36051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16D6D-B394-AD8C-43F1-4927BE1594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5BA73-52CC-B1C0-BAB2-98072B964A80}"/>
              </a:ext>
            </a:extLst>
          </p:cNvPr>
          <p:cNvSpPr>
            <a:spLocks noGrp="1"/>
          </p:cNvSpPr>
          <p:nvPr>
            <p:ph type="sldNum" sz="quarter" idx="5"/>
          </p:nvPr>
        </p:nvSpPr>
        <p:spPr/>
        <p:txBody>
          <a:bodyPr/>
          <a:lstStyle/>
          <a:p>
            <a:fld id="{6DB62FED-0717-4074-857F-311AC8838133}" type="slidenum">
              <a:rPr lang="en-US" smtClean="0"/>
              <a:t>17</a:t>
            </a:fld>
            <a:endParaRPr lang="en-US"/>
          </a:p>
        </p:txBody>
      </p:sp>
    </p:spTree>
    <p:extLst>
      <p:ext uri="{BB962C8B-B14F-4D97-AF65-F5344CB8AC3E}">
        <p14:creationId xmlns:p14="http://schemas.microsoft.com/office/powerpoint/2010/main" val="117542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started with the equation that describes the excess strain noise in GW data shown in Equation 2, where A bar is the amplitude of the noise produced by the glitch from the motion of the relevant surface x of t, with a phase shift phi.  On the assumption that the reflecting surface is a simple harmonic oscillator, we use Equation 3 to describe the motion that comes from the two driving frequencies f1 and f2 with amplitudes C1 and C2.  Combining both equation 2 and 3 and </a:t>
            </a:r>
            <a:r>
              <a:rPr lang="en-US" dirty="0" err="1"/>
              <a:t>reparameterising</a:t>
            </a:r>
            <a:r>
              <a:rPr lang="en-US" dirty="0"/>
              <a:t> C1 and C2 to depend on f1 and f2 based on a maximum frequency gives us equation 4, which generally describes a fast scattering glitch.</a:t>
            </a:r>
          </a:p>
        </p:txBody>
      </p:sp>
      <p:sp>
        <p:nvSpPr>
          <p:cNvPr id="4" name="Slide Number Placeholder 3"/>
          <p:cNvSpPr>
            <a:spLocks noGrp="1"/>
          </p:cNvSpPr>
          <p:nvPr>
            <p:ph type="sldNum" sz="quarter" idx="5"/>
          </p:nvPr>
        </p:nvSpPr>
        <p:spPr/>
        <p:txBody>
          <a:bodyPr/>
          <a:lstStyle/>
          <a:p>
            <a:fld id="{6DB62FED-0717-4074-857F-311AC8838133}" type="slidenum">
              <a:rPr lang="en-US" smtClean="0"/>
              <a:t>18</a:t>
            </a:fld>
            <a:endParaRPr lang="en-US"/>
          </a:p>
        </p:txBody>
      </p:sp>
    </p:spTree>
    <p:extLst>
      <p:ext uri="{BB962C8B-B14F-4D97-AF65-F5344CB8AC3E}">
        <p14:creationId xmlns:p14="http://schemas.microsoft.com/office/powerpoint/2010/main" val="178114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AD47-77CF-C0C4-4F74-28D059600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E23EF-954D-3C17-511F-D3801FB17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DD541-A89C-D93C-122E-2BE637450F12}"/>
              </a:ext>
            </a:extLst>
          </p:cNvPr>
          <p:cNvSpPr>
            <a:spLocks noGrp="1"/>
          </p:cNvSpPr>
          <p:nvPr>
            <p:ph type="body" idx="1"/>
          </p:nvPr>
        </p:nvSpPr>
        <p:spPr/>
        <p:txBody>
          <a:bodyPr/>
          <a:lstStyle/>
          <a:p>
            <a:r>
              <a:rPr lang="en-US" dirty="0"/>
              <a:t>So, we started with the equation that describes the excess strain noise in GW data shown in Equation 2, where A bar is the amplitude of the noise produced by the glitch from the motion of the relevant surface x of t, with a phase shift phi.  On the assumption that the reflecting surface is a simple harmonic oscillator, we use Equation 3 to describe the motion that comes from the two driving frequencies f1 and f2 with amplitudes C1 and C2.  Combining both equation 2 and 3 and </a:t>
            </a:r>
            <a:r>
              <a:rPr lang="en-US" dirty="0" err="1"/>
              <a:t>reparameterising</a:t>
            </a:r>
            <a:r>
              <a:rPr lang="en-US" dirty="0"/>
              <a:t> C1 and C2 to depend on f1 and f2 based on a maximum frequency gives us equation 4, which generally describes a fast scattering glitch.</a:t>
            </a:r>
          </a:p>
        </p:txBody>
      </p:sp>
      <p:sp>
        <p:nvSpPr>
          <p:cNvPr id="4" name="Slide Number Placeholder 3">
            <a:extLst>
              <a:ext uri="{FF2B5EF4-FFF2-40B4-BE49-F238E27FC236}">
                <a16:creationId xmlns:a16="http://schemas.microsoft.com/office/drawing/2014/main" id="{CBA9BB42-9374-B71A-C11B-3EFCAACB7EBC}"/>
              </a:ext>
            </a:extLst>
          </p:cNvPr>
          <p:cNvSpPr>
            <a:spLocks noGrp="1"/>
          </p:cNvSpPr>
          <p:nvPr>
            <p:ph type="sldNum" sz="quarter" idx="5"/>
          </p:nvPr>
        </p:nvSpPr>
        <p:spPr/>
        <p:txBody>
          <a:bodyPr/>
          <a:lstStyle/>
          <a:p>
            <a:fld id="{6DB62FED-0717-4074-857F-311AC8838133}" type="slidenum">
              <a:rPr lang="en-US" smtClean="0"/>
              <a:t>19</a:t>
            </a:fld>
            <a:endParaRPr lang="en-US"/>
          </a:p>
        </p:txBody>
      </p:sp>
    </p:spTree>
    <p:extLst>
      <p:ext uri="{BB962C8B-B14F-4D97-AF65-F5344CB8AC3E}">
        <p14:creationId xmlns:p14="http://schemas.microsoft.com/office/powerpoint/2010/main" val="134766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first order of business was to pick values for each of our parameters in the model we derived that agreed with our constraints and pretty much play around with the values to see how well they depict the fast scattering seen in detector data.  Each of these three spectrograms corresponds to different possible combinations of each of the four parameters d1, f1, d2, and f2.  We found that the model successfully recreates the expected waveform characteristic of fast scattering, so we moved onto our next tests which were done using Bilby.</a:t>
            </a:r>
          </a:p>
        </p:txBody>
      </p:sp>
      <p:sp>
        <p:nvSpPr>
          <p:cNvPr id="4" name="Slide Number Placeholder 3"/>
          <p:cNvSpPr>
            <a:spLocks noGrp="1"/>
          </p:cNvSpPr>
          <p:nvPr>
            <p:ph type="sldNum" sz="quarter" idx="5"/>
          </p:nvPr>
        </p:nvSpPr>
        <p:spPr/>
        <p:txBody>
          <a:bodyPr/>
          <a:lstStyle/>
          <a:p>
            <a:fld id="{6DB62FED-0717-4074-857F-311AC8838133}" type="slidenum">
              <a:rPr lang="en-US" smtClean="0"/>
              <a:t>20</a:t>
            </a:fld>
            <a:endParaRPr lang="en-US"/>
          </a:p>
        </p:txBody>
      </p:sp>
    </p:spTree>
    <p:extLst>
      <p:ext uri="{BB962C8B-B14F-4D97-AF65-F5344CB8AC3E}">
        <p14:creationId xmlns:p14="http://schemas.microsoft.com/office/powerpoint/2010/main" val="137232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F71D7-CF3E-65A8-7928-D7318D015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474F5-9C2D-FDC2-87E3-D4C1F67E4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83371-8E2D-EB12-63FE-CD587A66F01F}"/>
              </a:ext>
            </a:extLst>
          </p:cNvPr>
          <p:cNvSpPr>
            <a:spLocks noGrp="1"/>
          </p:cNvSpPr>
          <p:nvPr>
            <p:ph type="body" idx="1"/>
          </p:nvPr>
        </p:nvSpPr>
        <p:spPr/>
        <p:txBody>
          <a:bodyPr/>
          <a:lstStyle/>
          <a:p>
            <a:r>
              <a:rPr lang="en-US" dirty="0"/>
              <a:t>So, after you feed a model and priors through Bilby, it’ll churn out something called a corner plot, which describes the posterior probability densities of each parameter in the model using a Gaussian curve and probability maps.  This is depicted in the figure here, which generally shows where the value of each parameter lies with respect to another, where the darkest areas are the greatest probability regions and the lightest regions are the least probable regions.  Our injected values, shown by the orange dots and lines, lie pretty close to the greatest probability density regions, which tells us that our model can accurately perform parameter estimation, at least on itself.  So, we move onto actual events!</a:t>
            </a:r>
          </a:p>
        </p:txBody>
      </p:sp>
      <p:sp>
        <p:nvSpPr>
          <p:cNvPr id="4" name="Slide Number Placeholder 3">
            <a:extLst>
              <a:ext uri="{FF2B5EF4-FFF2-40B4-BE49-F238E27FC236}">
                <a16:creationId xmlns:a16="http://schemas.microsoft.com/office/drawing/2014/main" id="{8CE54092-3741-18C9-D76F-08FF67598650}"/>
              </a:ext>
            </a:extLst>
          </p:cNvPr>
          <p:cNvSpPr>
            <a:spLocks noGrp="1"/>
          </p:cNvSpPr>
          <p:nvPr>
            <p:ph type="sldNum" sz="quarter" idx="5"/>
          </p:nvPr>
        </p:nvSpPr>
        <p:spPr/>
        <p:txBody>
          <a:bodyPr/>
          <a:lstStyle/>
          <a:p>
            <a:fld id="{6DB62FED-0717-4074-857F-311AC8838133}" type="slidenum">
              <a:rPr lang="en-US" smtClean="0"/>
              <a:t>21</a:t>
            </a:fld>
            <a:endParaRPr lang="en-US"/>
          </a:p>
        </p:txBody>
      </p:sp>
    </p:spTree>
    <p:extLst>
      <p:ext uri="{BB962C8B-B14F-4D97-AF65-F5344CB8AC3E}">
        <p14:creationId xmlns:p14="http://schemas.microsoft.com/office/powerpoint/2010/main" val="287281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82C07-57EC-7301-C887-267410759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DB346-3463-35D8-4484-354EFD470CC6}"/>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9C541A3-3539-7F0A-D1BF-73190C2F09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A4B9A-AAF4-DD62-0C55-94F8F30653B2}"/>
              </a:ext>
            </a:extLst>
          </p:cNvPr>
          <p:cNvSpPr>
            <a:spLocks noGrp="1"/>
          </p:cNvSpPr>
          <p:nvPr>
            <p:ph type="sldNum" sz="quarter" idx="5"/>
          </p:nvPr>
        </p:nvSpPr>
        <p:spPr/>
        <p:txBody>
          <a:bodyPr/>
          <a:lstStyle/>
          <a:p>
            <a:fld id="{51A95B5F-6B89-3442-B9CA-7AF97232F879}" type="slidenum">
              <a:rPr lang="en-US" smtClean="0"/>
              <a:t>2</a:t>
            </a:fld>
            <a:endParaRPr lang="en-US"/>
          </a:p>
        </p:txBody>
      </p:sp>
    </p:spTree>
    <p:extLst>
      <p:ext uri="{BB962C8B-B14F-4D97-AF65-F5344CB8AC3E}">
        <p14:creationId xmlns:p14="http://schemas.microsoft.com/office/powerpoint/2010/main" val="1101305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27F20-DEB2-8DE6-4EFD-D34559F97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A6487-3814-D1A8-C53E-42F014E06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7D4D7-3A89-0168-182F-BCD12F0B87AD}"/>
              </a:ext>
            </a:extLst>
          </p:cNvPr>
          <p:cNvSpPr>
            <a:spLocks noGrp="1"/>
          </p:cNvSpPr>
          <p:nvPr>
            <p:ph type="body" idx="1"/>
          </p:nvPr>
        </p:nvSpPr>
        <p:spPr/>
        <p:txBody>
          <a:bodyPr/>
          <a:lstStyle/>
          <a:p>
            <a:r>
              <a:rPr lang="en-US" dirty="0"/>
              <a:t>So, after you feed a model and priors through Bilby, it’ll churn out something called a corner plot, which describes the posterior probability densities of each parameter in the model using a Gaussian curve and probability maps.  This is depicted in the figure here, which generally shows where the value of each parameter lies with respect to another, where the darkest areas are the greatest probability regions and the lightest regions are the least probable regions.  Our injected values, shown by the orange dots and lines, lie pretty close to the greatest probability density regions, which tells us that our model can accurately perform parameter estimation, at least on itself.  So, we move onto actual events!</a:t>
            </a:r>
          </a:p>
        </p:txBody>
      </p:sp>
      <p:sp>
        <p:nvSpPr>
          <p:cNvPr id="4" name="Slide Number Placeholder 3">
            <a:extLst>
              <a:ext uri="{FF2B5EF4-FFF2-40B4-BE49-F238E27FC236}">
                <a16:creationId xmlns:a16="http://schemas.microsoft.com/office/drawing/2014/main" id="{78FE45DD-3F58-CB52-AD98-2C6C0432905A}"/>
              </a:ext>
            </a:extLst>
          </p:cNvPr>
          <p:cNvSpPr>
            <a:spLocks noGrp="1"/>
          </p:cNvSpPr>
          <p:nvPr>
            <p:ph type="sldNum" sz="quarter" idx="5"/>
          </p:nvPr>
        </p:nvSpPr>
        <p:spPr/>
        <p:txBody>
          <a:bodyPr/>
          <a:lstStyle/>
          <a:p>
            <a:fld id="{6DB62FED-0717-4074-857F-311AC8838133}" type="slidenum">
              <a:rPr lang="en-US" smtClean="0"/>
              <a:t>22</a:t>
            </a:fld>
            <a:endParaRPr lang="en-US"/>
          </a:p>
        </p:txBody>
      </p:sp>
    </p:spTree>
    <p:extLst>
      <p:ext uri="{BB962C8B-B14F-4D97-AF65-F5344CB8AC3E}">
        <p14:creationId xmlns:p14="http://schemas.microsoft.com/office/powerpoint/2010/main" val="244444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performed PP testing on our model’s parameters over 100 samples to essentially see how well our model describes itself.  For PP tests, the correct value for a parameter should lie in the 10% credible interval 10% of the time, the 20% credible interval 20% of the time, and so on.  This would follow a linear trend given that the parameters are unbiased.  A biased result would show a deviation from this diagonal, which is minimal for our PP test and indicates that our model passed.</a:t>
            </a:r>
          </a:p>
          <a:p>
            <a:r>
              <a:rPr lang="en-US" dirty="0"/>
              <a:t>On the right is a corner plot that describes the posterior probability densities of each parameter in our model, which generally shows where the value of each parameter lies with respect to another.  Our injected values, shown by the orange dots and lines, lie pretty close to the greatest probability density regions, which tells us that our model is able to accurately perform parameter estimation, at least on itself.  So, we move on from self-testing onto actual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CREDIBLE INTERVAL (Bayesian results), not confidence interval (Frequentist results)</a:t>
            </a:r>
          </a:p>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23</a:t>
            </a:fld>
            <a:endParaRPr lang="en-US"/>
          </a:p>
        </p:txBody>
      </p:sp>
    </p:spTree>
    <p:extLst>
      <p:ext uri="{BB962C8B-B14F-4D97-AF65-F5344CB8AC3E}">
        <p14:creationId xmlns:p14="http://schemas.microsoft.com/office/powerpoint/2010/main" val="521512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actual event test was on a hardware injection of fast scattering glitches, which as you can see have a pretty uniform structure with their even spacing.  Subtracting the actual data from our model yielded a residual with glitch subtraction in some places, but amplification in others.  We think this may be due to changes in the injection’s amplitude over time.  On the left, I want to draw your attention to how well our model does in estimating f2.  The hardware injected fast scattering happens with a mass that is shook at a frequency of 2.6 Hz, which, as you can see for f2, was estimated pretty accurately in Bilby.  So, all in all, our model did a decent job with this simple fast scattering case.</a:t>
            </a:r>
          </a:p>
          <a:p>
            <a:endParaRPr lang="en-US" dirty="0"/>
          </a:p>
          <a:p>
            <a:r>
              <a:rPr lang="en-US" dirty="0"/>
              <a:t>Hardware injected: take a large mass and shake it at 2.6 Hz which shakes the detector.  Shaker injection</a:t>
            </a:r>
          </a:p>
        </p:txBody>
      </p:sp>
      <p:sp>
        <p:nvSpPr>
          <p:cNvPr id="4" name="Slide Number Placeholder 3"/>
          <p:cNvSpPr>
            <a:spLocks noGrp="1"/>
          </p:cNvSpPr>
          <p:nvPr>
            <p:ph type="sldNum" sz="quarter" idx="5"/>
          </p:nvPr>
        </p:nvSpPr>
        <p:spPr/>
        <p:txBody>
          <a:bodyPr/>
          <a:lstStyle/>
          <a:p>
            <a:fld id="{6DB62FED-0717-4074-857F-311AC8838133}" type="slidenum">
              <a:rPr lang="en-US" smtClean="0"/>
              <a:t>24</a:t>
            </a:fld>
            <a:endParaRPr lang="en-US"/>
          </a:p>
        </p:txBody>
      </p:sp>
    </p:spTree>
    <p:extLst>
      <p:ext uri="{BB962C8B-B14F-4D97-AF65-F5344CB8AC3E}">
        <p14:creationId xmlns:p14="http://schemas.microsoft.com/office/powerpoint/2010/main" val="2123692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moved onto an actual GW event called GW190701 with instances of fast scattering overlapping on top of the merger to test the model’s capabilities in this case.  We did this analysis on a fast scattering arch that happened both on and off the merger, which are each boxed.</a:t>
            </a:r>
          </a:p>
        </p:txBody>
      </p:sp>
      <p:sp>
        <p:nvSpPr>
          <p:cNvPr id="4" name="Slide Number Placeholder 3"/>
          <p:cNvSpPr>
            <a:spLocks noGrp="1"/>
          </p:cNvSpPr>
          <p:nvPr>
            <p:ph type="sldNum" sz="quarter" idx="5"/>
          </p:nvPr>
        </p:nvSpPr>
        <p:spPr/>
        <p:txBody>
          <a:bodyPr/>
          <a:lstStyle/>
          <a:p>
            <a:fld id="{6DB62FED-0717-4074-857F-311AC8838133}" type="slidenum">
              <a:rPr lang="en-US" smtClean="0"/>
              <a:t>25</a:t>
            </a:fld>
            <a:endParaRPr lang="en-US"/>
          </a:p>
        </p:txBody>
      </p:sp>
    </p:spTree>
    <p:extLst>
      <p:ext uri="{BB962C8B-B14F-4D97-AF65-F5344CB8AC3E}">
        <p14:creationId xmlns:p14="http://schemas.microsoft.com/office/powerpoint/2010/main" val="4221970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off GW case, we see that there is some slight subtraction happening in our residual spectrogram, but only for the glitch within the 20-30 </a:t>
            </a:r>
            <a:r>
              <a:rPr lang="en-US" dirty="0" err="1"/>
              <a:t>hz</a:t>
            </a:r>
            <a:r>
              <a:rPr lang="en-US" dirty="0"/>
              <a:t> frequency range. Our corner plot yielded an unexpected d1 value, implying that it lies close to zero.  The fast scattering happening for the off-GW case is not very pretty in this segment, being that the blobs are pretty non-uniform and don’t occur at equal time intervals, so our model had a bit of a hard time compensating for that.  All in all, it’s not bad but it needs improvement</a:t>
            </a:r>
          </a:p>
        </p:txBody>
      </p:sp>
      <p:sp>
        <p:nvSpPr>
          <p:cNvPr id="4" name="Slide Number Placeholder 3"/>
          <p:cNvSpPr>
            <a:spLocks noGrp="1"/>
          </p:cNvSpPr>
          <p:nvPr>
            <p:ph type="sldNum" sz="quarter" idx="5"/>
          </p:nvPr>
        </p:nvSpPr>
        <p:spPr/>
        <p:txBody>
          <a:bodyPr/>
          <a:lstStyle/>
          <a:p>
            <a:fld id="{6DB62FED-0717-4074-857F-311AC8838133}" type="slidenum">
              <a:rPr lang="en-US" smtClean="0"/>
              <a:t>26</a:t>
            </a:fld>
            <a:endParaRPr lang="en-US"/>
          </a:p>
        </p:txBody>
      </p:sp>
    </p:spTree>
    <p:extLst>
      <p:ext uri="{BB962C8B-B14F-4D97-AF65-F5344CB8AC3E}">
        <p14:creationId xmlns:p14="http://schemas.microsoft.com/office/powerpoint/2010/main" val="2154638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on GW case.  In the residual the glitch is completely subtracted, leaving only the merger, which was pretty exciting to see!  In the corner plot, we saw that the value for d1 makes a lot more sense than our previous result.  Because the structure for the fast scattering glitch is a lot prettier and more uniform than the previous case, the model does a lot better in its subtraction.  So, the model performed flawlessly and actually yielded an improved result from a LIGO-Virgo-</a:t>
            </a:r>
            <a:r>
              <a:rPr lang="en-US" dirty="0" err="1"/>
              <a:t>Kagra</a:t>
            </a:r>
            <a:r>
              <a:rPr lang="en-US" dirty="0"/>
              <a:t> collaboration paper, which shows great potential for our model to become a reliable method for fast scattering glitch mitigations in future GW observing runs.</a:t>
            </a:r>
          </a:p>
          <a:p>
            <a:endParaRPr lang="en-US" dirty="0"/>
          </a:p>
          <a:p>
            <a:r>
              <a:rPr lang="en-US" dirty="0"/>
              <a:t>Gaussian in corner plots implies that parameters are linearly correlated, even though they don’t really look like they would be in our model.  Because we set our priors to zero in on a small space around the correct answer – basically a fisher matrix.  How the parameters vary with each other</a:t>
            </a:r>
          </a:p>
        </p:txBody>
      </p:sp>
      <p:sp>
        <p:nvSpPr>
          <p:cNvPr id="4" name="Slide Number Placeholder 3"/>
          <p:cNvSpPr>
            <a:spLocks noGrp="1"/>
          </p:cNvSpPr>
          <p:nvPr>
            <p:ph type="sldNum" sz="quarter" idx="5"/>
          </p:nvPr>
        </p:nvSpPr>
        <p:spPr/>
        <p:txBody>
          <a:bodyPr/>
          <a:lstStyle/>
          <a:p>
            <a:fld id="{6DB62FED-0717-4074-857F-311AC8838133}" type="slidenum">
              <a:rPr lang="en-US" smtClean="0"/>
              <a:t>27</a:t>
            </a:fld>
            <a:endParaRPr lang="en-US"/>
          </a:p>
        </p:txBody>
      </p:sp>
    </p:spTree>
    <p:extLst>
      <p:ext uri="{BB962C8B-B14F-4D97-AF65-F5344CB8AC3E}">
        <p14:creationId xmlns:p14="http://schemas.microsoft.com/office/powerpoint/2010/main" val="1681791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 preview of our big result that we achieved this summer!  We were able to successfully subtract an instance of fast scattering from on top of a CBC merger, which was done previously in an LVK paper.  As you can see, there are still some sub-arches present after LVK mitigation efforts in the spectrograms seen on the left.  In the right spectrogram, you can see that our model performed beyond this and completely removed the fast scattering arch as a whole, leaving only the CBC merger.  We just achieved this result yesterday so it was a really great way to end the summer!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62FED-0717-4074-857F-311AC8838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78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29</a:t>
            </a:fld>
            <a:endParaRPr lang="en-US"/>
          </a:p>
        </p:txBody>
      </p:sp>
    </p:spTree>
    <p:extLst>
      <p:ext uri="{BB962C8B-B14F-4D97-AF65-F5344CB8AC3E}">
        <p14:creationId xmlns:p14="http://schemas.microsoft.com/office/powerpoint/2010/main" val="1259633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30</a:t>
            </a:fld>
            <a:endParaRPr lang="en-US"/>
          </a:p>
        </p:txBody>
      </p:sp>
    </p:spTree>
    <p:extLst>
      <p:ext uri="{BB962C8B-B14F-4D97-AF65-F5344CB8AC3E}">
        <p14:creationId xmlns:p14="http://schemas.microsoft.com/office/powerpoint/2010/main" val="2680501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constraints already mentioned for our two driving frequencies, so we then needed to constrain the two amplitudes with respect to these possible values.  Various examples of fast scattering seen in gravitational wave data showed that fast scattering is very well </a:t>
            </a:r>
            <a:r>
              <a:rPr lang="en-US" dirty="0" err="1"/>
              <a:t>characterised</a:t>
            </a:r>
            <a:r>
              <a:rPr lang="en-US" dirty="0"/>
              <a:t> by a peak frequency at around 50 Hz, which we set as a guideline by introducing fmax into our model.  Equation 4 yields then that the sum of C1 times f1 and C2 times f2 is equal to fmax, a relation we used to determine the values for C1 and C2.  We then </a:t>
            </a:r>
            <a:r>
              <a:rPr lang="en-US" dirty="0" err="1"/>
              <a:t>reparameterised</a:t>
            </a:r>
            <a:r>
              <a:rPr lang="en-US" dirty="0"/>
              <a:t> our model to make it more efficient, calling C1 times f1 and C2 times f2 d1 and d2 respectively.</a:t>
            </a:r>
          </a:p>
        </p:txBody>
      </p:sp>
      <p:sp>
        <p:nvSpPr>
          <p:cNvPr id="4" name="Slide Number Placeholder 3"/>
          <p:cNvSpPr>
            <a:spLocks noGrp="1"/>
          </p:cNvSpPr>
          <p:nvPr>
            <p:ph type="sldNum" sz="quarter" idx="5"/>
          </p:nvPr>
        </p:nvSpPr>
        <p:spPr/>
        <p:txBody>
          <a:bodyPr/>
          <a:lstStyle/>
          <a:p>
            <a:fld id="{6DB62FED-0717-4074-857F-311AC8838133}" type="slidenum">
              <a:rPr lang="en-US" smtClean="0"/>
              <a:t>31</a:t>
            </a:fld>
            <a:endParaRPr lang="en-US"/>
          </a:p>
        </p:txBody>
      </p:sp>
    </p:spTree>
    <p:extLst>
      <p:ext uri="{BB962C8B-B14F-4D97-AF65-F5344CB8AC3E}">
        <p14:creationId xmlns:p14="http://schemas.microsoft.com/office/powerpoint/2010/main" val="357461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95B5F-6B89-3442-B9CA-7AF97232F879}" type="slidenum">
              <a:rPr lang="en-US" smtClean="0"/>
              <a:t>3</a:t>
            </a:fld>
            <a:endParaRPr lang="en-US"/>
          </a:p>
        </p:txBody>
      </p:sp>
    </p:spTree>
    <p:extLst>
      <p:ext uri="{BB962C8B-B14F-4D97-AF65-F5344CB8AC3E}">
        <p14:creationId xmlns:p14="http://schemas.microsoft.com/office/powerpoint/2010/main" val="2875030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32</a:t>
            </a:fld>
            <a:endParaRPr lang="en-US"/>
          </a:p>
        </p:txBody>
      </p:sp>
    </p:spTree>
    <p:extLst>
      <p:ext uri="{BB962C8B-B14F-4D97-AF65-F5344CB8AC3E}">
        <p14:creationId xmlns:p14="http://schemas.microsoft.com/office/powerpoint/2010/main" val="375317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8E27-FEE4-B1A9-2425-0F0481A90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8DFFF-74E8-7345-FA62-8E8178D9C417}"/>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F7CAEB8A-E724-3FD9-A5C0-586A82C9B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92C198-978A-908A-946C-3B07727D3C90}"/>
              </a:ext>
            </a:extLst>
          </p:cNvPr>
          <p:cNvSpPr>
            <a:spLocks noGrp="1"/>
          </p:cNvSpPr>
          <p:nvPr>
            <p:ph type="sldNum" sz="quarter" idx="5"/>
          </p:nvPr>
        </p:nvSpPr>
        <p:spPr/>
        <p:txBody>
          <a:bodyPr/>
          <a:lstStyle/>
          <a:p>
            <a:fld id="{51A95B5F-6B89-3442-B9CA-7AF97232F879}" type="slidenum">
              <a:rPr lang="en-US" smtClean="0"/>
              <a:t>4</a:t>
            </a:fld>
            <a:endParaRPr lang="en-US"/>
          </a:p>
        </p:txBody>
      </p:sp>
    </p:spTree>
    <p:extLst>
      <p:ext uri="{BB962C8B-B14F-4D97-AF65-F5344CB8AC3E}">
        <p14:creationId xmlns:p14="http://schemas.microsoft.com/office/powerpoint/2010/main" val="233446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1CD20-D795-BE3B-96C7-E82DD6E08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3283A-E455-D455-145C-057E1313712F}"/>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F3D1B911-2BBA-D592-3696-91896886B6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4355A2-B21A-1C7C-1A90-C48744FACAD1}"/>
              </a:ext>
            </a:extLst>
          </p:cNvPr>
          <p:cNvSpPr>
            <a:spLocks noGrp="1"/>
          </p:cNvSpPr>
          <p:nvPr>
            <p:ph type="sldNum" sz="quarter" idx="5"/>
          </p:nvPr>
        </p:nvSpPr>
        <p:spPr/>
        <p:txBody>
          <a:bodyPr/>
          <a:lstStyle/>
          <a:p>
            <a:fld id="{51A95B5F-6B89-3442-B9CA-7AF97232F879}" type="slidenum">
              <a:rPr lang="en-US" smtClean="0"/>
              <a:t>5</a:t>
            </a:fld>
            <a:endParaRPr lang="en-US"/>
          </a:p>
        </p:txBody>
      </p:sp>
    </p:spTree>
    <p:extLst>
      <p:ext uri="{BB962C8B-B14F-4D97-AF65-F5344CB8AC3E}">
        <p14:creationId xmlns:p14="http://schemas.microsoft.com/office/powerpoint/2010/main" val="168250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5E3F6-C99D-46E6-F3E1-D82B97405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EF47C-3222-2DB3-252D-AFD48ECDF2B5}"/>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D818CE3D-5C2E-ED06-4549-27D4C9EED6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818B5F-2789-03A3-82AD-EEED506B9937}"/>
              </a:ext>
            </a:extLst>
          </p:cNvPr>
          <p:cNvSpPr>
            <a:spLocks noGrp="1"/>
          </p:cNvSpPr>
          <p:nvPr>
            <p:ph type="sldNum" sz="quarter" idx="5"/>
          </p:nvPr>
        </p:nvSpPr>
        <p:spPr/>
        <p:txBody>
          <a:bodyPr/>
          <a:lstStyle/>
          <a:p>
            <a:fld id="{51A95B5F-6B89-3442-B9CA-7AF97232F879}" type="slidenum">
              <a:rPr lang="en-US" smtClean="0"/>
              <a:t>6</a:t>
            </a:fld>
            <a:endParaRPr lang="en-US"/>
          </a:p>
        </p:txBody>
      </p:sp>
    </p:spTree>
    <p:extLst>
      <p:ext uri="{BB962C8B-B14F-4D97-AF65-F5344CB8AC3E}">
        <p14:creationId xmlns:p14="http://schemas.microsoft.com/office/powerpoint/2010/main" val="258150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I’m going to start off by talking about what LIGO is.  LIGO consists of two detectors in Hanford, Washington and Livingston, Louisiana.  Each of them are giant Michelson interferometers, where a laser passing through a beam splitter is sent through two 4 </a:t>
            </a:r>
            <a:r>
              <a:rPr lang="en-US" dirty="0" err="1"/>
              <a:t>kilometre</a:t>
            </a:r>
            <a:r>
              <a:rPr lang="en-US" dirty="0"/>
              <a:t> Fabry-Perot interferometer arms and sent back.  When a gravitational wave passes through a detector, it slightly displaces each arm.  When the two beams join together again, they exhibit this displacement as well, which we call a phase shift.  This phase shift is then picked up by the detector and converted to a measurable signal, which we see as something like these figures here. </a:t>
            </a:r>
            <a:r>
              <a:rPr lang="en-US" b="0" i="0" dirty="0">
                <a:solidFill>
                  <a:srgbClr val="DBDEE1"/>
                </a:solidFill>
                <a:effectLst/>
                <a:latin typeface="gg sans"/>
              </a:rPr>
              <a:t>On the bottom is a representation of the strain caused as a GW passes through.</a:t>
            </a:r>
            <a:r>
              <a:rPr lang="en-US" dirty="0"/>
              <a:t> This happens when, for example, two black holes orbit each other at a higher and higher frequency until they coalesce, called a compact binary coalescence.  The evolution of the frequency over time is depicted in the top figure known as a spectrogram.  GW astronomy allows us to study the history of the universe using a new medium of study than conventional astronomical means by collecting information on distant astrophysical sources and also verifying Einstein’s theory of general relativity!</a:t>
            </a:r>
          </a:p>
        </p:txBody>
      </p:sp>
      <p:sp>
        <p:nvSpPr>
          <p:cNvPr id="4" name="Slide Number Placeholder 3"/>
          <p:cNvSpPr>
            <a:spLocks noGrp="1"/>
          </p:cNvSpPr>
          <p:nvPr>
            <p:ph type="sldNum" sz="quarter" idx="5"/>
          </p:nvPr>
        </p:nvSpPr>
        <p:spPr/>
        <p:txBody>
          <a:bodyPr/>
          <a:lstStyle/>
          <a:p>
            <a:fld id="{6DB62FED-0717-4074-857F-311AC8838133}" type="slidenum">
              <a:rPr lang="en-US" smtClean="0"/>
              <a:t>7</a:t>
            </a:fld>
            <a:endParaRPr lang="en-US"/>
          </a:p>
        </p:txBody>
      </p:sp>
    </p:spTree>
    <p:extLst>
      <p:ext uri="{BB962C8B-B14F-4D97-AF65-F5344CB8AC3E}">
        <p14:creationId xmlns:p14="http://schemas.microsoft.com/office/powerpoint/2010/main" val="92005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9C690-0310-C089-6AAF-8CF051EB5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2A3D4-5E8C-6ED2-B443-40609B22E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16F08-396A-B40E-3B5D-06E7367820D6}"/>
              </a:ext>
            </a:extLst>
          </p:cNvPr>
          <p:cNvSpPr>
            <a:spLocks noGrp="1"/>
          </p:cNvSpPr>
          <p:nvPr>
            <p:ph type="body" idx="1"/>
          </p:nvPr>
        </p:nvSpPr>
        <p:spPr/>
        <p:txBody>
          <a:bodyPr/>
          <a:lstStyle/>
          <a:p>
            <a:r>
              <a:rPr lang="en-US" dirty="0"/>
              <a:t>So, what are glitches?  Glitches are short duration noise transients seen in LIGO detector data and are caused by environmental interference or electronic malfunction.  They’re a problem because they often overlap on top of gravitational wave signals and prevent further analysis.  In particular, there’s one form of glitch we’re concerned about called scattered light glitches which happen when laser segments in the detector’s interferometer arms scatter off of tiny imperfections on the surfaces of the mirrors within.  These segments bounce off surrounding surfaces of differing relative velocity and rejoin the main beam path, which produces an additional phase shift picked up by the detector.  One of these scattered light glitches, known as fast scattering glitches, are the concern of this project.  These glitches come from combined motion in the anthropogenic and </a:t>
            </a:r>
            <a:r>
              <a:rPr lang="en-US" dirty="0" err="1"/>
              <a:t>microseismic</a:t>
            </a:r>
            <a:r>
              <a:rPr lang="en-US" dirty="0"/>
              <a:t> bands, or human and oceanic activity.</a:t>
            </a:r>
          </a:p>
        </p:txBody>
      </p:sp>
      <p:sp>
        <p:nvSpPr>
          <p:cNvPr id="4" name="Slide Number Placeholder 3">
            <a:extLst>
              <a:ext uri="{FF2B5EF4-FFF2-40B4-BE49-F238E27FC236}">
                <a16:creationId xmlns:a16="http://schemas.microsoft.com/office/drawing/2014/main" id="{02612ED3-91F0-D5CC-C580-D40250496783}"/>
              </a:ext>
            </a:extLst>
          </p:cNvPr>
          <p:cNvSpPr>
            <a:spLocks noGrp="1"/>
          </p:cNvSpPr>
          <p:nvPr>
            <p:ph type="sldNum" sz="quarter" idx="5"/>
          </p:nvPr>
        </p:nvSpPr>
        <p:spPr/>
        <p:txBody>
          <a:bodyPr/>
          <a:lstStyle/>
          <a:p>
            <a:fld id="{6DB62FED-0717-4074-857F-311AC8838133}" type="slidenum">
              <a:rPr lang="en-US" smtClean="0"/>
              <a:t>10</a:t>
            </a:fld>
            <a:endParaRPr lang="en-US"/>
          </a:p>
        </p:txBody>
      </p:sp>
    </p:spTree>
    <p:extLst>
      <p:ext uri="{BB962C8B-B14F-4D97-AF65-F5344CB8AC3E}">
        <p14:creationId xmlns:p14="http://schemas.microsoft.com/office/powerpoint/2010/main" val="383640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383C-F8D0-3281-91C8-9AE607853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86177-301B-0727-CF57-B71CCA2C0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1A565-AED1-474D-5B3C-686DAC4D5959}"/>
              </a:ext>
            </a:extLst>
          </p:cNvPr>
          <p:cNvSpPr>
            <a:spLocks noGrp="1"/>
          </p:cNvSpPr>
          <p:nvPr>
            <p:ph type="body" idx="1"/>
          </p:nvPr>
        </p:nvSpPr>
        <p:spPr/>
        <p:txBody>
          <a:bodyPr/>
          <a:lstStyle/>
          <a:p>
            <a:r>
              <a:rPr lang="en-US" dirty="0"/>
              <a:t>So, what are glitches?  Glitches are short duration noise transients seen in LIGO detector data and are caused by environmental interference or electronic malfunction.  They’re a problem because they often overlap on top of gravitational wave signals and prevent further analysis.  In particular, there’s one form of glitch we’re concerned about called scattered light glitches which happen when laser segments in the detector’s interferometer arms scatter off of tiny imperfections on the surfaces of the mirrors within.  These segments bounce off surrounding surfaces of differing relative velocity and rejoin the main beam path, which produces an additional phase shift picked up by the detector.  One of these scattered light glitches, known as fast scattering glitches, are the concern of this project.  These glitches come from combined motion in the anthropogenic and </a:t>
            </a:r>
            <a:r>
              <a:rPr lang="en-US" dirty="0" err="1"/>
              <a:t>microseismic</a:t>
            </a:r>
            <a:r>
              <a:rPr lang="en-US" dirty="0"/>
              <a:t> bands, or human and oceanic activity.</a:t>
            </a:r>
          </a:p>
        </p:txBody>
      </p:sp>
      <p:sp>
        <p:nvSpPr>
          <p:cNvPr id="4" name="Slide Number Placeholder 3">
            <a:extLst>
              <a:ext uri="{FF2B5EF4-FFF2-40B4-BE49-F238E27FC236}">
                <a16:creationId xmlns:a16="http://schemas.microsoft.com/office/drawing/2014/main" id="{6860406D-7195-7D05-CD80-4D2123F0603F}"/>
              </a:ext>
            </a:extLst>
          </p:cNvPr>
          <p:cNvSpPr>
            <a:spLocks noGrp="1"/>
          </p:cNvSpPr>
          <p:nvPr>
            <p:ph type="sldNum" sz="quarter" idx="5"/>
          </p:nvPr>
        </p:nvSpPr>
        <p:spPr/>
        <p:txBody>
          <a:bodyPr/>
          <a:lstStyle/>
          <a:p>
            <a:fld id="{6DB62FED-0717-4074-857F-311AC8838133}" type="slidenum">
              <a:rPr lang="en-US" smtClean="0"/>
              <a:t>11</a:t>
            </a:fld>
            <a:endParaRPr lang="en-US"/>
          </a:p>
        </p:txBody>
      </p:sp>
    </p:spTree>
    <p:extLst>
      <p:ext uri="{BB962C8B-B14F-4D97-AF65-F5344CB8AC3E}">
        <p14:creationId xmlns:p14="http://schemas.microsoft.com/office/powerpoint/2010/main" val="130575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22" indent="0" algn="ctr">
              <a:buNone/>
              <a:defRPr>
                <a:solidFill>
                  <a:schemeClr val="tx1">
                    <a:tint val="75000"/>
                  </a:schemeClr>
                </a:solidFill>
              </a:defRPr>
            </a:lvl2pPr>
            <a:lvl3pPr marL="913842" indent="0" algn="ctr">
              <a:buNone/>
              <a:defRPr>
                <a:solidFill>
                  <a:schemeClr val="tx1">
                    <a:tint val="75000"/>
                  </a:schemeClr>
                </a:solidFill>
              </a:defRPr>
            </a:lvl3pPr>
            <a:lvl4pPr marL="1370764" indent="0" algn="ctr">
              <a:buNone/>
              <a:defRPr>
                <a:solidFill>
                  <a:schemeClr val="tx1">
                    <a:tint val="75000"/>
                  </a:schemeClr>
                </a:solidFill>
              </a:defRPr>
            </a:lvl4pPr>
            <a:lvl5pPr marL="1827685" indent="0" algn="ctr">
              <a:buNone/>
              <a:defRPr>
                <a:solidFill>
                  <a:schemeClr val="tx1">
                    <a:tint val="75000"/>
                  </a:schemeClr>
                </a:solidFill>
              </a:defRPr>
            </a:lvl5pPr>
            <a:lvl6pPr marL="2284608" indent="0" algn="ctr">
              <a:buNone/>
              <a:defRPr>
                <a:solidFill>
                  <a:schemeClr val="tx1">
                    <a:tint val="75000"/>
                  </a:schemeClr>
                </a:solidFill>
              </a:defRPr>
            </a:lvl6pPr>
            <a:lvl7pPr marL="2741527" indent="0" algn="ctr">
              <a:buNone/>
              <a:defRPr>
                <a:solidFill>
                  <a:schemeClr val="tx1">
                    <a:tint val="75000"/>
                  </a:schemeClr>
                </a:solidFill>
              </a:defRPr>
            </a:lvl7pPr>
            <a:lvl8pPr marL="3198451" indent="0" algn="ctr">
              <a:buNone/>
              <a:defRPr>
                <a:solidFill>
                  <a:schemeClr val="tx1">
                    <a:tint val="75000"/>
                  </a:schemeClr>
                </a:solidFill>
              </a:defRPr>
            </a:lvl8pPr>
            <a:lvl9pPr marL="365536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2515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22" indent="0">
              <a:buNone/>
              <a:defRPr sz="2800"/>
            </a:lvl2pPr>
            <a:lvl3pPr marL="913842" indent="0">
              <a:buNone/>
              <a:defRPr sz="2400"/>
            </a:lvl3pPr>
            <a:lvl4pPr marL="1370764" indent="0">
              <a:buNone/>
              <a:defRPr sz="2000"/>
            </a:lvl4pPr>
            <a:lvl5pPr marL="1827685" indent="0">
              <a:buNone/>
              <a:defRPr sz="2000"/>
            </a:lvl5pPr>
            <a:lvl6pPr marL="2284608" indent="0">
              <a:buNone/>
              <a:defRPr sz="2000"/>
            </a:lvl6pPr>
            <a:lvl7pPr marL="2741527" indent="0">
              <a:buNone/>
              <a:defRPr sz="2000"/>
            </a:lvl7pPr>
            <a:lvl8pPr marL="3198451" indent="0">
              <a:buNone/>
              <a:defRPr sz="2000"/>
            </a:lvl8pPr>
            <a:lvl9pPr marL="365536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22" indent="0">
              <a:buNone/>
              <a:defRPr sz="1200"/>
            </a:lvl2pPr>
            <a:lvl3pPr marL="913842" indent="0">
              <a:buNone/>
              <a:defRPr sz="1000"/>
            </a:lvl3pPr>
            <a:lvl4pPr marL="1370764" indent="0">
              <a:buNone/>
              <a:defRPr sz="900"/>
            </a:lvl4pPr>
            <a:lvl5pPr marL="1827685" indent="0">
              <a:buNone/>
              <a:defRPr sz="900"/>
            </a:lvl5pPr>
            <a:lvl6pPr marL="2284608" indent="0">
              <a:buNone/>
              <a:defRPr sz="900"/>
            </a:lvl6pPr>
            <a:lvl7pPr marL="2741527" indent="0">
              <a:buNone/>
              <a:defRPr sz="900"/>
            </a:lvl7pPr>
            <a:lvl8pPr marL="3198451" indent="0">
              <a:buNone/>
              <a:defRPr sz="900"/>
            </a:lvl8pPr>
            <a:lvl9pPr marL="365536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F139E053-511C-804F-95A8-E058D6F2FC76}" type="datetimeFigureOut">
              <a:rPr lang="en-US" smtClean="0"/>
              <a:t>6/11/2025</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CECDB6BE-F456-244D-A057-5931619C66CE}" type="slidenum">
              <a:rPr lang="en-US" smtClean="0"/>
              <a:t>‹#›</a:t>
            </a:fld>
            <a:endParaRPr lang="en-US"/>
          </a:p>
        </p:txBody>
      </p:sp>
    </p:spTree>
    <p:extLst>
      <p:ext uri="{BB962C8B-B14F-4D97-AF65-F5344CB8AC3E}">
        <p14:creationId xmlns:p14="http://schemas.microsoft.com/office/powerpoint/2010/main" val="142962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F139E053-511C-804F-95A8-E058D6F2FC76}" type="datetimeFigureOut">
              <a:rPr lang="en-US" smtClean="0"/>
              <a:t>6/11/2025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CECDB6BE-F456-244D-A057-5931619C66CE}" type="slidenum">
              <a:rPr lang="en-US" smtClean="0"/>
              <a:t>‹#›</a:t>
            </a:fld>
            <a:endParaRPr lang="en-US"/>
          </a:p>
        </p:txBody>
      </p:sp>
    </p:spTree>
    <p:extLst>
      <p:ext uri="{BB962C8B-B14F-4D97-AF65-F5344CB8AC3E}">
        <p14:creationId xmlns:p14="http://schemas.microsoft.com/office/powerpoint/2010/main" val="1881298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F139E053-511C-804F-95A8-E058D6F2FC76}" type="datetimeFigureOut">
              <a:rPr lang="en-US" smtClean="0"/>
              <a:t>6/11/2025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CECDB6BE-F456-244D-A057-5931619C66CE}" type="slidenum">
              <a:rPr lang="en-US" smtClean="0"/>
              <a:t>‹#›</a:t>
            </a:fld>
            <a:endParaRPr lang="en-US"/>
          </a:p>
        </p:txBody>
      </p:sp>
    </p:spTree>
    <p:extLst>
      <p:ext uri="{BB962C8B-B14F-4D97-AF65-F5344CB8AC3E}">
        <p14:creationId xmlns:p14="http://schemas.microsoft.com/office/powerpoint/2010/main" val="2751354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5997-E1EE-9D44-965B-2993F1F8B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DD9FE6-B2AA-844A-B82F-86AAFA8636F7}"/>
              </a:ext>
            </a:extLst>
          </p:cNvPr>
          <p:cNvSpPr>
            <a:spLocks noGrp="1"/>
          </p:cNvSpPr>
          <p:nvPr>
            <p:ph type="dt" sz="half" idx="10"/>
          </p:nvPr>
        </p:nvSpPr>
        <p:spPr>
          <a:xfrm>
            <a:off x="457200" y="4767264"/>
            <a:ext cx="2133600" cy="273844"/>
          </a:xfrm>
          <a:prstGeom prst="rect">
            <a:avLst/>
          </a:prstGeom>
        </p:spPr>
        <p:txBody>
          <a:bodyPr/>
          <a:lstStyle/>
          <a:p>
            <a:fld id="{F139E053-511C-804F-95A8-E058D6F2FC76}" type="datetimeFigureOut">
              <a:rPr lang="en-US" smtClean="0"/>
              <a:t>6/11/2025</a:t>
            </a:fld>
            <a:endParaRPr lang="en-US"/>
          </a:p>
        </p:txBody>
      </p:sp>
      <p:sp>
        <p:nvSpPr>
          <p:cNvPr id="4" name="Footer Placeholder 3">
            <a:extLst>
              <a:ext uri="{FF2B5EF4-FFF2-40B4-BE49-F238E27FC236}">
                <a16:creationId xmlns:a16="http://schemas.microsoft.com/office/drawing/2014/main" id="{C107E61A-816F-A846-AB2C-FA3BA8DFF7F5}"/>
              </a:ext>
            </a:extLst>
          </p:cNvPr>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3F68C89-BA35-2848-8169-9CF0178CC437}"/>
              </a:ext>
            </a:extLst>
          </p:cNvPr>
          <p:cNvSpPr>
            <a:spLocks noGrp="1"/>
          </p:cNvSpPr>
          <p:nvPr>
            <p:ph type="sldNum" sz="quarter" idx="12"/>
          </p:nvPr>
        </p:nvSpPr>
        <p:spPr>
          <a:xfrm>
            <a:off x="6553200" y="4767264"/>
            <a:ext cx="2133600" cy="273844"/>
          </a:xfrm>
          <a:prstGeom prst="rect">
            <a:avLst/>
          </a:prstGeom>
        </p:spPr>
        <p:txBody>
          <a:bodyPr/>
          <a:lstStyle/>
          <a:p>
            <a:fld id="{CECDB6BE-F456-244D-A057-5931619C66CE}" type="slidenum">
              <a:rPr lang="en-US" smtClean="0"/>
              <a:t>‹#›</a:t>
            </a:fld>
            <a:endParaRPr lang="en-US"/>
          </a:p>
        </p:txBody>
      </p:sp>
    </p:spTree>
    <p:extLst>
      <p:ext uri="{BB962C8B-B14F-4D97-AF65-F5344CB8AC3E}">
        <p14:creationId xmlns:p14="http://schemas.microsoft.com/office/powerpoint/2010/main" val="443673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F68F-CB2B-69D0-C3AE-15147F31EE2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5F5D69A-3698-7AE8-2939-80E591AD710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7804CA1-2147-BD37-03B8-B7161E3DFCAB}"/>
              </a:ext>
            </a:extLst>
          </p:cNvPr>
          <p:cNvSpPr>
            <a:spLocks noGrp="1"/>
          </p:cNvSpPr>
          <p:nvPr>
            <p:ph type="dt" sz="half" idx="10"/>
          </p:nvPr>
        </p:nvSpPr>
        <p:spPr/>
        <p:txBody>
          <a:bodyPr/>
          <a:lstStyle/>
          <a:p>
            <a:fld id="{A5895D6D-CB4D-4FD5-9975-11E246344314}" type="datetime1">
              <a:rPr lang="en-US" smtClean="0"/>
              <a:t>6/11/2025</a:t>
            </a:fld>
            <a:endParaRPr lang="en-US"/>
          </a:p>
        </p:txBody>
      </p:sp>
      <p:sp>
        <p:nvSpPr>
          <p:cNvPr id="5" name="Footer Placeholder 4">
            <a:extLst>
              <a:ext uri="{FF2B5EF4-FFF2-40B4-BE49-F238E27FC236}">
                <a16:creationId xmlns:a16="http://schemas.microsoft.com/office/drawing/2014/main" id="{3C1A4B24-3B66-B12F-31BC-75F091AC6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08214-2FE4-5148-4AD1-C97E0644F2E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1114517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7C738-EECC-AAF6-DC29-02AA4387A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61F30-0626-2306-DB99-A55BAE4AEC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4056C-E368-D552-1BBE-0B786AE78B42}"/>
              </a:ext>
            </a:extLst>
          </p:cNvPr>
          <p:cNvSpPr>
            <a:spLocks noGrp="1"/>
          </p:cNvSpPr>
          <p:nvPr>
            <p:ph type="dt" sz="half" idx="10"/>
          </p:nvPr>
        </p:nvSpPr>
        <p:spPr/>
        <p:txBody>
          <a:bodyPr/>
          <a:lstStyle/>
          <a:p>
            <a:fld id="{3F0E93F0-8583-41A0-8013-73EDD4EACA6B}" type="datetime1">
              <a:rPr lang="en-US" smtClean="0"/>
              <a:t>6/11/2025</a:t>
            </a:fld>
            <a:endParaRPr lang="en-US"/>
          </a:p>
        </p:txBody>
      </p:sp>
      <p:sp>
        <p:nvSpPr>
          <p:cNvPr id="5" name="Footer Placeholder 4">
            <a:extLst>
              <a:ext uri="{FF2B5EF4-FFF2-40B4-BE49-F238E27FC236}">
                <a16:creationId xmlns:a16="http://schemas.microsoft.com/office/drawing/2014/main" id="{B5033184-E6D7-95A6-69AD-86EF40148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D50BC-F673-44F8-5F7F-A8A5240E0661}"/>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312462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833A-7885-FDEF-E9C8-BB0683A8C59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EFCAE93-AB5E-7EC5-144B-9B224119CE5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79672-D217-FE0E-19A8-F6EB3C969583}"/>
              </a:ext>
            </a:extLst>
          </p:cNvPr>
          <p:cNvSpPr>
            <a:spLocks noGrp="1"/>
          </p:cNvSpPr>
          <p:nvPr>
            <p:ph type="dt" sz="half" idx="10"/>
          </p:nvPr>
        </p:nvSpPr>
        <p:spPr/>
        <p:txBody>
          <a:bodyPr/>
          <a:lstStyle/>
          <a:p>
            <a:fld id="{93E634B0-399C-414E-8B70-B5BBFEE58A0C}" type="datetime1">
              <a:rPr lang="en-US" smtClean="0"/>
              <a:t>6/11/2025</a:t>
            </a:fld>
            <a:endParaRPr lang="en-US"/>
          </a:p>
        </p:txBody>
      </p:sp>
      <p:sp>
        <p:nvSpPr>
          <p:cNvPr id="5" name="Footer Placeholder 4">
            <a:extLst>
              <a:ext uri="{FF2B5EF4-FFF2-40B4-BE49-F238E27FC236}">
                <a16:creationId xmlns:a16="http://schemas.microsoft.com/office/drawing/2014/main" id="{DA740272-B3D5-7728-3059-CD769D082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5747C-1815-1756-6E46-3ECE13AA876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325403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6F7C-CDD4-9B52-3892-8DEE91EED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A8C9C-9897-A073-6143-69DA4A71E32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0067B-BD16-6878-3DD5-94D2490F123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F7C59-AA44-55FC-9A57-87FE87601EEB}"/>
              </a:ext>
            </a:extLst>
          </p:cNvPr>
          <p:cNvSpPr>
            <a:spLocks noGrp="1"/>
          </p:cNvSpPr>
          <p:nvPr>
            <p:ph type="dt" sz="half" idx="10"/>
          </p:nvPr>
        </p:nvSpPr>
        <p:spPr/>
        <p:txBody>
          <a:bodyPr/>
          <a:lstStyle/>
          <a:p>
            <a:fld id="{75D0DE35-A97F-4979-8D82-CDC1E3D132AF}" type="datetime1">
              <a:rPr lang="en-US" smtClean="0"/>
              <a:t>6/11/2025</a:t>
            </a:fld>
            <a:endParaRPr lang="en-US"/>
          </a:p>
        </p:txBody>
      </p:sp>
      <p:sp>
        <p:nvSpPr>
          <p:cNvPr id="6" name="Footer Placeholder 5">
            <a:extLst>
              <a:ext uri="{FF2B5EF4-FFF2-40B4-BE49-F238E27FC236}">
                <a16:creationId xmlns:a16="http://schemas.microsoft.com/office/drawing/2014/main" id="{E51F233C-16BF-C7B5-0002-DD2C829F3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E5282-6D03-ACEC-B0ED-ABE9B53A931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402789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777-BFE1-72AC-85BC-06B855547D6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048665-1B82-9EAA-FD5D-1631A722D46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D0A46-888F-1CAD-D6DF-BA928ED7F77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AF3371-6846-E78D-9BCE-288B7A0A0DE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5C6BB-8E25-852F-712E-6F899E51A2E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CECCC-E770-E9B7-2455-8955D702D83A}"/>
              </a:ext>
            </a:extLst>
          </p:cNvPr>
          <p:cNvSpPr>
            <a:spLocks noGrp="1"/>
          </p:cNvSpPr>
          <p:nvPr>
            <p:ph type="dt" sz="half" idx="10"/>
          </p:nvPr>
        </p:nvSpPr>
        <p:spPr/>
        <p:txBody>
          <a:bodyPr/>
          <a:lstStyle/>
          <a:p>
            <a:fld id="{089FCFFD-E889-4B95-B4BA-3A19DFCEFADC}" type="datetime1">
              <a:rPr lang="en-US" smtClean="0"/>
              <a:t>6/11/2025</a:t>
            </a:fld>
            <a:endParaRPr lang="en-US"/>
          </a:p>
        </p:txBody>
      </p:sp>
      <p:sp>
        <p:nvSpPr>
          <p:cNvPr id="8" name="Footer Placeholder 7">
            <a:extLst>
              <a:ext uri="{FF2B5EF4-FFF2-40B4-BE49-F238E27FC236}">
                <a16:creationId xmlns:a16="http://schemas.microsoft.com/office/drawing/2014/main" id="{AB38EEF9-71CA-C6C3-E6DF-30ED4F6CE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8920F4-ECD4-47F9-D258-0956EEFA9C20}"/>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123387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9E94-A9CD-5361-1081-BDDA2BEF3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7D838-B8A3-196B-CCEB-532C1706CB33}"/>
              </a:ext>
            </a:extLst>
          </p:cNvPr>
          <p:cNvSpPr>
            <a:spLocks noGrp="1"/>
          </p:cNvSpPr>
          <p:nvPr>
            <p:ph type="dt" sz="half" idx="10"/>
          </p:nvPr>
        </p:nvSpPr>
        <p:spPr/>
        <p:txBody>
          <a:bodyPr/>
          <a:lstStyle/>
          <a:p>
            <a:fld id="{C0BB5D25-ABB9-4AA5-ADE3-0E8240F50EBA}" type="datetime1">
              <a:rPr lang="en-US" smtClean="0"/>
              <a:t>6/11/2025</a:t>
            </a:fld>
            <a:endParaRPr lang="en-US"/>
          </a:p>
        </p:txBody>
      </p:sp>
      <p:sp>
        <p:nvSpPr>
          <p:cNvPr id="4" name="Footer Placeholder 3">
            <a:extLst>
              <a:ext uri="{FF2B5EF4-FFF2-40B4-BE49-F238E27FC236}">
                <a16:creationId xmlns:a16="http://schemas.microsoft.com/office/drawing/2014/main" id="{2DDF598D-3FC3-DCB5-CD9F-097DA7CDE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6F4260-4320-4504-151E-F5A1DB2B2B6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24894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4C5221D-B366-224C-A9CB-32CB678B26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602703"/>
            <a:ext cx="39319200" cy="2400297"/>
          </a:xfrm>
          <a:prstGeom prst="rect">
            <a:avLst/>
          </a:prstGeom>
        </p:spPr>
      </p:pic>
    </p:spTree>
    <p:extLst>
      <p:ext uri="{BB962C8B-B14F-4D97-AF65-F5344CB8AC3E}">
        <p14:creationId xmlns:p14="http://schemas.microsoft.com/office/powerpoint/2010/main" val="3366136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370A45-CBEA-9038-610B-5B22745E207A}"/>
              </a:ext>
            </a:extLst>
          </p:cNvPr>
          <p:cNvSpPr>
            <a:spLocks noGrp="1"/>
          </p:cNvSpPr>
          <p:nvPr>
            <p:ph type="dt" sz="half" idx="10"/>
          </p:nvPr>
        </p:nvSpPr>
        <p:spPr/>
        <p:txBody>
          <a:bodyPr/>
          <a:lstStyle/>
          <a:p>
            <a:fld id="{568E8B92-E1C0-42AD-8D48-6E759C2AEF8D}" type="datetime1">
              <a:rPr lang="en-US" smtClean="0"/>
              <a:t>6/11/2025</a:t>
            </a:fld>
            <a:endParaRPr lang="en-US"/>
          </a:p>
        </p:txBody>
      </p:sp>
      <p:sp>
        <p:nvSpPr>
          <p:cNvPr id="3" name="Footer Placeholder 2">
            <a:extLst>
              <a:ext uri="{FF2B5EF4-FFF2-40B4-BE49-F238E27FC236}">
                <a16:creationId xmlns:a16="http://schemas.microsoft.com/office/drawing/2014/main" id="{3258CFB2-702E-F4AA-EAED-8DFC913E35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D23CB8-ED61-9321-5D2F-838E05873D1C}"/>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3767162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957A-8AAE-EBDE-C7DA-3D9DCF1108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F147032-C364-DB04-C14F-FC53C9AB0A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FFB9A2-9DC2-0B1E-90AF-0123F4ED1D1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AFC5E4C-9344-1B92-E198-434645C3DB17}"/>
              </a:ext>
            </a:extLst>
          </p:cNvPr>
          <p:cNvSpPr>
            <a:spLocks noGrp="1"/>
          </p:cNvSpPr>
          <p:nvPr>
            <p:ph type="dt" sz="half" idx="10"/>
          </p:nvPr>
        </p:nvSpPr>
        <p:spPr/>
        <p:txBody>
          <a:bodyPr/>
          <a:lstStyle/>
          <a:p>
            <a:fld id="{F4A9256D-45F6-46B1-A292-92F7B116B1BA}" type="datetime1">
              <a:rPr lang="en-US" smtClean="0"/>
              <a:t>6/11/2025</a:t>
            </a:fld>
            <a:endParaRPr lang="en-US"/>
          </a:p>
        </p:txBody>
      </p:sp>
      <p:sp>
        <p:nvSpPr>
          <p:cNvPr id="6" name="Footer Placeholder 5">
            <a:extLst>
              <a:ext uri="{FF2B5EF4-FFF2-40B4-BE49-F238E27FC236}">
                <a16:creationId xmlns:a16="http://schemas.microsoft.com/office/drawing/2014/main" id="{DA918193-FD7A-19DC-42DA-620F72644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9A537-DAD7-F749-D463-9CE915FE8808}"/>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419030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17B0-CF86-9AAA-6773-D09349BE86E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840DF0-A871-D09C-FC3F-7BCE3DA3203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D8B7C82-B45D-0B0B-971F-4A41AECB02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5EF3FA8-0D86-2E07-32F1-663397BBCFBD}"/>
              </a:ext>
            </a:extLst>
          </p:cNvPr>
          <p:cNvSpPr>
            <a:spLocks noGrp="1"/>
          </p:cNvSpPr>
          <p:nvPr>
            <p:ph type="dt" sz="half" idx="10"/>
          </p:nvPr>
        </p:nvSpPr>
        <p:spPr/>
        <p:txBody>
          <a:bodyPr/>
          <a:lstStyle/>
          <a:p>
            <a:fld id="{2826DCA2-6FE1-49A5-B1C3-FC3FCAC4A47B}" type="datetime1">
              <a:rPr lang="en-US" smtClean="0"/>
              <a:t>6/11/2025</a:t>
            </a:fld>
            <a:endParaRPr lang="en-US"/>
          </a:p>
        </p:txBody>
      </p:sp>
      <p:sp>
        <p:nvSpPr>
          <p:cNvPr id="6" name="Footer Placeholder 5">
            <a:extLst>
              <a:ext uri="{FF2B5EF4-FFF2-40B4-BE49-F238E27FC236}">
                <a16:creationId xmlns:a16="http://schemas.microsoft.com/office/drawing/2014/main" id="{96980E36-11C5-F0E6-CA68-CCB1DEF31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C1F03C-EB22-2FF5-3195-78B92A0E8421}"/>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2920609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E213-C100-7CE4-5460-6678A4256A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107F2-818C-83A8-9D51-0E641FE87D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D22A3-6022-6F25-F2E6-72D6FB4BCF77}"/>
              </a:ext>
            </a:extLst>
          </p:cNvPr>
          <p:cNvSpPr>
            <a:spLocks noGrp="1"/>
          </p:cNvSpPr>
          <p:nvPr>
            <p:ph type="dt" sz="half" idx="10"/>
          </p:nvPr>
        </p:nvSpPr>
        <p:spPr/>
        <p:txBody>
          <a:bodyPr/>
          <a:lstStyle/>
          <a:p>
            <a:fld id="{3E46A0A1-E6E9-457E-88FE-043C0D749751}" type="datetime1">
              <a:rPr lang="en-US" smtClean="0"/>
              <a:t>6/11/2025</a:t>
            </a:fld>
            <a:endParaRPr lang="en-US"/>
          </a:p>
        </p:txBody>
      </p:sp>
      <p:sp>
        <p:nvSpPr>
          <p:cNvPr id="5" name="Footer Placeholder 4">
            <a:extLst>
              <a:ext uri="{FF2B5EF4-FFF2-40B4-BE49-F238E27FC236}">
                <a16:creationId xmlns:a16="http://schemas.microsoft.com/office/drawing/2014/main" id="{680B64FA-E9CA-5C93-16FE-9F3D2CA9D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AACBA-A499-D1F2-1601-42654BA7CB18}"/>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75388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580B9-7BD3-2AF7-54E1-96328EF9692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C7F258-E5EB-B11F-9F3D-430C063A00E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FF3C0-0E62-0548-DECA-7DEBD80F3BD8}"/>
              </a:ext>
            </a:extLst>
          </p:cNvPr>
          <p:cNvSpPr>
            <a:spLocks noGrp="1"/>
          </p:cNvSpPr>
          <p:nvPr>
            <p:ph type="dt" sz="half" idx="10"/>
          </p:nvPr>
        </p:nvSpPr>
        <p:spPr/>
        <p:txBody>
          <a:bodyPr/>
          <a:lstStyle/>
          <a:p>
            <a:fld id="{21B1BE7F-491B-48FF-97E2-4B9D4C98362A}" type="datetime1">
              <a:rPr lang="en-US" smtClean="0"/>
              <a:t>6/11/2025</a:t>
            </a:fld>
            <a:endParaRPr lang="en-US"/>
          </a:p>
        </p:txBody>
      </p:sp>
      <p:sp>
        <p:nvSpPr>
          <p:cNvPr id="5" name="Footer Placeholder 4">
            <a:extLst>
              <a:ext uri="{FF2B5EF4-FFF2-40B4-BE49-F238E27FC236}">
                <a16:creationId xmlns:a16="http://schemas.microsoft.com/office/drawing/2014/main" id="{D023FA14-7A64-E65D-086F-C376C67EB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B1FA0-7AE7-E93F-B4BF-DBECFC759A21}"/>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4161617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A picture containing bird, water, player&#10;&#10;Description automatically generated">
            <a:extLst>
              <a:ext uri="{FF2B5EF4-FFF2-40B4-BE49-F238E27FC236}">
                <a16:creationId xmlns:a16="http://schemas.microsoft.com/office/drawing/2014/main" id="{0CA095BF-FF6A-F94E-86BD-0F793FCE823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4C5221D-B366-224C-A9CB-32CB678B26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1602703"/>
            <a:ext cx="39319200" cy="2400297"/>
          </a:xfrm>
          <a:prstGeom prst="rect">
            <a:avLst/>
          </a:prstGeom>
        </p:spPr>
      </p:pic>
      <p:pic>
        <p:nvPicPr>
          <p:cNvPr id="7" name="Picture 6">
            <a:extLst>
              <a:ext uri="{FF2B5EF4-FFF2-40B4-BE49-F238E27FC236}">
                <a16:creationId xmlns:a16="http://schemas.microsoft.com/office/drawing/2014/main" id="{91087CDA-C860-8845-AAA6-E24E138FCB59}"/>
              </a:ext>
            </a:extLst>
          </p:cNvPr>
          <p:cNvPicPr>
            <a:picLocks noChangeAspect="1"/>
          </p:cNvPicPr>
          <p:nvPr userDrawn="1"/>
        </p:nvPicPr>
        <p:blipFill rotWithShape="1">
          <a:blip r:embed="rId4"/>
          <a:srcRect r="50000"/>
          <a:stretch/>
        </p:blipFill>
        <p:spPr>
          <a:xfrm>
            <a:off x="7372949" y="4153042"/>
            <a:ext cx="1578543" cy="990458"/>
          </a:xfrm>
          <a:prstGeom prst="rect">
            <a:avLst/>
          </a:prstGeom>
        </p:spPr>
      </p:pic>
    </p:spTree>
    <p:extLst>
      <p:ext uri="{BB962C8B-B14F-4D97-AF65-F5344CB8AC3E}">
        <p14:creationId xmlns:p14="http://schemas.microsoft.com/office/powerpoint/2010/main" val="143141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22" indent="0">
              <a:buNone/>
              <a:defRPr sz="1800">
                <a:solidFill>
                  <a:schemeClr val="tx1">
                    <a:tint val="75000"/>
                  </a:schemeClr>
                </a:solidFill>
              </a:defRPr>
            </a:lvl2pPr>
            <a:lvl3pPr marL="913842" indent="0">
              <a:buNone/>
              <a:defRPr sz="1600">
                <a:solidFill>
                  <a:schemeClr val="tx1">
                    <a:tint val="75000"/>
                  </a:schemeClr>
                </a:solidFill>
              </a:defRPr>
            </a:lvl3pPr>
            <a:lvl4pPr marL="1370764" indent="0">
              <a:buNone/>
              <a:defRPr sz="1400">
                <a:solidFill>
                  <a:schemeClr val="tx1">
                    <a:tint val="75000"/>
                  </a:schemeClr>
                </a:solidFill>
              </a:defRPr>
            </a:lvl4pPr>
            <a:lvl5pPr marL="1827685" indent="0">
              <a:buNone/>
              <a:defRPr sz="1400">
                <a:solidFill>
                  <a:schemeClr val="tx1">
                    <a:tint val="75000"/>
                  </a:schemeClr>
                </a:solidFill>
              </a:defRPr>
            </a:lvl5pPr>
            <a:lvl6pPr marL="2284608" indent="0">
              <a:buNone/>
              <a:defRPr sz="1400">
                <a:solidFill>
                  <a:schemeClr val="tx1">
                    <a:tint val="75000"/>
                  </a:schemeClr>
                </a:solidFill>
              </a:defRPr>
            </a:lvl6pPr>
            <a:lvl7pPr marL="2741527" indent="0">
              <a:buNone/>
              <a:defRPr sz="1400">
                <a:solidFill>
                  <a:schemeClr val="tx1">
                    <a:tint val="75000"/>
                  </a:schemeClr>
                </a:solidFill>
              </a:defRPr>
            </a:lvl7pPr>
            <a:lvl8pPr marL="3198451" indent="0">
              <a:buNone/>
              <a:defRPr sz="1400">
                <a:solidFill>
                  <a:schemeClr val="tx1">
                    <a:tint val="75000"/>
                  </a:schemeClr>
                </a:solidFill>
              </a:defRPr>
            </a:lvl8pPr>
            <a:lvl9pPr marL="365536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247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66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6922" indent="0">
              <a:buNone/>
              <a:defRPr sz="2000" b="1"/>
            </a:lvl2pPr>
            <a:lvl3pPr marL="913842" indent="0">
              <a:buNone/>
              <a:defRPr sz="1800" b="1"/>
            </a:lvl3pPr>
            <a:lvl4pPr marL="1370764" indent="0">
              <a:buNone/>
              <a:defRPr sz="1600" b="1"/>
            </a:lvl4pPr>
            <a:lvl5pPr marL="1827685" indent="0">
              <a:buNone/>
              <a:defRPr sz="1600" b="1"/>
            </a:lvl5pPr>
            <a:lvl6pPr marL="2284608" indent="0">
              <a:buNone/>
              <a:defRPr sz="1600" b="1"/>
            </a:lvl6pPr>
            <a:lvl7pPr marL="2741527" indent="0">
              <a:buNone/>
              <a:defRPr sz="1600" b="1"/>
            </a:lvl7pPr>
            <a:lvl8pPr marL="3198451" indent="0">
              <a:buNone/>
              <a:defRPr sz="1600" b="1"/>
            </a:lvl8pPr>
            <a:lvl9pPr marL="36553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922" indent="0">
              <a:buNone/>
              <a:defRPr sz="2000" b="1"/>
            </a:lvl2pPr>
            <a:lvl3pPr marL="913842" indent="0">
              <a:buNone/>
              <a:defRPr sz="1800" b="1"/>
            </a:lvl3pPr>
            <a:lvl4pPr marL="1370764" indent="0">
              <a:buNone/>
              <a:defRPr sz="1600" b="1"/>
            </a:lvl4pPr>
            <a:lvl5pPr marL="1827685" indent="0">
              <a:buNone/>
              <a:defRPr sz="1600" b="1"/>
            </a:lvl5pPr>
            <a:lvl6pPr marL="2284608" indent="0">
              <a:buNone/>
              <a:defRPr sz="1600" b="1"/>
            </a:lvl6pPr>
            <a:lvl7pPr marL="2741527" indent="0">
              <a:buNone/>
              <a:defRPr sz="1600" b="1"/>
            </a:lvl7pPr>
            <a:lvl8pPr marL="3198451" indent="0">
              <a:buNone/>
              <a:defRPr sz="1600" b="1"/>
            </a:lvl8pPr>
            <a:lvl9pPr marL="36553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330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481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D642C-F235-904B-8B32-91631983148A}"/>
              </a:ext>
            </a:extLst>
          </p:cNvPr>
          <p:cNvPicPr>
            <a:picLocks noChangeAspect="1"/>
          </p:cNvPicPr>
          <p:nvPr userDrawn="1"/>
        </p:nvPicPr>
        <p:blipFill rotWithShape="1">
          <a:blip r:embed="rId2"/>
          <a:srcRect r="50000"/>
          <a:stretch/>
        </p:blipFill>
        <p:spPr>
          <a:xfrm>
            <a:off x="7372949" y="4153042"/>
            <a:ext cx="1578543" cy="990458"/>
          </a:xfrm>
          <a:prstGeom prst="rect">
            <a:avLst/>
          </a:prstGeom>
        </p:spPr>
      </p:pic>
    </p:spTree>
    <p:extLst>
      <p:ext uri="{BB962C8B-B14F-4D97-AF65-F5344CB8AC3E}">
        <p14:creationId xmlns:p14="http://schemas.microsoft.com/office/powerpoint/2010/main" val="371740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7"/>
            <a:ext cx="3008313" cy="3518297"/>
          </a:xfrm>
        </p:spPr>
        <p:txBody>
          <a:bodyPr/>
          <a:lstStyle>
            <a:lvl1pPr marL="0" indent="0">
              <a:buNone/>
              <a:defRPr sz="1400"/>
            </a:lvl1pPr>
            <a:lvl2pPr marL="456922" indent="0">
              <a:buNone/>
              <a:defRPr sz="1200"/>
            </a:lvl2pPr>
            <a:lvl3pPr marL="913842" indent="0">
              <a:buNone/>
              <a:defRPr sz="1000"/>
            </a:lvl3pPr>
            <a:lvl4pPr marL="1370764" indent="0">
              <a:buNone/>
              <a:defRPr sz="900"/>
            </a:lvl4pPr>
            <a:lvl5pPr marL="1827685" indent="0">
              <a:buNone/>
              <a:defRPr sz="900"/>
            </a:lvl5pPr>
            <a:lvl6pPr marL="2284608" indent="0">
              <a:buNone/>
              <a:defRPr sz="900"/>
            </a:lvl6pPr>
            <a:lvl7pPr marL="2741527" indent="0">
              <a:buNone/>
              <a:defRPr sz="900"/>
            </a:lvl7pPr>
            <a:lvl8pPr marL="3198451" indent="0">
              <a:buNone/>
              <a:defRPr sz="900"/>
            </a:lvl8pPr>
            <a:lvl9pPr marL="365536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F139E053-511C-804F-95A8-E058D6F2FC76}" type="datetimeFigureOut">
              <a:rPr lang="en-US" smtClean="0"/>
              <a:t>6/11/2025</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CECDB6BE-F456-244D-A057-5931619C66CE}" type="slidenum">
              <a:rPr lang="en-US" smtClean="0"/>
              <a:t>‹#›</a:t>
            </a:fld>
            <a:endParaRPr lang="en-US"/>
          </a:p>
        </p:txBody>
      </p:sp>
    </p:spTree>
    <p:extLst>
      <p:ext uri="{BB962C8B-B14F-4D97-AF65-F5344CB8AC3E}">
        <p14:creationId xmlns:p14="http://schemas.microsoft.com/office/powerpoint/2010/main" val="35971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02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87" tIns="45693" rIns="91387" bIns="45693"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387" tIns="45693" rIns="91387" bIns="4569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A949FFC9-B01F-C848-A520-D38C6FFA1793}"/>
              </a:ext>
            </a:extLst>
          </p:cNvPr>
          <p:cNvPicPr>
            <a:picLocks noChangeAspect="1"/>
          </p:cNvPicPr>
          <p:nvPr userDrawn="1"/>
        </p:nvPicPr>
        <p:blipFill rotWithShape="1">
          <a:blip r:embed="rId15"/>
          <a:srcRect r="50000"/>
          <a:stretch/>
        </p:blipFill>
        <p:spPr>
          <a:xfrm>
            <a:off x="7372949" y="4153042"/>
            <a:ext cx="1578543" cy="990458"/>
          </a:xfrm>
          <a:prstGeom prst="rect">
            <a:avLst/>
          </a:prstGeom>
        </p:spPr>
      </p:pic>
    </p:spTree>
    <p:extLst>
      <p:ext uri="{BB962C8B-B14F-4D97-AF65-F5344CB8AC3E}">
        <p14:creationId xmlns:p14="http://schemas.microsoft.com/office/powerpoint/2010/main" val="96710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p:titleStyle>
    <p:bodyStyle>
      <a:lvl1pPr marL="342690" indent="-342690" algn="l" defTabSz="456922" rtl="0" eaLnBrk="1" latinLnBrk="0" hangingPunct="1">
        <a:spcBef>
          <a:spcPct val="20000"/>
        </a:spcBef>
        <a:buFont typeface="Arial"/>
        <a:buChar char="•"/>
        <a:defRPr sz="2000" b="0" i="0" kern="1200">
          <a:solidFill>
            <a:schemeClr val="bg1"/>
          </a:solidFill>
          <a:latin typeface="Avenir" panose="02000503020000020003" pitchFamily="2" charset="0"/>
          <a:ea typeface="+mn-ea"/>
          <a:cs typeface="+mn-cs"/>
        </a:defRPr>
      </a:lvl1pPr>
      <a:lvl2pPr marL="742496" indent="-285576" algn="l" defTabSz="456922" rtl="0" eaLnBrk="1" latinLnBrk="0" hangingPunct="1">
        <a:spcBef>
          <a:spcPct val="20000"/>
        </a:spcBef>
        <a:buFont typeface="Arial"/>
        <a:buChar char="–"/>
        <a:defRPr sz="1800" b="0" i="0" kern="1200">
          <a:solidFill>
            <a:schemeClr val="bg1"/>
          </a:solidFill>
          <a:latin typeface="Avenir" panose="02000503020000020003" pitchFamily="2" charset="0"/>
          <a:ea typeface="+mn-ea"/>
          <a:cs typeface="+mn-cs"/>
        </a:defRPr>
      </a:lvl2pPr>
      <a:lvl3pPr marL="1142305" indent="-228460" algn="l" defTabSz="456922" rtl="0" eaLnBrk="1" latinLnBrk="0" hangingPunct="1">
        <a:spcBef>
          <a:spcPct val="20000"/>
        </a:spcBef>
        <a:buFont typeface="Arial"/>
        <a:buChar char="•"/>
        <a:defRPr sz="1600" b="0" i="0" kern="1200">
          <a:solidFill>
            <a:schemeClr val="bg1"/>
          </a:solidFill>
          <a:latin typeface="Avenir" panose="02000503020000020003" pitchFamily="2" charset="0"/>
          <a:ea typeface="+mn-ea"/>
          <a:cs typeface="+mn-cs"/>
        </a:defRPr>
      </a:lvl3pPr>
      <a:lvl4pPr marL="1599224" indent="-228460" algn="l" defTabSz="456922" rtl="0" eaLnBrk="1" latinLnBrk="0" hangingPunct="1">
        <a:spcBef>
          <a:spcPct val="20000"/>
        </a:spcBef>
        <a:buFont typeface="Arial"/>
        <a:buChar char="–"/>
        <a:defRPr sz="1400" b="0" i="0" kern="1200">
          <a:solidFill>
            <a:schemeClr val="bg1"/>
          </a:solidFill>
          <a:latin typeface="Avenir" panose="02000503020000020003" pitchFamily="2" charset="0"/>
          <a:ea typeface="+mn-ea"/>
          <a:cs typeface="+mn-cs"/>
        </a:defRPr>
      </a:lvl4pPr>
      <a:lvl5pPr marL="2056146" indent="-228460" algn="l" defTabSz="456922" rtl="0" eaLnBrk="1" latinLnBrk="0" hangingPunct="1">
        <a:spcBef>
          <a:spcPct val="20000"/>
        </a:spcBef>
        <a:buFont typeface="Arial"/>
        <a:buChar char="»"/>
        <a:defRPr sz="1400" b="0" i="0" kern="1200">
          <a:solidFill>
            <a:schemeClr val="bg1"/>
          </a:solidFill>
          <a:latin typeface="Avenir" panose="02000503020000020003" pitchFamily="2" charset="0"/>
          <a:ea typeface="+mn-ea"/>
          <a:cs typeface="+mn-cs"/>
        </a:defRPr>
      </a:lvl5pPr>
      <a:lvl6pPr marL="2513068" indent="-228460" algn="l" defTabSz="456922" rtl="0" eaLnBrk="1" latinLnBrk="0" hangingPunct="1">
        <a:spcBef>
          <a:spcPct val="20000"/>
        </a:spcBef>
        <a:buFont typeface="Arial"/>
        <a:buChar char="•"/>
        <a:defRPr sz="2000" kern="1200">
          <a:solidFill>
            <a:schemeClr val="tx1"/>
          </a:solidFill>
          <a:latin typeface="+mn-lt"/>
          <a:ea typeface="+mn-ea"/>
          <a:cs typeface="+mn-cs"/>
        </a:defRPr>
      </a:lvl6pPr>
      <a:lvl7pPr marL="2969990" indent="-228460" algn="l" defTabSz="456922" rtl="0" eaLnBrk="1" latinLnBrk="0" hangingPunct="1">
        <a:spcBef>
          <a:spcPct val="20000"/>
        </a:spcBef>
        <a:buFont typeface="Arial"/>
        <a:buChar char="•"/>
        <a:defRPr sz="2000" kern="1200">
          <a:solidFill>
            <a:schemeClr val="tx1"/>
          </a:solidFill>
          <a:latin typeface="+mn-lt"/>
          <a:ea typeface="+mn-ea"/>
          <a:cs typeface="+mn-cs"/>
        </a:defRPr>
      </a:lvl7pPr>
      <a:lvl8pPr marL="3426910" indent="-228460" algn="l" defTabSz="456922" rtl="0" eaLnBrk="1" latinLnBrk="0" hangingPunct="1">
        <a:spcBef>
          <a:spcPct val="20000"/>
        </a:spcBef>
        <a:buFont typeface="Arial"/>
        <a:buChar char="•"/>
        <a:defRPr sz="2000" kern="1200">
          <a:solidFill>
            <a:schemeClr val="tx1"/>
          </a:solidFill>
          <a:latin typeface="+mn-lt"/>
          <a:ea typeface="+mn-ea"/>
          <a:cs typeface="+mn-cs"/>
        </a:defRPr>
      </a:lvl8pPr>
      <a:lvl9pPr marL="3883830" indent="-228460" algn="l" defTabSz="45692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22" rtl="0" eaLnBrk="1" latinLnBrk="0" hangingPunct="1">
        <a:defRPr sz="1800" kern="1200">
          <a:solidFill>
            <a:schemeClr val="tx1"/>
          </a:solidFill>
          <a:latin typeface="+mn-lt"/>
          <a:ea typeface="+mn-ea"/>
          <a:cs typeface="+mn-cs"/>
        </a:defRPr>
      </a:lvl1pPr>
      <a:lvl2pPr marL="456922" algn="l" defTabSz="456922" rtl="0" eaLnBrk="1" latinLnBrk="0" hangingPunct="1">
        <a:defRPr sz="1800" kern="1200">
          <a:solidFill>
            <a:schemeClr val="tx1"/>
          </a:solidFill>
          <a:latin typeface="+mn-lt"/>
          <a:ea typeface="+mn-ea"/>
          <a:cs typeface="+mn-cs"/>
        </a:defRPr>
      </a:lvl2pPr>
      <a:lvl3pPr marL="913842" algn="l" defTabSz="456922" rtl="0" eaLnBrk="1" latinLnBrk="0" hangingPunct="1">
        <a:defRPr sz="1800" kern="1200">
          <a:solidFill>
            <a:schemeClr val="tx1"/>
          </a:solidFill>
          <a:latin typeface="+mn-lt"/>
          <a:ea typeface="+mn-ea"/>
          <a:cs typeface="+mn-cs"/>
        </a:defRPr>
      </a:lvl3pPr>
      <a:lvl4pPr marL="1370764" algn="l" defTabSz="456922" rtl="0" eaLnBrk="1" latinLnBrk="0" hangingPunct="1">
        <a:defRPr sz="1800" kern="1200">
          <a:solidFill>
            <a:schemeClr val="tx1"/>
          </a:solidFill>
          <a:latin typeface="+mn-lt"/>
          <a:ea typeface="+mn-ea"/>
          <a:cs typeface="+mn-cs"/>
        </a:defRPr>
      </a:lvl4pPr>
      <a:lvl5pPr marL="1827685" algn="l" defTabSz="456922" rtl="0" eaLnBrk="1" latinLnBrk="0" hangingPunct="1">
        <a:defRPr sz="1800" kern="1200">
          <a:solidFill>
            <a:schemeClr val="tx1"/>
          </a:solidFill>
          <a:latin typeface="+mn-lt"/>
          <a:ea typeface="+mn-ea"/>
          <a:cs typeface="+mn-cs"/>
        </a:defRPr>
      </a:lvl5pPr>
      <a:lvl6pPr marL="2284608" algn="l" defTabSz="456922" rtl="0" eaLnBrk="1" latinLnBrk="0" hangingPunct="1">
        <a:defRPr sz="1800" kern="1200">
          <a:solidFill>
            <a:schemeClr val="tx1"/>
          </a:solidFill>
          <a:latin typeface="+mn-lt"/>
          <a:ea typeface="+mn-ea"/>
          <a:cs typeface="+mn-cs"/>
        </a:defRPr>
      </a:lvl6pPr>
      <a:lvl7pPr marL="2741527" algn="l" defTabSz="456922" rtl="0" eaLnBrk="1" latinLnBrk="0" hangingPunct="1">
        <a:defRPr sz="1800" kern="1200">
          <a:solidFill>
            <a:schemeClr val="tx1"/>
          </a:solidFill>
          <a:latin typeface="+mn-lt"/>
          <a:ea typeface="+mn-ea"/>
          <a:cs typeface="+mn-cs"/>
        </a:defRPr>
      </a:lvl7pPr>
      <a:lvl8pPr marL="3198451" algn="l" defTabSz="456922" rtl="0" eaLnBrk="1" latinLnBrk="0" hangingPunct="1">
        <a:defRPr sz="1800" kern="1200">
          <a:solidFill>
            <a:schemeClr val="tx1"/>
          </a:solidFill>
          <a:latin typeface="+mn-lt"/>
          <a:ea typeface="+mn-ea"/>
          <a:cs typeface="+mn-cs"/>
        </a:defRPr>
      </a:lvl8pPr>
      <a:lvl9pPr marL="3655369" algn="l" defTabSz="45692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68646-3FE6-CA6B-E75D-289B1014A05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D32114-2B50-4D09-A1FC-5457DB23515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BF711-826D-9224-5195-7238D29221E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F85179-8CCC-4364-9B3F-6814E290D1B6}" type="datetime1">
              <a:rPr lang="en-US" smtClean="0"/>
              <a:t>6/11/2025</a:t>
            </a:fld>
            <a:endParaRPr lang="en-US"/>
          </a:p>
        </p:txBody>
      </p:sp>
      <p:sp>
        <p:nvSpPr>
          <p:cNvPr id="5" name="Footer Placeholder 4">
            <a:extLst>
              <a:ext uri="{FF2B5EF4-FFF2-40B4-BE49-F238E27FC236}">
                <a16:creationId xmlns:a16="http://schemas.microsoft.com/office/drawing/2014/main" id="{BC26A897-6EF3-ED81-AC24-D75310B4E8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61D533-9622-757B-D17C-2BD472CA7C8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A09E6EE-4525-4722-82F5-31C709542B96}" type="slidenum">
              <a:rPr lang="en-US" smtClean="0"/>
              <a:t>‹#›</a:t>
            </a:fld>
            <a:endParaRPr lang="en-US"/>
          </a:p>
        </p:txBody>
      </p:sp>
    </p:spTree>
    <p:extLst>
      <p:ext uri="{BB962C8B-B14F-4D97-AF65-F5344CB8AC3E}">
        <p14:creationId xmlns:p14="http://schemas.microsoft.com/office/powerpoint/2010/main" val="16612085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gi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0.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0.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bg>
      <p:bgPr>
        <a:solidFill>
          <a:srgbClr val="080027">
            <a:alpha val="98000"/>
          </a:srgbClr>
        </a:solidFill>
        <a:effectLst/>
      </p:bgPr>
    </p:bg>
    <p:spTree>
      <p:nvGrpSpPr>
        <p:cNvPr id="1" name="">
          <a:extLst>
            <a:ext uri="{FF2B5EF4-FFF2-40B4-BE49-F238E27FC236}">
              <a16:creationId xmlns:a16="http://schemas.microsoft.com/office/drawing/2014/main" id="{377954EA-DCF6-6E86-8B11-65F9E84861D5}"/>
            </a:ext>
          </a:extLst>
        </p:cNvPr>
        <p:cNvGrpSpPr/>
        <p:nvPr/>
      </p:nvGrpSpPr>
      <p:grpSpPr>
        <a:xfrm>
          <a:off x="0" y="0"/>
          <a:ext cx="0" cy="0"/>
          <a:chOff x="0" y="0"/>
          <a:chExt cx="0" cy="0"/>
        </a:xfrm>
      </p:grpSpPr>
      <p:sp>
        <p:nvSpPr>
          <p:cNvPr id="9" name="!!BLUR">
            <a:extLst>
              <a:ext uri="{FF2B5EF4-FFF2-40B4-BE49-F238E27FC236}">
                <a16:creationId xmlns:a16="http://schemas.microsoft.com/office/drawing/2014/main" id="{88D07A89-F439-A887-E9AE-A4C565E51D7B}"/>
              </a:ext>
            </a:extLst>
          </p:cNvPr>
          <p:cNvSpPr/>
          <p:nvPr/>
        </p:nvSpPr>
        <p:spPr>
          <a:xfrm>
            <a:off x="0" y="2320547"/>
            <a:ext cx="9143999" cy="368904"/>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GWB" descr="Gravitational wave background - Wikipedia">
            <a:extLst>
              <a:ext uri="{FF2B5EF4-FFF2-40B4-BE49-F238E27FC236}">
                <a16:creationId xmlns:a16="http://schemas.microsoft.com/office/drawing/2014/main" id="{3CDA6462-5C4A-9793-A4DD-83AC3D8608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4136964" y="2315404"/>
            <a:ext cx="748094" cy="3740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 name="!!TopBar">
            <a:extLst>
              <a:ext uri="{FF2B5EF4-FFF2-40B4-BE49-F238E27FC236}">
                <a16:creationId xmlns:a16="http://schemas.microsoft.com/office/drawing/2014/main" id="{10B1C256-FEDB-A8D9-58C9-4FF9189ACD52}"/>
              </a:ext>
            </a:extLst>
          </p:cNvPr>
          <p:cNvCxnSpPr>
            <a:cxnSpLocks/>
          </p:cNvCxnSpPr>
          <p:nvPr/>
        </p:nvCxnSpPr>
        <p:spPr>
          <a:xfrm>
            <a:off x="1" y="2304725"/>
            <a:ext cx="9143999" cy="5121"/>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BottomBar">
            <a:extLst>
              <a:ext uri="{FF2B5EF4-FFF2-40B4-BE49-F238E27FC236}">
                <a16:creationId xmlns:a16="http://schemas.microsoft.com/office/drawing/2014/main" id="{E59E642C-1B86-A634-6AE1-B873489770D2}"/>
              </a:ext>
            </a:extLst>
          </p:cNvPr>
          <p:cNvCxnSpPr>
            <a:cxnSpLocks/>
          </p:cNvCxnSpPr>
          <p:nvPr/>
        </p:nvCxnSpPr>
        <p:spPr>
          <a:xfrm>
            <a:off x="0" y="2682101"/>
            <a:ext cx="9144000" cy="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GWANW">
            <a:extLst>
              <a:ext uri="{FF2B5EF4-FFF2-40B4-BE49-F238E27FC236}">
                <a16:creationId xmlns:a16="http://schemas.microsoft.com/office/drawing/2014/main" id="{73DDE416-9E47-24AB-E64A-C266EDC75AB9}"/>
              </a:ext>
            </a:extLst>
          </p:cNvPr>
          <p:cNvSpPr txBox="1"/>
          <p:nvPr/>
        </p:nvSpPr>
        <p:spPr>
          <a:xfrm>
            <a:off x="401430" y="2313704"/>
            <a:ext cx="7914420" cy="369332"/>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accent6">
                    <a:lumMod val="60000"/>
                    <a:lumOff val="40000"/>
                  </a:schemeClr>
                </a:solidFill>
                <a:latin typeface="Avenir Black Oblique" panose="02000503020000020003" pitchFamily="2" charset="0"/>
              </a:rPr>
              <a:t>GWANW Meeting </a:t>
            </a:r>
            <a:r>
              <a:rPr lang="en-US" b="1" dirty="0">
                <a:ln w="6350">
                  <a:solidFill>
                    <a:srgbClr val="080027"/>
                  </a:solidFill>
                </a:ln>
                <a:solidFill>
                  <a:schemeClr val="accent6">
                    <a:lumMod val="60000"/>
                    <a:lumOff val="40000"/>
                  </a:schemeClr>
                </a:solidFill>
                <a:latin typeface="Avenir Black" panose="02000503020000020003" pitchFamily="2" charset="0"/>
              </a:rPr>
              <a:t>|</a:t>
            </a:r>
            <a:r>
              <a:rPr lang="en-US" b="1" i="1" dirty="0">
                <a:ln w="6350">
                  <a:solidFill>
                    <a:srgbClr val="080027"/>
                  </a:solidFill>
                </a:ln>
                <a:solidFill>
                  <a:schemeClr val="accent6">
                    <a:lumMod val="60000"/>
                    <a:lumOff val="40000"/>
                  </a:schemeClr>
                </a:solidFill>
                <a:latin typeface="Avenir Black Oblique" panose="02000503020000020003" pitchFamily="2" charset="0"/>
              </a:rPr>
              <a:t> June 11, 2025</a:t>
            </a:r>
            <a:endParaRPr lang="en-US" dirty="0">
              <a:ln w="6350">
                <a:solidFill>
                  <a:srgbClr val="080027"/>
                </a:solidFill>
              </a:ln>
              <a:solidFill>
                <a:schemeClr val="accent6">
                  <a:lumMod val="60000"/>
                  <a:lumOff val="40000"/>
                </a:schemeClr>
              </a:solidFill>
            </a:endParaRPr>
          </a:p>
        </p:txBody>
      </p:sp>
      <p:sp>
        <p:nvSpPr>
          <p:cNvPr id="13" name="Slide Number Placeholder 3">
            <a:extLst>
              <a:ext uri="{FF2B5EF4-FFF2-40B4-BE49-F238E27FC236}">
                <a16:creationId xmlns:a16="http://schemas.microsoft.com/office/drawing/2014/main" id="{D069B38E-2A4B-FD59-239F-8DA724305463}"/>
              </a:ext>
            </a:extLst>
          </p:cNvPr>
          <p:cNvSpPr txBox="1">
            <a:spLocks/>
          </p:cNvSpPr>
          <p:nvPr/>
        </p:nvSpPr>
        <p:spPr>
          <a:xfrm>
            <a:off x="6339811"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a:t>
            </a:fld>
            <a:endParaRPr lang="en-US" dirty="0"/>
          </a:p>
        </p:txBody>
      </p:sp>
    </p:spTree>
    <p:extLst>
      <p:ext uri="{BB962C8B-B14F-4D97-AF65-F5344CB8AC3E}">
        <p14:creationId xmlns:p14="http://schemas.microsoft.com/office/powerpoint/2010/main" val="4116954763"/>
      </p:ext>
    </p:extLst>
  </p:cSld>
  <p:clrMapOvr>
    <a:masterClrMapping/>
  </p:clrMapOvr>
  <mc:AlternateContent xmlns:mc="http://schemas.openxmlformats.org/markup-compatibility/2006">
    <mc:Choice xmlns:p14="http://schemas.microsoft.com/office/powerpoint/2010/main" Requires="p14">
      <p:transition spd="slow" p14:dur="1400" advClick="0" advTm="10000">
        <p14:ripple/>
      </p:transition>
    </mc:Choice>
    <mc:Fallback>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500B87DB-A9D4-A534-7210-A3320FE57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C0832-719E-358F-BF85-49D4B0CE8D2B}"/>
              </a:ext>
            </a:extLst>
          </p:cNvPr>
          <p:cNvSpPr>
            <a:spLocks noGrp="1"/>
          </p:cNvSpPr>
          <p:nvPr>
            <p:ph type="title"/>
          </p:nvPr>
        </p:nvSpPr>
        <p:spPr>
          <a:xfrm>
            <a:off x="2064847" y="136192"/>
            <a:ext cx="4971533" cy="338688"/>
          </a:xfrm>
        </p:spPr>
        <p:txBody>
          <a:bodyPr anchor="t">
            <a:noAutofit/>
          </a:bodyPr>
          <a:lstStyle/>
          <a:p>
            <a:pPr algn="ctr"/>
            <a:r>
              <a:rPr lang="en-US" sz="2100" b="1" dirty="0">
                <a:latin typeface="+mj-lt"/>
                <a:ea typeface="Microsoft JhengHei UI" panose="020B0604030504040204" pitchFamily="34" charset="-120"/>
                <a:cs typeface="Courier New" panose="02070309020205020404" pitchFamily="49" charset="0"/>
              </a:rPr>
              <a:t>What are Glitches?</a:t>
            </a:r>
          </a:p>
        </p:txBody>
      </p:sp>
      <p:sp>
        <p:nvSpPr>
          <p:cNvPr id="3" name="Content Placeholder 2">
            <a:extLst>
              <a:ext uri="{FF2B5EF4-FFF2-40B4-BE49-F238E27FC236}">
                <a16:creationId xmlns:a16="http://schemas.microsoft.com/office/drawing/2014/main" id="{DC1786EA-EEF9-EA79-8852-0F069F5CC837}"/>
              </a:ext>
            </a:extLst>
          </p:cNvPr>
          <p:cNvSpPr>
            <a:spLocks noGrp="1"/>
          </p:cNvSpPr>
          <p:nvPr>
            <p:ph idx="1"/>
          </p:nvPr>
        </p:nvSpPr>
        <p:spPr>
          <a:xfrm>
            <a:off x="61490" y="645239"/>
            <a:ext cx="6433333" cy="849627"/>
          </a:xfrm>
        </p:spPr>
        <p:txBody>
          <a:bodyPr>
            <a:normAutofit/>
          </a:bodyPr>
          <a:lstStyle/>
          <a:p>
            <a:pPr>
              <a:lnSpc>
                <a:spcPct val="100000"/>
              </a:lnSpc>
            </a:pPr>
            <a:r>
              <a:rPr lang="en-US" sz="1500" dirty="0"/>
              <a:t>Persistent, short-duration noise transients in LIGO detector data</a:t>
            </a:r>
          </a:p>
          <a:p>
            <a:pPr lvl="1">
              <a:lnSpc>
                <a:spcPct val="100000"/>
              </a:lnSpc>
            </a:pPr>
            <a:r>
              <a:rPr lang="en-US" sz="1350" dirty="0"/>
              <a:t>Environmental interference or electronic malfunction</a:t>
            </a:r>
          </a:p>
          <a:p>
            <a:pPr>
              <a:lnSpc>
                <a:spcPct val="100000"/>
              </a:lnSpc>
            </a:pPr>
            <a:r>
              <a:rPr lang="en-US" sz="1500" b="1" dirty="0"/>
              <a:t>Can overlap gravitational wave (GW) signals, prevent further analysis</a:t>
            </a:r>
          </a:p>
          <a:p>
            <a:pPr marL="0" indent="0">
              <a:lnSpc>
                <a:spcPct val="100000"/>
              </a:lnSpc>
              <a:buNone/>
            </a:pPr>
            <a:endParaRPr lang="en-US" sz="1050" b="1" dirty="0"/>
          </a:p>
          <a:p>
            <a:pPr lvl="1">
              <a:lnSpc>
                <a:spcPct val="150000"/>
              </a:lnSpc>
            </a:pPr>
            <a:endParaRPr lang="en-US" sz="1050" dirty="0"/>
          </a:p>
        </p:txBody>
      </p:sp>
      <p:sp>
        <p:nvSpPr>
          <p:cNvPr id="9" name="TextBox 8">
            <a:extLst>
              <a:ext uri="{FF2B5EF4-FFF2-40B4-BE49-F238E27FC236}">
                <a16:creationId xmlns:a16="http://schemas.microsoft.com/office/drawing/2014/main" id="{0977CD58-4A95-DCC1-2019-E997DD5447A2}"/>
              </a:ext>
            </a:extLst>
          </p:cNvPr>
          <p:cNvSpPr txBox="1"/>
          <p:nvPr/>
        </p:nvSpPr>
        <p:spPr>
          <a:xfrm>
            <a:off x="7597215" y="47451"/>
            <a:ext cx="1546785" cy="525785"/>
          </a:xfrm>
          <a:prstGeom prst="rect">
            <a:avLst/>
          </a:prstGeom>
          <a:noFill/>
        </p:spPr>
        <p:txBody>
          <a:bodyPr wrap="square">
            <a:spAutoFit/>
          </a:bodyPr>
          <a:lstStyle/>
          <a:p>
            <a:pPr algn="ctr">
              <a:spcAft>
                <a:spcPts val="450"/>
              </a:spcAft>
            </a:pPr>
            <a:endParaRPr lang="en-US" sz="1200" dirty="0">
              <a:solidFill>
                <a:schemeClr val="bg1"/>
              </a:solidFill>
            </a:endParaRPr>
          </a:p>
          <a:p>
            <a:pPr algn="ctr">
              <a:spcAft>
                <a:spcPts val="450"/>
              </a:spcAft>
            </a:pPr>
            <a:r>
              <a:rPr lang="en-US" sz="1200" dirty="0">
                <a:solidFill>
                  <a:schemeClr val="bg1"/>
                </a:solidFill>
              </a:rPr>
              <a:t>Soni+ 2020</a:t>
            </a:r>
          </a:p>
        </p:txBody>
      </p:sp>
      <p:sp>
        <p:nvSpPr>
          <p:cNvPr id="4" name="Slide Number Placeholder 3">
            <a:extLst>
              <a:ext uri="{FF2B5EF4-FFF2-40B4-BE49-F238E27FC236}">
                <a16:creationId xmlns:a16="http://schemas.microsoft.com/office/drawing/2014/main" id="{BD008068-6FA6-5A05-C008-E4CC6201DF5E}"/>
              </a:ext>
            </a:extLst>
          </p:cNvPr>
          <p:cNvSpPr>
            <a:spLocks noGrp="1"/>
          </p:cNvSpPr>
          <p:nvPr>
            <p:ph type="sldNum" sz="quarter" idx="12"/>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11" name="TextBox 10">
            <a:extLst>
              <a:ext uri="{FF2B5EF4-FFF2-40B4-BE49-F238E27FC236}">
                <a16:creationId xmlns:a16="http://schemas.microsoft.com/office/drawing/2014/main" id="{4E7261FE-864E-E994-5921-FB08066F57D1}"/>
              </a:ext>
            </a:extLst>
          </p:cNvPr>
          <p:cNvSpPr txBox="1"/>
          <p:nvPr/>
        </p:nvSpPr>
        <p:spPr>
          <a:xfrm>
            <a:off x="7152013" y="1531114"/>
            <a:ext cx="1923112" cy="276999"/>
          </a:xfrm>
          <a:prstGeom prst="rect">
            <a:avLst/>
          </a:prstGeom>
          <a:noFill/>
        </p:spPr>
        <p:txBody>
          <a:bodyPr wrap="square">
            <a:spAutoFit/>
          </a:bodyPr>
          <a:lstStyle/>
          <a:p>
            <a:pPr algn="ctr">
              <a:spcAft>
                <a:spcPts val="450"/>
              </a:spcAft>
            </a:pPr>
            <a:r>
              <a:rPr lang="en-US" sz="1200" dirty="0">
                <a:solidFill>
                  <a:schemeClr val="bg1"/>
                </a:solidFill>
              </a:rPr>
              <a:t>Davis+ 2021</a:t>
            </a:r>
          </a:p>
        </p:txBody>
      </p:sp>
      <p:pic>
        <p:nvPicPr>
          <p:cNvPr id="6" name="Picture 2">
            <a:extLst>
              <a:ext uri="{FF2B5EF4-FFF2-40B4-BE49-F238E27FC236}">
                <a16:creationId xmlns:a16="http://schemas.microsoft.com/office/drawing/2014/main" id="{CEAE2CB1-71DA-296A-1C78-83FAEFBE36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6544FF-3611-E6E7-9787-DC8E892F6A9E}"/>
              </a:ext>
            </a:extLst>
          </p:cNvPr>
          <p:cNvSpPr txBox="1"/>
          <p:nvPr/>
        </p:nvSpPr>
        <p:spPr>
          <a:xfrm>
            <a:off x="68875" y="1599282"/>
            <a:ext cx="2969599" cy="2806922"/>
          </a:xfrm>
          <a:prstGeom prst="rect">
            <a:avLst/>
          </a:prstGeom>
          <a:noFill/>
        </p:spPr>
        <p:txBody>
          <a:bodyPr wrap="square">
            <a:spAutoFit/>
          </a:bodyPr>
          <a:lstStyle/>
          <a:p>
            <a:pPr marL="285750" indent="-285750" defTabSz="456922">
              <a:spcBef>
                <a:spcPct val="20000"/>
              </a:spcBef>
              <a:buFont typeface="Arial" panose="020B0604020202020204" pitchFamily="34" charset="0"/>
              <a:buChar char="•"/>
            </a:pPr>
            <a:r>
              <a:rPr lang="en-US" sz="1400" b="1" u="sng" dirty="0">
                <a:solidFill>
                  <a:schemeClr val="bg1"/>
                </a:solidFill>
                <a:latin typeface="Avenir" panose="02000503020000020003" pitchFamily="2" charset="0"/>
              </a:rPr>
              <a:t>Scattered light glitches</a:t>
            </a:r>
            <a:r>
              <a:rPr lang="en-US" sz="1400" dirty="0">
                <a:solidFill>
                  <a:schemeClr val="bg1"/>
                </a:solidFill>
                <a:latin typeface="Avenir" panose="02000503020000020003" pitchFamily="2" charset="0"/>
              </a:rPr>
              <a:t>: laser segments diverging from main beam path</a:t>
            </a:r>
          </a:p>
          <a:p>
            <a:pPr marL="742683" lvl="1" indent="-285750" defTabSz="456922">
              <a:spcBef>
                <a:spcPct val="20000"/>
              </a:spcBef>
              <a:buFont typeface="Wingdings" panose="05000000000000000000" pitchFamily="2" charset="2"/>
              <a:buChar char="§"/>
            </a:pPr>
            <a:r>
              <a:rPr lang="en-US" sz="1400" dirty="0">
                <a:solidFill>
                  <a:schemeClr val="bg1"/>
                </a:solidFill>
                <a:latin typeface="Avenir" panose="02000503020000020003" pitchFamily="2" charset="0"/>
              </a:rPr>
              <a:t>Reflect off surrounding instrumentation w/ different relative motion</a:t>
            </a:r>
          </a:p>
          <a:p>
            <a:pPr marL="742683" lvl="1" indent="-285750" defTabSz="456922">
              <a:spcBef>
                <a:spcPct val="20000"/>
              </a:spcBef>
              <a:buFont typeface="Wingdings" panose="05000000000000000000" pitchFamily="2" charset="2"/>
              <a:buChar char="§"/>
            </a:pPr>
            <a:r>
              <a:rPr lang="en-US" sz="1400" dirty="0">
                <a:solidFill>
                  <a:schemeClr val="bg1"/>
                </a:solidFill>
                <a:latin typeface="Avenir" panose="02000503020000020003" pitchFamily="2" charset="0"/>
              </a:rPr>
              <a:t>Rejoin main beam path and produce additional phase shift</a:t>
            </a:r>
          </a:p>
          <a:p>
            <a:pPr marL="285750" indent="-285750" defTabSz="456922">
              <a:spcBef>
                <a:spcPct val="20000"/>
              </a:spcBef>
              <a:buFont typeface="Arial" panose="020B0604020202020204" pitchFamily="34" charset="0"/>
              <a:buChar char="•"/>
            </a:pPr>
            <a:r>
              <a:rPr lang="en-US" sz="1400" b="1" u="sng" dirty="0">
                <a:solidFill>
                  <a:schemeClr val="bg1"/>
                </a:solidFill>
                <a:latin typeface="Avenir" panose="02000503020000020003" pitchFamily="2" charset="0"/>
              </a:rPr>
              <a:t>Fast scattering (FS)</a:t>
            </a:r>
            <a:r>
              <a:rPr lang="en-US" sz="1400" b="1" dirty="0">
                <a:solidFill>
                  <a:schemeClr val="bg1"/>
                </a:solidFill>
                <a:latin typeface="Avenir" panose="02000503020000020003" pitchFamily="2" charset="0"/>
              </a:rPr>
              <a:t> </a:t>
            </a:r>
            <a:r>
              <a:rPr lang="en-US" sz="1400" dirty="0">
                <a:solidFill>
                  <a:schemeClr val="bg1"/>
                </a:solidFill>
                <a:latin typeface="Avenir" panose="02000503020000020003" pitchFamily="2" charset="0"/>
              </a:rPr>
              <a:t>produced by anthropogenic (1-5 Hz) and microseism (0.1-0.3 Hz) motion</a:t>
            </a:r>
          </a:p>
        </p:txBody>
      </p:sp>
      <p:pic>
        <p:nvPicPr>
          <p:cNvPr id="15" name="Picture 14" descr="A close-up of a screen&#10;&#10;Description automatically generated">
            <a:extLst>
              <a:ext uri="{FF2B5EF4-FFF2-40B4-BE49-F238E27FC236}">
                <a16:creationId xmlns:a16="http://schemas.microsoft.com/office/drawing/2014/main" id="{B9DC8D9E-04A3-0BDA-2E7A-E03F3803DE2C}"/>
              </a:ext>
            </a:extLst>
          </p:cNvPr>
          <p:cNvPicPr>
            <a:picLocks noChangeAspect="1"/>
          </p:cNvPicPr>
          <p:nvPr/>
        </p:nvPicPr>
        <p:blipFill>
          <a:blip r:embed="rId4"/>
          <a:stretch>
            <a:fillRect/>
          </a:stretch>
        </p:blipFill>
        <p:spPr>
          <a:xfrm>
            <a:off x="3204117" y="1739945"/>
            <a:ext cx="5950421" cy="2525595"/>
          </a:xfrm>
          <a:prstGeom prst="rect">
            <a:avLst/>
          </a:prstGeom>
        </p:spPr>
      </p:pic>
      <p:pic>
        <p:nvPicPr>
          <p:cNvPr id="5" name="Picture 4" descr="A close-up of a screen&#10;&#10;Description automatically generated">
            <a:extLst>
              <a:ext uri="{FF2B5EF4-FFF2-40B4-BE49-F238E27FC236}">
                <a16:creationId xmlns:a16="http://schemas.microsoft.com/office/drawing/2014/main" id="{7378925E-4E62-0EEC-97B1-CEC58F45348D}"/>
              </a:ext>
            </a:extLst>
          </p:cNvPr>
          <p:cNvPicPr>
            <a:picLocks noChangeAspect="1"/>
          </p:cNvPicPr>
          <p:nvPr/>
        </p:nvPicPr>
        <p:blipFill>
          <a:blip r:embed="rId4"/>
          <a:stretch>
            <a:fillRect/>
          </a:stretch>
        </p:blipFill>
        <p:spPr>
          <a:xfrm>
            <a:off x="3204117" y="1739945"/>
            <a:ext cx="5950421" cy="2525595"/>
          </a:xfrm>
          <a:prstGeom prst="rect">
            <a:avLst/>
          </a:prstGeom>
        </p:spPr>
      </p:pic>
    </p:spTree>
    <p:extLst>
      <p:ext uri="{BB962C8B-B14F-4D97-AF65-F5344CB8AC3E}">
        <p14:creationId xmlns:p14="http://schemas.microsoft.com/office/powerpoint/2010/main" val="9479171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A6337D-B44B-820E-08B5-4BA54CEBCE68}"/>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C43983F4-5C2B-76AE-DF3B-DA435E065599}"/>
              </a:ext>
            </a:extLst>
          </p:cNvPr>
          <p:cNvSpPr>
            <a:spLocks noGrp="1"/>
          </p:cNvSpPr>
          <p:nvPr>
            <p:ph type="title"/>
          </p:nvPr>
        </p:nvSpPr>
        <p:spPr>
          <a:xfrm>
            <a:off x="2064847" y="136192"/>
            <a:ext cx="4971533" cy="338688"/>
          </a:xfrm>
        </p:spPr>
        <p:txBody>
          <a:bodyPr anchor="t">
            <a:noAutofit/>
          </a:bodyPr>
          <a:lstStyle/>
          <a:p>
            <a:pPr algn="ctr"/>
            <a:r>
              <a:rPr lang="en-US" sz="2100" b="1" dirty="0">
                <a:latin typeface="+mj-lt"/>
                <a:ea typeface="Microsoft JhengHei UI" panose="020B0604030504040204" pitchFamily="34" charset="-120"/>
                <a:cs typeface="Courier New" panose="02070309020205020404" pitchFamily="49" charset="0"/>
              </a:rPr>
              <a:t>What are Glitches?</a:t>
            </a:r>
          </a:p>
        </p:txBody>
      </p:sp>
      <p:sp>
        <p:nvSpPr>
          <p:cNvPr id="3" name="Content Placeholder 2">
            <a:extLst>
              <a:ext uri="{FF2B5EF4-FFF2-40B4-BE49-F238E27FC236}">
                <a16:creationId xmlns:a16="http://schemas.microsoft.com/office/drawing/2014/main" id="{105B4910-DEA0-95FC-489F-3AB6E945DE16}"/>
              </a:ext>
            </a:extLst>
          </p:cNvPr>
          <p:cNvSpPr>
            <a:spLocks noGrp="1"/>
          </p:cNvSpPr>
          <p:nvPr>
            <p:ph idx="1"/>
          </p:nvPr>
        </p:nvSpPr>
        <p:spPr>
          <a:xfrm>
            <a:off x="61490" y="645239"/>
            <a:ext cx="6433333" cy="849627"/>
          </a:xfrm>
        </p:spPr>
        <p:txBody>
          <a:bodyPr>
            <a:normAutofit/>
          </a:bodyPr>
          <a:lstStyle/>
          <a:p>
            <a:pPr>
              <a:lnSpc>
                <a:spcPct val="100000"/>
              </a:lnSpc>
              <a:buFont typeface="Wingdings" panose="05000000000000000000" pitchFamily="2" charset="2"/>
              <a:buChar char="§"/>
            </a:pPr>
            <a:r>
              <a:rPr lang="en-US" sz="1500" dirty="0"/>
              <a:t>Persistent, short-duration noise transients in LIGO detector data</a:t>
            </a:r>
          </a:p>
          <a:p>
            <a:pPr lvl="1">
              <a:lnSpc>
                <a:spcPct val="100000"/>
              </a:lnSpc>
              <a:buFont typeface="Arial" panose="020B0604020202020204" pitchFamily="34" charset="0"/>
              <a:buChar char="•"/>
            </a:pPr>
            <a:r>
              <a:rPr lang="en-US" sz="1350" dirty="0"/>
              <a:t>Environmental interference or electronic malfunction</a:t>
            </a:r>
          </a:p>
          <a:p>
            <a:pPr>
              <a:lnSpc>
                <a:spcPct val="100000"/>
              </a:lnSpc>
              <a:buFont typeface="Wingdings" panose="05000000000000000000" pitchFamily="2" charset="2"/>
              <a:buChar char="Ø"/>
            </a:pPr>
            <a:r>
              <a:rPr lang="en-US" sz="1500" b="1" dirty="0"/>
              <a:t>Can overlap gravitational wave (GW) signals, prevent further analysis</a:t>
            </a:r>
          </a:p>
          <a:p>
            <a:pPr marL="0" indent="0">
              <a:lnSpc>
                <a:spcPct val="100000"/>
              </a:lnSpc>
              <a:buNone/>
            </a:pPr>
            <a:endParaRPr lang="en-US" sz="1050" b="1" dirty="0"/>
          </a:p>
          <a:p>
            <a:pPr lvl="1">
              <a:lnSpc>
                <a:spcPct val="150000"/>
              </a:lnSpc>
            </a:pPr>
            <a:endParaRPr lang="en-US" sz="1050" dirty="0"/>
          </a:p>
        </p:txBody>
      </p:sp>
      <p:sp>
        <p:nvSpPr>
          <p:cNvPr id="9" name="Soni+ 2020">
            <a:extLst>
              <a:ext uri="{FF2B5EF4-FFF2-40B4-BE49-F238E27FC236}">
                <a16:creationId xmlns:a16="http://schemas.microsoft.com/office/drawing/2014/main" id="{265032C0-600A-235B-963F-80A0499106C7}"/>
              </a:ext>
            </a:extLst>
          </p:cNvPr>
          <p:cNvSpPr txBox="1"/>
          <p:nvPr/>
        </p:nvSpPr>
        <p:spPr>
          <a:xfrm>
            <a:off x="7597215" y="47451"/>
            <a:ext cx="1546785" cy="525785"/>
          </a:xfrm>
          <a:prstGeom prst="rect">
            <a:avLst/>
          </a:prstGeom>
          <a:noFill/>
        </p:spPr>
        <p:txBody>
          <a:bodyPr wrap="square">
            <a:spAutoFit/>
          </a:bodyPr>
          <a:lstStyle/>
          <a:p>
            <a:pPr algn="ctr">
              <a:spcAft>
                <a:spcPts val="450"/>
              </a:spcAft>
            </a:pPr>
            <a:endParaRPr lang="en-US" sz="1200" dirty="0">
              <a:solidFill>
                <a:schemeClr val="bg1"/>
              </a:solidFill>
            </a:endParaRPr>
          </a:p>
          <a:p>
            <a:pPr algn="ctr">
              <a:spcAft>
                <a:spcPts val="450"/>
              </a:spcAft>
            </a:pPr>
            <a:r>
              <a:rPr lang="en-US" sz="1200" dirty="0">
                <a:solidFill>
                  <a:schemeClr val="bg1"/>
                </a:solidFill>
              </a:rPr>
              <a:t>Soni+ 2020</a:t>
            </a:r>
          </a:p>
        </p:txBody>
      </p:sp>
      <p:sp>
        <p:nvSpPr>
          <p:cNvPr id="4" name="Slide Number Placeholder 3">
            <a:extLst>
              <a:ext uri="{FF2B5EF4-FFF2-40B4-BE49-F238E27FC236}">
                <a16:creationId xmlns:a16="http://schemas.microsoft.com/office/drawing/2014/main" id="{1B0D8204-CFC3-2507-A424-E112F885DA14}"/>
              </a:ext>
            </a:extLst>
          </p:cNvPr>
          <p:cNvSpPr>
            <a:spLocks noGrp="1"/>
          </p:cNvSpPr>
          <p:nvPr>
            <p:ph type="sldNum" sz="quarter" idx="12"/>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11" name="Davis+ 2021">
            <a:extLst>
              <a:ext uri="{FF2B5EF4-FFF2-40B4-BE49-F238E27FC236}">
                <a16:creationId xmlns:a16="http://schemas.microsoft.com/office/drawing/2014/main" id="{7955F2B4-CA98-59B5-5459-1F1227F6F394}"/>
              </a:ext>
            </a:extLst>
          </p:cNvPr>
          <p:cNvSpPr txBox="1"/>
          <p:nvPr/>
        </p:nvSpPr>
        <p:spPr>
          <a:xfrm>
            <a:off x="7152013" y="1531114"/>
            <a:ext cx="1923112" cy="276999"/>
          </a:xfrm>
          <a:prstGeom prst="rect">
            <a:avLst/>
          </a:prstGeom>
          <a:noFill/>
        </p:spPr>
        <p:txBody>
          <a:bodyPr wrap="square">
            <a:spAutoFit/>
          </a:bodyPr>
          <a:lstStyle/>
          <a:p>
            <a:pPr algn="ctr">
              <a:spcAft>
                <a:spcPts val="450"/>
              </a:spcAft>
            </a:pPr>
            <a:r>
              <a:rPr lang="en-US" sz="1200" dirty="0">
                <a:solidFill>
                  <a:schemeClr val="bg1"/>
                </a:solidFill>
              </a:rPr>
              <a:t>Davis+ 2021</a:t>
            </a:r>
          </a:p>
        </p:txBody>
      </p:sp>
      <p:pic>
        <p:nvPicPr>
          <p:cNvPr id="6" name="Picture 2">
            <a:extLst>
              <a:ext uri="{FF2B5EF4-FFF2-40B4-BE49-F238E27FC236}">
                <a16:creationId xmlns:a16="http://schemas.microsoft.com/office/drawing/2014/main" id="{80297753-2269-31FE-80E0-C900CDB7C9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13" name="Scattered Light Glitch">
            <a:extLst>
              <a:ext uri="{FF2B5EF4-FFF2-40B4-BE49-F238E27FC236}">
                <a16:creationId xmlns:a16="http://schemas.microsoft.com/office/drawing/2014/main" id="{62EDECDA-FD26-DAAD-6ABA-BF5108DC4688}"/>
              </a:ext>
            </a:extLst>
          </p:cNvPr>
          <p:cNvSpPr txBox="1"/>
          <p:nvPr/>
        </p:nvSpPr>
        <p:spPr>
          <a:xfrm>
            <a:off x="68875" y="1739945"/>
            <a:ext cx="2969599" cy="2437590"/>
          </a:xfrm>
          <a:prstGeom prst="rect">
            <a:avLst/>
          </a:prstGeom>
          <a:noFill/>
        </p:spPr>
        <p:txBody>
          <a:bodyPr wrap="square">
            <a:spAutoFit/>
          </a:bodyPr>
          <a:lstStyle/>
          <a:p>
            <a:pPr marL="285750" indent="-285750" defTabSz="456922">
              <a:spcBef>
                <a:spcPct val="20000"/>
              </a:spcBef>
              <a:buFont typeface="Wingdings" panose="05000000000000000000" pitchFamily="2" charset="2"/>
              <a:buChar char="§"/>
            </a:pPr>
            <a:r>
              <a:rPr lang="en-US" b="1" u="sng" dirty="0">
                <a:solidFill>
                  <a:schemeClr val="bg1"/>
                </a:solidFill>
                <a:latin typeface="Avenir" panose="02000503020000020003" pitchFamily="2" charset="0"/>
              </a:rPr>
              <a:t>Scattered light glitches</a:t>
            </a:r>
            <a:r>
              <a:rPr lang="en-US" u="sng" dirty="0">
                <a:solidFill>
                  <a:schemeClr val="bg1"/>
                </a:solidFill>
                <a:latin typeface="Avenir" panose="02000503020000020003" pitchFamily="2" charset="0"/>
              </a:rPr>
              <a:t>:</a:t>
            </a:r>
            <a:r>
              <a:rPr lang="en-US" dirty="0">
                <a:solidFill>
                  <a:schemeClr val="bg1"/>
                </a:solidFill>
                <a:latin typeface="Avenir" panose="02000503020000020003" pitchFamily="2" charset="0"/>
              </a:rPr>
              <a:t> </a:t>
            </a:r>
            <a:r>
              <a:rPr lang="en-US" sz="1400" dirty="0">
                <a:solidFill>
                  <a:schemeClr val="bg1"/>
                </a:solidFill>
                <a:latin typeface="Avenir" panose="02000503020000020003" pitchFamily="2" charset="0"/>
              </a:rPr>
              <a:t>laser segments diverging from main beam path </a:t>
            </a:r>
          </a:p>
          <a:p>
            <a:pPr marL="742683" lvl="1" indent="-285750" defTabSz="456922">
              <a:spcBef>
                <a:spcPct val="20000"/>
              </a:spcBef>
              <a:buFont typeface="Arial" panose="020B0604020202020204" pitchFamily="34" charset="0"/>
              <a:buChar char="•"/>
            </a:pPr>
            <a:r>
              <a:rPr lang="en-US" sz="1400" dirty="0">
                <a:solidFill>
                  <a:schemeClr val="bg1"/>
                </a:solidFill>
                <a:latin typeface="Avenir" panose="02000503020000020003" pitchFamily="2" charset="0"/>
              </a:rPr>
              <a:t>Reflect with different relative motion</a:t>
            </a:r>
          </a:p>
          <a:p>
            <a:pPr marL="742683" lvl="1" indent="-285750" defTabSz="456922">
              <a:spcBef>
                <a:spcPct val="20000"/>
              </a:spcBef>
              <a:buFont typeface="Arial" panose="020B0604020202020204" pitchFamily="34" charset="0"/>
              <a:buChar char="•"/>
            </a:pPr>
            <a:r>
              <a:rPr lang="en-US" sz="1400" dirty="0">
                <a:solidFill>
                  <a:schemeClr val="bg1"/>
                </a:solidFill>
                <a:latin typeface="Avenir" panose="02000503020000020003" pitchFamily="2" charset="0"/>
              </a:rPr>
              <a:t>Rejoin and produce additional phase shift</a:t>
            </a:r>
          </a:p>
          <a:p>
            <a:pPr marL="285750" indent="-285750" defTabSz="456922">
              <a:spcBef>
                <a:spcPct val="20000"/>
              </a:spcBef>
              <a:buFont typeface="Wingdings" panose="05000000000000000000" pitchFamily="2" charset="2"/>
              <a:buChar char="§"/>
            </a:pPr>
            <a:r>
              <a:rPr lang="en-US" sz="1400" b="1" u="sng" dirty="0">
                <a:solidFill>
                  <a:schemeClr val="bg1"/>
                </a:solidFill>
                <a:latin typeface="Avenir" panose="02000503020000020003" pitchFamily="2" charset="0"/>
              </a:rPr>
              <a:t>Fast scattering (FS)</a:t>
            </a:r>
            <a:r>
              <a:rPr lang="en-US" sz="1400" b="1" dirty="0">
                <a:solidFill>
                  <a:schemeClr val="bg1"/>
                </a:solidFill>
                <a:latin typeface="Avenir" panose="02000503020000020003" pitchFamily="2" charset="0"/>
              </a:rPr>
              <a:t> </a:t>
            </a:r>
            <a:r>
              <a:rPr lang="en-US" sz="1400" dirty="0">
                <a:solidFill>
                  <a:schemeClr val="bg1"/>
                </a:solidFill>
                <a:latin typeface="Avenir" panose="02000503020000020003" pitchFamily="2" charset="0"/>
              </a:rPr>
              <a:t>produced by anthropogenic (1-5 Hz) and microseism (0.1-0.3 Hz) motion</a:t>
            </a:r>
          </a:p>
        </p:txBody>
      </p:sp>
      <p:grpSp>
        <p:nvGrpSpPr>
          <p:cNvPr id="12" name="Plot">
            <a:extLst>
              <a:ext uri="{FF2B5EF4-FFF2-40B4-BE49-F238E27FC236}">
                <a16:creationId xmlns:a16="http://schemas.microsoft.com/office/drawing/2014/main" id="{C42A5855-29FC-9654-4241-6F4A48AAB995}"/>
              </a:ext>
            </a:extLst>
          </p:cNvPr>
          <p:cNvGrpSpPr/>
          <p:nvPr/>
        </p:nvGrpSpPr>
        <p:grpSpPr>
          <a:xfrm>
            <a:off x="3204117" y="1739945"/>
            <a:ext cx="5950421" cy="2525595"/>
            <a:chOff x="3204117" y="1739945"/>
            <a:chExt cx="5950421" cy="2525595"/>
          </a:xfrm>
        </p:grpSpPr>
        <p:pic>
          <p:nvPicPr>
            <p:cNvPr id="15" name="Picture 14" descr="A close-up of a screen&#10;&#10;Description automatically generated">
              <a:extLst>
                <a:ext uri="{FF2B5EF4-FFF2-40B4-BE49-F238E27FC236}">
                  <a16:creationId xmlns:a16="http://schemas.microsoft.com/office/drawing/2014/main" id="{1A868830-0017-C1B8-FBE0-78A401DABD16}"/>
                </a:ext>
              </a:extLst>
            </p:cNvPr>
            <p:cNvPicPr>
              <a:picLocks noChangeAspect="1"/>
            </p:cNvPicPr>
            <p:nvPr/>
          </p:nvPicPr>
          <p:blipFill>
            <a:blip r:embed="rId4"/>
            <a:stretch>
              <a:fillRect/>
            </a:stretch>
          </p:blipFill>
          <p:spPr>
            <a:xfrm>
              <a:off x="3204117" y="1739945"/>
              <a:ext cx="5950421" cy="2525595"/>
            </a:xfrm>
            <a:prstGeom prst="rect">
              <a:avLst/>
            </a:prstGeom>
          </p:spPr>
        </p:pic>
        <p:pic>
          <p:nvPicPr>
            <p:cNvPr id="5" name="Picture 4" descr="A close-up of a screen&#10;&#10;Description automatically generated">
              <a:extLst>
                <a:ext uri="{FF2B5EF4-FFF2-40B4-BE49-F238E27FC236}">
                  <a16:creationId xmlns:a16="http://schemas.microsoft.com/office/drawing/2014/main" id="{36730D90-C5C8-BDA1-6599-7C0D30774CB7}"/>
                </a:ext>
              </a:extLst>
            </p:cNvPr>
            <p:cNvPicPr>
              <a:picLocks noChangeAspect="1"/>
            </p:cNvPicPr>
            <p:nvPr/>
          </p:nvPicPr>
          <p:blipFill>
            <a:blip r:embed="rId4"/>
            <a:stretch>
              <a:fillRect/>
            </a:stretch>
          </p:blipFill>
          <p:spPr>
            <a:xfrm>
              <a:off x="3204117" y="1739945"/>
              <a:ext cx="5950421" cy="2525595"/>
            </a:xfrm>
            <a:prstGeom prst="rect">
              <a:avLst/>
            </a:prstGeom>
          </p:spPr>
        </p:pic>
      </p:grpSp>
      <p:sp>
        <p:nvSpPr>
          <p:cNvPr id="8" name="Fast Scatter Glitch">
            <a:extLst>
              <a:ext uri="{FF2B5EF4-FFF2-40B4-BE49-F238E27FC236}">
                <a16:creationId xmlns:a16="http://schemas.microsoft.com/office/drawing/2014/main" id="{E3E943E5-3DD9-BBFC-7028-FA610C38542F}"/>
              </a:ext>
            </a:extLst>
          </p:cNvPr>
          <p:cNvSpPr/>
          <p:nvPr/>
        </p:nvSpPr>
        <p:spPr>
          <a:xfrm>
            <a:off x="4968240" y="2583147"/>
            <a:ext cx="1091184" cy="176784"/>
          </a:xfrm>
          <a:prstGeom prst="rect">
            <a:avLst/>
          </a:prstGeom>
          <a:noFill/>
          <a:ln>
            <a:solidFill>
              <a:srgbClr val="FFFFFF"/>
            </a:solidFill>
          </a:ln>
          <a:effectLst>
            <a:glow rad="635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GW Signal">
            <a:extLst>
              <a:ext uri="{FF2B5EF4-FFF2-40B4-BE49-F238E27FC236}">
                <a16:creationId xmlns:a16="http://schemas.microsoft.com/office/drawing/2014/main" id="{4D39C6F0-4F24-FF41-C7B0-5F310DE1EE78}"/>
              </a:ext>
            </a:extLst>
          </p:cNvPr>
          <p:cNvSpPr/>
          <p:nvPr/>
        </p:nvSpPr>
        <p:spPr>
          <a:xfrm>
            <a:off x="7597215" y="3521931"/>
            <a:ext cx="595809" cy="176784"/>
          </a:xfrm>
          <a:prstGeom prst="rect">
            <a:avLst/>
          </a:prstGeom>
          <a:noFill/>
          <a:ln>
            <a:solidFill>
              <a:srgbClr val="FFFFFF"/>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0189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left)">
                                      <p:cBhvr>
                                        <p:cTn id="21" dur="500"/>
                                        <p:tgtEl>
                                          <p:spTgt spid="13">
                                            <p:txEl>
                                              <p:pRg st="0" end="0"/>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wipe(left)">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wipe(left)">
                                      <p:cBhvr>
                                        <p:cTn id="34" dur="500"/>
                                        <p:tgtEl>
                                          <p:spTgt spid="1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uiExpand="1" build="p"/>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E Pipeline">
            <a:extLst>
              <a:ext uri="{FF2B5EF4-FFF2-40B4-BE49-F238E27FC236}">
                <a16:creationId xmlns:a16="http://schemas.microsoft.com/office/drawing/2014/main" id="{8FDE5AA5-7FBE-255D-03CE-D58909EEE8DE}"/>
              </a:ext>
            </a:extLst>
          </p:cNvPr>
          <p:cNvSpPr txBox="1"/>
          <p:nvPr/>
        </p:nvSpPr>
        <p:spPr>
          <a:xfrm>
            <a:off x="205242" y="3587242"/>
            <a:ext cx="8453628" cy="992579"/>
          </a:xfrm>
          <a:prstGeom prst="rect">
            <a:avLst/>
          </a:prstGeom>
          <a:noFill/>
        </p:spPr>
        <p:txBody>
          <a:bodyPr wrap="square">
            <a:spAutoFit/>
          </a:bodyPr>
          <a:lstStyle/>
          <a:p>
            <a:pPr marL="0" marR="0" lvl="0" indent="0" algn="ctr" defTabSz="456922" rtl="0" eaLnBrk="1" fontAlgn="auto" latinLnBrk="0" hangingPunct="1">
              <a:lnSpc>
                <a:spcPct val="150000"/>
              </a:lnSpc>
              <a:spcBef>
                <a:spcPct val="20000"/>
              </a:spcBef>
              <a:spcAft>
                <a:spcPts val="0"/>
              </a:spcAft>
              <a:buClrTx/>
              <a:buSzTx/>
              <a:buFont typeface="Arial"/>
              <a:buNone/>
              <a:tabLst/>
              <a:defRPr/>
            </a:pPr>
            <a:endParaRPr kumimoji="0" lang="en-US" sz="15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endParaRPr>
          </a:p>
          <a:p>
            <a:pPr marL="342690" marR="0" lvl="0" indent="-342690" algn="l" defTabSz="456922"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PE pipelines assume GW noise data is Gaussian and stationary</a:t>
            </a:r>
          </a:p>
          <a:p>
            <a:pPr marL="742496" marR="0" lvl="1" indent="-285576" algn="l" defTabSz="456922" rtl="0" eaLnBrk="1" fontAlgn="auto" latinLnBrk="0" hangingPunct="1">
              <a:lnSpc>
                <a:spcPct val="10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Transient glitches </a:t>
            </a:r>
            <a:r>
              <a:rPr kumimoji="0" lang="en-US" sz="1500" b="1"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are non-Gaussian – removal necessary </a:t>
            </a:r>
            <a:r>
              <a:rPr kumimoji="0" lang="en-US" sz="15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to improve functionality of PE pipelines</a:t>
            </a:r>
          </a:p>
        </p:txBody>
      </p:sp>
      <p:sp>
        <p:nvSpPr>
          <p:cNvPr id="3" name="Bayesian">
            <a:extLst>
              <a:ext uri="{FF2B5EF4-FFF2-40B4-BE49-F238E27FC236}">
                <a16:creationId xmlns:a16="http://schemas.microsoft.com/office/drawing/2014/main" id="{71C87FB4-2807-762A-0150-DEA24714F651}"/>
              </a:ext>
            </a:extLst>
          </p:cNvPr>
          <p:cNvSpPr>
            <a:spLocks noGrp="1"/>
          </p:cNvSpPr>
          <p:nvPr>
            <p:ph idx="1"/>
          </p:nvPr>
        </p:nvSpPr>
        <p:spPr>
          <a:xfrm>
            <a:off x="199912" y="897207"/>
            <a:ext cx="8690741" cy="714034"/>
          </a:xfrm>
        </p:spPr>
        <p:txBody>
          <a:bodyPr>
            <a:normAutofit/>
          </a:bodyPr>
          <a:lstStyle/>
          <a:p>
            <a:r>
              <a:rPr lang="en-US" sz="1500" dirty="0"/>
              <a:t>Bayesian inference for CBC signals (or glitches!) - posterior probability distributions from prior knowledge</a:t>
            </a:r>
          </a:p>
          <a:p>
            <a:pPr>
              <a:lnSpc>
                <a:spcPct val="150000"/>
              </a:lnSpc>
            </a:pPr>
            <a:r>
              <a:rPr lang="en-US" sz="1500" dirty="0"/>
              <a:t>PE pipelines infer CBC posteriors using Bayes’ theorem:</a:t>
            </a:r>
          </a:p>
        </p:txBody>
      </p:sp>
      <p:sp>
        <p:nvSpPr>
          <p:cNvPr id="4" name="Slide Number Placeholder 3">
            <a:extLst>
              <a:ext uri="{FF2B5EF4-FFF2-40B4-BE49-F238E27FC236}">
                <a16:creationId xmlns:a16="http://schemas.microsoft.com/office/drawing/2014/main" id="{4FD32DEA-7FD8-D641-87C3-D2C44E9825B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12</a:t>
            </a:fld>
            <a:endParaRPr lang="en-US"/>
          </a:p>
        </p:txBody>
      </p:sp>
      <p:sp>
        <p:nvSpPr>
          <p:cNvPr id="50" name="References">
            <a:extLst>
              <a:ext uri="{FF2B5EF4-FFF2-40B4-BE49-F238E27FC236}">
                <a16:creationId xmlns:a16="http://schemas.microsoft.com/office/drawing/2014/main" id="{3F86707A-1DFD-584F-9896-5EBFE24959A2}"/>
              </a:ext>
            </a:extLst>
          </p:cNvPr>
          <p:cNvSpPr txBox="1"/>
          <p:nvPr/>
        </p:nvSpPr>
        <p:spPr>
          <a:xfrm>
            <a:off x="7597215" y="40974"/>
            <a:ext cx="1546785" cy="525785"/>
          </a:xfrm>
          <a:prstGeom prst="rect">
            <a:avLst/>
          </a:prstGeom>
          <a:noFill/>
        </p:spPr>
        <p:txBody>
          <a:bodyPr wrap="square">
            <a:spAutoFit/>
          </a:bodyPr>
          <a:lstStyle/>
          <a:p>
            <a:pPr algn="ctr">
              <a:spcAft>
                <a:spcPts val="450"/>
              </a:spcAft>
            </a:pPr>
            <a:r>
              <a:rPr lang="en-US" sz="1200" dirty="0">
                <a:solidFill>
                  <a:schemeClr val="bg1"/>
                </a:solidFill>
              </a:rPr>
              <a:t>Romero-Shaw+ 2020</a:t>
            </a:r>
          </a:p>
          <a:p>
            <a:pPr algn="ctr">
              <a:spcAft>
                <a:spcPts val="450"/>
              </a:spcAft>
            </a:pPr>
            <a:r>
              <a:rPr lang="en-US" sz="1200" dirty="0">
                <a:solidFill>
                  <a:schemeClr val="bg1"/>
                </a:solidFill>
              </a:rPr>
              <a:t>Ashton+ 2019</a:t>
            </a:r>
          </a:p>
        </p:txBody>
      </p:sp>
      <p:sp>
        <p:nvSpPr>
          <p:cNvPr id="9" name="Title 1">
            <a:extLst>
              <a:ext uri="{FF2B5EF4-FFF2-40B4-BE49-F238E27FC236}">
                <a16:creationId xmlns:a16="http://schemas.microsoft.com/office/drawing/2014/main" id="{619E2086-C7BD-BB1D-EE77-E61F29FAF73A}"/>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Parameter Estimation</a:t>
            </a:r>
          </a:p>
        </p:txBody>
      </p:sp>
      <p:pic>
        <p:nvPicPr>
          <p:cNvPr id="2" name="Picture 2">
            <a:extLst>
              <a:ext uri="{FF2B5EF4-FFF2-40B4-BE49-F238E27FC236}">
                <a16:creationId xmlns:a16="http://schemas.microsoft.com/office/drawing/2014/main" id="{ED4E3A27-1D31-8809-2B70-53F1FD11A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Equation">
            <a:extLst>
              <a:ext uri="{FF2B5EF4-FFF2-40B4-BE49-F238E27FC236}">
                <a16:creationId xmlns:a16="http://schemas.microsoft.com/office/drawing/2014/main" id="{7AAC0B7B-EFC3-4AE9-01BA-45E14A101770}"/>
              </a:ext>
            </a:extLst>
          </p:cNvPr>
          <p:cNvGrpSpPr/>
          <p:nvPr/>
        </p:nvGrpSpPr>
        <p:grpSpPr>
          <a:xfrm>
            <a:off x="3321329" y="2343244"/>
            <a:ext cx="4164561" cy="511805"/>
            <a:chOff x="3034458" y="2343244"/>
            <a:chExt cx="4164561" cy="511805"/>
          </a:xfrm>
        </p:grpSpPr>
        <p:sp>
          <p:nvSpPr>
            <p:cNvPr id="46" name="Equation Numbering">
              <a:extLst>
                <a:ext uri="{FF2B5EF4-FFF2-40B4-BE49-F238E27FC236}">
                  <a16:creationId xmlns:a16="http://schemas.microsoft.com/office/drawing/2014/main" id="{FF99FA80-E50F-229A-C4C3-3E95ED0FDEB6}"/>
                </a:ext>
              </a:extLst>
            </p:cNvPr>
            <p:cNvSpPr txBox="1"/>
            <p:nvPr/>
          </p:nvSpPr>
          <p:spPr>
            <a:xfrm>
              <a:off x="6784777" y="2437563"/>
              <a:ext cx="414242" cy="323165"/>
            </a:xfrm>
            <a:prstGeom prst="rect">
              <a:avLst/>
            </a:prstGeom>
            <a:noFill/>
          </p:spPr>
          <p:txBody>
            <a:bodyPr wrap="square" rtlCol="0">
              <a:spAutoFit/>
            </a:bodyPr>
            <a:lstStyle/>
            <a:p>
              <a:pPr algn="ctr"/>
              <a:r>
                <a:rPr lang="en-US" sz="1500" dirty="0">
                  <a:solidFill>
                    <a:schemeClr val="bg1"/>
                  </a:solidFill>
                </a:rPr>
                <a:t>(1)</a:t>
              </a:r>
            </a:p>
          </p:txBody>
        </p:sp>
        <mc:AlternateContent xmlns:mc="http://schemas.openxmlformats.org/markup-compatibility/2006" xmlns:a14="http://schemas.microsoft.com/office/drawing/2010/main">
          <mc:Choice Requires="a14">
            <p:sp>
              <p:nvSpPr>
                <p:cNvPr id="7" name="Equation">
                  <a:extLst>
                    <a:ext uri="{FF2B5EF4-FFF2-40B4-BE49-F238E27FC236}">
                      <a16:creationId xmlns:a16="http://schemas.microsoft.com/office/drawing/2014/main" id="{663E51B0-A7DF-29E3-4910-61C9D2EA9BDA}"/>
                    </a:ext>
                  </a:extLst>
                </p:cNvPr>
                <p:cNvSpPr/>
                <p:nvPr/>
              </p:nvSpPr>
              <p:spPr>
                <a:xfrm>
                  <a:off x="3034458" y="2343244"/>
                  <a:ext cx="2636225" cy="511805"/>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a:solidFill>
                              <a:schemeClr val="bg1"/>
                            </a:solidFill>
                            <a:latin typeface="Cambria Math" panose="02040503050406030204" pitchFamily="18" charset="0"/>
                          </a:rPr>
                          <m:t>𝑝</m:t>
                        </m:r>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ea typeface="Cambria Math" panose="02040503050406030204" pitchFamily="18" charset="0"/>
                              </a:rPr>
                              <m:t>𝜃</m:t>
                            </m:r>
                          </m:e>
                          <m:e>
                            <m:r>
                              <a:rPr lang="en-US" sz="1400" i="1">
                                <a:solidFill>
                                  <a:schemeClr val="bg1"/>
                                </a:solidFill>
                                <a:latin typeface="Cambria Math" panose="02040503050406030204" pitchFamily="18" charset="0"/>
                                <a:ea typeface="Cambria Math" panose="02040503050406030204" pitchFamily="18" charset="0"/>
                              </a:rPr>
                              <m:t>𝑑</m:t>
                            </m:r>
                            <m:r>
                              <a:rPr lang="en-US" sz="1400" i="1">
                                <a:solidFill>
                                  <a:schemeClr val="bg1"/>
                                </a:solidFill>
                                <a:latin typeface="Cambria Math" panose="02040503050406030204" pitchFamily="18" charset="0"/>
                                <a:ea typeface="Cambria Math" panose="02040503050406030204" pitchFamily="18" charset="0"/>
                              </a:rPr>
                              <m:t>,</m:t>
                            </m:r>
                            <m:r>
                              <a:rPr lang="en-US" sz="1400" i="1">
                                <a:solidFill>
                                  <a:schemeClr val="bg1"/>
                                </a:solidFill>
                                <a:latin typeface="Cambria Math" panose="02040503050406030204" pitchFamily="18" charset="0"/>
                                <a:ea typeface="Cambria Math" panose="02040503050406030204" pitchFamily="18" charset="0"/>
                              </a:rPr>
                              <m:t>ℳ</m:t>
                            </m:r>
                          </m:e>
                        </m:d>
                        <m:r>
                          <a:rPr lang="en-US" sz="1400" i="1">
                            <a:solidFill>
                              <a:schemeClr val="bg1"/>
                            </a:solidFill>
                            <a:latin typeface="Cambria Math" panose="02040503050406030204" pitchFamily="18" charset="0"/>
                            <a:ea typeface="Cambria Math" panose="02040503050406030204" pitchFamily="18" charset="0"/>
                          </a:rPr>
                          <m:t>=</m:t>
                        </m:r>
                        <m:f>
                          <m:fPr>
                            <m:ctrlPr>
                              <a:rPr lang="en-US" sz="1400" i="1">
                                <a:solidFill>
                                  <a:schemeClr val="bg1"/>
                                </a:solidFill>
                                <a:latin typeface="Cambria Math" panose="02040503050406030204" pitchFamily="18" charset="0"/>
                                <a:ea typeface="Cambria Math" panose="02040503050406030204" pitchFamily="18" charset="0"/>
                              </a:rPr>
                            </m:ctrlPr>
                          </m:fPr>
                          <m:num>
                            <m:r>
                              <a:rPr lang="en-US" sz="1400" i="1">
                                <a:solidFill>
                                  <a:schemeClr val="bg1"/>
                                </a:solidFill>
                                <a:latin typeface="Cambria Math" panose="02040503050406030204" pitchFamily="18" charset="0"/>
                                <a:ea typeface="Cambria Math" panose="02040503050406030204" pitchFamily="18" charset="0"/>
                              </a:rPr>
                              <m:t>ℒ</m:t>
                            </m:r>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𝑑</m:t>
                                </m:r>
                              </m:e>
                              <m:e>
                                <m:r>
                                  <a:rPr lang="en-US" sz="1400" i="1">
                                    <a:solidFill>
                                      <a:schemeClr val="bg1"/>
                                    </a:solidFill>
                                    <a:latin typeface="Cambria Math" panose="02040503050406030204" pitchFamily="18" charset="0"/>
                                    <a:ea typeface="Cambria Math" panose="02040503050406030204" pitchFamily="18" charset="0"/>
                                  </a:rPr>
                                  <m:t>𝜃</m:t>
                                </m:r>
                                <m:r>
                                  <a:rPr lang="en-US" sz="1400" i="1">
                                    <a:solidFill>
                                      <a:schemeClr val="bg1"/>
                                    </a:solidFill>
                                    <a:latin typeface="Cambria Math" panose="02040503050406030204" pitchFamily="18" charset="0"/>
                                    <a:ea typeface="Cambria Math" panose="02040503050406030204" pitchFamily="18" charset="0"/>
                                  </a:rPr>
                                  <m:t>,</m:t>
                                </m:r>
                                <m:r>
                                  <a:rPr lang="en-US" sz="1400" i="1">
                                    <a:solidFill>
                                      <a:schemeClr val="bg1"/>
                                    </a:solidFill>
                                    <a:latin typeface="Cambria Math" panose="02040503050406030204" pitchFamily="18" charset="0"/>
                                    <a:ea typeface="Cambria Math" panose="02040503050406030204" pitchFamily="18" charset="0"/>
                                  </a:rPr>
                                  <m:t>ℳ</m:t>
                                </m:r>
                              </m:e>
                            </m:d>
                            <m:r>
                              <m:rPr>
                                <m:sty m:val="p"/>
                              </m:rPr>
                              <a:rPr lang="el-GR" sz="1400" i="1">
                                <a:solidFill>
                                  <a:schemeClr val="bg1"/>
                                </a:solidFill>
                                <a:latin typeface="Cambria Math" panose="02040503050406030204" pitchFamily="18" charset="0"/>
                                <a:ea typeface="Cambria Math" panose="02040503050406030204" pitchFamily="18" charset="0"/>
                              </a:rPr>
                              <m:t>π</m:t>
                            </m:r>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ea typeface="Cambria Math" panose="02040503050406030204" pitchFamily="18" charset="0"/>
                                  </a:rPr>
                                  <m:t>𝜃</m:t>
                                </m:r>
                              </m:e>
                              <m:e>
                                <m:r>
                                  <a:rPr lang="en-US" sz="1400" i="1">
                                    <a:solidFill>
                                      <a:schemeClr val="bg1"/>
                                    </a:solidFill>
                                    <a:latin typeface="Cambria Math" panose="02040503050406030204" pitchFamily="18" charset="0"/>
                                    <a:ea typeface="Cambria Math" panose="02040503050406030204" pitchFamily="18" charset="0"/>
                                  </a:rPr>
                                  <m:t>ℳ</m:t>
                                </m:r>
                              </m:e>
                            </m:d>
                          </m:num>
                          <m:den>
                            <m:r>
                              <a:rPr lang="en-US" sz="1400" i="1">
                                <a:solidFill>
                                  <a:schemeClr val="bg1"/>
                                </a:solidFill>
                                <a:latin typeface="Cambria Math" panose="02040503050406030204" pitchFamily="18" charset="0"/>
                                <a:ea typeface="Cambria Math" panose="02040503050406030204" pitchFamily="18" charset="0"/>
                              </a:rPr>
                              <m:t>𝒵</m:t>
                            </m:r>
                            <m:r>
                              <a:rPr lang="en-US" sz="1400" i="1">
                                <a:solidFill>
                                  <a:schemeClr val="bg1"/>
                                </a:solidFill>
                                <a:latin typeface="Cambria Math" panose="02040503050406030204" pitchFamily="18" charset="0"/>
                                <a:ea typeface="Cambria Math" panose="02040503050406030204" pitchFamily="18" charset="0"/>
                              </a:rPr>
                              <m:t>(</m:t>
                            </m:r>
                            <m:r>
                              <a:rPr lang="en-US" sz="1400" i="1">
                                <a:solidFill>
                                  <a:schemeClr val="bg1"/>
                                </a:solidFill>
                                <a:latin typeface="Cambria Math" panose="02040503050406030204" pitchFamily="18" charset="0"/>
                                <a:ea typeface="Cambria Math" panose="02040503050406030204" pitchFamily="18" charset="0"/>
                              </a:rPr>
                              <m:t>𝑑</m:t>
                            </m:r>
                            <m:r>
                              <a:rPr lang="en-US" sz="1400" i="1">
                                <a:solidFill>
                                  <a:schemeClr val="bg1"/>
                                </a:solidFill>
                                <a:latin typeface="Cambria Math" panose="02040503050406030204" pitchFamily="18" charset="0"/>
                                <a:ea typeface="Cambria Math" panose="02040503050406030204" pitchFamily="18" charset="0"/>
                              </a:rPr>
                              <m:t>|</m:t>
                            </m:r>
                            <m:r>
                              <a:rPr lang="en-US" sz="1400" i="1">
                                <a:solidFill>
                                  <a:schemeClr val="bg1"/>
                                </a:solidFill>
                                <a:latin typeface="Cambria Math" panose="02040503050406030204" pitchFamily="18" charset="0"/>
                                <a:ea typeface="Cambria Math" panose="02040503050406030204" pitchFamily="18" charset="0"/>
                              </a:rPr>
                              <m:t>ℳ</m:t>
                            </m:r>
                            <m:r>
                              <a:rPr lang="en-US" sz="1400" i="1">
                                <a:solidFill>
                                  <a:schemeClr val="bg1"/>
                                </a:solidFill>
                                <a:latin typeface="Cambria Math" panose="02040503050406030204" pitchFamily="18" charset="0"/>
                                <a:ea typeface="Cambria Math" panose="02040503050406030204" pitchFamily="18" charset="0"/>
                              </a:rPr>
                              <m:t>)</m:t>
                            </m:r>
                          </m:den>
                        </m:f>
                      </m:oMath>
                    </m:oMathPara>
                  </a14:m>
                  <a:endParaRPr lang="en-US" sz="1350" dirty="0">
                    <a:solidFill>
                      <a:schemeClr val="bg1"/>
                    </a:solidFill>
                  </a:endParaRPr>
                </a:p>
              </p:txBody>
            </p:sp>
          </mc:Choice>
          <mc:Fallback xmlns="">
            <p:sp>
              <p:nvSpPr>
                <p:cNvPr id="7" name="Equation">
                  <a:extLst>
                    <a:ext uri="{FF2B5EF4-FFF2-40B4-BE49-F238E27FC236}">
                      <a16:creationId xmlns:a16="http://schemas.microsoft.com/office/drawing/2014/main" id="{663E51B0-A7DF-29E3-4910-61C9D2EA9BDA}"/>
                    </a:ext>
                  </a:extLst>
                </p:cNvPr>
                <p:cNvSpPr>
                  <a:spLocks noRot="1" noChangeAspect="1" noMove="1" noResize="1" noEditPoints="1" noAdjustHandles="1" noChangeArrowheads="1" noChangeShapeType="1" noTextEdit="1"/>
                </p:cNvSpPr>
                <p:nvPr/>
              </p:nvSpPr>
              <p:spPr>
                <a:xfrm>
                  <a:off x="3034458" y="2343244"/>
                  <a:ext cx="2636225" cy="511805"/>
                </a:xfrm>
                <a:prstGeom prst="rect">
                  <a:avLst/>
                </a:prstGeom>
                <a:blipFill>
                  <a:blip r:embed="rId4"/>
                  <a:stretch>
                    <a:fillRect b="-6818"/>
                  </a:stretch>
                </a:blipFill>
                <a:ln>
                  <a:solidFill>
                    <a:schemeClr val="accent1"/>
                  </a:solidFill>
                </a:ln>
              </p:spPr>
              <p:txBody>
                <a:bodyPr/>
                <a:lstStyle/>
                <a:p>
                  <a:r>
                    <a:rPr lang="en-US">
                      <a:noFill/>
                    </a:rPr>
                    <a:t> </a:t>
                  </a:r>
                </a:p>
              </p:txBody>
            </p:sp>
          </mc:Fallback>
        </mc:AlternateContent>
      </p:grpSp>
      <p:grpSp>
        <p:nvGrpSpPr>
          <p:cNvPr id="19" name="Likelihood">
            <a:extLst>
              <a:ext uri="{FF2B5EF4-FFF2-40B4-BE49-F238E27FC236}">
                <a16:creationId xmlns:a16="http://schemas.microsoft.com/office/drawing/2014/main" id="{819FE54D-DD50-04FD-A46E-C86DA9D9F804}"/>
              </a:ext>
            </a:extLst>
          </p:cNvPr>
          <p:cNvGrpSpPr/>
          <p:nvPr/>
        </p:nvGrpSpPr>
        <p:grpSpPr>
          <a:xfrm>
            <a:off x="3928019" y="1925146"/>
            <a:ext cx="904135" cy="485134"/>
            <a:chOff x="3641148" y="1925146"/>
            <a:chExt cx="904135" cy="485134"/>
          </a:xfrm>
        </p:grpSpPr>
        <p:cxnSp>
          <p:nvCxnSpPr>
            <p:cNvPr id="30" name="Likelihood Arrow">
              <a:extLst>
                <a:ext uri="{FF2B5EF4-FFF2-40B4-BE49-F238E27FC236}">
                  <a16:creationId xmlns:a16="http://schemas.microsoft.com/office/drawing/2014/main" id="{5B835918-8951-0DCF-EA10-0CA0E80764AE}"/>
                </a:ext>
              </a:extLst>
            </p:cNvPr>
            <p:cNvCxnSpPr>
              <a:cxnSpLocks/>
              <a:stCxn id="8" idx="2"/>
            </p:cNvCxnSpPr>
            <p:nvPr/>
          </p:nvCxnSpPr>
          <p:spPr>
            <a:xfrm>
              <a:off x="4093216" y="2168465"/>
              <a:ext cx="88316" cy="24181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Likelihood">
              <a:extLst>
                <a:ext uri="{FF2B5EF4-FFF2-40B4-BE49-F238E27FC236}">
                  <a16:creationId xmlns:a16="http://schemas.microsoft.com/office/drawing/2014/main" id="{20382DFD-6C26-95D3-FA3D-6B048D7E8AE4}"/>
                </a:ext>
              </a:extLst>
            </p:cNvPr>
            <p:cNvSpPr/>
            <p:nvPr/>
          </p:nvSpPr>
          <p:spPr>
            <a:xfrm>
              <a:off x="3641148" y="1925146"/>
              <a:ext cx="904135" cy="243319"/>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solidFill>
                    <a:schemeClr val="bg1"/>
                  </a:solidFill>
                </a:rPr>
                <a:t>Likelihood</a:t>
              </a:r>
            </a:p>
          </p:txBody>
        </p:sp>
      </p:grpSp>
      <p:grpSp>
        <p:nvGrpSpPr>
          <p:cNvPr id="20" name="Prior">
            <a:extLst>
              <a:ext uri="{FF2B5EF4-FFF2-40B4-BE49-F238E27FC236}">
                <a16:creationId xmlns:a16="http://schemas.microsoft.com/office/drawing/2014/main" id="{9A3286A4-B803-71E0-391B-FCE6F27C11D8}"/>
              </a:ext>
            </a:extLst>
          </p:cNvPr>
          <p:cNvGrpSpPr/>
          <p:nvPr/>
        </p:nvGrpSpPr>
        <p:grpSpPr>
          <a:xfrm>
            <a:off x="5168078" y="1913317"/>
            <a:ext cx="569059" cy="496963"/>
            <a:chOff x="4881207" y="1913317"/>
            <a:chExt cx="569059" cy="496963"/>
          </a:xfrm>
        </p:grpSpPr>
        <p:cxnSp>
          <p:nvCxnSpPr>
            <p:cNvPr id="31" name="Prior Arrow">
              <a:extLst>
                <a:ext uri="{FF2B5EF4-FFF2-40B4-BE49-F238E27FC236}">
                  <a16:creationId xmlns:a16="http://schemas.microsoft.com/office/drawing/2014/main" id="{1FC60B2E-DAC2-12C7-65BC-DC26BF70F4F8}"/>
                </a:ext>
              </a:extLst>
            </p:cNvPr>
            <p:cNvCxnSpPr>
              <a:cxnSpLocks/>
              <a:stCxn id="10" idx="2"/>
            </p:cNvCxnSpPr>
            <p:nvPr/>
          </p:nvCxnSpPr>
          <p:spPr>
            <a:xfrm flipH="1">
              <a:off x="5001077" y="2156636"/>
              <a:ext cx="164660" cy="25364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Prior">
              <a:extLst>
                <a:ext uri="{FF2B5EF4-FFF2-40B4-BE49-F238E27FC236}">
                  <a16:creationId xmlns:a16="http://schemas.microsoft.com/office/drawing/2014/main" id="{93B4741C-031B-BA9E-B41B-2AED15C4BFE2}"/>
                </a:ext>
              </a:extLst>
            </p:cNvPr>
            <p:cNvSpPr/>
            <p:nvPr/>
          </p:nvSpPr>
          <p:spPr>
            <a:xfrm>
              <a:off x="4881207" y="1913317"/>
              <a:ext cx="569059" cy="243319"/>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solidFill>
                    <a:schemeClr val="bg1"/>
                  </a:solidFill>
                </a:rPr>
                <a:t>Prior</a:t>
              </a:r>
            </a:p>
          </p:txBody>
        </p:sp>
      </p:grpSp>
      <p:grpSp>
        <p:nvGrpSpPr>
          <p:cNvPr id="21" name="Evidence">
            <a:extLst>
              <a:ext uri="{FF2B5EF4-FFF2-40B4-BE49-F238E27FC236}">
                <a16:creationId xmlns:a16="http://schemas.microsoft.com/office/drawing/2014/main" id="{828AA3F6-80D0-E8F2-AAD4-9BD46CB67E18}"/>
              </a:ext>
            </a:extLst>
          </p:cNvPr>
          <p:cNvGrpSpPr/>
          <p:nvPr/>
        </p:nvGrpSpPr>
        <p:grpSpPr>
          <a:xfrm>
            <a:off x="4416343" y="2822673"/>
            <a:ext cx="871605" cy="461911"/>
            <a:chOff x="4129472" y="2822673"/>
            <a:chExt cx="871605" cy="461911"/>
          </a:xfrm>
        </p:grpSpPr>
        <p:cxnSp>
          <p:nvCxnSpPr>
            <p:cNvPr id="34" name="Evidence Arrow">
              <a:extLst>
                <a:ext uri="{FF2B5EF4-FFF2-40B4-BE49-F238E27FC236}">
                  <a16:creationId xmlns:a16="http://schemas.microsoft.com/office/drawing/2014/main" id="{EAD0AC31-01AF-6582-8147-83D854B03821}"/>
                </a:ext>
              </a:extLst>
            </p:cNvPr>
            <p:cNvCxnSpPr>
              <a:cxnSpLocks/>
              <a:stCxn id="15" idx="0"/>
            </p:cNvCxnSpPr>
            <p:nvPr/>
          </p:nvCxnSpPr>
          <p:spPr>
            <a:xfrm flipH="1" flipV="1">
              <a:off x="4560632" y="2822673"/>
              <a:ext cx="4643" cy="21859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Evidence">
              <a:extLst>
                <a:ext uri="{FF2B5EF4-FFF2-40B4-BE49-F238E27FC236}">
                  <a16:creationId xmlns:a16="http://schemas.microsoft.com/office/drawing/2014/main" id="{53389A84-F257-F97D-D828-566F270346B6}"/>
                </a:ext>
              </a:extLst>
            </p:cNvPr>
            <p:cNvSpPr/>
            <p:nvPr/>
          </p:nvSpPr>
          <p:spPr>
            <a:xfrm>
              <a:off x="4129472" y="3041265"/>
              <a:ext cx="871605" cy="243319"/>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solidFill>
                    <a:schemeClr val="bg1"/>
                  </a:solidFill>
                </a:rPr>
                <a:t>Evidence</a:t>
              </a:r>
            </a:p>
          </p:txBody>
        </p:sp>
      </p:grpSp>
      <p:sp>
        <p:nvSpPr>
          <p:cNvPr id="5" name="Slide Number Placeholder 3">
            <a:extLst>
              <a:ext uri="{FF2B5EF4-FFF2-40B4-BE49-F238E27FC236}">
                <a16:creationId xmlns:a16="http://schemas.microsoft.com/office/drawing/2014/main" id="{0C3EC83F-02B7-0383-40CF-EF705DA0D56D}"/>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mc:AlternateContent xmlns:mc="http://schemas.openxmlformats.org/markup-compatibility/2006" xmlns:a14="http://schemas.microsoft.com/office/drawing/2010/main">
        <mc:Choice Requires="a14">
          <p:sp>
            <p:nvSpPr>
              <p:cNvPr id="13" name="Eq Def">
                <a:extLst>
                  <a:ext uri="{FF2B5EF4-FFF2-40B4-BE49-F238E27FC236}">
                    <a16:creationId xmlns:a16="http://schemas.microsoft.com/office/drawing/2014/main" id="{6DEF898E-4316-07EC-A0FC-3A90EF591B44}"/>
                  </a:ext>
                </a:extLst>
              </p:cNvPr>
              <p:cNvSpPr txBox="1"/>
              <p:nvPr/>
            </p:nvSpPr>
            <p:spPr>
              <a:xfrm>
                <a:off x="1740269" y="3284584"/>
                <a:ext cx="5678424" cy="340221"/>
              </a:xfrm>
              <a:prstGeom prst="rect">
                <a:avLst/>
              </a:prstGeom>
              <a:noFill/>
            </p:spPr>
            <p:txBody>
              <a:bodyPr wrap="square">
                <a:spAutoFit/>
              </a:bodyPr>
              <a:lstStyle/>
              <a:p>
                <a:pPr marL="0" marR="0" lvl="0" indent="0" algn="ctr" defTabSz="456922" rtl="0" eaLnBrk="1" fontAlgn="auto" latinLnBrk="0" hangingPunct="1">
                  <a:lnSpc>
                    <a:spcPct val="15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Given parameters </a:t>
                </a:r>
                <a14:m>
                  <m:oMath xmlns:m="http://schemas.openxmlformats.org/officeDocument/2006/math">
                    <m:r>
                      <a:rPr kumimoji="0" lang="en-US" sz="12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𝜃</m:t>
                    </m:r>
                  </m:oMath>
                </a14:m>
                <a:r>
                  <a:rPr kumimoji="0" lang="en-US" sz="12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 data </a:t>
                </a:r>
                <a14:m>
                  <m:oMath xmlns:m="http://schemas.openxmlformats.org/officeDocument/2006/math">
                    <m:r>
                      <a:rPr kumimoji="0" lang="en-US" sz="12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𝑑</m:t>
                    </m:r>
                  </m:oMath>
                </a14:m>
                <a:r>
                  <a:rPr kumimoji="0" lang="en-US" sz="12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 and model </a:t>
                </a:r>
                <a14:m>
                  <m:oMath xmlns:m="http://schemas.openxmlformats.org/officeDocument/2006/math">
                    <m:r>
                      <a:rPr kumimoji="0" lang="en-US" sz="12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ℳ</m:t>
                    </m:r>
                  </m:oMath>
                </a14:m>
                <a:r>
                  <a:rPr kumimoji="0" lang="en-US" sz="1200" b="0" i="0" u="none" strike="noStrike" kern="1200" cap="none" spc="0" normalizeH="0" baseline="0" noProof="0" dirty="0">
                    <a:ln>
                      <a:noFill/>
                    </a:ln>
                    <a:solidFill>
                      <a:srgbClr val="FFFFFF"/>
                    </a:solidFill>
                    <a:effectLst/>
                    <a:uLnTx/>
                    <a:uFillTx/>
                    <a:latin typeface="Avenir" panose="02000503020000020003" pitchFamily="2" charset="0"/>
                    <a:ea typeface="+mn-ea"/>
                    <a:cs typeface="+mn-cs"/>
                  </a:rPr>
                  <a:t>  </a:t>
                </a:r>
              </a:p>
            </p:txBody>
          </p:sp>
        </mc:Choice>
        <mc:Fallback xmlns="">
          <p:sp>
            <p:nvSpPr>
              <p:cNvPr id="13" name="Eq Def">
                <a:extLst>
                  <a:ext uri="{FF2B5EF4-FFF2-40B4-BE49-F238E27FC236}">
                    <a16:creationId xmlns:a16="http://schemas.microsoft.com/office/drawing/2014/main" id="{6DEF898E-4316-07EC-A0FC-3A90EF591B44}"/>
                  </a:ext>
                </a:extLst>
              </p:cNvPr>
              <p:cNvSpPr txBox="1">
                <a:spLocks noRot="1" noChangeAspect="1" noMove="1" noResize="1" noEditPoints="1" noAdjustHandles="1" noChangeArrowheads="1" noChangeShapeType="1" noTextEdit="1"/>
              </p:cNvSpPr>
              <p:nvPr/>
            </p:nvSpPr>
            <p:spPr>
              <a:xfrm>
                <a:off x="1740269" y="3284584"/>
                <a:ext cx="5678424" cy="340221"/>
              </a:xfrm>
              <a:prstGeom prst="rect">
                <a:avLst/>
              </a:prstGeom>
              <a:blipFill>
                <a:blip r:embed="rId5"/>
                <a:stretch>
                  <a:fillRect b="-14286"/>
                </a:stretch>
              </a:blipFill>
            </p:spPr>
            <p:txBody>
              <a:bodyPr/>
              <a:lstStyle/>
              <a:p>
                <a:r>
                  <a:rPr lang="en-US">
                    <a:noFill/>
                  </a:rPr>
                  <a:t> </a:t>
                </a:r>
              </a:p>
            </p:txBody>
          </p:sp>
        </mc:Fallback>
      </mc:AlternateContent>
    </p:spTree>
    <p:extLst>
      <p:ext uri="{BB962C8B-B14F-4D97-AF65-F5344CB8AC3E}">
        <p14:creationId xmlns:p14="http://schemas.microsoft.com/office/powerpoint/2010/main" val="26404895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uiExpand="1" build="p"/>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212834" y="1223586"/>
            <a:ext cx="8714390" cy="3919914"/>
          </a:xfrm>
        </p:spPr>
        <p:txBody>
          <a:bodyPr>
            <a:normAutofit/>
          </a:bodyPr>
          <a:lstStyle/>
          <a:p>
            <a:pPr>
              <a:lnSpc>
                <a:spcPct val="100000"/>
              </a:lnSpc>
              <a:buFont typeface="Wingdings" panose="05000000000000000000" pitchFamily="2" charset="2"/>
              <a:buChar char="ü"/>
            </a:pPr>
            <a:r>
              <a:rPr lang="en-US" sz="1500" dirty="0"/>
              <a:t>Derive mathematical model to describe waveform of FS glitches </a:t>
            </a:r>
          </a:p>
          <a:p>
            <a:pPr>
              <a:lnSpc>
                <a:spcPct val="100000"/>
              </a:lnSpc>
              <a:buFont typeface="Wingdings" panose="05000000000000000000" pitchFamily="2" charset="2"/>
              <a:buChar char="ü"/>
            </a:pPr>
            <a:r>
              <a:rPr lang="en-US" sz="1500" dirty="0"/>
              <a:t>Test validity of model by:</a:t>
            </a:r>
          </a:p>
          <a:p>
            <a:pPr lvl="1">
              <a:lnSpc>
                <a:spcPct val="100000"/>
              </a:lnSpc>
              <a:buFont typeface="Wingdings" panose="05000000000000000000" pitchFamily="2" charset="2"/>
              <a:buChar char="ü"/>
            </a:pPr>
            <a:r>
              <a:rPr lang="en-US" sz="1500" dirty="0"/>
              <a:t>Generating sample FS waveforms</a:t>
            </a:r>
          </a:p>
          <a:p>
            <a:pPr lvl="1">
              <a:lnSpc>
                <a:spcPct val="100000"/>
              </a:lnSpc>
              <a:buFont typeface="Wingdings" panose="05000000000000000000" pitchFamily="2" charset="2"/>
              <a:buChar char="ü"/>
            </a:pPr>
            <a:r>
              <a:rPr lang="en-US" sz="1500" dirty="0"/>
              <a:t>Parameter estimations + injections w/ Bilby</a:t>
            </a:r>
          </a:p>
          <a:p>
            <a:pPr>
              <a:lnSpc>
                <a:spcPct val="100000"/>
              </a:lnSpc>
              <a:buFont typeface="Wingdings" panose="05000000000000000000" pitchFamily="2" charset="2"/>
              <a:buChar char="ü"/>
            </a:pPr>
            <a:r>
              <a:rPr lang="en-US" sz="1500" dirty="0"/>
              <a:t>Then, test model on:</a:t>
            </a:r>
          </a:p>
          <a:p>
            <a:pPr lvl="1">
              <a:lnSpc>
                <a:spcPct val="100000"/>
              </a:lnSpc>
              <a:buFont typeface="Wingdings" panose="05000000000000000000" pitchFamily="2" charset="2"/>
              <a:buChar char="ü"/>
            </a:pPr>
            <a:r>
              <a:rPr lang="en-US" sz="1500" dirty="0"/>
              <a:t>Artificial (more simple structure) FS instances</a:t>
            </a:r>
          </a:p>
          <a:p>
            <a:pPr lvl="1">
              <a:lnSpc>
                <a:spcPct val="100000"/>
              </a:lnSpc>
              <a:buFont typeface="Wingdings" panose="05000000000000000000" pitchFamily="2" charset="2"/>
              <a:buChar char="ü"/>
            </a:pPr>
            <a:r>
              <a:rPr lang="en-US" sz="1500" dirty="0"/>
              <a:t>Real (more complex structure) FS instances</a:t>
            </a:r>
          </a:p>
          <a:p>
            <a:pPr>
              <a:lnSpc>
                <a:spcPct val="100000"/>
              </a:lnSpc>
            </a:pPr>
            <a:r>
              <a:rPr lang="en-US" sz="1500" b="1" dirty="0"/>
              <a:t>Focus: mitigate instances of FS in GW data to improve CBC analysis in future observing runs</a:t>
            </a:r>
            <a:endParaRPr lang="en-US" sz="1500" dirty="0"/>
          </a:p>
          <a:p>
            <a:pPr marL="0" indent="0">
              <a:buNone/>
            </a:pPr>
            <a:endParaRPr lang="en-US" sz="1350" dirty="0"/>
          </a:p>
        </p:txBody>
      </p:sp>
      <p:sp>
        <p:nvSpPr>
          <p:cNvPr id="6" name="Slide Number Placeholder 5">
            <a:extLst>
              <a:ext uri="{FF2B5EF4-FFF2-40B4-BE49-F238E27FC236}">
                <a16:creationId xmlns:a16="http://schemas.microsoft.com/office/drawing/2014/main" id="{A9E9D7A5-B9B4-D90E-8E47-D703D36BB4E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13</a:t>
            </a:fld>
            <a:endParaRPr lang="en-US"/>
          </a:p>
        </p:txBody>
      </p:sp>
      <p:pic>
        <p:nvPicPr>
          <p:cNvPr id="5" name="Picture 2">
            <a:extLst>
              <a:ext uri="{FF2B5EF4-FFF2-40B4-BE49-F238E27FC236}">
                <a16:creationId xmlns:a16="http://schemas.microsoft.com/office/drawing/2014/main" id="{FA1EDE60-D4AE-D39F-4A8B-78E00A9CC7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4BC74DB-E1B7-B3A4-9A98-92ABA8538FCF}"/>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Objectives</a:t>
            </a:r>
          </a:p>
        </p:txBody>
      </p:sp>
      <p:sp>
        <p:nvSpPr>
          <p:cNvPr id="2" name="Slide Number Placeholder 3">
            <a:extLst>
              <a:ext uri="{FF2B5EF4-FFF2-40B4-BE49-F238E27FC236}">
                <a16:creationId xmlns:a16="http://schemas.microsoft.com/office/drawing/2014/main" id="{B1E07336-D3FD-9E64-3B18-7D8B4CB36576}"/>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13</a:t>
            </a:fld>
            <a:endParaRPr lang="en-US" dirty="0"/>
          </a:p>
        </p:txBody>
      </p:sp>
    </p:spTree>
    <p:extLst>
      <p:ext uri="{BB962C8B-B14F-4D97-AF65-F5344CB8AC3E}">
        <p14:creationId xmlns:p14="http://schemas.microsoft.com/office/powerpoint/2010/main" val="151984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61CB5F8-0623-C44E-4441-4EB870B93CC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36C957-5144-EB20-9E9A-AFC86634B9A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14</a:t>
            </a:fld>
            <a:endParaRPr lang="en-US"/>
          </a:p>
        </p:txBody>
      </p:sp>
      <p:pic>
        <p:nvPicPr>
          <p:cNvPr id="5" name="Picture 2">
            <a:extLst>
              <a:ext uri="{FF2B5EF4-FFF2-40B4-BE49-F238E27FC236}">
                <a16:creationId xmlns:a16="http://schemas.microsoft.com/office/drawing/2014/main" id="{2F433AB5-1A35-9BDF-3D4A-B48D38919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49BFA3A-603E-8921-8EF4-F29FF85BE2BC}"/>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Objectives</a:t>
            </a:r>
          </a:p>
        </p:txBody>
      </p:sp>
      <p:sp>
        <p:nvSpPr>
          <p:cNvPr id="2" name="Slide Number Placeholder 3">
            <a:extLst>
              <a:ext uri="{FF2B5EF4-FFF2-40B4-BE49-F238E27FC236}">
                <a16:creationId xmlns:a16="http://schemas.microsoft.com/office/drawing/2014/main" id="{E216471A-74F4-F919-C72F-78168F839574}"/>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p>
        </p:txBody>
      </p:sp>
      <p:graphicFrame>
        <p:nvGraphicFramePr>
          <p:cNvPr id="10" name="!!Validity">
            <a:extLst>
              <a:ext uri="{FF2B5EF4-FFF2-40B4-BE49-F238E27FC236}">
                <a16:creationId xmlns:a16="http://schemas.microsoft.com/office/drawing/2014/main" id="{CF335E01-F2F6-FCDB-8AC5-E17E4CD06A4D}"/>
              </a:ext>
            </a:extLst>
          </p:cNvPr>
          <p:cNvGraphicFramePr/>
          <p:nvPr>
            <p:extLst>
              <p:ext uri="{D42A27DB-BD31-4B8C-83A1-F6EECF244321}">
                <p14:modId xmlns:p14="http://schemas.microsoft.com/office/powerpoint/2010/main" val="2531904617"/>
              </p:ext>
            </p:extLst>
          </p:nvPr>
        </p:nvGraphicFramePr>
        <p:xfrm>
          <a:off x="2086233" y="1519112"/>
          <a:ext cx="4971533" cy="3222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st Validity">
            <a:extLst>
              <a:ext uri="{FF2B5EF4-FFF2-40B4-BE49-F238E27FC236}">
                <a16:creationId xmlns:a16="http://schemas.microsoft.com/office/drawing/2014/main" id="{874ED686-0052-BB82-B541-4B9FDF900B0F}"/>
              </a:ext>
            </a:extLst>
          </p:cNvPr>
          <p:cNvSpPr txBox="1"/>
          <p:nvPr/>
        </p:nvSpPr>
        <p:spPr>
          <a:xfrm>
            <a:off x="291084" y="1153465"/>
            <a:ext cx="5678424" cy="369332"/>
          </a:xfrm>
          <a:prstGeom prst="rect">
            <a:avLst/>
          </a:prstGeom>
          <a:noFill/>
        </p:spPr>
        <p:txBody>
          <a:bodyPr wrap="square">
            <a:spAutoFit/>
          </a:bodyPr>
          <a:lstStyle/>
          <a:p>
            <a:pPr>
              <a:lnSpc>
                <a:spcPct val="100000"/>
              </a:lnSpc>
            </a:pPr>
            <a:r>
              <a:rPr lang="en-US" sz="1800" dirty="0">
                <a:solidFill>
                  <a:schemeClr val="bg1"/>
                </a:solidFill>
              </a:rPr>
              <a:t>Test validity of model by:</a:t>
            </a:r>
          </a:p>
        </p:txBody>
      </p:sp>
      <p:sp>
        <p:nvSpPr>
          <p:cNvPr id="3" name="Test Validity">
            <a:extLst>
              <a:ext uri="{FF2B5EF4-FFF2-40B4-BE49-F238E27FC236}">
                <a16:creationId xmlns:a16="http://schemas.microsoft.com/office/drawing/2014/main" id="{C9D7CA10-9D4A-B124-2826-33DED85E5C58}"/>
              </a:ext>
            </a:extLst>
          </p:cNvPr>
          <p:cNvSpPr txBox="1"/>
          <p:nvPr/>
        </p:nvSpPr>
        <p:spPr>
          <a:xfrm>
            <a:off x="291084" y="763993"/>
            <a:ext cx="6895024" cy="369332"/>
          </a:xfrm>
          <a:prstGeom prst="rect">
            <a:avLst/>
          </a:prstGeom>
          <a:noFill/>
        </p:spPr>
        <p:txBody>
          <a:bodyPr wrap="square">
            <a:spAutoFit/>
          </a:bodyPr>
          <a:lstStyle/>
          <a:p>
            <a:pPr>
              <a:lnSpc>
                <a:spcPct val="100000"/>
              </a:lnSpc>
            </a:pPr>
            <a:r>
              <a:rPr lang="en-US" sz="1800" dirty="0">
                <a:solidFill>
                  <a:schemeClr val="bg1"/>
                </a:solidFill>
              </a:rPr>
              <a:t>Derive a mathematical model to describe waveform of FS glitches</a:t>
            </a:r>
          </a:p>
        </p:txBody>
      </p:sp>
    </p:spTree>
    <p:extLst>
      <p:ext uri="{BB962C8B-B14F-4D97-AF65-F5344CB8AC3E}">
        <p14:creationId xmlns:p14="http://schemas.microsoft.com/office/powerpoint/2010/main" val="538617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graphicEl>
                                              <a:dgm id="{09848940-F4BD-4D18-BF69-2C8746E4BB53}"/>
                                            </p:graphicEl>
                                          </p:spTgt>
                                        </p:tgtEl>
                                        <p:attrNameLst>
                                          <p:attrName>style.visibility</p:attrName>
                                        </p:attrNameLst>
                                      </p:cBhvr>
                                      <p:to>
                                        <p:strVal val="visible"/>
                                      </p:to>
                                    </p:set>
                                    <p:anim calcmode="lin" valueType="num">
                                      <p:cBhvr>
                                        <p:cTn id="17" dur="500" fill="hold"/>
                                        <p:tgtEl>
                                          <p:spTgt spid="10">
                                            <p:graphicEl>
                                              <a:dgm id="{09848940-F4BD-4D18-BF69-2C8746E4BB53}"/>
                                            </p:graphicEl>
                                          </p:spTgt>
                                        </p:tgtEl>
                                        <p:attrNameLst>
                                          <p:attrName>ppt_w</p:attrName>
                                        </p:attrNameLst>
                                      </p:cBhvr>
                                      <p:tavLst>
                                        <p:tav tm="0">
                                          <p:val>
                                            <p:fltVal val="0"/>
                                          </p:val>
                                        </p:tav>
                                        <p:tav tm="100000">
                                          <p:val>
                                            <p:strVal val="#ppt_w"/>
                                          </p:val>
                                        </p:tav>
                                      </p:tavLst>
                                    </p:anim>
                                    <p:anim calcmode="lin" valueType="num">
                                      <p:cBhvr>
                                        <p:cTn id="18" dur="500" fill="hold"/>
                                        <p:tgtEl>
                                          <p:spTgt spid="10">
                                            <p:graphicEl>
                                              <a:dgm id="{09848940-F4BD-4D18-BF69-2C8746E4BB53}"/>
                                            </p:graphicEl>
                                          </p:spTgt>
                                        </p:tgtEl>
                                        <p:attrNameLst>
                                          <p:attrName>ppt_h</p:attrName>
                                        </p:attrNameLst>
                                      </p:cBhvr>
                                      <p:tavLst>
                                        <p:tav tm="0">
                                          <p:val>
                                            <p:fltVal val="0"/>
                                          </p:val>
                                        </p:tav>
                                        <p:tav tm="100000">
                                          <p:val>
                                            <p:strVal val="#ppt_h"/>
                                          </p:val>
                                        </p:tav>
                                      </p:tavLst>
                                    </p:anim>
                                    <p:animEffect transition="in" filter="fade">
                                      <p:cBhvr>
                                        <p:cTn id="19" dur="500"/>
                                        <p:tgtEl>
                                          <p:spTgt spid="10">
                                            <p:graphicEl>
                                              <a:dgm id="{09848940-F4BD-4D18-BF69-2C8746E4BB53}"/>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graphicEl>
                                              <a:dgm id="{C315724C-9E29-4F31-B1AB-F8BB24C4E0B9}"/>
                                            </p:graphicEl>
                                          </p:spTgt>
                                        </p:tgtEl>
                                        <p:attrNameLst>
                                          <p:attrName>style.visibility</p:attrName>
                                        </p:attrNameLst>
                                      </p:cBhvr>
                                      <p:to>
                                        <p:strVal val="visible"/>
                                      </p:to>
                                    </p:set>
                                    <p:anim calcmode="lin" valueType="num">
                                      <p:cBhvr>
                                        <p:cTn id="24" dur="500" fill="hold"/>
                                        <p:tgtEl>
                                          <p:spTgt spid="10">
                                            <p:graphicEl>
                                              <a:dgm id="{C315724C-9E29-4F31-B1AB-F8BB24C4E0B9}"/>
                                            </p:graphicEl>
                                          </p:spTgt>
                                        </p:tgtEl>
                                        <p:attrNameLst>
                                          <p:attrName>ppt_w</p:attrName>
                                        </p:attrNameLst>
                                      </p:cBhvr>
                                      <p:tavLst>
                                        <p:tav tm="0">
                                          <p:val>
                                            <p:fltVal val="0"/>
                                          </p:val>
                                        </p:tav>
                                        <p:tav tm="100000">
                                          <p:val>
                                            <p:strVal val="#ppt_w"/>
                                          </p:val>
                                        </p:tav>
                                      </p:tavLst>
                                    </p:anim>
                                    <p:anim calcmode="lin" valueType="num">
                                      <p:cBhvr>
                                        <p:cTn id="25" dur="500" fill="hold"/>
                                        <p:tgtEl>
                                          <p:spTgt spid="10">
                                            <p:graphicEl>
                                              <a:dgm id="{C315724C-9E29-4F31-B1AB-F8BB24C4E0B9}"/>
                                            </p:graphicEl>
                                          </p:spTgt>
                                        </p:tgtEl>
                                        <p:attrNameLst>
                                          <p:attrName>ppt_h</p:attrName>
                                        </p:attrNameLst>
                                      </p:cBhvr>
                                      <p:tavLst>
                                        <p:tav tm="0">
                                          <p:val>
                                            <p:fltVal val="0"/>
                                          </p:val>
                                        </p:tav>
                                        <p:tav tm="100000">
                                          <p:val>
                                            <p:strVal val="#ppt_h"/>
                                          </p:val>
                                        </p:tav>
                                      </p:tavLst>
                                    </p:anim>
                                    <p:animEffect transition="in" filter="fade">
                                      <p:cBhvr>
                                        <p:cTn id="26" dur="500"/>
                                        <p:tgtEl>
                                          <p:spTgt spid="10">
                                            <p:graphicEl>
                                              <a:dgm id="{C315724C-9E29-4F31-B1AB-F8BB24C4E0B9}"/>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graphicEl>
                                              <a:dgm id="{1887636D-2297-4DFD-87BF-C3540D04EA6B}"/>
                                            </p:graphicEl>
                                          </p:spTgt>
                                        </p:tgtEl>
                                        <p:attrNameLst>
                                          <p:attrName>style.visibility</p:attrName>
                                        </p:attrNameLst>
                                      </p:cBhvr>
                                      <p:to>
                                        <p:strVal val="visible"/>
                                      </p:to>
                                    </p:set>
                                    <p:anim calcmode="lin" valueType="num">
                                      <p:cBhvr>
                                        <p:cTn id="29" dur="500" fill="hold"/>
                                        <p:tgtEl>
                                          <p:spTgt spid="10">
                                            <p:graphicEl>
                                              <a:dgm id="{1887636D-2297-4DFD-87BF-C3540D04EA6B}"/>
                                            </p:graphicEl>
                                          </p:spTgt>
                                        </p:tgtEl>
                                        <p:attrNameLst>
                                          <p:attrName>ppt_w</p:attrName>
                                        </p:attrNameLst>
                                      </p:cBhvr>
                                      <p:tavLst>
                                        <p:tav tm="0">
                                          <p:val>
                                            <p:fltVal val="0"/>
                                          </p:val>
                                        </p:tav>
                                        <p:tav tm="100000">
                                          <p:val>
                                            <p:strVal val="#ppt_w"/>
                                          </p:val>
                                        </p:tav>
                                      </p:tavLst>
                                    </p:anim>
                                    <p:anim calcmode="lin" valueType="num">
                                      <p:cBhvr>
                                        <p:cTn id="30" dur="500" fill="hold"/>
                                        <p:tgtEl>
                                          <p:spTgt spid="10">
                                            <p:graphicEl>
                                              <a:dgm id="{1887636D-2297-4DFD-87BF-C3540D04EA6B}"/>
                                            </p:graphicEl>
                                          </p:spTgt>
                                        </p:tgtEl>
                                        <p:attrNameLst>
                                          <p:attrName>ppt_h</p:attrName>
                                        </p:attrNameLst>
                                      </p:cBhvr>
                                      <p:tavLst>
                                        <p:tav tm="0">
                                          <p:val>
                                            <p:fltVal val="0"/>
                                          </p:val>
                                        </p:tav>
                                        <p:tav tm="100000">
                                          <p:val>
                                            <p:strVal val="#ppt_h"/>
                                          </p:val>
                                        </p:tav>
                                      </p:tavLst>
                                    </p:anim>
                                    <p:animEffect transition="in" filter="fade">
                                      <p:cBhvr>
                                        <p:cTn id="31" dur="500"/>
                                        <p:tgtEl>
                                          <p:spTgt spid="10">
                                            <p:graphicEl>
                                              <a:dgm id="{1887636D-2297-4DFD-87BF-C3540D04EA6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graphicEl>
                                              <a:dgm id="{2EED1CC5-6B09-496D-AE43-DA2CC5F1B4CB}"/>
                                            </p:graphicEl>
                                          </p:spTgt>
                                        </p:tgtEl>
                                        <p:attrNameLst>
                                          <p:attrName>style.visibility</p:attrName>
                                        </p:attrNameLst>
                                      </p:cBhvr>
                                      <p:to>
                                        <p:strVal val="visible"/>
                                      </p:to>
                                    </p:set>
                                    <p:anim calcmode="lin" valueType="num">
                                      <p:cBhvr>
                                        <p:cTn id="36" dur="500" fill="hold"/>
                                        <p:tgtEl>
                                          <p:spTgt spid="10">
                                            <p:graphicEl>
                                              <a:dgm id="{2EED1CC5-6B09-496D-AE43-DA2CC5F1B4CB}"/>
                                            </p:graphicEl>
                                          </p:spTgt>
                                        </p:tgtEl>
                                        <p:attrNameLst>
                                          <p:attrName>ppt_w</p:attrName>
                                        </p:attrNameLst>
                                      </p:cBhvr>
                                      <p:tavLst>
                                        <p:tav tm="0">
                                          <p:val>
                                            <p:fltVal val="0"/>
                                          </p:val>
                                        </p:tav>
                                        <p:tav tm="100000">
                                          <p:val>
                                            <p:strVal val="#ppt_w"/>
                                          </p:val>
                                        </p:tav>
                                      </p:tavLst>
                                    </p:anim>
                                    <p:anim calcmode="lin" valueType="num">
                                      <p:cBhvr>
                                        <p:cTn id="37" dur="500" fill="hold"/>
                                        <p:tgtEl>
                                          <p:spTgt spid="10">
                                            <p:graphicEl>
                                              <a:dgm id="{2EED1CC5-6B09-496D-AE43-DA2CC5F1B4CB}"/>
                                            </p:graphicEl>
                                          </p:spTgt>
                                        </p:tgtEl>
                                        <p:attrNameLst>
                                          <p:attrName>ppt_h</p:attrName>
                                        </p:attrNameLst>
                                      </p:cBhvr>
                                      <p:tavLst>
                                        <p:tav tm="0">
                                          <p:val>
                                            <p:fltVal val="0"/>
                                          </p:val>
                                        </p:tav>
                                        <p:tav tm="100000">
                                          <p:val>
                                            <p:strVal val="#ppt_h"/>
                                          </p:val>
                                        </p:tav>
                                      </p:tavLst>
                                    </p:anim>
                                    <p:animEffect transition="in" filter="fade">
                                      <p:cBhvr>
                                        <p:cTn id="38" dur="500"/>
                                        <p:tgtEl>
                                          <p:spTgt spid="10">
                                            <p:graphicEl>
                                              <a:dgm id="{2EED1CC5-6B09-496D-AE43-DA2CC5F1B4CB}"/>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graphicEl>
                                              <a:dgm id="{7B961A6A-AF47-4665-9C39-EE012DF3972F}"/>
                                            </p:graphicEl>
                                          </p:spTgt>
                                        </p:tgtEl>
                                        <p:attrNameLst>
                                          <p:attrName>style.visibility</p:attrName>
                                        </p:attrNameLst>
                                      </p:cBhvr>
                                      <p:to>
                                        <p:strVal val="visible"/>
                                      </p:to>
                                    </p:set>
                                    <p:anim calcmode="lin" valueType="num">
                                      <p:cBhvr>
                                        <p:cTn id="41" dur="500" fill="hold"/>
                                        <p:tgtEl>
                                          <p:spTgt spid="10">
                                            <p:graphicEl>
                                              <a:dgm id="{7B961A6A-AF47-4665-9C39-EE012DF3972F}"/>
                                            </p:graphicEl>
                                          </p:spTgt>
                                        </p:tgtEl>
                                        <p:attrNameLst>
                                          <p:attrName>ppt_w</p:attrName>
                                        </p:attrNameLst>
                                      </p:cBhvr>
                                      <p:tavLst>
                                        <p:tav tm="0">
                                          <p:val>
                                            <p:fltVal val="0"/>
                                          </p:val>
                                        </p:tav>
                                        <p:tav tm="100000">
                                          <p:val>
                                            <p:strVal val="#ppt_w"/>
                                          </p:val>
                                        </p:tav>
                                      </p:tavLst>
                                    </p:anim>
                                    <p:anim calcmode="lin" valueType="num">
                                      <p:cBhvr>
                                        <p:cTn id="42" dur="500" fill="hold"/>
                                        <p:tgtEl>
                                          <p:spTgt spid="10">
                                            <p:graphicEl>
                                              <a:dgm id="{7B961A6A-AF47-4665-9C39-EE012DF3972F}"/>
                                            </p:graphicEl>
                                          </p:spTgt>
                                        </p:tgtEl>
                                        <p:attrNameLst>
                                          <p:attrName>ppt_h</p:attrName>
                                        </p:attrNameLst>
                                      </p:cBhvr>
                                      <p:tavLst>
                                        <p:tav tm="0">
                                          <p:val>
                                            <p:fltVal val="0"/>
                                          </p:val>
                                        </p:tav>
                                        <p:tav tm="100000">
                                          <p:val>
                                            <p:strVal val="#ppt_h"/>
                                          </p:val>
                                        </p:tav>
                                      </p:tavLst>
                                    </p:anim>
                                    <p:animEffect transition="in" filter="fade">
                                      <p:cBhvr>
                                        <p:cTn id="43" dur="500"/>
                                        <p:tgtEl>
                                          <p:spTgt spid="10">
                                            <p:graphicEl>
                                              <a:dgm id="{7B961A6A-AF47-4665-9C39-EE012DF397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1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AD57D5-97F5-A52A-0EB9-6951C3FB53B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6EEA20-D855-77B9-5C9C-29DE447E55C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15</a:t>
            </a:fld>
            <a:endParaRPr lang="en-US"/>
          </a:p>
        </p:txBody>
      </p:sp>
      <p:pic>
        <p:nvPicPr>
          <p:cNvPr id="5" name="Picture 2">
            <a:extLst>
              <a:ext uri="{FF2B5EF4-FFF2-40B4-BE49-F238E27FC236}">
                <a16:creationId xmlns:a16="http://schemas.microsoft.com/office/drawing/2014/main" id="{9DA3F3E8-08B0-31C1-33BA-496AD2B0FD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4C3E1F50-CDF3-E92C-1E4A-EAACBA55F6EF}"/>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Objectives</a:t>
            </a:r>
          </a:p>
        </p:txBody>
      </p:sp>
      <p:sp>
        <p:nvSpPr>
          <p:cNvPr id="2" name="Slide Number Placeholder 3">
            <a:extLst>
              <a:ext uri="{FF2B5EF4-FFF2-40B4-BE49-F238E27FC236}">
                <a16:creationId xmlns:a16="http://schemas.microsoft.com/office/drawing/2014/main" id="{708BC19C-6748-6DF5-7E48-B8B22189D77D}"/>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p>
        </p:txBody>
      </p:sp>
      <p:graphicFrame>
        <p:nvGraphicFramePr>
          <p:cNvPr id="10" name="!!Validity">
            <a:extLst>
              <a:ext uri="{FF2B5EF4-FFF2-40B4-BE49-F238E27FC236}">
                <a16:creationId xmlns:a16="http://schemas.microsoft.com/office/drawing/2014/main" id="{09F294AD-065D-380E-7F7F-13B64E94EDB7}"/>
              </a:ext>
            </a:extLst>
          </p:cNvPr>
          <p:cNvGraphicFramePr/>
          <p:nvPr>
            <p:extLst>
              <p:ext uri="{D42A27DB-BD31-4B8C-83A1-F6EECF244321}">
                <p14:modId xmlns:p14="http://schemas.microsoft.com/office/powerpoint/2010/main" val="2347186374"/>
              </p:ext>
            </p:extLst>
          </p:nvPr>
        </p:nvGraphicFramePr>
        <p:xfrm>
          <a:off x="291084" y="1290296"/>
          <a:ext cx="2363724" cy="2105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st Validity">
            <a:extLst>
              <a:ext uri="{FF2B5EF4-FFF2-40B4-BE49-F238E27FC236}">
                <a16:creationId xmlns:a16="http://schemas.microsoft.com/office/drawing/2014/main" id="{597986B2-6ED0-3CE9-782F-0BE4DBC55F9D}"/>
              </a:ext>
            </a:extLst>
          </p:cNvPr>
          <p:cNvSpPr txBox="1"/>
          <p:nvPr/>
        </p:nvSpPr>
        <p:spPr>
          <a:xfrm>
            <a:off x="291084" y="916789"/>
            <a:ext cx="2689860" cy="369332"/>
          </a:xfrm>
          <a:prstGeom prst="rect">
            <a:avLst/>
          </a:prstGeom>
          <a:noFill/>
        </p:spPr>
        <p:txBody>
          <a:bodyPr wrap="square">
            <a:spAutoFit/>
          </a:bodyPr>
          <a:lstStyle/>
          <a:p>
            <a:pPr>
              <a:lnSpc>
                <a:spcPct val="100000"/>
              </a:lnSpc>
            </a:pPr>
            <a:r>
              <a:rPr lang="en-US" sz="1800" dirty="0">
                <a:solidFill>
                  <a:schemeClr val="bg1"/>
                </a:solidFill>
              </a:rPr>
              <a:t>Test validity of model by:</a:t>
            </a:r>
          </a:p>
        </p:txBody>
      </p:sp>
      <p:sp>
        <p:nvSpPr>
          <p:cNvPr id="13" name="TextBox 12">
            <a:extLst>
              <a:ext uri="{FF2B5EF4-FFF2-40B4-BE49-F238E27FC236}">
                <a16:creationId xmlns:a16="http://schemas.microsoft.com/office/drawing/2014/main" id="{41AED127-E1C3-E043-EFE3-6156A9EB2556}"/>
              </a:ext>
            </a:extLst>
          </p:cNvPr>
          <p:cNvSpPr txBox="1"/>
          <p:nvPr/>
        </p:nvSpPr>
        <p:spPr>
          <a:xfrm>
            <a:off x="4850202" y="920964"/>
            <a:ext cx="2186178" cy="369332"/>
          </a:xfrm>
          <a:prstGeom prst="rect">
            <a:avLst/>
          </a:prstGeom>
          <a:noFill/>
        </p:spPr>
        <p:txBody>
          <a:bodyPr wrap="square">
            <a:spAutoFit/>
          </a:bodyPr>
          <a:lstStyle/>
          <a:p>
            <a:pPr marR="0" lvl="0" algn="l" defTabSz="456922" rtl="0" eaLnBrk="1" fontAlgn="auto" latinLnBrk="0" hangingPunct="1">
              <a:lnSpc>
                <a:spcPct val="100000"/>
              </a:lnSpc>
              <a:spcBef>
                <a:spcPct val="20000"/>
              </a:spcBef>
              <a:spcAft>
                <a:spcPts val="0"/>
              </a:spcAft>
              <a:buClrTx/>
              <a:buSzTx/>
              <a:tabLst/>
              <a:defRPr/>
            </a:pPr>
            <a:r>
              <a:rPr lang="en-US" dirty="0">
                <a:solidFill>
                  <a:schemeClr val="bg1"/>
                </a:solidFill>
              </a:rPr>
              <a:t>Then, test model on:</a:t>
            </a:r>
          </a:p>
        </p:txBody>
      </p:sp>
      <p:graphicFrame>
        <p:nvGraphicFramePr>
          <p:cNvPr id="14" name="!!Tested">
            <a:extLst>
              <a:ext uri="{FF2B5EF4-FFF2-40B4-BE49-F238E27FC236}">
                <a16:creationId xmlns:a16="http://schemas.microsoft.com/office/drawing/2014/main" id="{6319421C-143D-3068-B2F6-AD17C3A0178D}"/>
              </a:ext>
            </a:extLst>
          </p:cNvPr>
          <p:cNvGraphicFramePr/>
          <p:nvPr>
            <p:extLst>
              <p:ext uri="{D42A27DB-BD31-4B8C-83A1-F6EECF244321}">
                <p14:modId xmlns:p14="http://schemas.microsoft.com/office/powerpoint/2010/main" val="31515459"/>
              </p:ext>
            </p:extLst>
          </p:nvPr>
        </p:nvGraphicFramePr>
        <p:xfrm>
          <a:off x="3897547" y="1540386"/>
          <a:ext cx="4091487" cy="2974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5915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graphicEl>
                                              <a:dgm id="{09848940-F4BD-4D18-BF69-2C8746E4BB53}"/>
                                            </p:graphicEl>
                                          </p:spTgt>
                                        </p:tgtEl>
                                        <p:attrNameLst>
                                          <p:attrName>style.visibility</p:attrName>
                                        </p:attrNameLst>
                                      </p:cBhvr>
                                      <p:to>
                                        <p:strVal val="visible"/>
                                      </p:to>
                                    </p:set>
                                    <p:anim calcmode="lin" valueType="num">
                                      <p:cBhvr>
                                        <p:cTn id="7" dur="500" fill="hold"/>
                                        <p:tgtEl>
                                          <p:spTgt spid="14">
                                            <p:graphicEl>
                                              <a:dgm id="{09848940-F4BD-4D18-BF69-2C8746E4BB53}"/>
                                            </p:graphicEl>
                                          </p:spTgt>
                                        </p:tgtEl>
                                        <p:attrNameLst>
                                          <p:attrName>ppt_w</p:attrName>
                                        </p:attrNameLst>
                                      </p:cBhvr>
                                      <p:tavLst>
                                        <p:tav tm="0">
                                          <p:val>
                                            <p:fltVal val="0"/>
                                          </p:val>
                                        </p:tav>
                                        <p:tav tm="100000">
                                          <p:val>
                                            <p:strVal val="#ppt_w"/>
                                          </p:val>
                                        </p:tav>
                                      </p:tavLst>
                                    </p:anim>
                                    <p:anim calcmode="lin" valueType="num">
                                      <p:cBhvr>
                                        <p:cTn id="8" dur="500" fill="hold"/>
                                        <p:tgtEl>
                                          <p:spTgt spid="14">
                                            <p:graphicEl>
                                              <a:dgm id="{09848940-F4BD-4D18-BF69-2C8746E4BB53}"/>
                                            </p:graphicEl>
                                          </p:spTgt>
                                        </p:tgtEl>
                                        <p:attrNameLst>
                                          <p:attrName>ppt_h</p:attrName>
                                        </p:attrNameLst>
                                      </p:cBhvr>
                                      <p:tavLst>
                                        <p:tav tm="0">
                                          <p:val>
                                            <p:fltVal val="0"/>
                                          </p:val>
                                        </p:tav>
                                        <p:tav tm="100000">
                                          <p:val>
                                            <p:strVal val="#ppt_h"/>
                                          </p:val>
                                        </p:tav>
                                      </p:tavLst>
                                    </p:anim>
                                    <p:animEffect transition="in" filter="fade">
                                      <p:cBhvr>
                                        <p:cTn id="9" dur="500"/>
                                        <p:tgtEl>
                                          <p:spTgt spid="14">
                                            <p:graphicEl>
                                              <a:dgm id="{09848940-F4BD-4D18-BF69-2C8746E4BB5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graphicEl>
                                              <a:dgm id="{C315724C-9E29-4F31-B1AB-F8BB24C4E0B9}"/>
                                            </p:graphicEl>
                                          </p:spTgt>
                                        </p:tgtEl>
                                        <p:attrNameLst>
                                          <p:attrName>style.visibility</p:attrName>
                                        </p:attrNameLst>
                                      </p:cBhvr>
                                      <p:to>
                                        <p:strVal val="visible"/>
                                      </p:to>
                                    </p:set>
                                    <p:anim calcmode="lin" valueType="num">
                                      <p:cBhvr>
                                        <p:cTn id="14" dur="500" fill="hold"/>
                                        <p:tgtEl>
                                          <p:spTgt spid="14">
                                            <p:graphicEl>
                                              <a:dgm id="{C315724C-9E29-4F31-B1AB-F8BB24C4E0B9}"/>
                                            </p:graphicEl>
                                          </p:spTgt>
                                        </p:tgtEl>
                                        <p:attrNameLst>
                                          <p:attrName>ppt_w</p:attrName>
                                        </p:attrNameLst>
                                      </p:cBhvr>
                                      <p:tavLst>
                                        <p:tav tm="0">
                                          <p:val>
                                            <p:fltVal val="0"/>
                                          </p:val>
                                        </p:tav>
                                        <p:tav tm="100000">
                                          <p:val>
                                            <p:strVal val="#ppt_w"/>
                                          </p:val>
                                        </p:tav>
                                      </p:tavLst>
                                    </p:anim>
                                    <p:anim calcmode="lin" valueType="num">
                                      <p:cBhvr>
                                        <p:cTn id="15" dur="500" fill="hold"/>
                                        <p:tgtEl>
                                          <p:spTgt spid="14">
                                            <p:graphicEl>
                                              <a:dgm id="{C315724C-9E29-4F31-B1AB-F8BB24C4E0B9}"/>
                                            </p:graphicEl>
                                          </p:spTgt>
                                        </p:tgtEl>
                                        <p:attrNameLst>
                                          <p:attrName>ppt_h</p:attrName>
                                        </p:attrNameLst>
                                      </p:cBhvr>
                                      <p:tavLst>
                                        <p:tav tm="0">
                                          <p:val>
                                            <p:fltVal val="0"/>
                                          </p:val>
                                        </p:tav>
                                        <p:tav tm="100000">
                                          <p:val>
                                            <p:strVal val="#ppt_h"/>
                                          </p:val>
                                        </p:tav>
                                      </p:tavLst>
                                    </p:anim>
                                    <p:animEffect transition="in" filter="fade">
                                      <p:cBhvr>
                                        <p:cTn id="16" dur="500"/>
                                        <p:tgtEl>
                                          <p:spTgt spid="14">
                                            <p:graphicEl>
                                              <a:dgm id="{C315724C-9E29-4F31-B1AB-F8BB24C4E0B9}"/>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4">
                                            <p:graphicEl>
                                              <a:dgm id="{7E9C5859-BBBF-40D9-A741-73F086940E79}"/>
                                            </p:graphicEl>
                                          </p:spTgt>
                                        </p:tgtEl>
                                        <p:attrNameLst>
                                          <p:attrName>style.visibility</p:attrName>
                                        </p:attrNameLst>
                                      </p:cBhvr>
                                      <p:to>
                                        <p:strVal val="visible"/>
                                      </p:to>
                                    </p:set>
                                    <p:anim calcmode="lin" valueType="num">
                                      <p:cBhvr>
                                        <p:cTn id="19" dur="500" fill="hold"/>
                                        <p:tgtEl>
                                          <p:spTgt spid="14">
                                            <p:graphicEl>
                                              <a:dgm id="{7E9C5859-BBBF-40D9-A741-73F086940E79}"/>
                                            </p:graphicEl>
                                          </p:spTgt>
                                        </p:tgtEl>
                                        <p:attrNameLst>
                                          <p:attrName>ppt_w</p:attrName>
                                        </p:attrNameLst>
                                      </p:cBhvr>
                                      <p:tavLst>
                                        <p:tav tm="0">
                                          <p:val>
                                            <p:fltVal val="0"/>
                                          </p:val>
                                        </p:tav>
                                        <p:tav tm="100000">
                                          <p:val>
                                            <p:strVal val="#ppt_w"/>
                                          </p:val>
                                        </p:tav>
                                      </p:tavLst>
                                    </p:anim>
                                    <p:anim calcmode="lin" valueType="num">
                                      <p:cBhvr>
                                        <p:cTn id="20" dur="500" fill="hold"/>
                                        <p:tgtEl>
                                          <p:spTgt spid="14">
                                            <p:graphicEl>
                                              <a:dgm id="{7E9C5859-BBBF-40D9-A741-73F086940E79}"/>
                                            </p:graphicEl>
                                          </p:spTgt>
                                        </p:tgtEl>
                                        <p:attrNameLst>
                                          <p:attrName>ppt_h</p:attrName>
                                        </p:attrNameLst>
                                      </p:cBhvr>
                                      <p:tavLst>
                                        <p:tav tm="0">
                                          <p:val>
                                            <p:fltVal val="0"/>
                                          </p:val>
                                        </p:tav>
                                        <p:tav tm="100000">
                                          <p:val>
                                            <p:strVal val="#ppt_h"/>
                                          </p:val>
                                        </p:tav>
                                      </p:tavLst>
                                    </p:anim>
                                    <p:animEffect transition="in" filter="fade">
                                      <p:cBhvr>
                                        <p:cTn id="21" dur="500"/>
                                        <p:tgtEl>
                                          <p:spTgt spid="14">
                                            <p:graphicEl>
                                              <a:dgm id="{7E9C5859-BBBF-40D9-A741-73F086940E7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graphicEl>
                                              <a:dgm id="{2EED1CC5-6B09-496D-AE43-DA2CC5F1B4CB}"/>
                                            </p:graphicEl>
                                          </p:spTgt>
                                        </p:tgtEl>
                                        <p:attrNameLst>
                                          <p:attrName>style.visibility</p:attrName>
                                        </p:attrNameLst>
                                      </p:cBhvr>
                                      <p:to>
                                        <p:strVal val="visible"/>
                                      </p:to>
                                    </p:set>
                                    <p:anim calcmode="lin" valueType="num">
                                      <p:cBhvr>
                                        <p:cTn id="26" dur="500" fill="hold"/>
                                        <p:tgtEl>
                                          <p:spTgt spid="14">
                                            <p:graphicEl>
                                              <a:dgm id="{2EED1CC5-6B09-496D-AE43-DA2CC5F1B4CB}"/>
                                            </p:graphicEl>
                                          </p:spTgt>
                                        </p:tgtEl>
                                        <p:attrNameLst>
                                          <p:attrName>ppt_w</p:attrName>
                                        </p:attrNameLst>
                                      </p:cBhvr>
                                      <p:tavLst>
                                        <p:tav tm="0">
                                          <p:val>
                                            <p:fltVal val="0"/>
                                          </p:val>
                                        </p:tav>
                                        <p:tav tm="100000">
                                          <p:val>
                                            <p:strVal val="#ppt_w"/>
                                          </p:val>
                                        </p:tav>
                                      </p:tavLst>
                                    </p:anim>
                                    <p:anim calcmode="lin" valueType="num">
                                      <p:cBhvr>
                                        <p:cTn id="27" dur="500" fill="hold"/>
                                        <p:tgtEl>
                                          <p:spTgt spid="14">
                                            <p:graphicEl>
                                              <a:dgm id="{2EED1CC5-6B09-496D-AE43-DA2CC5F1B4CB}"/>
                                            </p:graphicEl>
                                          </p:spTgt>
                                        </p:tgtEl>
                                        <p:attrNameLst>
                                          <p:attrName>ppt_h</p:attrName>
                                        </p:attrNameLst>
                                      </p:cBhvr>
                                      <p:tavLst>
                                        <p:tav tm="0">
                                          <p:val>
                                            <p:fltVal val="0"/>
                                          </p:val>
                                        </p:tav>
                                        <p:tav tm="100000">
                                          <p:val>
                                            <p:strVal val="#ppt_h"/>
                                          </p:val>
                                        </p:tav>
                                      </p:tavLst>
                                    </p:anim>
                                    <p:animEffect transition="in" filter="fade">
                                      <p:cBhvr>
                                        <p:cTn id="28" dur="500"/>
                                        <p:tgtEl>
                                          <p:spTgt spid="14">
                                            <p:graphicEl>
                                              <a:dgm id="{2EED1CC5-6B09-496D-AE43-DA2CC5F1B4CB}"/>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graphicEl>
                                              <a:dgm id="{7B961A6A-AF47-4665-9C39-EE012DF3972F}"/>
                                            </p:graphicEl>
                                          </p:spTgt>
                                        </p:tgtEl>
                                        <p:attrNameLst>
                                          <p:attrName>style.visibility</p:attrName>
                                        </p:attrNameLst>
                                      </p:cBhvr>
                                      <p:to>
                                        <p:strVal val="visible"/>
                                      </p:to>
                                    </p:set>
                                    <p:anim calcmode="lin" valueType="num">
                                      <p:cBhvr>
                                        <p:cTn id="31" dur="500" fill="hold"/>
                                        <p:tgtEl>
                                          <p:spTgt spid="14">
                                            <p:graphicEl>
                                              <a:dgm id="{7B961A6A-AF47-4665-9C39-EE012DF3972F}"/>
                                            </p:graphicEl>
                                          </p:spTgt>
                                        </p:tgtEl>
                                        <p:attrNameLst>
                                          <p:attrName>ppt_w</p:attrName>
                                        </p:attrNameLst>
                                      </p:cBhvr>
                                      <p:tavLst>
                                        <p:tav tm="0">
                                          <p:val>
                                            <p:fltVal val="0"/>
                                          </p:val>
                                        </p:tav>
                                        <p:tav tm="100000">
                                          <p:val>
                                            <p:strVal val="#ppt_w"/>
                                          </p:val>
                                        </p:tav>
                                      </p:tavLst>
                                    </p:anim>
                                    <p:anim calcmode="lin" valueType="num">
                                      <p:cBhvr>
                                        <p:cTn id="32" dur="500" fill="hold"/>
                                        <p:tgtEl>
                                          <p:spTgt spid="14">
                                            <p:graphicEl>
                                              <a:dgm id="{7B961A6A-AF47-4665-9C39-EE012DF3972F}"/>
                                            </p:graphicEl>
                                          </p:spTgt>
                                        </p:tgtEl>
                                        <p:attrNameLst>
                                          <p:attrName>ppt_h</p:attrName>
                                        </p:attrNameLst>
                                      </p:cBhvr>
                                      <p:tavLst>
                                        <p:tav tm="0">
                                          <p:val>
                                            <p:fltVal val="0"/>
                                          </p:val>
                                        </p:tav>
                                        <p:tav tm="100000">
                                          <p:val>
                                            <p:strVal val="#ppt_h"/>
                                          </p:val>
                                        </p:tav>
                                      </p:tavLst>
                                    </p:anim>
                                    <p:animEffect transition="in" filter="fade">
                                      <p:cBhvr>
                                        <p:cTn id="33" dur="500"/>
                                        <p:tgtEl>
                                          <p:spTgt spid="14">
                                            <p:graphicEl>
                                              <a:dgm id="{7B961A6A-AF47-4665-9C39-EE012DF397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F15A35-9C7D-5F28-1F54-64EE0A31ACA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37BFCF1-43FD-9A15-7866-53C48F4DE37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16</a:t>
            </a:fld>
            <a:endParaRPr lang="en-US"/>
          </a:p>
        </p:txBody>
      </p:sp>
      <p:pic>
        <p:nvPicPr>
          <p:cNvPr id="5" name="Picture 2">
            <a:extLst>
              <a:ext uri="{FF2B5EF4-FFF2-40B4-BE49-F238E27FC236}">
                <a16:creationId xmlns:a16="http://schemas.microsoft.com/office/drawing/2014/main" id="{BB75A461-09A0-BE85-0FE0-1C5EB9CFA5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F1C65FA-A3AA-8036-F39A-55D98683B5D6}"/>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Objectives</a:t>
            </a:r>
          </a:p>
        </p:txBody>
      </p:sp>
      <p:sp>
        <p:nvSpPr>
          <p:cNvPr id="2" name="Slide Number Placeholder 3">
            <a:extLst>
              <a:ext uri="{FF2B5EF4-FFF2-40B4-BE49-F238E27FC236}">
                <a16:creationId xmlns:a16="http://schemas.microsoft.com/office/drawing/2014/main" id="{E155AA69-0D7D-B506-5697-DAE52FA5051B}"/>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p>
        </p:txBody>
      </p:sp>
      <p:graphicFrame>
        <p:nvGraphicFramePr>
          <p:cNvPr id="10" name="!!Validity">
            <a:extLst>
              <a:ext uri="{FF2B5EF4-FFF2-40B4-BE49-F238E27FC236}">
                <a16:creationId xmlns:a16="http://schemas.microsoft.com/office/drawing/2014/main" id="{C79691A2-EB16-0E3F-E1B0-686107CC0289}"/>
              </a:ext>
            </a:extLst>
          </p:cNvPr>
          <p:cNvGraphicFramePr/>
          <p:nvPr>
            <p:extLst>
              <p:ext uri="{D42A27DB-BD31-4B8C-83A1-F6EECF244321}">
                <p14:modId xmlns:p14="http://schemas.microsoft.com/office/powerpoint/2010/main" val="3620489318"/>
              </p:ext>
            </p:extLst>
          </p:nvPr>
        </p:nvGraphicFramePr>
        <p:xfrm>
          <a:off x="1053986" y="1163291"/>
          <a:ext cx="1424092" cy="1918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Tested">
            <a:extLst>
              <a:ext uri="{FF2B5EF4-FFF2-40B4-BE49-F238E27FC236}">
                <a16:creationId xmlns:a16="http://schemas.microsoft.com/office/drawing/2014/main" id="{A1AF8F0B-C9C6-E5BA-48AA-351D5F59617F}"/>
              </a:ext>
            </a:extLst>
          </p:cNvPr>
          <p:cNvGraphicFramePr/>
          <p:nvPr>
            <p:extLst>
              <p:ext uri="{D42A27DB-BD31-4B8C-83A1-F6EECF244321}">
                <p14:modId xmlns:p14="http://schemas.microsoft.com/office/powerpoint/2010/main" val="3627498282"/>
              </p:ext>
            </p:extLst>
          </p:nvPr>
        </p:nvGraphicFramePr>
        <p:xfrm>
          <a:off x="4008294" y="1601553"/>
          <a:ext cx="2906518" cy="21991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723114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10"/>
                                        </p:tgtEl>
                                        <p:attrNameLst>
                                          <p:attrName>ppt_x</p:attrName>
                                        </p:attrNameLst>
                                      </p:cBhvr>
                                      <p:tavLst>
                                        <p:tav tm="0">
                                          <p:val>
                                            <p:strVal val="ppt_x"/>
                                          </p:val>
                                        </p:tav>
                                        <p:tav tm="100000">
                                          <p:val>
                                            <p:strVal val="ppt_x"/>
                                          </p:val>
                                        </p:tav>
                                      </p:tavLst>
                                    </p:anim>
                                    <p:anim calcmode="lin" valueType="num">
                                      <p:cBhvr additive="base">
                                        <p:cTn id="12" dur="500"/>
                                        <p:tgtEl>
                                          <p:spTgt spid="10"/>
                                        </p:tgtEl>
                                        <p:attrNameLst>
                                          <p:attrName>ppt_y</p:attrName>
                                        </p:attrNameLst>
                                      </p:cBhvr>
                                      <p:tavLst>
                                        <p:tav tm="0">
                                          <p:val>
                                            <p:strVal val="ppt_y"/>
                                          </p:val>
                                        </p:tav>
                                        <p:tav tm="100000">
                                          <p:val>
                                            <p:strVal val="1+ppt_h/2"/>
                                          </p:val>
                                        </p:tav>
                                      </p:tavLst>
                                    </p:anim>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4AF97E7-D4B1-C97B-AC17-C81C2C904ED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202A1B-66A4-B43A-C838-43EBBD03D0E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17</a:t>
            </a:fld>
            <a:endParaRPr lang="en-US"/>
          </a:p>
        </p:txBody>
      </p:sp>
      <p:pic>
        <p:nvPicPr>
          <p:cNvPr id="5" name="Picture 2">
            <a:extLst>
              <a:ext uri="{FF2B5EF4-FFF2-40B4-BE49-F238E27FC236}">
                <a16:creationId xmlns:a16="http://schemas.microsoft.com/office/drawing/2014/main" id="{9301D832-2E1C-D7E8-5E54-CCAE80D2A0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A4A0575-918F-F7EB-5209-B6376C8946E8}"/>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Objectives</a:t>
            </a:r>
          </a:p>
        </p:txBody>
      </p:sp>
      <p:sp>
        <p:nvSpPr>
          <p:cNvPr id="2" name="Slide Number Placeholder 3">
            <a:extLst>
              <a:ext uri="{FF2B5EF4-FFF2-40B4-BE49-F238E27FC236}">
                <a16:creationId xmlns:a16="http://schemas.microsoft.com/office/drawing/2014/main" id="{E41AADC1-CF49-6463-AE80-CB9E35297157}"/>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p>
        </p:txBody>
      </p:sp>
      <p:sp>
        <p:nvSpPr>
          <p:cNvPr id="7" name="Oval 6">
            <a:extLst>
              <a:ext uri="{FF2B5EF4-FFF2-40B4-BE49-F238E27FC236}">
                <a16:creationId xmlns:a16="http://schemas.microsoft.com/office/drawing/2014/main" id="{AA8F5941-6674-676F-13B4-490BA28501B1}"/>
              </a:ext>
            </a:extLst>
          </p:cNvPr>
          <p:cNvSpPr/>
          <p:nvPr/>
        </p:nvSpPr>
        <p:spPr>
          <a:xfrm>
            <a:off x="3004657" y="1150049"/>
            <a:ext cx="3124994" cy="1085269"/>
          </a:xfrm>
          <a:prstGeom prst="ellipse">
            <a:avLst/>
          </a:prstGeom>
          <a:scene3d>
            <a:camera prst="orthographicFront">
              <a:rot lat="0" lon="0" rev="0"/>
            </a:camera>
            <a:lightRig rig="contrasting" dir="t">
              <a:rot lat="0" lon="0" rev="1200000"/>
            </a:lightRig>
          </a:scene3d>
          <a:sp3d z="-152400" prstMaterial="matte"/>
        </p:spPr>
        <p:style>
          <a:lnRef idx="1">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Arrow: Down 7">
            <a:extLst>
              <a:ext uri="{FF2B5EF4-FFF2-40B4-BE49-F238E27FC236}">
                <a16:creationId xmlns:a16="http://schemas.microsoft.com/office/drawing/2014/main" id="{DCA1D3FF-9721-100C-4DDB-B9053C653A5B}"/>
              </a:ext>
            </a:extLst>
          </p:cNvPr>
          <p:cNvSpPr/>
          <p:nvPr/>
        </p:nvSpPr>
        <p:spPr>
          <a:xfrm>
            <a:off x="4269189" y="3807506"/>
            <a:ext cx="605619" cy="387596"/>
          </a:xfrm>
          <a:prstGeom prst="downArrow">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CD2E5AB4-D065-A45D-2E43-21DC7F168D40}"/>
              </a:ext>
            </a:extLst>
          </p:cNvPr>
          <p:cNvSpPr/>
          <p:nvPr/>
        </p:nvSpPr>
        <p:spPr>
          <a:xfrm>
            <a:off x="1309185" y="4117583"/>
            <a:ext cx="6525627" cy="726742"/>
          </a:xfrm>
          <a:custGeom>
            <a:avLst/>
            <a:gdLst>
              <a:gd name="connsiteX0" fmla="*/ 0 w 6525627"/>
              <a:gd name="connsiteY0" fmla="*/ 0 h 726742"/>
              <a:gd name="connsiteX1" fmla="*/ 6525627 w 6525627"/>
              <a:gd name="connsiteY1" fmla="*/ 0 h 726742"/>
              <a:gd name="connsiteX2" fmla="*/ 6525627 w 6525627"/>
              <a:gd name="connsiteY2" fmla="*/ 726742 h 726742"/>
              <a:gd name="connsiteX3" fmla="*/ 0 w 6525627"/>
              <a:gd name="connsiteY3" fmla="*/ 726742 h 726742"/>
              <a:gd name="connsiteX4" fmla="*/ 0 w 6525627"/>
              <a:gd name="connsiteY4" fmla="*/ 0 h 72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627" h="726742">
                <a:moveTo>
                  <a:pt x="0" y="0"/>
                </a:moveTo>
                <a:lnTo>
                  <a:pt x="6525627" y="0"/>
                </a:lnTo>
                <a:lnTo>
                  <a:pt x="6525627" y="726742"/>
                </a:lnTo>
                <a:lnTo>
                  <a:pt x="0" y="72674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Mitigate instances of FS in GW data to improve CBC analysis in future observing runs</a:t>
            </a:r>
            <a:endParaRPr lang="en-US" sz="1700" kern="1200" dirty="0">
              <a:solidFill>
                <a:schemeClr val="bg1"/>
              </a:solidFill>
            </a:endParaRPr>
          </a:p>
        </p:txBody>
      </p:sp>
      <p:sp>
        <p:nvSpPr>
          <p:cNvPr id="11" name="Freeform: Shape 10">
            <a:extLst>
              <a:ext uri="{FF2B5EF4-FFF2-40B4-BE49-F238E27FC236}">
                <a16:creationId xmlns:a16="http://schemas.microsoft.com/office/drawing/2014/main" id="{AFEB5EAA-3A3F-2156-5FCD-FE4CFCBC29A9}"/>
              </a:ext>
            </a:extLst>
          </p:cNvPr>
          <p:cNvSpPr/>
          <p:nvPr/>
        </p:nvSpPr>
        <p:spPr>
          <a:xfrm>
            <a:off x="4140798" y="2319136"/>
            <a:ext cx="1090114" cy="1090114"/>
          </a:xfrm>
          <a:custGeom>
            <a:avLst/>
            <a:gdLst>
              <a:gd name="connsiteX0" fmla="*/ 0 w 1090114"/>
              <a:gd name="connsiteY0" fmla="*/ 545057 h 1090114"/>
              <a:gd name="connsiteX1" fmla="*/ 545057 w 1090114"/>
              <a:gd name="connsiteY1" fmla="*/ 0 h 1090114"/>
              <a:gd name="connsiteX2" fmla="*/ 1090114 w 1090114"/>
              <a:gd name="connsiteY2" fmla="*/ 545057 h 1090114"/>
              <a:gd name="connsiteX3" fmla="*/ 545057 w 1090114"/>
              <a:gd name="connsiteY3" fmla="*/ 1090114 h 1090114"/>
              <a:gd name="connsiteX4" fmla="*/ 0 w 1090114"/>
              <a:gd name="connsiteY4" fmla="*/ 545057 h 109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14" h="1090114">
                <a:moveTo>
                  <a:pt x="0" y="545057"/>
                </a:moveTo>
                <a:cubicBezTo>
                  <a:pt x="0" y="244030"/>
                  <a:pt x="244030" y="0"/>
                  <a:pt x="545057" y="0"/>
                </a:cubicBezTo>
                <a:cubicBezTo>
                  <a:pt x="846084" y="0"/>
                  <a:pt x="1090114" y="244030"/>
                  <a:pt x="1090114" y="545057"/>
                </a:cubicBezTo>
                <a:cubicBezTo>
                  <a:pt x="1090114" y="846084"/>
                  <a:pt x="846084" y="1090114"/>
                  <a:pt x="545057" y="1090114"/>
                </a:cubicBezTo>
                <a:cubicBezTo>
                  <a:pt x="244030" y="1090114"/>
                  <a:pt x="0" y="846084"/>
                  <a:pt x="0" y="545057"/>
                </a:cubicBezTo>
                <a:close/>
              </a:path>
            </a:pathLst>
          </a:custGeom>
          <a:solidFill>
            <a:srgbClr val="00B0F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169803" tIns="169803" rIns="169803" bIns="169803" numCol="1" spcCol="1270" anchor="ctr" anchorCtr="0">
            <a:noAutofit/>
          </a:bodyPr>
          <a:lstStyle/>
          <a:p>
            <a:pPr marL="0" lvl="0" indent="0" algn="ctr" defTabSz="355600">
              <a:lnSpc>
                <a:spcPct val="90000"/>
              </a:lnSpc>
              <a:spcBef>
                <a:spcPct val="0"/>
              </a:spcBef>
              <a:spcAft>
                <a:spcPct val="35000"/>
              </a:spcAft>
              <a:buFont typeface="Wingdings" panose="05000000000000000000" pitchFamily="2" charset="2"/>
              <a:buNone/>
            </a:pPr>
            <a:r>
              <a:rPr lang="en-US" kern="1200" dirty="0"/>
              <a:t>Derive</a:t>
            </a:r>
          </a:p>
        </p:txBody>
      </p:sp>
      <p:sp>
        <p:nvSpPr>
          <p:cNvPr id="12" name="Freeform: Shape 11">
            <a:extLst>
              <a:ext uri="{FF2B5EF4-FFF2-40B4-BE49-F238E27FC236}">
                <a16:creationId xmlns:a16="http://schemas.microsoft.com/office/drawing/2014/main" id="{5A1D9E62-35A1-F8AB-26E6-F54D450476EE}"/>
              </a:ext>
            </a:extLst>
          </p:cNvPr>
          <p:cNvSpPr/>
          <p:nvPr/>
        </p:nvSpPr>
        <p:spPr>
          <a:xfrm>
            <a:off x="4649518" y="1305572"/>
            <a:ext cx="1090114" cy="1090114"/>
          </a:xfrm>
          <a:custGeom>
            <a:avLst/>
            <a:gdLst>
              <a:gd name="connsiteX0" fmla="*/ 0 w 1090114"/>
              <a:gd name="connsiteY0" fmla="*/ 545057 h 1090114"/>
              <a:gd name="connsiteX1" fmla="*/ 545057 w 1090114"/>
              <a:gd name="connsiteY1" fmla="*/ 0 h 1090114"/>
              <a:gd name="connsiteX2" fmla="*/ 1090114 w 1090114"/>
              <a:gd name="connsiteY2" fmla="*/ 545057 h 1090114"/>
              <a:gd name="connsiteX3" fmla="*/ 545057 w 1090114"/>
              <a:gd name="connsiteY3" fmla="*/ 1090114 h 1090114"/>
              <a:gd name="connsiteX4" fmla="*/ 0 w 1090114"/>
              <a:gd name="connsiteY4" fmla="*/ 545057 h 109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14" h="1090114">
                <a:moveTo>
                  <a:pt x="0" y="545057"/>
                </a:moveTo>
                <a:cubicBezTo>
                  <a:pt x="0" y="244030"/>
                  <a:pt x="244030" y="0"/>
                  <a:pt x="545057" y="0"/>
                </a:cubicBezTo>
                <a:cubicBezTo>
                  <a:pt x="846084" y="0"/>
                  <a:pt x="1090114" y="244030"/>
                  <a:pt x="1090114" y="545057"/>
                </a:cubicBezTo>
                <a:cubicBezTo>
                  <a:pt x="1090114" y="846084"/>
                  <a:pt x="846084" y="1090114"/>
                  <a:pt x="545057" y="1090114"/>
                </a:cubicBezTo>
                <a:cubicBezTo>
                  <a:pt x="244030" y="1090114"/>
                  <a:pt x="0" y="846084"/>
                  <a:pt x="0" y="545057"/>
                </a:cubicBezTo>
                <a:close/>
              </a:path>
            </a:pathLst>
          </a:custGeom>
          <a:solidFill>
            <a:srgbClr val="7030A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169803" tIns="169803" rIns="169803" bIns="169803" numCol="1" spcCol="1270" anchor="ctr" anchorCtr="0">
            <a:noAutofit/>
          </a:bodyPr>
          <a:lstStyle/>
          <a:p>
            <a:pPr marL="0" lvl="0" indent="0" algn="ctr" defTabSz="355600">
              <a:lnSpc>
                <a:spcPct val="90000"/>
              </a:lnSpc>
              <a:spcBef>
                <a:spcPct val="0"/>
              </a:spcBef>
              <a:spcAft>
                <a:spcPct val="35000"/>
              </a:spcAft>
              <a:buNone/>
            </a:pPr>
            <a:r>
              <a:rPr lang="en-US" dirty="0"/>
              <a:t>Test</a:t>
            </a:r>
            <a:endParaRPr lang="en-US" kern="1200" dirty="0"/>
          </a:p>
        </p:txBody>
      </p:sp>
      <p:sp>
        <p:nvSpPr>
          <p:cNvPr id="13" name="Freeform: Shape 12">
            <a:extLst>
              <a:ext uri="{FF2B5EF4-FFF2-40B4-BE49-F238E27FC236}">
                <a16:creationId xmlns:a16="http://schemas.microsoft.com/office/drawing/2014/main" id="{B145E6F5-4892-E6FF-5FCA-90F8C94A2072}"/>
              </a:ext>
            </a:extLst>
          </p:cNvPr>
          <p:cNvSpPr/>
          <p:nvPr/>
        </p:nvSpPr>
        <p:spPr>
          <a:xfrm>
            <a:off x="3384986" y="1474779"/>
            <a:ext cx="1090114" cy="1090114"/>
          </a:xfrm>
          <a:custGeom>
            <a:avLst/>
            <a:gdLst>
              <a:gd name="connsiteX0" fmla="*/ 0 w 1090114"/>
              <a:gd name="connsiteY0" fmla="*/ 545057 h 1090114"/>
              <a:gd name="connsiteX1" fmla="*/ 545057 w 1090114"/>
              <a:gd name="connsiteY1" fmla="*/ 0 h 1090114"/>
              <a:gd name="connsiteX2" fmla="*/ 1090114 w 1090114"/>
              <a:gd name="connsiteY2" fmla="*/ 545057 h 1090114"/>
              <a:gd name="connsiteX3" fmla="*/ 545057 w 1090114"/>
              <a:gd name="connsiteY3" fmla="*/ 1090114 h 1090114"/>
              <a:gd name="connsiteX4" fmla="*/ 0 w 1090114"/>
              <a:gd name="connsiteY4" fmla="*/ 545057 h 109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14" h="1090114">
                <a:moveTo>
                  <a:pt x="0" y="545057"/>
                </a:moveTo>
                <a:cubicBezTo>
                  <a:pt x="0" y="244030"/>
                  <a:pt x="244030" y="0"/>
                  <a:pt x="545057" y="0"/>
                </a:cubicBezTo>
                <a:cubicBezTo>
                  <a:pt x="846084" y="0"/>
                  <a:pt x="1090114" y="244030"/>
                  <a:pt x="1090114" y="545057"/>
                </a:cubicBezTo>
                <a:cubicBezTo>
                  <a:pt x="1090114" y="846084"/>
                  <a:pt x="846084" y="1090114"/>
                  <a:pt x="545057" y="1090114"/>
                </a:cubicBezTo>
                <a:cubicBezTo>
                  <a:pt x="244030" y="1090114"/>
                  <a:pt x="0" y="846084"/>
                  <a:pt x="0" y="545057"/>
                </a:cubicBez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169803" tIns="169803" rIns="169803" bIns="169803" numCol="1" spcCol="1270" anchor="ctr" anchorCtr="0">
            <a:noAutofit/>
          </a:bodyPr>
          <a:lstStyle/>
          <a:p>
            <a:pPr marL="0" lvl="0" indent="0" algn="ctr" defTabSz="355600">
              <a:lnSpc>
                <a:spcPct val="90000"/>
              </a:lnSpc>
              <a:spcBef>
                <a:spcPct val="0"/>
              </a:spcBef>
              <a:spcAft>
                <a:spcPct val="35000"/>
              </a:spcAft>
              <a:buFont typeface="Wingdings" panose="05000000000000000000" pitchFamily="2" charset="2"/>
              <a:buNone/>
            </a:pPr>
            <a:r>
              <a:rPr lang="en-US" kern="1200" dirty="0"/>
              <a:t>Validate</a:t>
            </a:r>
          </a:p>
        </p:txBody>
      </p:sp>
      <p:sp>
        <p:nvSpPr>
          <p:cNvPr id="14" name="Shape 13">
            <a:extLst>
              <a:ext uri="{FF2B5EF4-FFF2-40B4-BE49-F238E27FC236}">
                <a16:creationId xmlns:a16="http://schemas.microsoft.com/office/drawing/2014/main" id="{A68DCAEC-59CA-1F5B-B1EA-7048C1FBF21F}"/>
              </a:ext>
            </a:extLst>
          </p:cNvPr>
          <p:cNvSpPr/>
          <p:nvPr/>
        </p:nvSpPr>
        <p:spPr>
          <a:xfrm>
            <a:off x="2876266" y="1016813"/>
            <a:ext cx="3391466" cy="2713173"/>
          </a:xfrm>
          <a:prstGeom prst="funnel">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25375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DF337CF-07B1-E83C-0A8C-01BA3CE8D0D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solidFill>
                  <a:schemeClr val="bg1"/>
                </a:solidFill>
              </a:rPr>
              <a:pPr/>
              <a:t>18</a:t>
            </a:fld>
            <a:endParaRPr lang="en-US">
              <a:solidFill>
                <a:schemeClr val="bg1"/>
              </a:solidFill>
            </a:endParaRPr>
          </a:p>
        </p:txBody>
      </p:sp>
      <p:sp>
        <p:nvSpPr>
          <p:cNvPr id="18" name="Reference">
            <a:extLst>
              <a:ext uri="{FF2B5EF4-FFF2-40B4-BE49-F238E27FC236}">
                <a16:creationId xmlns:a16="http://schemas.microsoft.com/office/drawing/2014/main" id="{1645D0F1-C45F-95BC-CB3F-3EF3F20F829C}"/>
              </a:ext>
            </a:extLst>
          </p:cNvPr>
          <p:cNvSpPr txBox="1"/>
          <p:nvPr/>
        </p:nvSpPr>
        <p:spPr>
          <a:xfrm>
            <a:off x="7597215" y="40974"/>
            <a:ext cx="1546785" cy="525785"/>
          </a:xfrm>
          <a:prstGeom prst="rect">
            <a:avLst/>
          </a:prstGeom>
          <a:noFill/>
        </p:spPr>
        <p:txBody>
          <a:bodyPr wrap="square">
            <a:spAutoFit/>
          </a:bodyPr>
          <a:lstStyle/>
          <a:p>
            <a:pPr algn="ctr">
              <a:spcAft>
                <a:spcPts val="450"/>
              </a:spcAft>
            </a:pPr>
            <a:r>
              <a:rPr lang="en-US" sz="1200" dirty="0">
                <a:solidFill>
                  <a:schemeClr val="bg1"/>
                </a:solidFill>
              </a:rPr>
              <a:t>Tolley+ 2023</a:t>
            </a:r>
          </a:p>
          <a:p>
            <a:pPr algn="ctr">
              <a:spcAft>
                <a:spcPts val="450"/>
              </a:spcAft>
            </a:pPr>
            <a:r>
              <a:rPr lang="en-US" sz="1200" dirty="0">
                <a:solidFill>
                  <a:schemeClr val="bg1"/>
                </a:solidFill>
              </a:rPr>
              <a:t>Udall+ 2022</a:t>
            </a:r>
          </a:p>
        </p:txBody>
      </p:sp>
      <p:grpSp>
        <p:nvGrpSpPr>
          <p:cNvPr id="4" name="Equation 4">
            <a:extLst>
              <a:ext uri="{FF2B5EF4-FFF2-40B4-BE49-F238E27FC236}">
                <a16:creationId xmlns:a16="http://schemas.microsoft.com/office/drawing/2014/main" id="{2934F42A-7BED-03D9-0555-20DDDD696B16}"/>
              </a:ext>
            </a:extLst>
          </p:cNvPr>
          <p:cNvGrpSpPr/>
          <p:nvPr/>
        </p:nvGrpSpPr>
        <p:grpSpPr>
          <a:xfrm>
            <a:off x="2472657" y="3823118"/>
            <a:ext cx="5013990" cy="746610"/>
            <a:chOff x="2472657" y="3823118"/>
            <a:chExt cx="5013990" cy="746610"/>
          </a:xfrm>
        </p:grpSpPr>
        <p:sp>
          <p:nvSpPr>
            <p:cNvPr id="21" name="Equation number 4">
              <a:extLst>
                <a:ext uri="{FF2B5EF4-FFF2-40B4-BE49-F238E27FC236}">
                  <a16:creationId xmlns:a16="http://schemas.microsoft.com/office/drawing/2014/main" id="{B05E4DA5-655E-915E-EA83-8C517AE9894B}"/>
                </a:ext>
              </a:extLst>
            </p:cNvPr>
            <p:cNvSpPr txBox="1"/>
            <p:nvPr/>
          </p:nvSpPr>
          <p:spPr>
            <a:xfrm>
              <a:off x="7072405" y="4034841"/>
              <a:ext cx="414242" cy="323165"/>
            </a:xfrm>
            <a:prstGeom prst="rect">
              <a:avLst/>
            </a:prstGeom>
            <a:noFill/>
          </p:spPr>
          <p:txBody>
            <a:bodyPr wrap="square" rtlCol="0">
              <a:spAutoFit/>
            </a:bodyPr>
            <a:lstStyle/>
            <a:p>
              <a:pPr algn="ctr"/>
              <a:r>
                <a:rPr lang="en-US" sz="1500" b="1" dirty="0">
                  <a:solidFill>
                    <a:schemeClr val="bg1"/>
                  </a:solidFill>
                </a:rPr>
                <a:t>(4)</a:t>
              </a:r>
            </a:p>
          </p:txBody>
        </p:sp>
        <mc:AlternateContent xmlns:mc="http://schemas.openxmlformats.org/markup-compatibility/2006" xmlns:a14="http://schemas.microsoft.com/office/drawing/2010/main">
          <mc:Choice Requires="a14">
            <p:sp>
              <p:nvSpPr>
                <p:cNvPr id="9" name="Equation 4">
                  <a:extLst>
                    <a:ext uri="{FF2B5EF4-FFF2-40B4-BE49-F238E27FC236}">
                      <a16:creationId xmlns:a16="http://schemas.microsoft.com/office/drawing/2014/main" id="{34B92316-DC71-404C-402F-3586195869B2}"/>
                    </a:ext>
                  </a:extLst>
                </p:cNvPr>
                <p:cNvSpPr/>
                <p:nvPr/>
              </p:nvSpPr>
              <p:spPr>
                <a:xfrm>
                  <a:off x="2472657" y="3823118"/>
                  <a:ext cx="4155903" cy="746610"/>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b="1" i="1" smtClean="0">
                            <a:solidFill>
                              <a:schemeClr val="bg1"/>
                            </a:solidFill>
                            <a:latin typeface="Cambria Math" panose="02040503050406030204" pitchFamily="18" charset="0"/>
                          </a:rPr>
                          <m:t>𝒉</m:t>
                        </m:r>
                        <m:d>
                          <m:dPr>
                            <m:ctrlPr>
                              <a:rPr lang="en-US" sz="1350" b="1" i="1">
                                <a:solidFill>
                                  <a:schemeClr val="bg1"/>
                                </a:solidFill>
                                <a:latin typeface="Cambria Math" panose="02040503050406030204" pitchFamily="18" charset="0"/>
                              </a:rPr>
                            </m:ctrlPr>
                          </m:dPr>
                          <m:e>
                            <m:r>
                              <a:rPr lang="en-US" sz="1350" b="1" i="1">
                                <a:solidFill>
                                  <a:schemeClr val="bg1"/>
                                </a:solidFill>
                                <a:latin typeface="Cambria Math" panose="02040503050406030204" pitchFamily="18" charset="0"/>
                              </a:rPr>
                              <m:t>𝒕</m:t>
                            </m:r>
                          </m:e>
                        </m:d>
                        <m:r>
                          <a:rPr lang="en-US" sz="1350" b="1" i="1">
                            <a:solidFill>
                              <a:schemeClr val="bg1"/>
                            </a:solidFill>
                            <a:latin typeface="Cambria Math" panose="02040503050406030204" pitchFamily="18" charset="0"/>
                          </a:rPr>
                          <m:t>=</m:t>
                        </m:r>
                        <m:acc>
                          <m:accPr>
                            <m:chr m:val="̅"/>
                            <m:ctrlPr>
                              <a:rPr lang="en-US" sz="1350" b="1" i="1">
                                <a:solidFill>
                                  <a:schemeClr val="bg1"/>
                                </a:solidFill>
                                <a:latin typeface="Cambria Math" panose="02040503050406030204" pitchFamily="18" charset="0"/>
                              </a:rPr>
                            </m:ctrlPr>
                          </m:accPr>
                          <m:e>
                            <m:r>
                              <a:rPr lang="en-US" sz="1350" b="1" i="1">
                                <a:solidFill>
                                  <a:schemeClr val="bg1"/>
                                </a:solidFill>
                                <a:latin typeface="Cambria Math" panose="02040503050406030204" pitchFamily="18" charset="0"/>
                              </a:rPr>
                              <m:t>𝑨</m:t>
                            </m:r>
                          </m:e>
                        </m:acc>
                        <m:r>
                          <a:rPr lang="en-US" sz="1350" b="1">
                            <a:solidFill>
                              <a:schemeClr val="bg1"/>
                            </a:solidFill>
                            <a:latin typeface="Cambria Math" panose="02040503050406030204" pitchFamily="18" charset="0"/>
                          </a:rPr>
                          <m:t>𝐬𝐢𝐧</m:t>
                        </m:r>
                        <m:r>
                          <a:rPr lang="en-US" sz="1350" b="1" i="1">
                            <a:solidFill>
                              <a:schemeClr val="bg1"/>
                            </a:solidFill>
                            <a:latin typeface="Cambria Math" panose="02040503050406030204" pitchFamily="18" charset="0"/>
                          </a:rPr>
                          <m:t>[</m:t>
                        </m:r>
                        <m:f>
                          <m:fPr>
                            <m:ctrlPr>
                              <a:rPr lang="en-US" sz="1350" b="1" i="1">
                                <a:solidFill>
                                  <a:schemeClr val="bg1"/>
                                </a:solidFill>
                                <a:latin typeface="Cambria Math" panose="02040503050406030204" pitchFamily="18" charset="0"/>
                              </a:rPr>
                            </m:ctrlPr>
                          </m:fPr>
                          <m:num>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𝒅</m:t>
                                </m:r>
                              </m:e>
                              <m:sub>
                                <m:r>
                                  <a:rPr lang="en-US" sz="1350" b="1" i="1">
                                    <a:solidFill>
                                      <a:schemeClr val="bg1"/>
                                    </a:solidFill>
                                    <a:latin typeface="Cambria Math" panose="02040503050406030204" pitchFamily="18" charset="0"/>
                                  </a:rPr>
                                  <m:t>𝟏</m:t>
                                </m:r>
                              </m:sub>
                            </m:sSub>
                          </m:num>
                          <m:den>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𝟏</m:t>
                                </m:r>
                              </m:sub>
                            </m:sSub>
                          </m:den>
                        </m:f>
                        <m:func>
                          <m:funcPr>
                            <m:ctrlPr>
                              <a:rPr lang="en-US" sz="1350" b="1" i="1">
                                <a:solidFill>
                                  <a:schemeClr val="bg1"/>
                                </a:solidFill>
                                <a:latin typeface="Cambria Math" panose="02040503050406030204" pitchFamily="18" charset="0"/>
                              </a:rPr>
                            </m:ctrlPr>
                          </m:funcPr>
                          <m:fName>
                            <m:r>
                              <a:rPr lang="en-US" sz="1350" b="1" i="1">
                                <a:solidFill>
                                  <a:schemeClr val="bg1"/>
                                </a:solidFill>
                                <a:latin typeface="Cambria Math" panose="02040503050406030204" pitchFamily="18" charset="0"/>
                              </a:rPr>
                              <m:t>𝒔𝒊𝒏</m:t>
                            </m:r>
                          </m:fName>
                          <m:e>
                            <m:d>
                              <m:dPr>
                                <m:ctrlPr>
                                  <a:rPr lang="en-US" sz="1350" b="1" i="1">
                                    <a:solidFill>
                                      <a:schemeClr val="bg1"/>
                                    </a:solidFill>
                                    <a:latin typeface="Cambria Math" panose="02040503050406030204" pitchFamily="18" charset="0"/>
                                  </a:rPr>
                                </m:ctrlPr>
                              </m:dPr>
                              <m:e>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𝟏</m:t>
                                    </m:r>
                                  </m:sub>
                                </m:sSub>
                                <m:r>
                                  <a:rPr lang="en-US" sz="1350" b="1" i="1">
                                    <a:solidFill>
                                      <a:schemeClr val="bg1"/>
                                    </a:solidFill>
                                    <a:latin typeface="Cambria Math" panose="02040503050406030204" pitchFamily="18" charset="0"/>
                                  </a:rPr>
                                  <m:t>𝒕</m:t>
                                </m:r>
                              </m:e>
                            </m:d>
                          </m:e>
                        </m:func>
                        <m:r>
                          <a:rPr lang="en-US" sz="1350" b="1" i="1">
                            <a:solidFill>
                              <a:schemeClr val="bg1"/>
                            </a:solidFill>
                            <a:latin typeface="Cambria Math" panose="02040503050406030204" pitchFamily="18" charset="0"/>
                          </a:rPr>
                          <m:t>+</m:t>
                        </m:r>
                        <m:f>
                          <m:fPr>
                            <m:ctrlPr>
                              <a:rPr lang="en-US" sz="1350" b="1" i="1">
                                <a:solidFill>
                                  <a:schemeClr val="bg1"/>
                                </a:solidFill>
                                <a:latin typeface="Cambria Math" panose="02040503050406030204" pitchFamily="18" charset="0"/>
                              </a:rPr>
                            </m:ctrlPr>
                          </m:fPr>
                          <m:num>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𝒅</m:t>
                                </m:r>
                              </m:e>
                              <m:sub>
                                <m:r>
                                  <a:rPr lang="en-US" sz="1350" b="1" i="1">
                                    <a:solidFill>
                                      <a:schemeClr val="bg1"/>
                                    </a:solidFill>
                                    <a:latin typeface="Cambria Math" panose="02040503050406030204" pitchFamily="18" charset="0"/>
                                  </a:rPr>
                                  <m:t>𝟐</m:t>
                                </m:r>
                              </m:sub>
                            </m:sSub>
                          </m:num>
                          <m:den>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𝟐</m:t>
                                </m:r>
                              </m:sub>
                            </m:sSub>
                          </m:den>
                        </m:f>
                        <m:func>
                          <m:funcPr>
                            <m:ctrlPr>
                              <a:rPr lang="en-US" sz="1350" b="1" i="1">
                                <a:solidFill>
                                  <a:schemeClr val="bg1"/>
                                </a:solidFill>
                                <a:latin typeface="Cambria Math" panose="02040503050406030204" pitchFamily="18" charset="0"/>
                              </a:rPr>
                            </m:ctrlPr>
                          </m:funcPr>
                          <m:fName>
                            <m:r>
                              <a:rPr lang="en-US" sz="1350" b="1" i="1">
                                <a:solidFill>
                                  <a:schemeClr val="bg1"/>
                                </a:solidFill>
                                <a:latin typeface="Cambria Math" panose="02040503050406030204" pitchFamily="18" charset="0"/>
                              </a:rPr>
                              <m:t>𝒔𝒊𝒏</m:t>
                            </m:r>
                          </m:fName>
                          <m:e>
                            <m:d>
                              <m:dPr>
                                <m:ctrlPr>
                                  <a:rPr lang="en-US" sz="1350" b="1" i="1">
                                    <a:solidFill>
                                      <a:schemeClr val="bg1"/>
                                    </a:solidFill>
                                    <a:latin typeface="Cambria Math" panose="02040503050406030204" pitchFamily="18" charset="0"/>
                                  </a:rPr>
                                </m:ctrlPr>
                              </m:dPr>
                              <m:e>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𝟐</m:t>
                                    </m:r>
                                  </m:sub>
                                </m:sSub>
                                <m:r>
                                  <a:rPr lang="en-US" sz="1350" b="1" i="1">
                                    <a:solidFill>
                                      <a:schemeClr val="bg1"/>
                                    </a:solidFill>
                                    <a:latin typeface="Cambria Math" panose="02040503050406030204" pitchFamily="18" charset="0"/>
                                  </a:rPr>
                                  <m:t>𝒕</m:t>
                                </m:r>
                              </m:e>
                            </m:d>
                            <m:r>
                              <a:rPr lang="en-US" sz="1350" b="1"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ea typeface="Cambria Math" panose="02040503050406030204" pitchFamily="18" charset="0"/>
                              </a:rPr>
                              <m:t>𝜑</m:t>
                            </m:r>
                            <m:r>
                              <a:rPr lang="en-US" sz="1350" b="1" i="1">
                                <a:solidFill>
                                  <a:schemeClr val="bg1"/>
                                </a:solidFill>
                                <a:latin typeface="Cambria Math" panose="02040503050406030204" pitchFamily="18" charset="0"/>
                              </a:rPr>
                              <m:t>]</m:t>
                            </m:r>
                          </m:e>
                        </m:func>
                      </m:oMath>
                    </m:oMathPara>
                  </a14:m>
                  <a:endParaRPr lang="en-US" sz="1350" b="1" dirty="0">
                    <a:solidFill>
                      <a:schemeClr val="bg1"/>
                    </a:solidFill>
                  </a:endParaRPr>
                </a:p>
              </p:txBody>
            </p:sp>
          </mc:Choice>
          <mc:Fallback xmlns="">
            <p:sp>
              <p:nvSpPr>
                <p:cNvPr id="9" name="Equation 4">
                  <a:extLst>
                    <a:ext uri="{FF2B5EF4-FFF2-40B4-BE49-F238E27FC236}">
                      <a16:creationId xmlns:a16="http://schemas.microsoft.com/office/drawing/2014/main" id="{34B92316-DC71-404C-402F-3586195869B2}"/>
                    </a:ext>
                  </a:extLst>
                </p:cNvPr>
                <p:cNvSpPr>
                  <a:spLocks noRot="1" noChangeAspect="1" noMove="1" noResize="1" noEditPoints="1" noAdjustHandles="1" noChangeArrowheads="1" noChangeShapeType="1" noTextEdit="1"/>
                </p:cNvSpPr>
                <p:nvPr/>
              </p:nvSpPr>
              <p:spPr>
                <a:xfrm>
                  <a:off x="2472657" y="3823118"/>
                  <a:ext cx="4155903" cy="746610"/>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grpSp>
      <p:sp>
        <p:nvSpPr>
          <p:cNvPr id="11" name="Therefore">
            <a:extLst>
              <a:ext uri="{FF2B5EF4-FFF2-40B4-BE49-F238E27FC236}">
                <a16:creationId xmlns:a16="http://schemas.microsoft.com/office/drawing/2014/main" id="{606F9357-B49D-FA95-BC5B-4CE2122D3760}"/>
              </a:ext>
            </a:extLst>
          </p:cNvPr>
          <p:cNvSpPr txBox="1"/>
          <p:nvPr/>
        </p:nvSpPr>
        <p:spPr>
          <a:xfrm>
            <a:off x="1198797" y="3425432"/>
            <a:ext cx="2683555" cy="323165"/>
          </a:xfrm>
          <a:prstGeom prst="rect">
            <a:avLst/>
          </a:prstGeom>
          <a:noFill/>
        </p:spPr>
        <p:txBody>
          <a:bodyPr wrap="none" rtlCol="0">
            <a:spAutoFit/>
          </a:bodyPr>
          <a:lstStyle/>
          <a:p>
            <a:pPr>
              <a:lnSpc>
                <a:spcPct val="100000"/>
              </a:lnSpc>
            </a:pPr>
            <a:r>
              <a:rPr lang="en-US" sz="1500" b="1" dirty="0">
                <a:solidFill>
                  <a:schemeClr val="bg1"/>
                </a:solidFill>
              </a:rPr>
              <a:t>Therefore, we have our model:</a:t>
            </a:r>
          </a:p>
        </p:txBody>
      </p:sp>
      <mc:AlternateContent xmlns:mc="http://schemas.openxmlformats.org/markup-compatibility/2006" xmlns:a14="http://schemas.microsoft.com/office/drawing/2010/main">
        <mc:Choice Requires="a14">
          <p:sp>
            <p:nvSpPr>
              <p:cNvPr id="29" name="Eq 3 Def">
                <a:extLst>
                  <a:ext uri="{FF2B5EF4-FFF2-40B4-BE49-F238E27FC236}">
                    <a16:creationId xmlns:a16="http://schemas.microsoft.com/office/drawing/2014/main" id="{5A7737A4-E7B5-2CA2-5283-D36FC68AD1BA}"/>
                  </a:ext>
                </a:extLst>
              </p:cNvPr>
              <p:cNvSpPr txBox="1"/>
              <p:nvPr/>
            </p:nvSpPr>
            <p:spPr>
              <a:xfrm>
                <a:off x="2698683" y="2793863"/>
                <a:ext cx="3738330" cy="507831"/>
              </a:xfrm>
              <a:prstGeom prst="rect">
                <a:avLst/>
              </a:prstGeom>
              <a:noFill/>
            </p:spPr>
            <p:txBody>
              <a:bodyPr wrap="square">
                <a:spAutoFit/>
              </a:bodyPr>
              <a:lstStyle/>
              <a:p>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𝐶</m:t>
                        </m:r>
                      </m:e>
                      <m:sub>
                        <m:r>
                          <a:rPr lang="en-US" sz="1200" i="1">
                            <a:solidFill>
                              <a:schemeClr val="bg1"/>
                            </a:solidFill>
                            <a:latin typeface="Cambria Math" panose="02040503050406030204" pitchFamily="18" charset="0"/>
                          </a:rPr>
                          <m:t>1</m:t>
                        </m:r>
                      </m:sub>
                    </m:sSub>
                  </m:oMath>
                </a14:m>
                <a:r>
                  <a:rPr lang="en-US" sz="1200" dirty="0">
                    <a:solidFill>
                      <a:schemeClr val="bg1"/>
                    </a:solidFill>
                  </a:rPr>
                  <a:t> and </a:t>
                </a: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𝐶</m:t>
                        </m:r>
                      </m:e>
                      <m:sub>
                        <m:r>
                          <a:rPr lang="en-US" sz="1200" i="1">
                            <a:solidFill>
                              <a:schemeClr val="bg1"/>
                            </a:solidFill>
                            <a:latin typeface="Cambria Math" panose="02040503050406030204" pitchFamily="18" charset="0"/>
                          </a:rPr>
                          <m:t>2</m:t>
                        </m:r>
                      </m:sub>
                    </m:sSub>
                  </m:oMath>
                </a14:m>
                <a:r>
                  <a:rPr lang="en-US" sz="1200" dirty="0">
                    <a:solidFill>
                      <a:schemeClr val="bg1"/>
                    </a:solidFill>
                  </a:rPr>
                  <a:t>: amplitudes from driving frequencies </a:t>
                </a: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𝑓</m:t>
                        </m:r>
                      </m:e>
                      <m:sub>
                        <m:r>
                          <a:rPr lang="en-US" sz="1200" i="1">
                            <a:solidFill>
                              <a:schemeClr val="bg1"/>
                            </a:solidFill>
                            <a:latin typeface="Cambria Math" panose="02040503050406030204" pitchFamily="18" charset="0"/>
                          </a:rPr>
                          <m:t>1</m:t>
                        </m:r>
                      </m:sub>
                    </m:sSub>
                  </m:oMath>
                </a14:m>
                <a:r>
                  <a:rPr lang="en-US" sz="1200" dirty="0">
                    <a:solidFill>
                      <a:schemeClr val="bg1"/>
                    </a:solidFill>
                  </a:rPr>
                  <a:t> and </a:t>
                </a: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𝑓</m:t>
                        </m:r>
                      </m:e>
                      <m:sub>
                        <m:r>
                          <a:rPr lang="en-US" sz="1200" i="1">
                            <a:solidFill>
                              <a:schemeClr val="bg1"/>
                            </a:solidFill>
                            <a:latin typeface="Cambria Math" panose="02040503050406030204" pitchFamily="18" charset="0"/>
                          </a:rPr>
                          <m:t>2</m:t>
                        </m:r>
                      </m:sub>
                    </m:sSub>
                  </m:oMath>
                </a14:m>
                <a:r>
                  <a:rPr lang="en-US" sz="1350" dirty="0">
                    <a:solidFill>
                      <a:schemeClr val="bg1"/>
                    </a:solidFill>
                  </a:rPr>
                  <a:t> </a:t>
                </a:r>
              </a:p>
              <a:p>
                <a:pPr algn="ctr"/>
                <a:r>
                  <a:rPr lang="en-US" sz="1350" dirty="0">
                    <a:solidFill>
                      <a:schemeClr val="bg1"/>
                    </a:solidFill>
                  </a:rPr>
                  <a:t>(</a:t>
                </a:r>
                <a14:m>
                  <m:oMath xmlns:m="http://schemas.openxmlformats.org/officeDocument/2006/math">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𝑑</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𝑑</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r>
                      <a:rPr lang="en-US" sz="1350" b="0" i="0" smtClean="0">
                        <a:solidFill>
                          <a:schemeClr val="bg1"/>
                        </a:solidFill>
                        <a:latin typeface="Cambria Math" panose="02040503050406030204" pitchFamily="18" charset="0"/>
                      </a:rPr>
                      <m:t>,  </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𝑚𝑎𝑥</m:t>
                        </m:r>
                      </m:sub>
                    </m:sSub>
                  </m:oMath>
                </a14:m>
                <a:r>
                  <a:rPr lang="en-US" sz="1350" dirty="0">
                    <a:solidFill>
                      <a:schemeClr val="bg1"/>
                    </a:solidFill>
                  </a:rPr>
                  <a:t>)</a:t>
                </a:r>
              </a:p>
            </p:txBody>
          </p:sp>
        </mc:Choice>
        <mc:Fallback xmlns="">
          <p:sp>
            <p:nvSpPr>
              <p:cNvPr id="29" name="Eq 3 Def">
                <a:extLst>
                  <a:ext uri="{FF2B5EF4-FFF2-40B4-BE49-F238E27FC236}">
                    <a16:creationId xmlns:a16="http://schemas.microsoft.com/office/drawing/2014/main" id="{5A7737A4-E7B5-2CA2-5283-D36FC68AD1BA}"/>
                  </a:ext>
                </a:extLst>
              </p:cNvPr>
              <p:cNvSpPr txBox="1">
                <a:spLocks noRot="1" noChangeAspect="1" noMove="1" noResize="1" noEditPoints="1" noAdjustHandles="1" noChangeArrowheads="1" noChangeShapeType="1" noTextEdit="1"/>
              </p:cNvSpPr>
              <p:nvPr/>
            </p:nvSpPr>
            <p:spPr>
              <a:xfrm>
                <a:off x="2698683" y="2793863"/>
                <a:ext cx="3738330" cy="507831"/>
              </a:xfrm>
              <a:prstGeom prst="rect">
                <a:avLst/>
              </a:prstGeom>
              <a:blipFill>
                <a:blip r:embed="rId4"/>
                <a:stretch>
                  <a:fillRect b="-10714"/>
                </a:stretch>
              </a:blipFill>
            </p:spPr>
            <p:txBody>
              <a:bodyPr/>
              <a:lstStyle/>
              <a:p>
                <a:r>
                  <a:rPr lang="en-US">
                    <a:noFill/>
                  </a:rPr>
                  <a:t> </a:t>
                </a:r>
              </a:p>
            </p:txBody>
          </p:sp>
        </mc:Fallback>
      </mc:AlternateContent>
      <p:grpSp>
        <p:nvGrpSpPr>
          <p:cNvPr id="5" name="Equation 3">
            <a:extLst>
              <a:ext uri="{FF2B5EF4-FFF2-40B4-BE49-F238E27FC236}">
                <a16:creationId xmlns:a16="http://schemas.microsoft.com/office/drawing/2014/main" id="{21E38BC9-1C1E-4B66-8CDB-11C7D7D2BFB1}"/>
              </a:ext>
            </a:extLst>
          </p:cNvPr>
          <p:cNvGrpSpPr/>
          <p:nvPr/>
        </p:nvGrpSpPr>
        <p:grpSpPr>
          <a:xfrm>
            <a:off x="3253878" y="2236731"/>
            <a:ext cx="4232769" cy="511805"/>
            <a:chOff x="3253878" y="2236731"/>
            <a:chExt cx="4232769" cy="511805"/>
          </a:xfrm>
        </p:grpSpPr>
        <mc:AlternateContent xmlns:mc="http://schemas.openxmlformats.org/markup-compatibility/2006" xmlns:a14="http://schemas.microsoft.com/office/drawing/2010/main">
          <mc:Choice Requires="a14">
            <p:sp>
              <p:nvSpPr>
                <p:cNvPr id="14" name="Equation 3">
                  <a:extLst>
                    <a:ext uri="{FF2B5EF4-FFF2-40B4-BE49-F238E27FC236}">
                      <a16:creationId xmlns:a16="http://schemas.microsoft.com/office/drawing/2014/main" id="{D42CDA46-4C9E-6513-D7DA-40F5C94A832A}"/>
                    </a:ext>
                  </a:extLst>
                </p:cNvPr>
                <p:cNvSpPr/>
                <p:nvPr/>
              </p:nvSpPr>
              <p:spPr>
                <a:xfrm>
                  <a:off x="3253878" y="2236731"/>
                  <a:ext cx="2636225" cy="511805"/>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smtClean="0">
                            <a:solidFill>
                              <a:schemeClr val="bg1"/>
                            </a:solidFill>
                            <a:latin typeface="Cambria Math" panose="02040503050406030204" pitchFamily="18" charset="0"/>
                          </a:rPr>
                          <m:t>𝑥</m:t>
                        </m:r>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𝑡</m:t>
                            </m:r>
                          </m:e>
                        </m:d>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func>
                          <m:funcPr>
                            <m:ctrlPr>
                              <a:rPr lang="en-US" sz="1350" i="1">
                                <a:solidFill>
                                  <a:schemeClr val="bg1"/>
                                </a:solidFill>
                                <a:latin typeface="Cambria Math" panose="02040503050406030204" pitchFamily="18" charset="0"/>
                              </a:rPr>
                            </m:ctrlPr>
                          </m:funcPr>
                          <m:fName>
                            <m:r>
                              <m:rPr>
                                <m:sty m:val="p"/>
                              </m:rPr>
                              <a:rPr lang="en-US" sz="1350">
                                <a:solidFill>
                                  <a:schemeClr val="bg1"/>
                                </a:solidFill>
                                <a:latin typeface="Cambria Math" panose="02040503050406030204" pitchFamily="18" charset="0"/>
                              </a:rPr>
                              <m:t>sin</m:t>
                            </m:r>
                          </m:fName>
                          <m:e>
                            <m:d>
                              <m:dPr>
                                <m:ctrlPr>
                                  <a:rPr lang="en-US" sz="1350" i="1">
                                    <a:solidFill>
                                      <a:schemeClr val="bg1"/>
                                    </a:solidFill>
                                    <a:latin typeface="Cambria Math" panose="02040503050406030204" pitchFamily="18" charset="0"/>
                                  </a:rPr>
                                </m:ctrlPr>
                              </m:dPr>
                              <m:e>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𝑡</m:t>
                                </m:r>
                              </m:e>
                            </m:d>
                          </m:e>
                        </m:func>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r>
                          <m:rPr>
                            <m:sty m:val="p"/>
                          </m:rPr>
                          <a:rPr lang="en-US" sz="1350">
                            <a:solidFill>
                              <a:schemeClr val="bg1"/>
                            </a:solidFill>
                            <a:latin typeface="Cambria Math" panose="02040503050406030204" pitchFamily="18" charset="0"/>
                          </a:rPr>
                          <m:t>sin</m:t>
                        </m:r>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𝑡</m:t>
                        </m:r>
                        <m:r>
                          <a:rPr lang="en-US" sz="1350" i="1">
                            <a:solidFill>
                              <a:schemeClr val="bg1"/>
                            </a:solidFill>
                            <a:latin typeface="Cambria Math" panose="02040503050406030204" pitchFamily="18" charset="0"/>
                          </a:rPr>
                          <m:t>)</m:t>
                        </m:r>
                      </m:oMath>
                    </m:oMathPara>
                  </a14:m>
                  <a:endParaRPr lang="en-US" sz="1350" dirty="0">
                    <a:solidFill>
                      <a:schemeClr val="bg1"/>
                    </a:solidFill>
                  </a:endParaRPr>
                </a:p>
              </p:txBody>
            </p:sp>
          </mc:Choice>
          <mc:Fallback xmlns="">
            <p:sp>
              <p:nvSpPr>
                <p:cNvPr id="14" name="Equation 3">
                  <a:extLst>
                    <a:ext uri="{FF2B5EF4-FFF2-40B4-BE49-F238E27FC236}">
                      <a16:creationId xmlns:a16="http://schemas.microsoft.com/office/drawing/2014/main" id="{D42CDA46-4C9E-6513-D7DA-40F5C94A832A}"/>
                    </a:ext>
                  </a:extLst>
                </p:cNvPr>
                <p:cNvSpPr>
                  <a:spLocks noRot="1" noChangeAspect="1" noMove="1" noResize="1" noEditPoints="1" noAdjustHandles="1" noChangeArrowheads="1" noChangeShapeType="1" noTextEdit="1"/>
                </p:cNvSpPr>
                <p:nvPr/>
              </p:nvSpPr>
              <p:spPr>
                <a:xfrm>
                  <a:off x="3253878" y="2236731"/>
                  <a:ext cx="2636225" cy="511805"/>
                </a:xfrm>
                <a:prstGeom prst="rect">
                  <a:avLst/>
                </a:prstGeom>
                <a:blipFill>
                  <a:blip r:embed="rId5"/>
                  <a:stretch>
                    <a:fillRect/>
                  </a:stretch>
                </a:blipFill>
                <a:ln>
                  <a:solidFill>
                    <a:schemeClr val="accent1"/>
                  </a:solidFill>
                </a:ln>
              </p:spPr>
              <p:txBody>
                <a:bodyPr/>
                <a:lstStyle/>
                <a:p>
                  <a:r>
                    <a:rPr lang="en-US">
                      <a:noFill/>
                    </a:rPr>
                    <a:t> </a:t>
                  </a:r>
                </a:p>
              </p:txBody>
            </p:sp>
          </mc:Fallback>
        </mc:AlternateContent>
        <p:sp>
          <p:nvSpPr>
            <p:cNvPr id="20" name="Equation number 3">
              <a:extLst>
                <a:ext uri="{FF2B5EF4-FFF2-40B4-BE49-F238E27FC236}">
                  <a16:creationId xmlns:a16="http://schemas.microsoft.com/office/drawing/2014/main" id="{1A996232-3E2F-9E90-BA67-42897481B4AC}"/>
                </a:ext>
              </a:extLst>
            </p:cNvPr>
            <p:cNvSpPr txBox="1"/>
            <p:nvPr/>
          </p:nvSpPr>
          <p:spPr>
            <a:xfrm>
              <a:off x="7072405" y="2335589"/>
              <a:ext cx="414242" cy="323165"/>
            </a:xfrm>
            <a:prstGeom prst="rect">
              <a:avLst/>
            </a:prstGeom>
            <a:noFill/>
          </p:spPr>
          <p:txBody>
            <a:bodyPr wrap="square" rtlCol="0">
              <a:spAutoFit/>
            </a:bodyPr>
            <a:lstStyle/>
            <a:p>
              <a:pPr algn="ctr"/>
              <a:r>
                <a:rPr lang="en-US" sz="1500" dirty="0">
                  <a:solidFill>
                    <a:schemeClr val="bg1"/>
                  </a:solidFill>
                </a:rPr>
                <a:t>(3)</a:t>
              </a:r>
            </a:p>
          </p:txBody>
        </p:sp>
      </p:grpSp>
      <p:sp>
        <p:nvSpPr>
          <p:cNvPr id="15" name="On Assumption">
            <a:extLst>
              <a:ext uri="{FF2B5EF4-FFF2-40B4-BE49-F238E27FC236}">
                <a16:creationId xmlns:a16="http://schemas.microsoft.com/office/drawing/2014/main" id="{1452AF55-E108-91BC-78DE-DBB91B3FC8B2}"/>
              </a:ext>
            </a:extLst>
          </p:cNvPr>
          <p:cNvSpPr txBox="1"/>
          <p:nvPr/>
        </p:nvSpPr>
        <p:spPr>
          <a:xfrm>
            <a:off x="716201" y="1863304"/>
            <a:ext cx="6026932" cy="323165"/>
          </a:xfrm>
          <a:prstGeom prst="rect">
            <a:avLst/>
          </a:prstGeom>
          <a:noFill/>
        </p:spPr>
        <p:txBody>
          <a:bodyPr wrap="square" rtlCol="0">
            <a:spAutoFit/>
          </a:bodyPr>
          <a:lstStyle/>
          <a:p>
            <a:pPr lvl="1">
              <a:lnSpc>
                <a:spcPct val="100000"/>
              </a:lnSpc>
            </a:pPr>
            <a:r>
              <a:rPr lang="en-US" sz="1500" dirty="0">
                <a:solidFill>
                  <a:schemeClr val="bg1"/>
                </a:solidFill>
              </a:rPr>
              <a:t>On assumption that reflecting surface is a simple harmonic oscillator:</a:t>
            </a:r>
          </a:p>
        </p:txBody>
      </p:sp>
      <mc:AlternateContent xmlns:mc="http://schemas.openxmlformats.org/markup-compatibility/2006" xmlns:a14="http://schemas.microsoft.com/office/drawing/2010/main">
        <mc:Choice Requires="a14">
          <p:sp>
            <p:nvSpPr>
              <p:cNvPr id="27" name="Eq 2 Def">
                <a:extLst>
                  <a:ext uri="{FF2B5EF4-FFF2-40B4-BE49-F238E27FC236}">
                    <a16:creationId xmlns:a16="http://schemas.microsoft.com/office/drawing/2014/main" id="{1131D2F9-0E5C-21FD-35DA-2186DBA87975}"/>
                  </a:ext>
                </a:extLst>
              </p:cNvPr>
              <p:cNvSpPr txBox="1"/>
              <p:nvPr/>
            </p:nvSpPr>
            <p:spPr>
              <a:xfrm>
                <a:off x="2857466" y="1323244"/>
                <a:ext cx="3746611" cy="485133"/>
              </a:xfrm>
              <a:prstGeom prst="rect">
                <a:avLst/>
              </a:prstGeom>
              <a:noFill/>
            </p:spPr>
            <p:txBody>
              <a:bodyPr wrap="square">
                <a:spAutoFit/>
              </a:bodyPr>
              <a:lstStyle/>
              <a:p>
                <a:pPr marL="551813" lvl="1" indent="-214313"/>
                <a14:m>
                  <m:oMath xmlns:m="http://schemas.openxmlformats.org/officeDocument/2006/math">
                    <m:acc>
                      <m:accPr>
                        <m:chr m:val="̅"/>
                        <m:ctrlPr>
                          <a:rPr lang="en-US" sz="1200" i="1" smtClean="0">
                            <a:solidFill>
                              <a:schemeClr val="bg1"/>
                            </a:solidFill>
                            <a:latin typeface="Cambria Math" panose="02040503050406030204" pitchFamily="18" charset="0"/>
                          </a:rPr>
                        </m:ctrlPr>
                      </m:accPr>
                      <m:e>
                        <m:r>
                          <a:rPr lang="en-US" sz="1200" i="1">
                            <a:solidFill>
                              <a:schemeClr val="bg1"/>
                            </a:solidFill>
                            <a:latin typeface="Cambria Math" panose="02040503050406030204" pitchFamily="18" charset="0"/>
                          </a:rPr>
                          <m:t>𝐴</m:t>
                        </m:r>
                      </m:e>
                    </m:acc>
                  </m:oMath>
                </a14:m>
                <a:r>
                  <a:rPr lang="en-US" sz="1200" dirty="0">
                    <a:solidFill>
                      <a:schemeClr val="bg1"/>
                    </a:solidFill>
                  </a:rPr>
                  <a:t>: amplitude of noise produced by glitch from surface motion </a:t>
                </a:r>
                <a14:m>
                  <m:oMath xmlns:m="http://schemas.openxmlformats.org/officeDocument/2006/math">
                    <m:r>
                      <a:rPr lang="en-US" sz="1200" i="1">
                        <a:solidFill>
                          <a:schemeClr val="bg1"/>
                        </a:solidFill>
                        <a:latin typeface="Cambria Math" panose="02040503050406030204" pitchFamily="18" charset="0"/>
                      </a:rPr>
                      <m:t>𝑥</m:t>
                    </m:r>
                    <m:d>
                      <m:dPr>
                        <m:ctrlPr>
                          <a:rPr lang="en-US" sz="1200" i="1">
                            <a:solidFill>
                              <a:schemeClr val="bg1"/>
                            </a:solidFill>
                            <a:latin typeface="Cambria Math" panose="02040503050406030204" pitchFamily="18" charset="0"/>
                          </a:rPr>
                        </m:ctrlPr>
                      </m:dPr>
                      <m:e>
                        <m:r>
                          <a:rPr lang="en-US" sz="1200" i="1">
                            <a:solidFill>
                              <a:schemeClr val="bg1"/>
                            </a:solidFill>
                            <a:latin typeface="Cambria Math" panose="02040503050406030204" pitchFamily="18" charset="0"/>
                          </a:rPr>
                          <m:t>𝑡</m:t>
                        </m:r>
                      </m:e>
                    </m:d>
                  </m:oMath>
                </a14:m>
                <a:r>
                  <a:rPr lang="en-US" sz="1350" dirty="0">
                    <a:solidFill>
                      <a:schemeClr val="bg1"/>
                    </a:solidFill>
                  </a:rPr>
                  <a:t> </a:t>
                </a:r>
                <a:r>
                  <a:rPr lang="en-US" sz="1200" dirty="0">
                    <a:solidFill>
                      <a:schemeClr val="bg1"/>
                    </a:solidFill>
                  </a:rPr>
                  <a:t>w/ phase shift </a:t>
                </a:r>
                <a14:m>
                  <m:oMath xmlns:m="http://schemas.openxmlformats.org/officeDocument/2006/math">
                    <m:r>
                      <a:rPr lang="en-US" sz="1200" i="1">
                        <a:solidFill>
                          <a:schemeClr val="bg1"/>
                        </a:solidFill>
                        <a:latin typeface="Cambria Math" panose="02040503050406030204" pitchFamily="18" charset="0"/>
                        <a:ea typeface="Cambria Math" panose="02040503050406030204" pitchFamily="18" charset="0"/>
                      </a:rPr>
                      <m:t>𝜑</m:t>
                    </m:r>
                  </m:oMath>
                </a14:m>
                <a:endParaRPr lang="en-US" sz="1500" dirty="0">
                  <a:solidFill>
                    <a:schemeClr val="bg1"/>
                  </a:solidFill>
                </a:endParaRPr>
              </a:p>
            </p:txBody>
          </p:sp>
        </mc:Choice>
        <mc:Fallback xmlns="">
          <p:sp>
            <p:nvSpPr>
              <p:cNvPr id="27" name="Eq 2 Def">
                <a:extLst>
                  <a:ext uri="{FF2B5EF4-FFF2-40B4-BE49-F238E27FC236}">
                    <a16:creationId xmlns:a16="http://schemas.microsoft.com/office/drawing/2014/main" id="{1131D2F9-0E5C-21FD-35DA-2186DBA87975}"/>
                  </a:ext>
                </a:extLst>
              </p:cNvPr>
              <p:cNvSpPr txBox="1">
                <a:spLocks noRot="1" noChangeAspect="1" noMove="1" noResize="1" noEditPoints="1" noAdjustHandles="1" noChangeArrowheads="1" noChangeShapeType="1" noTextEdit="1"/>
              </p:cNvSpPr>
              <p:nvPr/>
            </p:nvSpPr>
            <p:spPr>
              <a:xfrm>
                <a:off x="2857466" y="1323244"/>
                <a:ext cx="3746611" cy="485133"/>
              </a:xfrm>
              <a:prstGeom prst="rect">
                <a:avLst/>
              </a:prstGeom>
              <a:blipFill>
                <a:blip r:embed="rId6"/>
                <a:stretch>
                  <a:fillRect b="-7500"/>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36495ABE-80E4-5559-BAFE-073A96CE60C6}"/>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Model Derivation</a:t>
            </a:r>
          </a:p>
        </p:txBody>
      </p:sp>
      <p:grpSp>
        <p:nvGrpSpPr>
          <p:cNvPr id="6" name="Equation 2">
            <a:extLst>
              <a:ext uri="{FF2B5EF4-FFF2-40B4-BE49-F238E27FC236}">
                <a16:creationId xmlns:a16="http://schemas.microsoft.com/office/drawing/2014/main" id="{FFB7F8EF-BF7D-8C3A-A7EF-FC2E37CAED05}"/>
              </a:ext>
            </a:extLst>
          </p:cNvPr>
          <p:cNvGrpSpPr/>
          <p:nvPr/>
        </p:nvGrpSpPr>
        <p:grpSpPr>
          <a:xfrm>
            <a:off x="3408517" y="681596"/>
            <a:ext cx="4078134" cy="591386"/>
            <a:chOff x="3408517" y="681596"/>
            <a:chExt cx="4078134" cy="591386"/>
          </a:xfrm>
        </p:grpSpPr>
        <p:sp>
          <p:nvSpPr>
            <p:cNvPr id="23" name="Equation number 2">
              <a:extLst>
                <a:ext uri="{FF2B5EF4-FFF2-40B4-BE49-F238E27FC236}">
                  <a16:creationId xmlns:a16="http://schemas.microsoft.com/office/drawing/2014/main" id="{1FAC040A-E55A-4E80-CE4C-FFC3D9E35CFA}"/>
                </a:ext>
              </a:extLst>
            </p:cNvPr>
            <p:cNvSpPr txBox="1"/>
            <p:nvPr/>
          </p:nvSpPr>
          <p:spPr>
            <a:xfrm>
              <a:off x="7072409" y="839307"/>
              <a:ext cx="414242" cy="323165"/>
            </a:xfrm>
            <a:prstGeom prst="rect">
              <a:avLst/>
            </a:prstGeom>
            <a:noFill/>
          </p:spPr>
          <p:txBody>
            <a:bodyPr wrap="square" rtlCol="0">
              <a:spAutoFit/>
            </a:bodyPr>
            <a:lstStyle/>
            <a:p>
              <a:pPr algn="ctr"/>
              <a:r>
                <a:rPr lang="en-US" sz="1500" dirty="0">
                  <a:solidFill>
                    <a:schemeClr val="bg1"/>
                  </a:solidFill>
                </a:rPr>
                <a:t>(2)</a:t>
              </a:r>
            </a:p>
          </p:txBody>
        </p:sp>
        <mc:AlternateContent xmlns:mc="http://schemas.openxmlformats.org/markup-compatibility/2006" xmlns:a14="http://schemas.microsoft.com/office/drawing/2010/main">
          <mc:Choice Requires="a14">
            <p:sp>
              <p:nvSpPr>
                <p:cNvPr id="22" name="Equation 2">
                  <a:extLst>
                    <a:ext uri="{FF2B5EF4-FFF2-40B4-BE49-F238E27FC236}">
                      <a16:creationId xmlns:a16="http://schemas.microsoft.com/office/drawing/2014/main" id="{A5B472DA-5E8B-704B-53C8-6FF00CCE419A}"/>
                    </a:ext>
                  </a:extLst>
                </p:cNvPr>
                <p:cNvSpPr/>
                <p:nvPr/>
              </p:nvSpPr>
              <p:spPr>
                <a:xfrm>
                  <a:off x="3408517" y="681596"/>
                  <a:ext cx="2318661" cy="591386"/>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smtClean="0">
                            <a:solidFill>
                              <a:schemeClr val="bg1"/>
                            </a:solidFill>
                            <a:latin typeface="Cambria Math" panose="02040503050406030204" pitchFamily="18" charset="0"/>
                          </a:rPr>
                          <m:t>h</m:t>
                        </m:r>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𝑡</m:t>
                            </m:r>
                          </m:e>
                        </m:d>
                        <m:r>
                          <a:rPr lang="en-US" sz="1350" i="1">
                            <a:solidFill>
                              <a:schemeClr val="bg1"/>
                            </a:solidFill>
                            <a:latin typeface="Cambria Math" panose="02040503050406030204" pitchFamily="18" charset="0"/>
                          </a:rPr>
                          <m:t>=</m:t>
                        </m:r>
                        <m:acc>
                          <m:accPr>
                            <m:chr m:val="̅"/>
                            <m:ctrlPr>
                              <a:rPr lang="en-US" sz="1350" i="1">
                                <a:solidFill>
                                  <a:schemeClr val="bg1"/>
                                </a:solidFill>
                                <a:latin typeface="Cambria Math" panose="02040503050406030204" pitchFamily="18" charset="0"/>
                              </a:rPr>
                            </m:ctrlPr>
                          </m:accPr>
                          <m:e>
                            <m:r>
                              <a:rPr lang="en-US" sz="1350" i="1">
                                <a:solidFill>
                                  <a:schemeClr val="bg1"/>
                                </a:solidFill>
                                <a:latin typeface="Cambria Math" panose="02040503050406030204" pitchFamily="18" charset="0"/>
                              </a:rPr>
                              <m:t>𝐴</m:t>
                            </m:r>
                          </m:e>
                        </m:acc>
                        <m:r>
                          <m:rPr>
                            <m:sty m:val="p"/>
                          </m:rPr>
                          <a:rPr lang="en-US" sz="1350">
                            <a:solidFill>
                              <a:schemeClr val="bg1"/>
                            </a:solidFill>
                            <a:latin typeface="Cambria Math" panose="02040503050406030204" pitchFamily="18" charset="0"/>
                          </a:rPr>
                          <m:t>sin</m:t>
                        </m:r>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num>
                          <m:den>
                            <m:r>
                              <m:rPr>
                                <m:sty m:val="p"/>
                              </m:rPr>
                              <a:rPr lang="el-GR" sz="1350" i="1">
                                <a:solidFill>
                                  <a:schemeClr val="bg1"/>
                                </a:solidFill>
                                <a:latin typeface="Cambria Math" panose="02040503050406030204" pitchFamily="18" charset="0"/>
                              </a:rPr>
                              <m:t>λ</m:t>
                            </m:r>
                          </m:den>
                        </m:f>
                        <m:r>
                          <a:rPr lang="en-US" sz="1350" i="1">
                            <a:solidFill>
                              <a:schemeClr val="bg1"/>
                            </a:solidFill>
                            <a:latin typeface="Cambria Math" panose="02040503050406030204" pitchFamily="18" charset="0"/>
                          </a:rPr>
                          <m:t>𝑥</m:t>
                        </m:r>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𝑡</m:t>
                            </m:r>
                          </m:e>
                        </m:d>
                        <m: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ea typeface="Cambria Math" panose="02040503050406030204" pitchFamily="18" charset="0"/>
                          </a:rPr>
                          <m:t>𝜑</m:t>
                        </m:r>
                        <m:r>
                          <a:rPr lang="en-US" sz="1350" i="1">
                            <a:solidFill>
                              <a:schemeClr val="bg1"/>
                            </a:solidFill>
                            <a:latin typeface="Cambria Math" panose="02040503050406030204" pitchFamily="18" charset="0"/>
                            <a:ea typeface="Cambria Math" panose="02040503050406030204" pitchFamily="18" charset="0"/>
                          </a:rPr>
                          <m:t>]</m:t>
                        </m:r>
                      </m:oMath>
                    </m:oMathPara>
                  </a14:m>
                  <a:endParaRPr lang="en-US" sz="1350" dirty="0">
                    <a:solidFill>
                      <a:schemeClr val="bg1"/>
                    </a:solidFill>
                  </a:endParaRPr>
                </a:p>
              </p:txBody>
            </p:sp>
          </mc:Choice>
          <mc:Fallback xmlns="">
            <p:sp>
              <p:nvSpPr>
                <p:cNvPr id="22" name="Equation 2">
                  <a:extLst>
                    <a:ext uri="{FF2B5EF4-FFF2-40B4-BE49-F238E27FC236}">
                      <a16:creationId xmlns:a16="http://schemas.microsoft.com/office/drawing/2014/main" id="{A5B472DA-5E8B-704B-53C8-6FF00CCE419A}"/>
                    </a:ext>
                  </a:extLst>
                </p:cNvPr>
                <p:cNvSpPr>
                  <a:spLocks noRot="1" noChangeAspect="1" noMove="1" noResize="1" noEditPoints="1" noAdjustHandles="1" noChangeArrowheads="1" noChangeShapeType="1" noTextEdit="1"/>
                </p:cNvSpPr>
                <p:nvPr/>
              </p:nvSpPr>
              <p:spPr>
                <a:xfrm>
                  <a:off x="3408517" y="681596"/>
                  <a:ext cx="2318661" cy="591386"/>
                </a:xfrm>
                <a:prstGeom prst="rect">
                  <a:avLst/>
                </a:prstGeom>
                <a:blipFill>
                  <a:blip r:embed="rId7"/>
                  <a:stretch>
                    <a:fillRect/>
                  </a:stretch>
                </a:blipFill>
                <a:ln>
                  <a:solidFill>
                    <a:schemeClr val="accent1"/>
                  </a:solidFill>
                </a:ln>
              </p:spPr>
              <p:txBody>
                <a:bodyPr/>
                <a:lstStyle/>
                <a:p>
                  <a:r>
                    <a:rPr lang="en-US">
                      <a:noFill/>
                    </a:rPr>
                    <a:t> </a:t>
                  </a:r>
                </a:p>
              </p:txBody>
            </p:sp>
          </mc:Fallback>
        </mc:AlternateContent>
      </p:grpSp>
      <p:sp>
        <p:nvSpPr>
          <p:cNvPr id="25" name="Excess strain noise">
            <a:extLst>
              <a:ext uri="{FF2B5EF4-FFF2-40B4-BE49-F238E27FC236}">
                <a16:creationId xmlns:a16="http://schemas.microsoft.com/office/drawing/2014/main" id="{4235EC84-34E5-5364-7E89-3CC2E23F95C7}"/>
              </a:ext>
            </a:extLst>
          </p:cNvPr>
          <p:cNvSpPr txBox="1"/>
          <p:nvPr/>
        </p:nvSpPr>
        <p:spPr>
          <a:xfrm>
            <a:off x="1030997" y="822916"/>
            <a:ext cx="4572563" cy="323165"/>
          </a:xfrm>
          <a:prstGeom prst="rect">
            <a:avLst/>
          </a:prstGeom>
          <a:noFill/>
        </p:spPr>
        <p:txBody>
          <a:bodyPr wrap="square">
            <a:spAutoFit/>
          </a:bodyPr>
          <a:lstStyle/>
          <a:p>
            <a:pPr>
              <a:lnSpc>
                <a:spcPct val="100000"/>
              </a:lnSpc>
            </a:pPr>
            <a:r>
              <a:rPr lang="en-US" sz="1500" dirty="0">
                <a:solidFill>
                  <a:schemeClr val="bg1"/>
                </a:solidFill>
              </a:rPr>
              <a:t>Excess strain noise equation:</a:t>
            </a:r>
          </a:p>
        </p:txBody>
      </p:sp>
      <p:pic>
        <p:nvPicPr>
          <p:cNvPr id="12" name="Picture 2">
            <a:extLst>
              <a:ext uri="{FF2B5EF4-FFF2-40B4-BE49-F238E27FC236}">
                <a16:creationId xmlns:a16="http://schemas.microsoft.com/office/drawing/2014/main" id="{FC81E5C6-0B11-7E6E-3B27-19298D6959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FEFC5B93-4A71-722D-D07E-184FE5545EEF}"/>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a:t>
            </a:r>
          </a:p>
        </p:txBody>
      </p:sp>
    </p:spTree>
    <p:extLst>
      <p:ext uri="{BB962C8B-B14F-4D97-AF65-F5344CB8AC3E}">
        <p14:creationId xmlns:p14="http://schemas.microsoft.com/office/powerpoint/2010/main" val="252932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6C1E9D-1D06-6B70-C4B9-74033A18D060}"/>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1D06B16-899A-7EDC-3EE4-9E18969E20F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solidFill>
                  <a:schemeClr val="bg1"/>
                </a:solidFill>
              </a:rPr>
              <a:pPr/>
              <a:t>19</a:t>
            </a:fld>
            <a:endParaRPr lang="en-US">
              <a:solidFill>
                <a:schemeClr val="bg1"/>
              </a:solidFill>
            </a:endParaRPr>
          </a:p>
        </p:txBody>
      </p:sp>
      <p:sp>
        <p:nvSpPr>
          <p:cNvPr id="18" name="Reference">
            <a:extLst>
              <a:ext uri="{FF2B5EF4-FFF2-40B4-BE49-F238E27FC236}">
                <a16:creationId xmlns:a16="http://schemas.microsoft.com/office/drawing/2014/main" id="{E3DB8FD4-06D5-DE48-A5EE-4FD74A3CAC35}"/>
              </a:ext>
            </a:extLst>
          </p:cNvPr>
          <p:cNvSpPr txBox="1"/>
          <p:nvPr/>
        </p:nvSpPr>
        <p:spPr>
          <a:xfrm>
            <a:off x="7597215" y="40974"/>
            <a:ext cx="1546785" cy="525785"/>
          </a:xfrm>
          <a:prstGeom prst="rect">
            <a:avLst/>
          </a:prstGeom>
          <a:noFill/>
        </p:spPr>
        <p:txBody>
          <a:bodyPr wrap="square">
            <a:spAutoFit/>
          </a:bodyPr>
          <a:lstStyle/>
          <a:p>
            <a:pPr algn="ctr">
              <a:spcAft>
                <a:spcPts val="450"/>
              </a:spcAft>
            </a:pPr>
            <a:r>
              <a:rPr lang="en-US" sz="1200" dirty="0">
                <a:solidFill>
                  <a:schemeClr val="bg1"/>
                </a:solidFill>
              </a:rPr>
              <a:t>Tolley+ 2023</a:t>
            </a:r>
          </a:p>
          <a:p>
            <a:pPr algn="ctr">
              <a:spcAft>
                <a:spcPts val="450"/>
              </a:spcAft>
            </a:pPr>
            <a:r>
              <a:rPr lang="en-US" sz="1200" dirty="0">
                <a:solidFill>
                  <a:schemeClr val="bg1"/>
                </a:solidFill>
              </a:rPr>
              <a:t>Udall+ 2022</a:t>
            </a:r>
          </a:p>
        </p:txBody>
      </p:sp>
      <p:grpSp>
        <p:nvGrpSpPr>
          <p:cNvPr id="4" name="Equation 4">
            <a:extLst>
              <a:ext uri="{FF2B5EF4-FFF2-40B4-BE49-F238E27FC236}">
                <a16:creationId xmlns:a16="http://schemas.microsoft.com/office/drawing/2014/main" id="{0F532C60-26C8-11E4-B353-902BC6FE39AB}"/>
              </a:ext>
            </a:extLst>
          </p:cNvPr>
          <p:cNvGrpSpPr/>
          <p:nvPr/>
        </p:nvGrpSpPr>
        <p:grpSpPr>
          <a:xfrm>
            <a:off x="2472657" y="3823118"/>
            <a:ext cx="5013990" cy="746610"/>
            <a:chOff x="2472657" y="3823118"/>
            <a:chExt cx="5013990" cy="746610"/>
          </a:xfrm>
        </p:grpSpPr>
        <p:sp>
          <p:nvSpPr>
            <p:cNvPr id="21" name="Equation number 4">
              <a:extLst>
                <a:ext uri="{FF2B5EF4-FFF2-40B4-BE49-F238E27FC236}">
                  <a16:creationId xmlns:a16="http://schemas.microsoft.com/office/drawing/2014/main" id="{64A3FD74-349E-7059-0C5C-827205C5ABB3}"/>
                </a:ext>
              </a:extLst>
            </p:cNvPr>
            <p:cNvSpPr txBox="1"/>
            <p:nvPr/>
          </p:nvSpPr>
          <p:spPr>
            <a:xfrm>
              <a:off x="7072405" y="4034841"/>
              <a:ext cx="414242" cy="323165"/>
            </a:xfrm>
            <a:prstGeom prst="rect">
              <a:avLst/>
            </a:prstGeom>
            <a:noFill/>
          </p:spPr>
          <p:txBody>
            <a:bodyPr wrap="square" rtlCol="0">
              <a:spAutoFit/>
            </a:bodyPr>
            <a:lstStyle/>
            <a:p>
              <a:pPr algn="ctr"/>
              <a:r>
                <a:rPr lang="en-US" sz="1500" b="1" dirty="0">
                  <a:solidFill>
                    <a:schemeClr val="bg1"/>
                  </a:solidFill>
                </a:rPr>
                <a:t>(4)</a:t>
              </a:r>
            </a:p>
          </p:txBody>
        </p:sp>
        <mc:AlternateContent xmlns:mc="http://schemas.openxmlformats.org/markup-compatibility/2006" xmlns:a14="http://schemas.microsoft.com/office/drawing/2010/main">
          <mc:Choice Requires="a14">
            <p:sp>
              <p:nvSpPr>
                <p:cNvPr id="9" name="Equation 4">
                  <a:extLst>
                    <a:ext uri="{FF2B5EF4-FFF2-40B4-BE49-F238E27FC236}">
                      <a16:creationId xmlns:a16="http://schemas.microsoft.com/office/drawing/2014/main" id="{83351EC5-8095-3C82-B99D-6597B766D986}"/>
                    </a:ext>
                  </a:extLst>
                </p:cNvPr>
                <p:cNvSpPr/>
                <p:nvPr/>
              </p:nvSpPr>
              <p:spPr>
                <a:xfrm>
                  <a:off x="2472657" y="3823118"/>
                  <a:ext cx="4155903" cy="746610"/>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b="1" i="1" smtClean="0">
                            <a:solidFill>
                              <a:schemeClr val="bg1"/>
                            </a:solidFill>
                            <a:latin typeface="Cambria Math" panose="02040503050406030204" pitchFamily="18" charset="0"/>
                          </a:rPr>
                          <m:t>𝒉</m:t>
                        </m:r>
                        <m:d>
                          <m:dPr>
                            <m:ctrlPr>
                              <a:rPr lang="en-US" sz="1350" b="1" i="1">
                                <a:solidFill>
                                  <a:schemeClr val="bg1"/>
                                </a:solidFill>
                                <a:latin typeface="Cambria Math" panose="02040503050406030204" pitchFamily="18" charset="0"/>
                              </a:rPr>
                            </m:ctrlPr>
                          </m:dPr>
                          <m:e>
                            <m:r>
                              <a:rPr lang="en-US" sz="1350" b="1" i="1">
                                <a:solidFill>
                                  <a:schemeClr val="bg1"/>
                                </a:solidFill>
                                <a:latin typeface="Cambria Math" panose="02040503050406030204" pitchFamily="18" charset="0"/>
                              </a:rPr>
                              <m:t>𝒕</m:t>
                            </m:r>
                          </m:e>
                        </m:d>
                        <m:r>
                          <a:rPr lang="en-US" sz="1350" b="1" i="1">
                            <a:solidFill>
                              <a:schemeClr val="bg1"/>
                            </a:solidFill>
                            <a:latin typeface="Cambria Math" panose="02040503050406030204" pitchFamily="18" charset="0"/>
                          </a:rPr>
                          <m:t>=</m:t>
                        </m:r>
                        <m:acc>
                          <m:accPr>
                            <m:chr m:val="̅"/>
                            <m:ctrlPr>
                              <a:rPr lang="en-US" sz="1350" b="1" i="1">
                                <a:solidFill>
                                  <a:schemeClr val="bg1"/>
                                </a:solidFill>
                                <a:latin typeface="Cambria Math" panose="02040503050406030204" pitchFamily="18" charset="0"/>
                              </a:rPr>
                            </m:ctrlPr>
                          </m:accPr>
                          <m:e>
                            <m:r>
                              <a:rPr lang="en-US" sz="1350" b="1" i="1">
                                <a:solidFill>
                                  <a:schemeClr val="bg1"/>
                                </a:solidFill>
                                <a:latin typeface="Cambria Math" panose="02040503050406030204" pitchFamily="18" charset="0"/>
                              </a:rPr>
                              <m:t>𝑨</m:t>
                            </m:r>
                          </m:e>
                        </m:acc>
                        <m:r>
                          <a:rPr lang="en-US" sz="1350" b="1">
                            <a:solidFill>
                              <a:schemeClr val="bg1"/>
                            </a:solidFill>
                            <a:latin typeface="Cambria Math" panose="02040503050406030204" pitchFamily="18" charset="0"/>
                          </a:rPr>
                          <m:t>𝐬𝐢𝐧</m:t>
                        </m:r>
                        <m:r>
                          <a:rPr lang="en-US" sz="1350" b="1" i="1">
                            <a:solidFill>
                              <a:schemeClr val="bg1"/>
                            </a:solidFill>
                            <a:latin typeface="Cambria Math" panose="02040503050406030204" pitchFamily="18" charset="0"/>
                          </a:rPr>
                          <m:t>[</m:t>
                        </m:r>
                        <m:f>
                          <m:fPr>
                            <m:ctrlPr>
                              <a:rPr lang="en-US" sz="1350" b="1" i="1">
                                <a:solidFill>
                                  <a:schemeClr val="bg1"/>
                                </a:solidFill>
                                <a:latin typeface="Cambria Math" panose="02040503050406030204" pitchFamily="18" charset="0"/>
                              </a:rPr>
                            </m:ctrlPr>
                          </m:fPr>
                          <m:num>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𝒅</m:t>
                                </m:r>
                              </m:e>
                              <m:sub>
                                <m:r>
                                  <a:rPr lang="en-US" sz="1350" b="1" i="1">
                                    <a:solidFill>
                                      <a:schemeClr val="bg1"/>
                                    </a:solidFill>
                                    <a:latin typeface="Cambria Math" panose="02040503050406030204" pitchFamily="18" charset="0"/>
                                  </a:rPr>
                                  <m:t>𝟏</m:t>
                                </m:r>
                              </m:sub>
                            </m:sSub>
                          </m:num>
                          <m:den>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𝟏</m:t>
                                </m:r>
                              </m:sub>
                            </m:sSub>
                          </m:den>
                        </m:f>
                        <m:func>
                          <m:funcPr>
                            <m:ctrlPr>
                              <a:rPr lang="en-US" sz="1350" b="1" i="1">
                                <a:solidFill>
                                  <a:schemeClr val="bg1"/>
                                </a:solidFill>
                                <a:latin typeface="Cambria Math" panose="02040503050406030204" pitchFamily="18" charset="0"/>
                              </a:rPr>
                            </m:ctrlPr>
                          </m:funcPr>
                          <m:fName>
                            <m:r>
                              <a:rPr lang="en-US" sz="1350" b="1" i="1">
                                <a:solidFill>
                                  <a:schemeClr val="bg1"/>
                                </a:solidFill>
                                <a:latin typeface="Cambria Math" panose="02040503050406030204" pitchFamily="18" charset="0"/>
                              </a:rPr>
                              <m:t>𝒔𝒊𝒏</m:t>
                            </m:r>
                          </m:fName>
                          <m:e>
                            <m:d>
                              <m:dPr>
                                <m:ctrlPr>
                                  <a:rPr lang="en-US" sz="1350" b="1" i="1">
                                    <a:solidFill>
                                      <a:schemeClr val="bg1"/>
                                    </a:solidFill>
                                    <a:latin typeface="Cambria Math" panose="02040503050406030204" pitchFamily="18" charset="0"/>
                                  </a:rPr>
                                </m:ctrlPr>
                              </m:dPr>
                              <m:e>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𝟏</m:t>
                                    </m:r>
                                  </m:sub>
                                </m:sSub>
                                <m:r>
                                  <a:rPr lang="en-US" sz="1350" b="1" i="1">
                                    <a:solidFill>
                                      <a:schemeClr val="bg1"/>
                                    </a:solidFill>
                                    <a:latin typeface="Cambria Math" panose="02040503050406030204" pitchFamily="18" charset="0"/>
                                  </a:rPr>
                                  <m:t>𝒕</m:t>
                                </m:r>
                              </m:e>
                            </m:d>
                          </m:e>
                        </m:func>
                        <m:r>
                          <a:rPr lang="en-US" sz="1350" b="1" i="1">
                            <a:solidFill>
                              <a:schemeClr val="bg1"/>
                            </a:solidFill>
                            <a:latin typeface="Cambria Math" panose="02040503050406030204" pitchFamily="18" charset="0"/>
                          </a:rPr>
                          <m:t>+</m:t>
                        </m:r>
                        <m:f>
                          <m:fPr>
                            <m:ctrlPr>
                              <a:rPr lang="en-US" sz="1350" b="1" i="1">
                                <a:solidFill>
                                  <a:schemeClr val="bg1"/>
                                </a:solidFill>
                                <a:latin typeface="Cambria Math" panose="02040503050406030204" pitchFamily="18" charset="0"/>
                              </a:rPr>
                            </m:ctrlPr>
                          </m:fPr>
                          <m:num>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𝒅</m:t>
                                </m:r>
                              </m:e>
                              <m:sub>
                                <m:r>
                                  <a:rPr lang="en-US" sz="1350" b="1" i="1">
                                    <a:solidFill>
                                      <a:schemeClr val="bg1"/>
                                    </a:solidFill>
                                    <a:latin typeface="Cambria Math" panose="02040503050406030204" pitchFamily="18" charset="0"/>
                                  </a:rPr>
                                  <m:t>𝟐</m:t>
                                </m:r>
                              </m:sub>
                            </m:sSub>
                          </m:num>
                          <m:den>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𝟐</m:t>
                                </m:r>
                              </m:sub>
                            </m:sSub>
                          </m:den>
                        </m:f>
                        <m:func>
                          <m:funcPr>
                            <m:ctrlPr>
                              <a:rPr lang="en-US" sz="1350" b="1" i="1">
                                <a:solidFill>
                                  <a:schemeClr val="bg1"/>
                                </a:solidFill>
                                <a:latin typeface="Cambria Math" panose="02040503050406030204" pitchFamily="18" charset="0"/>
                              </a:rPr>
                            </m:ctrlPr>
                          </m:funcPr>
                          <m:fName>
                            <m:r>
                              <a:rPr lang="en-US" sz="1350" b="1" i="1">
                                <a:solidFill>
                                  <a:schemeClr val="bg1"/>
                                </a:solidFill>
                                <a:latin typeface="Cambria Math" panose="02040503050406030204" pitchFamily="18" charset="0"/>
                              </a:rPr>
                              <m:t>𝒔𝒊𝒏</m:t>
                            </m:r>
                          </m:fName>
                          <m:e>
                            <m:d>
                              <m:dPr>
                                <m:ctrlPr>
                                  <a:rPr lang="en-US" sz="1350" b="1" i="1">
                                    <a:solidFill>
                                      <a:schemeClr val="bg1"/>
                                    </a:solidFill>
                                    <a:latin typeface="Cambria Math" panose="02040503050406030204" pitchFamily="18" charset="0"/>
                                  </a:rPr>
                                </m:ctrlPr>
                              </m:dPr>
                              <m:e>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𝟐</m:t>
                                    </m:r>
                                  </m:sub>
                                </m:sSub>
                                <m:r>
                                  <a:rPr lang="en-US" sz="1350" b="1" i="1">
                                    <a:solidFill>
                                      <a:schemeClr val="bg1"/>
                                    </a:solidFill>
                                    <a:latin typeface="Cambria Math" panose="02040503050406030204" pitchFamily="18" charset="0"/>
                                  </a:rPr>
                                  <m:t>𝒕</m:t>
                                </m:r>
                              </m:e>
                            </m:d>
                            <m:r>
                              <a:rPr lang="en-US" sz="1350" b="1"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ea typeface="Cambria Math" panose="02040503050406030204" pitchFamily="18" charset="0"/>
                              </a:rPr>
                              <m:t>𝜑</m:t>
                            </m:r>
                            <m:r>
                              <a:rPr lang="en-US" sz="1350" b="1" i="1">
                                <a:solidFill>
                                  <a:schemeClr val="bg1"/>
                                </a:solidFill>
                                <a:latin typeface="Cambria Math" panose="02040503050406030204" pitchFamily="18" charset="0"/>
                              </a:rPr>
                              <m:t>]</m:t>
                            </m:r>
                          </m:e>
                        </m:func>
                      </m:oMath>
                    </m:oMathPara>
                  </a14:m>
                  <a:endParaRPr lang="en-US" sz="1350" b="1" dirty="0">
                    <a:solidFill>
                      <a:schemeClr val="bg1"/>
                    </a:solidFill>
                  </a:endParaRPr>
                </a:p>
              </p:txBody>
            </p:sp>
          </mc:Choice>
          <mc:Fallback xmlns="">
            <p:sp>
              <p:nvSpPr>
                <p:cNvPr id="9" name="Equation 4">
                  <a:extLst>
                    <a:ext uri="{FF2B5EF4-FFF2-40B4-BE49-F238E27FC236}">
                      <a16:creationId xmlns:a16="http://schemas.microsoft.com/office/drawing/2014/main" id="{83351EC5-8095-3C82-B99D-6597B766D986}"/>
                    </a:ext>
                  </a:extLst>
                </p:cNvPr>
                <p:cNvSpPr>
                  <a:spLocks noRot="1" noChangeAspect="1" noMove="1" noResize="1" noEditPoints="1" noAdjustHandles="1" noChangeArrowheads="1" noChangeShapeType="1" noTextEdit="1"/>
                </p:cNvSpPr>
                <p:nvPr/>
              </p:nvSpPr>
              <p:spPr>
                <a:xfrm>
                  <a:off x="2472657" y="3823118"/>
                  <a:ext cx="4155903" cy="746610"/>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grpSp>
      <p:sp>
        <p:nvSpPr>
          <p:cNvPr id="11" name="Therefore">
            <a:extLst>
              <a:ext uri="{FF2B5EF4-FFF2-40B4-BE49-F238E27FC236}">
                <a16:creationId xmlns:a16="http://schemas.microsoft.com/office/drawing/2014/main" id="{FE91B93E-8FAC-F94F-247F-242427FD3BD9}"/>
              </a:ext>
            </a:extLst>
          </p:cNvPr>
          <p:cNvSpPr txBox="1"/>
          <p:nvPr/>
        </p:nvSpPr>
        <p:spPr>
          <a:xfrm>
            <a:off x="1198797" y="3425432"/>
            <a:ext cx="2683555" cy="323165"/>
          </a:xfrm>
          <a:prstGeom prst="rect">
            <a:avLst/>
          </a:prstGeom>
          <a:noFill/>
        </p:spPr>
        <p:txBody>
          <a:bodyPr wrap="none" rtlCol="0">
            <a:spAutoFit/>
          </a:bodyPr>
          <a:lstStyle/>
          <a:p>
            <a:pPr>
              <a:lnSpc>
                <a:spcPct val="100000"/>
              </a:lnSpc>
            </a:pPr>
            <a:r>
              <a:rPr lang="en-US" sz="1500" b="1" dirty="0">
                <a:solidFill>
                  <a:schemeClr val="bg1"/>
                </a:solidFill>
              </a:rPr>
              <a:t>Therefore, we have our model:</a:t>
            </a:r>
          </a:p>
        </p:txBody>
      </p:sp>
      <mc:AlternateContent xmlns:mc="http://schemas.openxmlformats.org/markup-compatibility/2006">
        <mc:Choice xmlns:a14="http://schemas.microsoft.com/office/drawing/2010/main" Requires="a14">
          <p:sp>
            <p:nvSpPr>
              <p:cNvPr id="29" name="Eq 3 Def">
                <a:extLst>
                  <a:ext uri="{FF2B5EF4-FFF2-40B4-BE49-F238E27FC236}">
                    <a16:creationId xmlns:a16="http://schemas.microsoft.com/office/drawing/2014/main" id="{C778FA73-AB83-31C9-602E-EBCA86E9E07E}"/>
                  </a:ext>
                </a:extLst>
              </p:cNvPr>
              <p:cNvSpPr txBox="1"/>
              <p:nvPr/>
            </p:nvSpPr>
            <p:spPr>
              <a:xfrm>
                <a:off x="2450087" y="2798798"/>
                <a:ext cx="4235517" cy="715581"/>
              </a:xfrm>
              <a:prstGeom prst="rect">
                <a:avLst/>
              </a:prstGeom>
              <a:noFill/>
            </p:spPr>
            <p:txBody>
              <a:bodyPr wrap="square">
                <a:spAutoFit/>
              </a:bodyPr>
              <a:lstStyle/>
              <a:p>
                <a:pPr algn="ctr"/>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𝐶</m:t>
                        </m:r>
                      </m:e>
                      <m:sub>
                        <m:r>
                          <a:rPr lang="en-US" sz="1200" i="1">
                            <a:solidFill>
                              <a:schemeClr val="bg1"/>
                            </a:solidFill>
                            <a:latin typeface="Cambria Math" panose="02040503050406030204" pitchFamily="18" charset="0"/>
                          </a:rPr>
                          <m:t>1</m:t>
                        </m:r>
                      </m:sub>
                    </m:sSub>
                  </m:oMath>
                </a14:m>
                <a:r>
                  <a:rPr lang="en-US" sz="1200" dirty="0">
                    <a:solidFill>
                      <a:schemeClr val="bg1"/>
                    </a:solidFill>
                  </a:rPr>
                  <a:t> and </a:t>
                </a: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𝐶</m:t>
                        </m:r>
                      </m:e>
                      <m:sub>
                        <m:r>
                          <a:rPr lang="en-US" sz="1200" i="1">
                            <a:solidFill>
                              <a:schemeClr val="bg1"/>
                            </a:solidFill>
                            <a:latin typeface="Cambria Math" panose="02040503050406030204" pitchFamily="18" charset="0"/>
                          </a:rPr>
                          <m:t>2</m:t>
                        </m:r>
                      </m:sub>
                    </m:sSub>
                  </m:oMath>
                </a14:m>
                <a:r>
                  <a:rPr lang="en-US" sz="1200" dirty="0">
                    <a:solidFill>
                      <a:schemeClr val="bg1"/>
                    </a:solidFill>
                  </a:rPr>
                  <a:t>: amplitudes from driving frequencies </a:t>
                </a: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𝑓</m:t>
                        </m:r>
                      </m:e>
                      <m:sub>
                        <m:r>
                          <a:rPr lang="en-US" sz="1200" i="1">
                            <a:solidFill>
                              <a:schemeClr val="bg1"/>
                            </a:solidFill>
                            <a:latin typeface="Cambria Math" panose="02040503050406030204" pitchFamily="18" charset="0"/>
                          </a:rPr>
                          <m:t>1</m:t>
                        </m:r>
                      </m:sub>
                    </m:sSub>
                  </m:oMath>
                </a14:m>
                <a:r>
                  <a:rPr lang="en-US" sz="1200" dirty="0">
                    <a:solidFill>
                      <a:schemeClr val="bg1"/>
                    </a:solidFill>
                  </a:rPr>
                  <a:t> and </a:t>
                </a: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𝑓</m:t>
                        </m:r>
                      </m:e>
                      <m:sub>
                        <m:r>
                          <a:rPr lang="en-US" sz="1200" i="1">
                            <a:solidFill>
                              <a:schemeClr val="bg1"/>
                            </a:solidFill>
                            <a:latin typeface="Cambria Math" panose="02040503050406030204" pitchFamily="18" charset="0"/>
                          </a:rPr>
                          <m:t>2</m:t>
                        </m:r>
                      </m:sub>
                    </m:sSub>
                  </m:oMath>
                </a14:m>
                <a:r>
                  <a:rPr lang="en-US" sz="1350" dirty="0">
                    <a:solidFill>
                      <a:schemeClr val="bg1"/>
                    </a:solidFill>
                  </a:rPr>
                  <a:t> </a:t>
                </a:r>
              </a:p>
              <a:p>
                <a:pPr algn="ctr"/>
                <a:r>
                  <a:rPr lang="en-US" sz="1350" dirty="0">
                    <a:solidFill>
                      <a:schemeClr val="bg1"/>
                    </a:solidFill>
                  </a:rPr>
                  <a:t>(Reparameterize for efficiency: </a:t>
                </a:r>
                <a14:m>
                  <m:oMath xmlns:m="http://schemas.openxmlformats.org/officeDocument/2006/math">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𝑑</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𝑑</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r>
                      <a:rPr lang="en-US" sz="1350" b="0" i="0" smtClean="0">
                        <a:solidFill>
                          <a:schemeClr val="bg1"/>
                        </a:solidFill>
                        <a:latin typeface="Cambria Math" panose="02040503050406030204" pitchFamily="18" charset="0"/>
                      </a:rPr>
                      <m:t>,  </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𝑚𝑎𝑥</m:t>
                        </m:r>
                      </m:sub>
                    </m:sSub>
                  </m:oMath>
                </a14:m>
                <a:r>
                  <a:rPr lang="en-US" sz="1350" dirty="0">
                    <a:solidFill>
                      <a:schemeClr val="bg1"/>
                    </a:solidFill>
                  </a:rPr>
                  <a:t>)</a:t>
                </a:r>
              </a:p>
            </p:txBody>
          </p:sp>
        </mc:Choice>
        <mc:Fallback>
          <p:sp>
            <p:nvSpPr>
              <p:cNvPr id="29" name="Eq 3 Def">
                <a:extLst>
                  <a:ext uri="{FF2B5EF4-FFF2-40B4-BE49-F238E27FC236}">
                    <a16:creationId xmlns:a16="http://schemas.microsoft.com/office/drawing/2014/main" id="{C778FA73-AB83-31C9-602E-EBCA86E9E07E}"/>
                  </a:ext>
                </a:extLst>
              </p:cNvPr>
              <p:cNvSpPr txBox="1">
                <a:spLocks noRot="1" noChangeAspect="1" noMove="1" noResize="1" noEditPoints="1" noAdjustHandles="1" noChangeArrowheads="1" noChangeShapeType="1" noTextEdit="1"/>
              </p:cNvSpPr>
              <p:nvPr/>
            </p:nvSpPr>
            <p:spPr>
              <a:xfrm>
                <a:off x="2450087" y="2798798"/>
                <a:ext cx="4235517" cy="715581"/>
              </a:xfrm>
              <a:prstGeom prst="rect">
                <a:avLst/>
              </a:prstGeom>
              <a:blipFill>
                <a:blip r:embed="rId4"/>
                <a:stretch>
                  <a:fillRect b="-7627"/>
                </a:stretch>
              </a:blipFill>
            </p:spPr>
            <p:txBody>
              <a:bodyPr/>
              <a:lstStyle/>
              <a:p>
                <a:r>
                  <a:rPr lang="en-US">
                    <a:noFill/>
                  </a:rPr>
                  <a:t> </a:t>
                </a:r>
              </a:p>
            </p:txBody>
          </p:sp>
        </mc:Fallback>
      </mc:AlternateContent>
      <p:grpSp>
        <p:nvGrpSpPr>
          <p:cNvPr id="5" name="Equation 3">
            <a:extLst>
              <a:ext uri="{FF2B5EF4-FFF2-40B4-BE49-F238E27FC236}">
                <a16:creationId xmlns:a16="http://schemas.microsoft.com/office/drawing/2014/main" id="{C6BEE2B6-380D-7D1F-1951-AA916DDA8A36}"/>
              </a:ext>
            </a:extLst>
          </p:cNvPr>
          <p:cNvGrpSpPr/>
          <p:nvPr/>
        </p:nvGrpSpPr>
        <p:grpSpPr>
          <a:xfrm>
            <a:off x="3253878" y="2236731"/>
            <a:ext cx="4232769" cy="511805"/>
            <a:chOff x="3253878" y="2236731"/>
            <a:chExt cx="4232769" cy="511805"/>
          </a:xfrm>
        </p:grpSpPr>
        <mc:AlternateContent xmlns:mc="http://schemas.openxmlformats.org/markup-compatibility/2006" xmlns:a14="http://schemas.microsoft.com/office/drawing/2010/main">
          <mc:Choice Requires="a14">
            <p:sp>
              <p:nvSpPr>
                <p:cNvPr id="14" name="Equation 3">
                  <a:extLst>
                    <a:ext uri="{FF2B5EF4-FFF2-40B4-BE49-F238E27FC236}">
                      <a16:creationId xmlns:a16="http://schemas.microsoft.com/office/drawing/2014/main" id="{9F5FFC1C-7684-820E-84B1-A623C3B3DA8A}"/>
                    </a:ext>
                  </a:extLst>
                </p:cNvPr>
                <p:cNvSpPr/>
                <p:nvPr/>
              </p:nvSpPr>
              <p:spPr>
                <a:xfrm>
                  <a:off x="3253878" y="2236731"/>
                  <a:ext cx="2636225" cy="511805"/>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smtClean="0">
                            <a:solidFill>
                              <a:schemeClr val="bg1"/>
                            </a:solidFill>
                            <a:latin typeface="Cambria Math" panose="02040503050406030204" pitchFamily="18" charset="0"/>
                          </a:rPr>
                          <m:t>𝑥</m:t>
                        </m:r>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𝑡</m:t>
                            </m:r>
                          </m:e>
                        </m:d>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func>
                          <m:funcPr>
                            <m:ctrlPr>
                              <a:rPr lang="en-US" sz="1350" i="1">
                                <a:solidFill>
                                  <a:schemeClr val="bg1"/>
                                </a:solidFill>
                                <a:latin typeface="Cambria Math" panose="02040503050406030204" pitchFamily="18" charset="0"/>
                              </a:rPr>
                            </m:ctrlPr>
                          </m:funcPr>
                          <m:fName>
                            <m:r>
                              <m:rPr>
                                <m:sty m:val="p"/>
                              </m:rPr>
                              <a:rPr lang="en-US" sz="1350">
                                <a:solidFill>
                                  <a:schemeClr val="bg1"/>
                                </a:solidFill>
                                <a:latin typeface="Cambria Math" panose="02040503050406030204" pitchFamily="18" charset="0"/>
                              </a:rPr>
                              <m:t>sin</m:t>
                            </m:r>
                          </m:fName>
                          <m:e>
                            <m:d>
                              <m:dPr>
                                <m:ctrlPr>
                                  <a:rPr lang="en-US" sz="1350" i="1">
                                    <a:solidFill>
                                      <a:schemeClr val="bg1"/>
                                    </a:solidFill>
                                    <a:latin typeface="Cambria Math" panose="02040503050406030204" pitchFamily="18" charset="0"/>
                                  </a:rPr>
                                </m:ctrlPr>
                              </m:dPr>
                              <m:e>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𝑡</m:t>
                                </m:r>
                              </m:e>
                            </m:d>
                          </m:e>
                        </m:func>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r>
                          <m:rPr>
                            <m:sty m:val="p"/>
                          </m:rPr>
                          <a:rPr lang="en-US" sz="1350">
                            <a:solidFill>
                              <a:schemeClr val="bg1"/>
                            </a:solidFill>
                            <a:latin typeface="Cambria Math" panose="02040503050406030204" pitchFamily="18" charset="0"/>
                          </a:rPr>
                          <m:t>sin</m:t>
                        </m:r>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𝑡</m:t>
                        </m:r>
                        <m:r>
                          <a:rPr lang="en-US" sz="1350" i="1">
                            <a:solidFill>
                              <a:schemeClr val="bg1"/>
                            </a:solidFill>
                            <a:latin typeface="Cambria Math" panose="02040503050406030204" pitchFamily="18" charset="0"/>
                          </a:rPr>
                          <m:t>)</m:t>
                        </m:r>
                      </m:oMath>
                    </m:oMathPara>
                  </a14:m>
                  <a:endParaRPr lang="en-US" sz="1350" dirty="0">
                    <a:solidFill>
                      <a:schemeClr val="bg1"/>
                    </a:solidFill>
                  </a:endParaRPr>
                </a:p>
              </p:txBody>
            </p:sp>
          </mc:Choice>
          <mc:Fallback xmlns="">
            <p:sp>
              <p:nvSpPr>
                <p:cNvPr id="14" name="Equation 3">
                  <a:extLst>
                    <a:ext uri="{FF2B5EF4-FFF2-40B4-BE49-F238E27FC236}">
                      <a16:creationId xmlns:a16="http://schemas.microsoft.com/office/drawing/2014/main" id="{9F5FFC1C-7684-820E-84B1-A623C3B3DA8A}"/>
                    </a:ext>
                  </a:extLst>
                </p:cNvPr>
                <p:cNvSpPr>
                  <a:spLocks noRot="1" noChangeAspect="1" noMove="1" noResize="1" noEditPoints="1" noAdjustHandles="1" noChangeArrowheads="1" noChangeShapeType="1" noTextEdit="1"/>
                </p:cNvSpPr>
                <p:nvPr/>
              </p:nvSpPr>
              <p:spPr>
                <a:xfrm>
                  <a:off x="3253878" y="2236731"/>
                  <a:ext cx="2636225" cy="511805"/>
                </a:xfrm>
                <a:prstGeom prst="rect">
                  <a:avLst/>
                </a:prstGeom>
                <a:blipFill>
                  <a:blip r:embed="rId5"/>
                  <a:stretch>
                    <a:fillRect/>
                  </a:stretch>
                </a:blipFill>
                <a:ln>
                  <a:solidFill>
                    <a:schemeClr val="accent1"/>
                  </a:solidFill>
                </a:ln>
              </p:spPr>
              <p:txBody>
                <a:bodyPr/>
                <a:lstStyle/>
                <a:p>
                  <a:r>
                    <a:rPr lang="en-US">
                      <a:noFill/>
                    </a:rPr>
                    <a:t> </a:t>
                  </a:r>
                </a:p>
              </p:txBody>
            </p:sp>
          </mc:Fallback>
        </mc:AlternateContent>
        <p:sp>
          <p:nvSpPr>
            <p:cNvPr id="20" name="Equation number 3">
              <a:extLst>
                <a:ext uri="{FF2B5EF4-FFF2-40B4-BE49-F238E27FC236}">
                  <a16:creationId xmlns:a16="http://schemas.microsoft.com/office/drawing/2014/main" id="{1BA104CE-4586-887D-087E-D9058AC8D84D}"/>
                </a:ext>
              </a:extLst>
            </p:cNvPr>
            <p:cNvSpPr txBox="1"/>
            <p:nvPr/>
          </p:nvSpPr>
          <p:spPr>
            <a:xfrm>
              <a:off x="7072405" y="2335589"/>
              <a:ext cx="414242" cy="323165"/>
            </a:xfrm>
            <a:prstGeom prst="rect">
              <a:avLst/>
            </a:prstGeom>
            <a:noFill/>
          </p:spPr>
          <p:txBody>
            <a:bodyPr wrap="square" rtlCol="0">
              <a:spAutoFit/>
            </a:bodyPr>
            <a:lstStyle/>
            <a:p>
              <a:pPr algn="ctr"/>
              <a:r>
                <a:rPr lang="en-US" sz="1500" dirty="0">
                  <a:solidFill>
                    <a:schemeClr val="bg1"/>
                  </a:solidFill>
                </a:rPr>
                <a:t>(3)</a:t>
              </a:r>
            </a:p>
          </p:txBody>
        </p:sp>
      </p:grpSp>
      <p:sp>
        <p:nvSpPr>
          <p:cNvPr id="15" name="On Assumption">
            <a:extLst>
              <a:ext uri="{FF2B5EF4-FFF2-40B4-BE49-F238E27FC236}">
                <a16:creationId xmlns:a16="http://schemas.microsoft.com/office/drawing/2014/main" id="{4FC74E6C-27BB-F29D-7D57-598175D02FE6}"/>
              </a:ext>
            </a:extLst>
          </p:cNvPr>
          <p:cNvSpPr txBox="1"/>
          <p:nvPr/>
        </p:nvSpPr>
        <p:spPr>
          <a:xfrm>
            <a:off x="716201" y="1863304"/>
            <a:ext cx="6026932" cy="323165"/>
          </a:xfrm>
          <a:prstGeom prst="rect">
            <a:avLst/>
          </a:prstGeom>
          <a:noFill/>
        </p:spPr>
        <p:txBody>
          <a:bodyPr wrap="square" rtlCol="0">
            <a:spAutoFit/>
          </a:bodyPr>
          <a:lstStyle/>
          <a:p>
            <a:pPr lvl="1">
              <a:lnSpc>
                <a:spcPct val="100000"/>
              </a:lnSpc>
            </a:pPr>
            <a:r>
              <a:rPr lang="en-US" sz="1500" dirty="0">
                <a:solidFill>
                  <a:schemeClr val="bg1"/>
                </a:solidFill>
              </a:rPr>
              <a:t>We assume that reflecting surface is a simple harmonic oscillator:</a:t>
            </a:r>
          </a:p>
        </p:txBody>
      </p:sp>
      <mc:AlternateContent xmlns:mc="http://schemas.openxmlformats.org/markup-compatibility/2006">
        <mc:Choice xmlns:a14="http://schemas.microsoft.com/office/drawing/2010/main" Requires="a14">
          <p:sp>
            <p:nvSpPr>
              <p:cNvPr id="27" name="Eq 2 Def">
                <a:extLst>
                  <a:ext uri="{FF2B5EF4-FFF2-40B4-BE49-F238E27FC236}">
                    <a16:creationId xmlns:a16="http://schemas.microsoft.com/office/drawing/2014/main" id="{A2E95C30-0199-657F-16FD-43A02AB3C062}"/>
                  </a:ext>
                </a:extLst>
              </p:cNvPr>
              <p:cNvSpPr txBox="1"/>
              <p:nvPr/>
            </p:nvSpPr>
            <p:spPr>
              <a:xfrm>
                <a:off x="2694541" y="1323244"/>
                <a:ext cx="3746611" cy="485133"/>
              </a:xfrm>
              <a:prstGeom prst="rect">
                <a:avLst/>
              </a:prstGeom>
              <a:noFill/>
            </p:spPr>
            <p:txBody>
              <a:bodyPr wrap="square">
                <a:spAutoFit/>
              </a:bodyPr>
              <a:lstStyle/>
              <a:p>
                <a:pPr marL="551813" lvl="1" indent="-214313"/>
                <a14:m>
                  <m:oMath xmlns:m="http://schemas.openxmlformats.org/officeDocument/2006/math">
                    <m:acc>
                      <m:accPr>
                        <m:chr m:val="̅"/>
                        <m:ctrlPr>
                          <a:rPr lang="en-US" sz="1200" i="1" smtClean="0">
                            <a:solidFill>
                              <a:schemeClr val="bg1"/>
                            </a:solidFill>
                            <a:latin typeface="Cambria Math" panose="02040503050406030204" pitchFamily="18" charset="0"/>
                          </a:rPr>
                        </m:ctrlPr>
                      </m:accPr>
                      <m:e>
                        <m:r>
                          <a:rPr lang="en-US" sz="1200" i="1">
                            <a:solidFill>
                              <a:schemeClr val="bg1"/>
                            </a:solidFill>
                            <a:latin typeface="Cambria Math" panose="02040503050406030204" pitchFamily="18" charset="0"/>
                          </a:rPr>
                          <m:t>𝐴</m:t>
                        </m:r>
                      </m:e>
                    </m:acc>
                  </m:oMath>
                </a14:m>
                <a:r>
                  <a:rPr lang="en-US" sz="1200" dirty="0">
                    <a:solidFill>
                      <a:schemeClr val="bg1"/>
                    </a:solidFill>
                  </a:rPr>
                  <a:t>: amplitude of noise produced by glitch from surface motion </a:t>
                </a:r>
                <a14:m>
                  <m:oMath xmlns:m="http://schemas.openxmlformats.org/officeDocument/2006/math">
                    <m:r>
                      <a:rPr lang="en-US" sz="1200" i="1">
                        <a:solidFill>
                          <a:schemeClr val="bg1"/>
                        </a:solidFill>
                        <a:latin typeface="Cambria Math" panose="02040503050406030204" pitchFamily="18" charset="0"/>
                      </a:rPr>
                      <m:t>𝑥</m:t>
                    </m:r>
                    <m:d>
                      <m:dPr>
                        <m:ctrlPr>
                          <a:rPr lang="en-US" sz="1200" i="1">
                            <a:solidFill>
                              <a:schemeClr val="bg1"/>
                            </a:solidFill>
                            <a:latin typeface="Cambria Math" panose="02040503050406030204" pitchFamily="18" charset="0"/>
                          </a:rPr>
                        </m:ctrlPr>
                      </m:dPr>
                      <m:e>
                        <m:r>
                          <a:rPr lang="en-US" sz="1200" i="1">
                            <a:solidFill>
                              <a:schemeClr val="bg1"/>
                            </a:solidFill>
                            <a:latin typeface="Cambria Math" panose="02040503050406030204" pitchFamily="18" charset="0"/>
                          </a:rPr>
                          <m:t>𝑡</m:t>
                        </m:r>
                      </m:e>
                    </m:d>
                  </m:oMath>
                </a14:m>
                <a:r>
                  <a:rPr lang="en-US" sz="1350" dirty="0">
                    <a:solidFill>
                      <a:schemeClr val="bg1"/>
                    </a:solidFill>
                  </a:rPr>
                  <a:t> </a:t>
                </a:r>
                <a:r>
                  <a:rPr lang="en-US" sz="1200" dirty="0">
                    <a:solidFill>
                      <a:schemeClr val="bg1"/>
                    </a:solidFill>
                  </a:rPr>
                  <a:t>w/ phase shift </a:t>
                </a:r>
                <a14:m>
                  <m:oMath xmlns:m="http://schemas.openxmlformats.org/officeDocument/2006/math">
                    <m:r>
                      <a:rPr lang="en-US" sz="1200" i="1">
                        <a:solidFill>
                          <a:schemeClr val="bg1"/>
                        </a:solidFill>
                        <a:latin typeface="Cambria Math" panose="02040503050406030204" pitchFamily="18" charset="0"/>
                        <a:ea typeface="Cambria Math" panose="02040503050406030204" pitchFamily="18" charset="0"/>
                      </a:rPr>
                      <m:t>𝜑</m:t>
                    </m:r>
                  </m:oMath>
                </a14:m>
                <a:endParaRPr lang="en-US" sz="1500" dirty="0">
                  <a:solidFill>
                    <a:schemeClr val="bg1"/>
                  </a:solidFill>
                </a:endParaRPr>
              </a:p>
            </p:txBody>
          </p:sp>
        </mc:Choice>
        <mc:Fallback>
          <p:sp>
            <p:nvSpPr>
              <p:cNvPr id="27" name="Eq 2 Def">
                <a:extLst>
                  <a:ext uri="{FF2B5EF4-FFF2-40B4-BE49-F238E27FC236}">
                    <a16:creationId xmlns:a16="http://schemas.microsoft.com/office/drawing/2014/main" id="{A2E95C30-0199-657F-16FD-43A02AB3C062}"/>
                  </a:ext>
                </a:extLst>
              </p:cNvPr>
              <p:cNvSpPr txBox="1">
                <a:spLocks noRot="1" noChangeAspect="1" noMove="1" noResize="1" noEditPoints="1" noAdjustHandles="1" noChangeArrowheads="1" noChangeShapeType="1" noTextEdit="1"/>
              </p:cNvSpPr>
              <p:nvPr/>
            </p:nvSpPr>
            <p:spPr>
              <a:xfrm>
                <a:off x="2694541" y="1323244"/>
                <a:ext cx="3746611" cy="485133"/>
              </a:xfrm>
              <a:prstGeom prst="rect">
                <a:avLst/>
              </a:prstGeom>
              <a:blipFill>
                <a:blip r:embed="rId6"/>
                <a:stretch>
                  <a:fillRect b="-7500"/>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F9B4AB1C-2CF2-CDDF-2F67-1A725A9E49FD}"/>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Model Derivation</a:t>
            </a:r>
          </a:p>
        </p:txBody>
      </p:sp>
      <p:grpSp>
        <p:nvGrpSpPr>
          <p:cNvPr id="6" name="Equation 2">
            <a:extLst>
              <a:ext uri="{FF2B5EF4-FFF2-40B4-BE49-F238E27FC236}">
                <a16:creationId xmlns:a16="http://schemas.microsoft.com/office/drawing/2014/main" id="{5B982179-3A21-55E6-6368-B1CBF1CD4CBD}"/>
              </a:ext>
            </a:extLst>
          </p:cNvPr>
          <p:cNvGrpSpPr/>
          <p:nvPr/>
        </p:nvGrpSpPr>
        <p:grpSpPr>
          <a:xfrm>
            <a:off x="3408517" y="681596"/>
            <a:ext cx="4078134" cy="591386"/>
            <a:chOff x="3408517" y="681596"/>
            <a:chExt cx="4078134" cy="591386"/>
          </a:xfrm>
        </p:grpSpPr>
        <p:sp>
          <p:nvSpPr>
            <p:cNvPr id="23" name="Equation number 2">
              <a:extLst>
                <a:ext uri="{FF2B5EF4-FFF2-40B4-BE49-F238E27FC236}">
                  <a16:creationId xmlns:a16="http://schemas.microsoft.com/office/drawing/2014/main" id="{38B99642-953E-E5C4-3FEA-A3B8C3E6D8E6}"/>
                </a:ext>
              </a:extLst>
            </p:cNvPr>
            <p:cNvSpPr txBox="1"/>
            <p:nvPr/>
          </p:nvSpPr>
          <p:spPr>
            <a:xfrm>
              <a:off x="7072409" y="839307"/>
              <a:ext cx="414242" cy="323165"/>
            </a:xfrm>
            <a:prstGeom prst="rect">
              <a:avLst/>
            </a:prstGeom>
            <a:noFill/>
          </p:spPr>
          <p:txBody>
            <a:bodyPr wrap="square" rtlCol="0">
              <a:spAutoFit/>
            </a:bodyPr>
            <a:lstStyle/>
            <a:p>
              <a:pPr algn="ctr"/>
              <a:r>
                <a:rPr lang="en-US" sz="1500" dirty="0">
                  <a:solidFill>
                    <a:schemeClr val="bg1"/>
                  </a:solidFill>
                </a:rPr>
                <a:t>(2)</a:t>
              </a:r>
            </a:p>
          </p:txBody>
        </p:sp>
        <mc:AlternateContent xmlns:mc="http://schemas.openxmlformats.org/markup-compatibility/2006" xmlns:a14="http://schemas.microsoft.com/office/drawing/2010/main">
          <mc:Choice Requires="a14">
            <p:sp>
              <p:nvSpPr>
                <p:cNvPr id="22" name="Equation 2">
                  <a:extLst>
                    <a:ext uri="{FF2B5EF4-FFF2-40B4-BE49-F238E27FC236}">
                      <a16:creationId xmlns:a16="http://schemas.microsoft.com/office/drawing/2014/main" id="{6634E5A7-3023-624A-8A1D-69205C3DF20D}"/>
                    </a:ext>
                  </a:extLst>
                </p:cNvPr>
                <p:cNvSpPr/>
                <p:nvPr/>
              </p:nvSpPr>
              <p:spPr>
                <a:xfrm>
                  <a:off x="3408517" y="681596"/>
                  <a:ext cx="2318661" cy="591386"/>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smtClean="0">
                            <a:solidFill>
                              <a:schemeClr val="bg1"/>
                            </a:solidFill>
                            <a:latin typeface="Cambria Math" panose="02040503050406030204" pitchFamily="18" charset="0"/>
                          </a:rPr>
                          <m:t>h</m:t>
                        </m:r>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𝑡</m:t>
                            </m:r>
                          </m:e>
                        </m:d>
                        <m:r>
                          <a:rPr lang="en-US" sz="1350" i="1">
                            <a:solidFill>
                              <a:schemeClr val="bg1"/>
                            </a:solidFill>
                            <a:latin typeface="Cambria Math" panose="02040503050406030204" pitchFamily="18" charset="0"/>
                          </a:rPr>
                          <m:t>=</m:t>
                        </m:r>
                        <m:acc>
                          <m:accPr>
                            <m:chr m:val="̅"/>
                            <m:ctrlPr>
                              <a:rPr lang="en-US" sz="1350" i="1">
                                <a:solidFill>
                                  <a:schemeClr val="bg1"/>
                                </a:solidFill>
                                <a:latin typeface="Cambria Math" panose="02040503050406030204" pitchFamily="18" charset="0"/>
                              </a:rPr>
                            </m:ctrlPr>
                          </m:accPr>
                          <m:e>
                            <m:r>
                              <a:rPr lang="en-US" sz="1350" i="1">
                                <a:solidFill>
                                  <a:schemeClr val="bg1"/>
                                </a:solidFill>
                                <a:latin typeface="Cambria Math" panose="02040503050406030204" pitchFamily="18" charset="0"/>
                              </a:rPr>
                              <m:t>𝐴</m:t>
                            </m:r>
                          </m:e>
                        </m:acc>
                        <m:r>
                          <m:rPr>
                            <m:sty m:val="p"/>
                          </m:rPr>
                          <a:rPr lang="en-US" sz="1350">
                            <a:solidFill>
                              <a:schemeClr val="bg1"/>
                            </a:solidFill>
                            <a:latin typeface="Cambria Math" panose="02040503050406030204" pitchFamily="18" charset="0"/>
                          </a:rPr>
                          <m:t>sin</m:t>
                        </m:r>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num>
                          <m:den>
                            <m:r>
                              <m:rPr>
                                <m:sty m:val="p"/>
                              </m:rPr>
                              <a:rPr lang="el-GR" sz="1350" i="1">
                                <a:solidFill>
                                  <a:schemeClr val="bg1"/>
                                </a:solidFill>
                                <a:latin typeface="Cambria Math" panose="02040503050406030204" pitchFamily="18" charset="0"/>
                              </a:rPr>
                              <m:t>λ</m:t>
                            </m:r>
                          </m:den>
                        </m:f>
                        <m:r>
                          <a:rPr lang="en-US" sz="1350" i="1">
                            <a:solidFill>
                              <a:schemeClr val="bg1"/>
                            </a:solidFill>
                            <a:latin typeface="Cambria Math" panose="02040503050406030204" pitchFamily="18" charset="0"/>
                          </a:rPr>
                          <m:t>𝑥</m:t>
                        </m:r>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𝑡</m:t>
                            </m:r>
                          </m:e>
                        </m:d>
                        <m:r>
                          <a:rPr lang="en-US" sz="1350"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ea typeface="Cambria Math" panose="02040503050406030204" pitchFamily="18" charset="0"/>
                          </a:rPr>
                          <m:t>𝜑</m:t>
                        </m:r>
                        <m:r>
                          <a:rPr lang="en-US" sz="1350" i="1">
                            <a:solidFill>
                              <a:schemeClr val="bg1"/>
                            </a:solidFill>
                            <a:latin typeface="Cambria Math" panose="02040503050406030204" pitchFamily="18" charset="0"/>
                            <a:ea typeface="Cambria Math" panose="02040503050406030204" pitchFamily="18" charset="0"/>
                          </a:rPr>
                          <m:t>]</m:t>
                        </m:r>
                      </m:oMath>
                    </m:oMathPara>
                  </a14:m>
                  <a:endParaRPr lang="en-US" sz="1350" dirty="0">
                    <a:solidFill>
                      <a:schemeClr val="bg1"/>
                    </a:solidFill>
                  </a:endParaRPr>
                </a:p>
              </p:txBody>
            </p:sp>
          </mc:Choice>
          <mc:Fallback xmlns="">
            <p:sp>
              <p:nvSpPr>
                <p:cNvPr id="22" name="Equation 2">
                  <a:extLst>
                    <a:ext uri="{FF2B5EF4-FFF2-40B4-BE49-F238E27FC236}">
                      <a16:creationId xmlns:a16="http://schemas.microsoft.com/office/drawing/2014/main" id="{6634E5A7-3023-624A-8A1D-69205C3DF20D}"/>
                    </a:ext>
                  </a:extLst>
                </p:cNvPr>
                <p:cNvSpPr>
                  <a:spLocks noRot="1" noChangeAspect="1" noMove="1" noResize="1" noEditPoints="1" noAdjustHandles="1" noChangeArrowheads="1" noChangeShapeType="1" noTextEdit="1"/>
                </p:cNvSpPr>
                <p:nvPr/>
              </p:nvSpPr>
              <p:spPr>
                <a:xfrm>
                  <a:off x="3408517" y="681596"/>
                  <a:ext cx="2318661" cy="591386"/>
                </a:xfrm>
                <a:prstGeom prst="rect">
                  <a:avLst/>
                </a:prstGeom>
                <a:blipFill>
                  <a:blip r:embed="rId7"/>
                  <a:stretch>
                    <a:fillRect/>
                  </a:stretch>
                </a:blipFill>
                <a:ln>
                  <a:solidFill>
                    <a:schemeClr val="accent1"/>
                  </a:solidFill>
                </a:ln>
              </p:spPr>
              <p:txBody>
                <a:bodyPr/>
                <a:lstStyle/>
                <a:p>
                  <a:r>
                    <a:rPr lang="en-US">
                      <a:noFill/>
                    </a:rPr>
                    <a:t> </a:t>
                  </a:r>
                </a:p>
              </p:txBody>
            </p:sp>
          </mc:Fallback>
        </mc:AlternateContent>
      </p:grpSp>
      <p:sp>
        <p:nvSpPr>
          <p:cNvPr id="25" name="Excess strain noise">
            <a:extLst>
              <a:ext uri="{FF2B5EF4-FFF2-40B4-BE49-F238E27FC236}">
                <a16:creationId xmlns:a16="http://schemas.microsoft.com/office/drawing/2014/main" id="{49C95D00-03D2-432C-FB24-F8BC6AC032E4}"/>
              </a:ext>
            </a:extLst>
          </p:cNvPr>
          <p:cNvSpPr txBox="1"/>
          <p:nvPr/>
        </p:nvSpPr>
        <p:spPr>
          <a:xfrm>
            <a:off x="1030997" y="822916"/>
            <a:ext cx="4572563" cy="323165"/>
          </a:xfrm>
          <a:prstGeom prst="rect">
            <a:avLst/>
          </a:prstGeom>
          <a:noFill/>
        </p:spPr>
        <p:txBody>
          <a:bodyPr wrap="square">
            <a:spAutoFit/>
          </a:bodyPr>
          <a:lstStyle/>
          <a:p>
            <a:pPr>
              <a:lnSpc>
                <a:spcPct val="100000"/>
              </a:lnSpc>
            </a:pPr>
            <a:r>
              <a:rPr lang="en-US" sz="1500" dirty="0">
                <a:solidFill>
                  <a:schemeClr val="bg1"/>
                </a:solidFill>
              </a:rPr>
              <a:t>Excess strain noise equation:</a:t>
            </a:r>
          </a:p>
        </p:txBody>
      </p:sp>
      <p:pic>
        <p:nvPicPr>
          <p:cNvPr id="12" name="Picture 2">
            <a:extLst>
              <a:ext uri="{FF2B5EF4-FFF2-40B4-BE49-F238E27FC236}">
                <a16:creationId xmlns:a16="http://schemas.microsoft.com/office/drawing/2014/main" id="{F8A1CCB0-C08B-0896-7E97-9ABE68EC11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6A8D0B7A-AD0C-3190-DE17-F975484BA5A7}"/>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a:t>
            </a:r>
          </a:p>
        </p:txBody>
      </p:sp>
    </p:spTree>
    <p:extLst>
      <p:ext uri="{BB962C8B-B14F-4D97-AF65-F5344CB8AC3E}">
        <p14:creationId xmlns:p14="http://schemas.microsoft.com/office/powerpoint/2010/main" val="23035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9" grpId="0"/>
      <p:bldP spid="15" grpId="0"/>
      <p:bldP spid="27"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rgbClr val="080027">
            <a:alpha val="98000"/>
          </a:srgbClr>
        </a:solidFill>
        <a:effectLst/>
      </p:bgPr>
    </p:bg>
    <p:spTree>
      <p:nvGrpSpPr>
        <p:cNvPr id="1" name="">
          <a:extLst>
            <a:ext uri="{FF2B5EF4-FFF2-40B4-BE49-F238E27FC236}">
              <a16:creationId xmlns:a16="http://schemas.microsoft.com/office/drawing/2014/main" id="{C9098C50-9812-1DFB-9326-37DEE586ACEB}"/>
            </a:ext>
          </a:extLst>
        </p:cNvPr>
        <p:cNvGrpSpPr/>
        <p:nvPr/>
      </p:nvGrpSpPr>
      <p:grpSpPr>
        <a:xfrm>
          <a:off x="0" y="0"/>
          <a:ext cx="0" cy="0"/>
          <a:chOff x="0" y="0"/>
          <a:chExt cx="0" cy="0"/>
        </a:xfrm>
      </p:grpSpPr>
      <p:pic>
        <p:nvPicPr>
          <p:cNvPr id="2" name="Picture 4" descr="Comparison of glitches caused by light scattering. (Top) Slow scattering shows up as long duration arches and is correlated with an increase in ground motion in the earthquake (0.03–0.1 Hz) and microseismic (0.1–0.3 Hz) band. (Bottom) Fast scattering often consists of clusters of arches with a higher frequency, and is more common during an increase in anthropogenic band ground motion (1–6 Hz). The noise transients shown here are during the passing of a train close to the Livingston site when fast scattering triggers occur in clusters.">
            <a:extLst>
              <a:ext uri="{FF2B5EF4-FFF2-40B4-BE49-F238E27FC236}">
                <a16:creationId xmlns:a16="http://schemas.microsoft.com/office/drawing/2014/main" id="{5B14BA49-B748-E423-7736-925786E6C0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94" t="58946" r="1691" b="11784"/>
          <a:stretch>
            <a:fillRect/>
          </a:stretch>
        </p:blipFill>
        <p:spPr bwMode="auto">
          <a:xfrm>
            <a:off x="3965013" y="2247658"/>
            <a:ext cx="1029889" cy="501423"/>
          </a:xfrm>
          <a:prstGeom prst="ellipse">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9" name="!!BLUR">
            <a:extLst>
              <a:ext uri="{FF2B5EF4-FFF2-40B4-BE49-F238E27FC236}">
                <a16:creationId xmlns:a16="http://schemas.microsoft.com/office/drawing/2014/main" id="{6C28E855-C7E3-E83E-C92F-841C613153F7}"/>
              </a:ext>
            </a:extLst>
          </p:cNvPr>
          <p:cNvSpPr/>
          <p:nvPr/>
        </p:nvSpPr>
        <p:spPr>
          <a:xfrm>
            <a:off x="0" y="2320547"/>
            <a:ext cx="9143999" cy="368904"/>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TopBar">
            <a:extLst>
              <a:ext uri="{FF2B5EF4-FFF2-40B4-BE49-F238E27FC236}">
                <a16:creationId xmlns:a16="http://schemas.microsoft.com/office/drawing/2014/main" id="{96A984BB-0932-F4D1-52D1-25CFD646CED3}"/>
              </a:ext>
            </a:extLst>
          </p:cNvPr>
          <p:cNvCxnSpPr>
            <a:cxnSpLocks/>
          </p:cNvCxnSpPr>
          <p:nvPr/>
        </p:nvCxnSpPr>
        <p:spPr>
          <a:xfrm>
            <a:off x="1" y="2304725"/>
            <a:ext cx="9143999" cy="5121"/>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BottomBar">
            <a:extLst>
              <a:ext uri="{FF2B5EF4-FFF2-40B4-BE49-F238E27FC236}">
                <a16:creationId xmlns:a16="http://schemas.microsoft.com/office/drawing/2014/main" id="{D8BA315E-4C14-6A52-ACB7-348176F1B3CB}"/>
              </a:ext>
            </a:extLst>
          </p:cNvPr>
          <p:cNvCxnSpPr>
            <a:cxnSpLocks/>
          </p:cNvCxnSpPr>
          <p:nvPr/>
        </p:nvCxnSpPr>
        <p:spPr>
          <a:xfrm>
            <a:off x="0" y="2682101"/>
            <a:ext cx="9144000" cy="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GWANW">
            <a:extLst>
              <a:ext uri="{FF2B5EF4-FFF2-40B4-BE49-F238E27FC236}">
                <a16:creationId xmlns:a16="http://schemas.microsoft.com/office/drawing/2014/main" id="{303D57CD-D8D1-E061-4303-365BB101720F}"/>
              </a:ext>
            </a:extLst>
          </p:cNvPr>
          <p:cNvSpPr txBox="1"/>
          <p:nvPr/>
        </p:nvSpPr>
        <p:spPr>
          <a:xfrm>
            <a:off x="401430" y="2313704"/>
            <a:ext cx="7914420" cy="369332"/>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accent6">
                    <a:lumMod val="60000"/>
                    <a:lumOff val="40000"/>
                  </a:schemeClr>
                </a:solidFill>
                <a:latin typeface="Avenir Black Oblique" panose="02000503020000020003" pitchFamily="2" charset="0"/>
              </a:rPr>
              <a:t>GWANW Meeting </a:t>
            </a:r>
            <a:r>
              <a:rPr lang="en-US" b="1" dirty="0">
                <a:ln w="6350">
                  <a:solidFill>
                    <a:srgbClr val="080027"/>
                  </a:solidFill>
                </a:ln>
                <a:solidFill>
                  <a:schemeClr val="accent6">
                    <a:lumMod val="60000"/>
                    <a:lumOff val="40000"/>
                  </a:schemeClr>
                </a:solidFill>
                <a:latin typeface="Avenir Black" panose="02000503020000020003" pitchFamily="2" charset="0"/>
              </a:rPr>
              <a:t>|</a:t>
            </a:r>
            <a:r>
              <a:rPr lang="en-US" b="1" i="1" dirty="0">
                <a:ln w="6350">
                  <a:solidFill>
                    <a:srgbClr val="080027"/>
                  </a:solidFill>
                </a:ln>
                <a:solidFill>
                  <a:schemeClr val="accent6">
                    <a:lumMod val="60000"/>
                    <a:lumOff val="40000"/>
                  </a:schemeClr>
                </a:solidFill>
                <a:latin typeface="Avenir Black Oblique" panose="02000503020000020003" pitchFamily="2" charset="0"/>
              </a:rPr>
              <a:t> June 11, 2025</a:t>
            </a:r>
            <a:endParaRPr lang="en-US" dirty="0">
              <a:ln w="6350">
                <a:solidFill>
                  <a:srgbClr val="080027"/>
                </a:solidFill>
              </a:ln>
              <a:solidFill>
                <a:schemeClr val="accent6">
                  <a:lumMod val="60000"/>
                  <a:lumOff val="40000"/>
                </a:schemeClr>
              </a:solidFill>
            </a:endParaRPr>
          </a:p>
        </p:txBody>
      </p:sp>
      <p:sp>
        <p:nvSpPr>
          <p:cNvPr id="13" name="Slide Number Placeholder 3">
            <a:extLst>
              <a:ext uri="{FF2B5EF4-FFF2-40B4-BE49-F238E27FC236}">
                <a16:creationId xmlns:a16="http://schemas.microsoft.com/office/drawing/2014/main" id="{54CC16AC-0709-0AAC-B1E4-60CF7BD04809}"/>
              </a:ext>
            </a:extLst>
          </p:cNvPr>
          <p:cNvSpPr txBox="1">
            <a:spLocks/>
          </p:cNvSpPr>
          <p:nvPr/>
        </p:nvSpPr>
        <p:spPr>
          <a:xfrm>
            <a:off x="6339811"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a:t>
            </a:fld>
            <a:endParaRPr lang="en-US" dirty="0"/>
          </a:p>
        </p:txBody>
      </p:sp>
    </p:spTree>
    <p:extLst>
      <p:ext uri="{BB962C8B-B14F-4D97-AF65-F5344CB8AC3E}">
        <p14:creationId xmlns:p14="http://schemas.microsoft.com/office/powerpoint/2010/main" val="96031000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7DD757-25D8-98E6-7127-55877F81F26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20</a:t>
            </a:fld>
            <a:endParaRPr lang="en-US"/>
          </a:p>
        </p:txBody>
      </p:sp>
      <mc:AlternateContent xmlns:mc="http://schemas.openxmlformats.org/markup-compatibility/2006" xmlns:a14="http://schemas.microsoft.com/office/drawing/2010/main">
        <mc:Choice Requires="a14">
          <p:sp>
            <p:nvSpPr>
              <p:cNvPr id="38" name="Spectrogram Text">
                <a:extLst>
                  <a:ext uri="{FF2B5EF4-FFF2-40B4-BE49-F238E27FC236}">
                    <a16:creationId xmlns:a16="http://schemas.microsoft.com/office/drawing/2014/main" id="{D3884701-BC8B-D22D-3E3E-F1EA0F4FA1EF}"/>
                  </a:ext>
                </a:extLst>
              </p:cNvPr>
              <p:cNvSpPr txBox="1"/>
              <p:nvPr/>
            </p:nvSpPr>
            <p:spPr>
              <a:xfrm>
                <a:off x="4518148" y="635934"/>
                <a:ext cx="4611122"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solidFill>
                  </a:rPr>
                  <a:t>Created spectrograms of multiple possible combinations of </a:t>
                </a:r>
                <a14:m>
                  <m:oMath xmlns:m="http://schemas.openxmlformats.org/officeDocument/2006/math">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𝑑</m:t>
                        </m:r>
                      </m:e>
                      <m:sub>
                        <m:r>
                          <a:rPr lang="en-US" sz="1500" i="1">
                            <a:solidFill>
                              <a:schemeClr val="bg1"/>
                            </a:solidFill>
                            <a:latin typeface="Cambria Math" panose="02040503050406030204" pitchFamily="18" charset="0"/>
                          </a:rPr>
                          <m:t>1</m:t>
                        </m:r>
                      </m:sub>
                    </m:sSub>
                    <m:r>
                      <a:rPr lang="en-US" sz="1500" i="1">
                        <a:solidFill>
                          <a:schemeClr val="bg1"/>
                        </a:solidFill>
                        <a:latin typeface="Cambria Math" panose="02040503050406030204" pitchFamily="18" charset="0"/>
                      </a:rPr>
                      <m:t>,</m:t>
                    </m:r>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 </m:t>
                        </m:r>
                        <m:r>
                          <a:rPr lang="en-US" sz="1500" i="1">
                            <a:solidFill>
                              <a:schemeClr val="bg1"/>
                            </a:solidFill>
                            <a:latin typeface="Cambria Math" panose="02040503050406030204" pitchFamily="18" charset="0"/>
                          </a:rPr>
                          <m:t>𝑓</m:t>
                        </m:r>
                      </m:e>
                      <m:sub>
                        <m:r>
                          <a:rPr lang="en-US" sz="1500" i="1">
                            <a:solidFill>
                              <a:schemeClr val="bg1"/>
                            </a:solidFill>
                            <a:latin typeface="Cambria Math" panose="02040503050406030204" pitchFamily="18" charset="0"/>
                          </a:rPr>
                          <m:t>1</m:t>
                        </m:r>
                      </m:sub>
                    </m:sSub>
                  </m:oMath>
                </a14:m>
                <a:r>
                  <a:rPr lang="en-US" sz="1500" dirty="0">
                    <a:solidFill>
                      <a:schemeClr val="bg1"/>
                    </a:solidFill>
                  </a:rPr>
                  <a:t> and </a:t>
                </a:r>
                <a14:m>
                  <m:oMath xmlns:m="http://schemas.openxmlformats.org/officeDocument/2006/math">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𝑑</m:t>
                        </m:r>
                      </m:e>
                      <m:sub>
                        <m:r>
                          <a:rPr lang="en-US" sz="1500" i="1">
                            <a:solidFill>
                              <a:schemeClr val="bg1"/>
                            </a:solidFill>
                            <a:latin typeface="Cambria Math" panose="02040503050406030204" pitchFamily="18" charset="0"/>
                          </a:rPr>
                          <m:t>2</m:t>
                        </m:r>
                      </m:sub>
                    </m:sSub>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m:t>
                        </m:r>
                        <m:r>
                          <a:rPr lang="en-US" sz="1500" i="1">
                            <a:solidFill>
                              <a:schemeClr val="bg1"/>
                            </a:solidFill>
                            <a:latin typeface="Cambria Math" panose="02040503050406030204" pitchFamily="18" charset="0"/>
                          </a:rPr>
                          <m:t>𝑓</m:t>
                        </m:r>
                      </m:e>
                      <m:sub>
                        <m:r>
                          <a:rPr lang="en-US" sz="1500" i="1">
                            <a:solidFill>
                              <a:schemeClr val="bg1"/>
                            </a:solidFill>
                            <a:latin typeface="Cambria Math" panose="02040503050406030204" pitchFamily="18" charset="0"/>
                          </a:rPr>
                          <m:t>2</m:t>
                        </m:r>
                      </m:sub>
                    </m:sSub>
                  </m:oMath>
                </a14:m>
                <a:endParaRPr lang="en-US" sz="1500" dirty="0">
                  <a:solidFill>
                    <a:schemeClr val="bg1"/>
                  </a:solidFill>
                </a:endParaRPr>
              </a:p>
              <a:p>
                <a:pPr marL="257175" indent="-257175">
                  <a:buFont typeface="Arial" panose="020B0604020202020204" pitchFamily="34" charset="0"/>
                  <a:buChar char="•"/>
                </a:pPr>
                <a:r>
                  <a:rPr lang="en-US" sz="1500" b="1" dirty="0">
                    <a:solidFill>
                      <a:schemeClr val="bg1"/>
                    </a:solidFill>
                  </a:rPr>
                  <a:t>Verdict: model successfully recreates expected FS waveform</a:t>
                </a:r>
              </a:p>
              <a:p>
                <a:pPr marL="257175" indent="-257175">
                  <a:buFont typeface="Arial" panose="020B0604020202020204" pitchFamily="34" charset="0"/>
                  <a:buChar char="•"/>
                </a:pPr>
                <a:endParaRPr lang="en-US" sz="1500" dirty="0">
                  <a:solidFill>
                    <a:schemeClr val="bg1"/>
                  </a:solidFill>
                </a:endParaRPr>
              </a:p>
            </p:txBody>
          </p:sp>
        </mc:Choice>
        <mc:Fallback xmlns="">
          <p:sp>
            <p:nvSpPr>
              <p:cNvPr id="38" name="Spectrogram Text">
                <a:extLst>
                  <a:ext uri="{FF2B5EF4-FFF2-40B4-BE49-F238E27FC236}">
                    <a16:creationId xmlns:a16="http://schemas.microsoft.com/office/drawing/2014/main" id="{D3884701-BC8B-D22D-3E3E-F1EA0F4FA1EF}"/>
                  </a:ext>
                </a:extLst>
              </p:cNvPr>
              <p:cNvSpPr txBox="1">
                <a:spLocks noRot="1" noChangeAspect="1" noMove="1" noResize="1" noEditPoints="1" noAdjustHandles="1" noChangeArrowheads="1" noChangeShapeType="1" noTextEdit="1"/>
              </p:cNvSpPr>
              <p:nvPr/>
            </p:nvSpPr>
            <p:spPr>
              <a:xfrm>
                <a:off x="4518148" y="635934"/>
                <a:ext cx="4611122" cy="1246495"/>
              </a:xfrm>
              <a:prstGeom prst="rect">
                <a:avLst/>
              </a:prstGeom>
              <a:blipFill>
                <a:blip r:embed="rId3"/>
                <a:stretch>
                  <a:fillRect l="-396" t="-976"/>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74C63FB0-9796-7591-EA32-53929835BE7F}"/>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Generating Waveforms</a:t>
            </a:r>
          </a:p>
        </p:txBody>
      </p:sp>
      <p:pic>
        <p:nvPicPr>
          <p:cNvPr id="10" name="Long One" descr="A screen shot of a computer screen&#10;&#10;Description automatically generated">
            <a:extLst>
              <a:ext uri="{FF2B5EF4-FFF2-40B4-BE49-F238E27FC236}">
                <a16:creationId xmlns:a16="http://schemas.microsoft.com/office/drawing/2014/main" id="{7C67EC0C-3641-9F7C-75DE-1F1385CCFE75}"/>
              </a:ext>
            </a:extLst>
          </p:cNvPr>
          <p:cNvPicPr>
            <a:picLocks noChangeAspect="1"/>
          </p:cNvPicPr>
          <p:nvPr/>
        </p:nvPicPr>
        <p:blipFill>
          <a:blip r:embed="rId4"/>
          <a:stretch>
            <a:fillRect/>
          </a:stretch>
        </p:blipFill>
        <p:spPr>
          <a:xfrm>
            <a:off x="124483" y="444164"/>
            <a:ext cx="4114808" cy="2340869"/>
          </a:xfrm>
          <a:prstGeom prst="rect">
            <a:avLst/>
          </a:prstGeom>
        </p:spPr>
      </p:pic>
      <p:pic>
        <p:nvPicPr>
          <p:cNvPr id="12" name="Leggy" descr="A screen shot of a computer screen&#10;&#10;Description automatically generated">
            <a:extLst>
              <a:ext uri="{FF2B5EF4-FFF2-40B4-BE49-F238E27FC236}">
                <a16:creationId xmlns:a16="http://schemas.microsoft.com/office/drawing/2014/main" id="{0A3F0F53-DB2E-B845-A6E4-26865F03AAF6}"/>
              </a:ext>
            </a:extLst>
          </p:cNvPr>
          <p:cNvPicPr>
            <a:picLocks noChangeAspect="1"/>
          </p:cNvPicPr>
          <p:nvPr/>
        </p:nvPicPr>
        <p:blipFill>
          <a:blip r:embed="rId5"/>
          <a:stretch>
            <a:fillRect/>
          </a:stretch>
        </p:blipFill>
        <p:spPr>
          <a:xfrm>
            <a:off x="124483" y="2664140"/>
            <a:ext cx="4114808" cy="2263145"/>
          </a:xfrm>
          <a:prstGeom prst="rect">
            <a:avLst/>
          </a:prstGeom>
        </p:spPr>
      </p:pic>
      <p:pic>
        <p:nvPicPr>
          <p:cNvPr id="14" name="Shorty" descr="A screen shot of a computer screen&#10;&#10;Description automatically generated">
            <a:extLst>
              <a:ext uri="{FF2B5EF4-FFF2-40B4-BE49-F238E27FC236}">
                <a16:creationId xmlns:a16="http://schemas.microsoft.com/office/drawing/2014/main" id="{61F9A2F0-62DE-E88D-878C-1E855A117C3A}"/>
              </a:ext>
            </a:extLst>
          </p:cNvPr>
          <p:cNvPicPr>
            <a:picLocks noChangeAspect="1"/>
          </p:cNvPicPr>
          <p:nvPr/>
        </p:nvPicPr>
        <p:blipFill>
          <a:blip r:embed="rId6"/>
          <a:stretch>
            <a:fillRect/>
          </a:stretch>
        </p:blipFill>
        <p:spPr>
          <a:xfrm>
            <a:off x="4904709" y="1569528"/>
            <a:ext cx="4114808" cy="2340869"/>
          </a:xfrm>
          <a:prstGeom prst="rect">
            <a:avLst/>
          </a:prstGeom>
        </p:spPr>
      </p:pic>
      <p:sp>
        <p:nvSpPr>
          <p:cNvPr id="2" name="Slide Number Placeholder 3">
            <a:extLst>
              <a:ext uri="{FF2B5EF4-FFF2-40B4-BE49-F238E27FC236}">
                <a16:creationId xmlns:a16="http://schemas.microsoft.com/office/drawing/2014/main" id="{7D7EB11A-BFB1-BF26-FB81-FF4F0F9F4A8B}"/>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7</a:t>
            </a:r>
          </a:p>
        </p:txBody>
      </p:sp>
      <p:pic>
        <p:nvPicPr>
          <p:cNvPr id="7" name="Picture 2">
            <a:extLst>
              <a:ext uri="{FF2B5EF4-FFF2-40B4-BE49-F238E27FC236}">
                <a16:creationId xmlns:a16="http://schemas.microsoft.com/office/drawing/2014/main" id="{93DFC76B-3331-9B90-FAA3-3D8E7021E8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9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fltVal val="0.5"/>
                                          </p:val>
                                        </p:tav>
                                        <p:tav tm="100000">
                                          <p:val>
                                            <p:strVal val="#ppt_x"/>
                                          </p:val>
                                        </p:tav>
                                      </p:tavLst>
                                    </p:anim>
                                    <p:anim calcmode="lin" valueType="num">
                                      <p:cBhvr>
                                        <p:cTn id="19" dur="500" fill="hold"/>
                                        <p:tgtEl>
                                          <p:spTgt spid="14"/>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fltVal val="0.5"/>
                                          </p:val>
                                        </p:tav>
                                        <p:tav tm="100000">
                                          <p:val>
                                            <p:strVal val="#ppt_x"/>
                                          </p:val>
                                        </p:tav>
                                      </p:tavLst>
                                    </p:anim>
                                    <p:anim calcmode="lin" valueType="num">
                                      <p:cBhvr>
                                        <p:cTn id="27"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 calcmode="lin" valueType="num">
                                      <p:cBhvr>
                                        <p:cTn id="32"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8">
                                            <p:txEl>
                                              <p:pRg st="0" end="0"/>
                                            </p:txEl>
                                          </p:spTgt>
                                        </p:tgtEl>
                                      </p:cBhvr>
                                    </p:animEffect>
                                    <p:anim calcmode="lin" valueType="num">
                                      <p:cBhvr>
                                        <p:cTn id="35" dur="500" fill="hold"/>
                                        <p:tgtEl>
                                          <p:spTgt spid="38">
                                            <p:txEl>
                                              <p:pRg st="0" end="0"/>
                                            </p:txEl>
                                          </p:spTgt>
                                        </p:tgtEl>
                                        <p:attrNameLst>
                                          <p:attrName>ppt_x</p:attrName>
                                        </p:attrNameLst>
                                      </p:cBhvr>
                                      <p:tavLst>
                                        <p:tav tm="0">
                                          <p:val>
                                            <p:fltVal val="0.5"/>
                                          </p:val>
                                        </p:tav>
                                        <p:tav tm="100000">
                                          <p:val>
                                            <p:strVal val="#ppt_x"/>
                                          </p:val>
                                        </p:tav>
                                      </p:tavLst>
                                    </p:anim>
                                    <p:anim calcmode="lin" valueType="num">
                                      <p:cBhvr>
                                        <p:cTn id="36" dur="500" fill="hold"/>
                                        <p:tgtEl>
                                          <p:spTgt spid="38">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38">
                                            <p:txEl>
                                              <p:pRg st="1" end="1"/>
                                            </p:txEl>
                                          </p:spTgt>
                                        </p:tgtEl>
                                        <p:attrNameLst>
                                          <p:attrName>style.visibility</p:attrName>
                                        </p:attrNameLst>
                                      </p:cBhvr>
                                      <p:to>
                                        <p:strVal val="visible"/>
                                      </p:to>
                                    </p:set>
                                    <p:anim calcmode="lin" valueType="num">
                                      <p:cBhvr>
                                        <p:cTn id="41" dur="500" fill="hold"/>
                                        <p:tgtEl>
                                          <p:spTgt spid="38">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38">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38">
                                            <p:txEl>
                                              <p:pRg st="1" end="1"/>
                                            </p:txEl>
                                          </p:spTgt>
                                        </p:tgtEl>
                                      </p:cBhvr>
                                    </p:animEffect>
                                    <p:anim calcmode="lin" valueType="num">
                                      <p:cBhvr>
                                        <p:cTn id="44" dur="500" fill="hold"/>
                                        <p:tgtEl>
                                          <p:spTgt spid="38">
                                            <p:txEl>
                                              <p:pRg st="1" end="1"/>
                                            </p:txEl>
                                          </p:spTgt>
                                        </p:tgtEl>
                                        <p:attrNameLst>
                                          <p:attrName>ppt_x</p:attrName>
                                        </p:attrNameLst>
                                      </p:cBhvr>
                                      <p:tavLst>
                                        <p:tav tm="0">
                                          <p:val>
                                            <p:fltVal val="0.5"/>
                                          </p:val>
                                        </p:tav>
                                        <p:tav tm="100000">
                                          <p:val>
                                            <p:strVal val="#ppt_x"/>
                                          </p:val>
                                        </p:tav>
                                      </p:tavLst>
                                    </p:anim>
                                    <p:anim calcmode="lin" valueType="num">
                                      <p:cBhvr>
                                        <p:cTn id="45" dur="500" fill="hold"/>
                                        <p:tgtEl>
                                          <p:spTgt spid="38">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D9F767DC-907A-A0E3-6201-899FDB37FE4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AB9247D-BFCA-1A94-B151-AC8CC6D8BFE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solidFill>
                  <a:schemeClr val="bg1"/>
                </a:solidFill>
              </a:rPr>
              <a:pPr/>
              <a:t>21</a:t>
            </a:fld>
            <a:endParaRPr lang="en-US">
              <a:solidFill>
                <a:schemeClr val="bg1"/>
              </a:solidFill>
            </a:endParaRPr>
          </a:p>
        </p:txBody>
      </p:sp>
      <p:sp>
        <p:nvSpPr>
          <p:cNvPr id="7" name="Title 1">
            <a:extLst>
              <a:ext uri="{FF2B5EF4-FFF2-40B4-BE49-F238E27FC236}">
                <a16:creationId xmlns:a16="http://schemas.microsoft.com/office/drawing/2014/main" id="{C2D42201-933C-5FB6-8DB8-46F0EE82AE85}"/>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Parameter Estimation + Injection</a:t>
            </a:r>
          </a:p>
        </p:txBody>
      </p:sp>
      <p:pic>
        <p:nvPicPr>
          <p:cNvPr id="2" name="Picture 1">
            <a:extLst>
              <a:ext uri="{FF2B5EF4-FFF2-40B4-BE49-F238E27FC236}">
                <a16:creationId xmlns:a16="http://schemas.microsoft.com/office/drawing/2014/main" id="{D9152D6F-C678-9867-3F3C-6D90F075BC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7488621" y="136192"/>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BB63430-5865-82DC-49BD-CF0EA5A13E46}"/>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8</a:t>
            </a:r>
          </a:p>
        </p:txBody>
      </p:sp>
      <p:pic>
        <p:nvPicPr>
          <p:cNvPr id="9" name="Picture 8">
            <a:extLst>
              <a:ext uri="{FF2B5EF4-FFF2-40B4-BE49-F238E27FC236}">
                <a16:creationId xmlns:a16="http://schemas.microsoft.com/office/drawing/2014/main" id="{A1EFBF93-78EC-F777-6B20-2F1394C6E53D}"/>
              </a:ext>
            </a:extLst>
          </p:cNvPr>
          <p:cNvPicPr>
            <a:picLocks noChangeAspect="1"/>
          </p:cNvPicPr>
          <p:nvPr/>
        </p:nvPicPr>
        <p:blipFill>
          <a:blip r:embed="rId4"/>
          <a:stretch>
            <a:fillRect/>
          </a:stretch>
        </p:blipFill>
        <p:spPr>
          <a:xfrm>
            <a:off x="5661943" y="2967716"/>
            <a:ext cx="1788013" cy="1765883"/>
          </a:xfrm>
          <a:prstGeom prst="rect">
            <a:avLst/>
          </a:prstGeom>
        </p:spPr>
      </p:pic>
      <p:sp>
        <p:nvSpPr>
          <p:cNvPr id="3" name="Freeform: Shape 2">
            <a:extLst>
              <a:ext uri="{FF2B5EF4-FFF2-40B4-BE49-F238E27FC236}">
                <a16:creationId xmlns:a16="http://schemas.microsoft.com/office/drawing/2014/main" id="{4AD769B4-D47A-44FC-64F8-5D6BEB30D73E}"/>
              </a:ext>
            </a:extLst>
          </p:cNvPr>
          <p:cNvSpPr/>
          <p:nvPr/>
        </p:nvSpPr>
        <p:spPr>
          <a:xfrm>
            <a:off x="6272784" y="3699688"/>
            <a:ext cx="642201" cy="499558"/>
          </a:xfrm>
          <a:custGeom>
            <a:avLst/>
            <a:gdLst>
              <a:gd name="connsiteX0" fmla="*/ 366446 w 1037006"/>
              <a:gd name="connsiteY0" fmla="*/ 873760 h 875478"/>
              <a:gd name="connsiteX1" fmla="*/ 320726 w 1037006"/>
              <a:gd name="connsiteY1" fmla="*/ 853440 h 875478"/>
              <a:gd name="connsiteX2" fmla="*/ 305486 w 1037006"/>
              <a:gd name="connsiteY2" fmla="*/ 838200 h 875478"/>
              <a:gd name="connsiteX3" fmla="*/ 285166 w 1037006"/>
              <a:gd name="connsiteY3" fmla="*/ 828040 h 875478"/>
              <a:gd name="connsiteX4" fmla="*/ 269926 w 1037006"/>
              <a:gd name="connsiteY4" fmla="*/ 817880 h 875478"/>
              <a:gd name="connsiteX5" fmla="*/ 254686 w 1037006"/>
              <a:gd name="connsiteY5" fmla="*/ 812800 h 875478"/>
              <a:gd name="connsiteX6" fmla="*/ 229286 w 1037006"/>
              <a:gd name="connsiteY6" fmla="*/ 802640 h 875478"/>
              <a:gd name="connsiteX7" fmla="*/ 198806 w 1037006"/>
              <a:gd name="connsiteY7" fmla="*/ 777240 h 875478"/>
              <a:gd name="connsiteX8" fmla="*/ 168326 w 1037006"/>
              <a:gd name="connsiteY8" fmla="*/ 746760 h 875478"/>
              <a:gd name="connsiteX9" fmla="*/ 153086 w 1037006"/>
              <a:gd name="connsiteY9" fmla="*/ 736600 h 875478"/>
              <a:gd name="connsiteX10" fmla="*/ 132766 w 1037006"/>
              <a:gd name="connsiteY10" fmla="*/ 711200 h 875478"/>
              <a:gd name="connsiteX11" fmla="*/ 122606 w 1037006"/>
              <a:gd name="connsiteY11" fmla="*/ 695960 h 875478"/>
              <a:gd name="connsiteX12" fmla="*/ 107366 w 1037006"/>
              <a:gd name="connsiteY12" fmla="*/ 685800 h 875478"/>
              <a:gd name="connsiteX13" fmla="*/ 92126 w 1037006"/>
              <a:gd name="connsiteY13" fmla="*/ 665480 h 875478"/>
              <a:gd name="connsiteX14" fmla="*/ 71806 w 1037006"/>
              <a:gd name="connsiteY14" fmla="*/ 635000 h 875478"/>
              <a:gd name="connsiteX15" fmla="*/ 56566 w 1037006"/>
              <a:gd name="connsiteY15" fmla="*/ 624840 h 875478"/>
              <a:gd name="connsiteX16" fmla="*/ 51486 w 1037006"/>
              <a:gd name="connsiteY16" fmla="*/ 609600 h 875478"/>
              <a:gd name="connsiteX17" fmla="*/ 41326 w 1037006"/>
              <a:gd name="connsiteY17" fmla="*/ 584200 h 875478"/>
              <a:gd name="connsiteX18" fmla="*/ 36246 w 1037006"/>
              <a:gd name="connsiteY18" fmla="*/ 558800 h 875478"/>
              <a:gd name="connsiteX19" fmla="*/ 31166 w 1037006"/>
              <a:gd name="connsiteY19" fmla="*/ 543560 h 875478"/>
              <a:gd name="connsiteX20" fmla="*/ 26086 w 1037006"/>
              <a:gd name="connsiteY20" fmla="*/ 452120 h 875478"/>
              <a:gd name="connsiteX21" fmla="*/ 21006 w 1037006"/>
              <a:gd name="connsiteY21" fmla="*/ 431800 h 875478"/>
              <a:gd name="connsiteX22" fmla="*/ 5766 w 1037006"/>
              <a:gd name="connsiteY22" fmla="*/ 416560 h 875478"/>
              <a:gd name="connsiteX23" fmla="*/ 5766 w 1037006"/>
              <a:gd name="connsiteY23" fmla="*/ 345440 h 875478"/>
              <a:gd name="connsiteX24" fmla="*/ 26086 w 1037006"/>
              <a:gd name="connsiteY24" fmla="*/ 325120 h 875478"/>
              <a:gd name="connsiteX25" fmla="*/ 41326 w 1037006"/>
              <a:gd name="connsiteY25" fmla="*/ 299720 h 875478"/>
              <a:gd name="connsiteX26" fmla="*/ 66726 w 1037006"/>
              <a:gd name="connsiteY26" fmla="*/ 279400 h 875478"/>
              <a:gd name="connsiteX27" fmla="*/ 76886 w 1037006"/>
              <a:gd name="connsiteY27" fmla="*/ 264160 h 875478"/>
              <a:gd name="connsiteX28" fmla="*/ 112446 w 1037006"/>
              <a:gd name="connsiteY28" fmla="*/ 243840 h 875478"/>
              <a:gd name="connsiteX29" fmla="*/ 137846 w 1037006"/>
              <a:gd name="connsiteY29" fmla="*/ 223520 h 875478"/>
              <a:gd name="connsiteX30" fmla="*/ 163246 w 1037006"/>
              <a:gd name="connsiteY30" fmla="*/ 203200 h 875478"/>
              <a:gd name="connsiteX31" fmla="*/ 188646 w 1037006"/>
              <a:gd name="connsiteY31" fmla="*/ 172720 h 875478"/>
              <a:gd name="connsiteX32" fmla="*/ 203886 w 1037006"/>
              <a:gd name="connsiteY32" fmla="*/ 152400 h 875478"/>
              <a:gd name="connsiteX33" fmla="*/ 193726 w 1037006"/>
              <a:gd name="connsiteY33" fmla="*/ 111760 h 875478"/>
              <a:gd name="connsiteX34" fmla="*/ 183566 w 1037006"/>
              <a:gd name="connsiteY34" fmla="*/ 91440 h 875478"/>
              <a:gd name="connsiteX35" fmla="*/ 193726 w 1037006"/>
              <a:gd name="connsiteY35" fmla="*/ 50800 h 875478"/>
              <a:gd name="connsiteX36" fmla="*/ 208966 w 1037006"/>
              <a:gd name="connsiteY36" fmla="*/ 35560 h 875478"/>
              <a:gd name="connsiteX37" fmla="*/ 432486 w 1037006"/>
              <a:gd name="connsiteY37" fmla="*/ 30480 h 875478"/>
              <a:gd name="connsiteX38" fmla="*/ 468046 w 1037006"/>
              <a:gd name="connsiteY38" fmla="*/ 15240 h 875478"/>
              <a:gd name="connsiteX39" fmla="*/ 483286 w 1037006"/>
              <a:gd name="connsiteY39" fmla="*/ 10160 h 875478"/>
              <a:gd name="connsiteX40" fmla="*/ 503606 w 1037006"/>
              <a:gd name="connsiteY40" fmla="*/ 0 h 875478"/>
              <a:gd name="connsiteX41" fmla="*/ 564566 w 1037006"/>
              <a:gd name="connsiteY41" fmla="*/ 10160 h 875478"/>
              <a:gd name="connsiteX42" fmla="*/ 579806 w 1037006"/>
              <a:gd name="connsiteY42" fmla="*/ 20320 h 875478"/>
              <a:gd name="connsiteX43" fmla="*/ 600126 w 1037006"/>
              <a:gd name="connsiteY43" fmla="*/ 30480 h 875478"/>
              <a:gd name="connsiteX44" fmla="*/ 620446 w 1037006"/>
              <a:gd name="connsiteY44" fmla="*/ 45720 h 875478"/>
              <a:gd name="connsiteX45" fmla="*/ 650926 w 1037006"/>
              <a:gd name="connsiteY45" fmla="*/ 81280 h 875478"/>
              <a:gd name="connsiteX46" fmla="*/ 666166 w 1037006"/>
              <a:gd name="connsiteY46" fmla="*/ 86360 h 875478"/>
              <a:gd name="connsiteX47" fmla="*/ 706806 w 1037006"/>
              <a:gd name="connsiteY47" fmla="*/ 127000 h 875478"/>
              <a:gd name="connsiteX48" fmla="*/ 737286 w 1037006"/>
              <a:gd name="connsiteY48" fmla="*/ 157480 h 875478"/>
              <a:gd name="connsiteX49" fmla="*/ 742366 w 1037006"/>
              <a:gd name="connsiteY49" fmla="*/ 172720 h 875478"/>
              <a:gd name="connsiteX50" fmla="*/ 793166 w 1037006"/>
              <a:gd name="connsiteY50" fmla="*/ 187960 h 875478"/>
              <a:gd name="connsiteX51" fmla="*/ 813486 w 1037006"/>
              <a:gd name="connsiteY51" fmla="*/ 198120 h 875478"/>
              <a:gd name="connsiteX52" fmla="*/ 833806 w 1037006"/>
              <a:gd name="connsiteY52" fmla="*/ 203200 h 875478"/>
              <a:gd name="connsiteX53" fmla="*/ 838886 w 1037006"/>
              <a:gd name="connsiteY53" fmla="*/ 223520 h 875478"/>
              <a:gd name="connsiteX54" fmla="*/ 849046 w 1037006"/>
              <a:gd name="connsiteY54" fmla="*/ 238760 h 875478"/>
              <a:gd name="connsiteX55" fmla="*/ 864286 w 1037006"/>
              <a:gd name="connsiteY55" fmla="*/ 284480 h 875478"/>
              <a:gd name="connsiteX56" fmla="*/ 874446 w 1037006"/>
              <a:gd name="connsiteY56" fmla="*/ 299720 h 875478"/>
              <a:gd name="connsiteX57" fmla="*/ 889686 w 1037006"/>
              <a:gd name="connsiteY57" fmla="*/ 330200 h 875478"/>
              <a:gd name="connsiteX58" fmla="*/ 920166 w 1037006"/>
              <a:gd name="connsiteY58" fmla="*/ 360680 h 875478"/>
              <a:gd name="connsiteX59" fmla="*/ 930326 w 1037006"/>
              <a:gd name="connsiteY59" fmla="*/ 375920 h 875478"/>
              <a:gd name="connsiteX60" fmla="*/ 965886 w 1037006"/>
              <a:gd name="connsiteY60" fmla="*/ 396240 h 875478"/>
              <a:gd name="connsiteX61" fmla="*/ 970966 w 1037006"/>
              <a:gd name="connsiteY61" fmla="*/ 411480 h 875478"/>
              <a:gd name="connsiteX62" fmla="*/ 986206 w 1037006"/>
              <a:gd name="connsiteY62" fmla="*/ 416560 h 875478"/>
              <a:gd name="connsiteX63" fmla="*/ 1021766 w 1037006"/>
              <a:gd name="connsiteY63" fmla="*/ 447040 h 875478"/>
              <a:gd name="connsiteX64" fmla="*/ 1031926 w 1037006"/>
              <a:gd name="connsiteY64" fmla="*/ 477520 h 875478"/>
              <a:gd name="connsiteX65" fmla="*/ 1037006 w 1037006"/>
              <a:gd name="connsiteY65" fmla="*/ 492760 h 875478"/>
              <a:gd name="connsiteX66" fmla="*/ 1026846 w 1037006"/>
              <a:gd name="connsiteY66" fmla="*/ 513080 h 875478"/>
              <a:gd name="connsiteX67" fmla="*/ 970966 w 1037006"/>
              <a:gd name="connsiteY67" fmla="*/ 538480 h 875478"/>
              <a:gd name="connsiteX68" fmla="*/ 945566 w 1037006"/>
              <a:gd name="connsiteY68" fmla="*/ 589280 h 875478"/>
              <a:gd name="connsiteX69" fmla="*/ 940486 w 1037006"/>
              <a:gd name="connsiteY69" fmla="*/ 604520 h 875478"/>
              <a:gd name="connsiteX70" fmla="*/ 935406 w 1037006"/>
              <a:gd name="connsiteY70" fmla="*/ 675640 h 875478"/>
              <a:gd name="connsiteX71" fmla="*/ 915086 w 1037006"/>
              <a:gd name="connsiteY71" fmla="*/ 690880 h 875478"/>
              <a:gd name="connsiteX72" fmla="*/ 894766 w 1037006"/>
              <a:gd name="connsiteY72" fmla="*/ 701040 h 875478"/>
              <a:gd name="connsiteX73" fmla="*/ 838886 w 1037006"/>
              <a:gd name="connsiteY73" fmla="*/ 711200 h 875478"/>
              <a:gd name="connsiteX74" fmla="*/ 823646 w 1037006"/>
              <a:gd name="connsiteY74" fmla="*/ 721360 h 875478"/>
              <a:gd name="connsiteX75" fmla="*/ 818566 w 1037006"/>
              <a:gd name="connsiteY75" fmla="*/ 741680 h 875478"/>
              <a:gd name="connsiteX76" fmla="*/ 813486 w 1037006"/>
              <a:gd name="connsiteY76" fmla="*/ 797560 h 875478"/>
              <a:gd name="connsiteX77" fmla="*/ 808406 w 1037006"/>
              <a:gd name="connsiteY77" fmla="*/ 828040 h 875478"/>
              <a:gd name="connsiteX78" fmla="*/ 747446 w 1037006"/>
              <a:gd name="connsiteY78" fmla="*/ 822960 h 875478"/>
              <a:gd name="connsiteX79" fmla="*/ 716966 w 1037006"/>
              <a:gd name="connsiteY79" fmla="*/ 812800 h 875478"/>
              <a:gd name="connsiteX80" fmla="*/ 681406 w 1037006"/>
              <a:gd name="connsiteY80" fmla="*/ 807720 h 875478"/>
              <a:gd name="connsiteX81" fmla="*/ 656006 w 1037006"/>
              <a:gd name="connsiteY81" fmla="*/ 802640 h 875478"/>
              <a:gd name="connsiteX82" fmla="*/ 615366 w 1037006"/>
              <a:gd name="connsiteY82" fmla="*/ 797560 h 875478"/>
              <a:gd name="connsiteX83" fmla="*/ 579806 w 1037006"/>
              <a:gd name="connsiteY83" fmla="*/ 787400 h 875478"/>
              <a:gd name="connsiteX84" fmla="*/ 432486 w 1037006"/>
              <a:gd name="connsiteY84" fmla="*/ 812800 h 875478"/>
              <a:gd name="connsiteX85" fmla="*/ 417246 w 1037006"/>
              <a:gd name="connsiteY85" fmla="*/ 822960 h 875478"/>
              <a:gd name="connsiteX86" fmla="*/ 407086 w 1037006"/>
              <a:gd name="connsiteY86" fmla="*/ 838200 h 875478"/>
              <a:gd name="connsiteX87" fmla="*/ 376606 w 1037006"/>
              <a:gd name="connsiteY87" fmla="*/ 873760 h 875478"/>
              <a:gd name="connsiteX88" fmla="*/ 366446 w 1037006"/>
              <a:gd name="connsiteY88" fmla="*/ 873760 h 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7006" h="875478">
                <a:moveTo>
                  <a:pt x="366446" y="873760"/>
                </a:moveTo>
                <a:cubicBezTo>
                  <a:pt x="357133" y="870373"/>
                  <a:pt x="329787" y="859912"/>
                  <a:pt x="320726" y="853440"/>
                </a:cubicBezTo>
                <a:cubicBezTo>
                  <a:pt x="314880" y="849264"/>
                  <a:pt x="311332" y="842376"/>
                  <a:pt x="305486" y="838200"/>
                </a:cubicBezTo>
                <a:cubicBezTo>
                  <a:pt x="299324" y="833798"/>
                  <a:pt x="291741" y="831797"/>
                  <a:pt x="285166" y="828040"/>
                </a:cubicBezTo>
                <a:cubicBezTo>
                  <a:pt x="279865" y="825011"/>
                  <a:pt x="275387" y="820610"/>
                  <a:pt x="269926" y="817880"/>
                </a:cubicBezTo>
                <a:cubicBezTo>
                  <a:pt x="265137" y="815485"/>
                  <a:pt x="259700" y="814680"/>
                  <a:pt x="254686" y="812800"/>
                </a:cubicBezTo>
                <a:cubicBezTo>
                  <a:pt x="246148" y="809598"/>
                  <a:pt x="237753" y="806027"/>
                  <a:pt x="229286" y="802640"/>
                </a:cubicBezTo>
                <a:cubicBezTo>
                  <a:pt x="206017" y="767737"/>
                  <a:pt x="235636" y="806704"/>
                  <a:pt x="198806" y="777240"/>
                </a:cubicBezTo>
                <a:cubicBezTo>
                  <a:pt x="187586" y="768264"/>
                  <a:pt x="180281" y="754730"/>
                  <a:pt x="168326" y="746760"/>
                </a:cubicBezTo>
                <a:lnTo>
                  <a:pt x="153086" y="736600"/>
                </a:lnTo>
                <a:cubicBezTo>
                  <a:pt x="143196" y="706931"/>
                  <a:pt x="155744" y="734178"/>
                  <a:pt x="132766" y="711200"/>
                </a:cubicBezTo>
                <a:cubicBezTo>
                  <a:pt x="128449" y="706883"/>
                  <a:pt x="126923" y="700277"/>
                  <a:pt x="122606" y="695960"/>
                </a:cubicBezTo>
                <a:cubicBezTo>
                  <a:pt x="118289" y="691643"/>
                  <a:pt x="111683" y="690117"/>
                  <a:pt x="107366" y="685800"/>
                </a:cubicBezTo>
                <a:cubicBezTo>
                  <a:pt x="101379" y="679813"/>
                  <a:pt x="96981" y="672416"/>
                  <a:pt x="92126" y="665480"/>
                </a:cubicBezTo>
                <a:cubicBezTo>
                  <a:pt x="85124" y="655477"/>
                  <a:pt x="81966" y="641773"/>
                  <a:pt x="71806" y="635000"/>
                </a:cubicBezTo>
                <a:lnTo>
                  <a:pt x="56566" y="624840"/>
                </a:lnTo>
                <a:cubicBezTo>
                  <a:pt x="54873" y="619760"/>
                  <a:pt x="53366" y="614614"/>
                  <a:pt x="51486" y="609600"/>
                </a:cubicBezTo>
                <a:cubicBezTo>
                  <a:pt x="48284" y="601062"/>
                  <a:pt x="43946" y="592934"/>
                  <a:pt x="41326" y="584200"/>
                </a:cubicBezTo>
                <a:cubicBezTo>
                  <a:pt x="38845" y="575930"/>
                  <a:pt x="38340" y="567177"/>
                  <a:pt x="36246" y="558800"/>
                </a:cubicBezTo>
                <a:cubicBezTo>
                  <a:pt x="34947" y="553605"/>
                  <a:pt x="32859" y="548640"/>
                  <a:pt x="31166" y="543560"/>
                </a:cubicBezTo>
                <a:cubicBezTo>
                  <a:pt x="29473" y="513080"/>
                  <a:pt x="28850" y="482522"/>
                  <a:pt x="26086" y="452120"/>
                </a:cubicBezTo>
                <a:cubicBezTo>
                  <a:pt x="25454" y="445167"/>
                  <a:pt x="24470" y="437862"/>
                  <a:pt x="21006" y="431800"/>
                </a:cubicBezTo>
                <a:cubicBezTo>
                  <a:pt x="17442" y="425562"/>
                  <a:pt x="10846" y="421640"/>
                  <a:pt x="5766" y="416560"/>
                </a:cubicBezTo>
                <a:cubicBezTo>
                  <a:pt x="1639" y="391800"/>
                  <a:pt x="-4830" y="370870"/>
                  <a:pt x="5766" y="345440"/>
                </a:cubicBezTo>
                <a:cubicBezTo>
                  <a:pt x="9450" y="336598"/>
                  <a:pt x="20205" y="332681"/>
                  <a:pt x="26086" y="325120"/>
                </a:cubicBezTo>
                <a:cubicBezTo>
                  <a:pt x="32148" y="317326"/>
                  <a:pt x="34766" y="307100"/>
                  <a:pt x="41326" y="299720"/>
                </a:cubicBezTo>
                <a:cubicBezTo>
                  <a:pt x="48529" y="291616"/>
                  <a:pt x="59059" y="287067"/>
                  <a:pt x="66726" y="279400"/>
                </a:cubicBezTo>
                <a:cubicBezTo>
                  <a:pt x="71043" y="275083"/>
                  <a:pt x="72569" y="268477"/>
                  <a:pt x="76886" y="264160"/>
                </a:cubicBezTo>
                <a:cubicBezTo>
                  <a:pt x="84066" y="256980"/>
                  <a:pt x="104477" y="247824"/>
                  <a:pt x="112446" y="243840"/>
                </a:cubicBezTo>
                <a:cubicBezTo>
                  <a:pt x="133570" y="212154"/>
                  <a:pt x="109803" y="241047"/>
                  <a:pt x="137846" y="223520"/>
                </a:cubicBezTo>
                <a:cubicBezTo>
                  <a:pt x="147041" y="217773"/>
                  <a:pt x="154779" y="209973"/>
                  <a:pt x="163246" y="203200"/>
                </a:cubicBezTo>
                <a:cubicBezTo>
                  <a:pt x="172948" y="174093"/>
                  <a:pt x="160967" y="200399"/>
                  <a:pt x="188646" y="172720"/>
                </a:cubicBezTo>
                <a:cubicBezTo>
                  <a:pt x="194633" y="166733"/>
                  <a:pt x="198806" y="159173"/>
                  <a:pt x="203886" y="152400"/>
                </a:cubicBezTo>
                <a:cubicBezTo>
                  <a:pt x="200499" y="138853"/>
                  <a:pt x="198142" y="125007"/>
                  <a:pt x="193726" y="111760"/>
                </a:cubicBezTo>
                <a:cubicBezTo>
                  <a:pt x="191331" y="104576"/>
                  <a:pt x="183566" y="99013"/>
                  <a:pt x="183566" y="91440"/>
                </a:cubicBezTo>
                <a:cubicBezTo>
                  <a:pt x="183566" y="77476"/>
                  <a:pt x="187948" y="63512"/>
                  <a:pt x="193726" y="50800"/>
                </a:cubicBezTo>
                <a:cubicBezTo>
                  <a:pt x="196699" y="44260"/>
                  <a:pt x="201808" y="36169"/>
                  <a:pt x="208966" y="35560"/>
                </a:cubicBezTo>
                <a:cubicBezTo>
                  <a:pt x="283223" y="29240"/>
                  <a:pt x="357979" y="32173"/>
                  <a:pt x="432486" y="30480"/>
                </a:cubicBezTo>
                <a:cubicBezTo>
                  <a:pt x="474776" y="19907"/>
                  <a:pt x="432964" y="32781"/>
                  <a:pt x="468046" y="15240"/>
                </a:cubicBezTo>
                <a:cubicBezTo>
                  <a:pt x="472835" y="12845"/>
                  <a:pt x="478364" y="12269"/>
                  <a:pt x="483286" y="10160"/>
                </a:cubicBezTo>
                <a:cubicBezTo>
                  <a:pt x="490247" y="7177"/>
                  <a:pt x="496833" y="3387"/>
                  <a:pt x="503606" y="0"/>
                </a:cubicBezTo>
                <a:cubicBezTo>
                  <a:pt x="523926" y="3387"/>
                  <a:pt x="544661" y="4852"/>
                  <a:pt x="564566" y="10160"/>
                </a:cubicBezTo>
                <a:cubicBezTo>
                  <a:pt x="570465" y="11733"/>
                  <a:pt x="574505" y="17291"/>
                  <a:pt x="579806" y="20320"/>
                </a:cubicBezTo>
                <a:cubicBezTo>
                  <a:pt x="586381" y="24077"/>
                  <a:pt x="593704" y="26466"/>
                  <a:pt x="600126" y="30480"/>
                </a:cubicBezTo>
                <a:cubicBezTo>
                  <a:pt x="607306" y="34967"/>
                  <a:pt x="614459" y="39733"/>
                  <a:pt x="620446" y="45720"/>
                </a:cubicBezTo>
                <a:cubicBezTo>
                  <a:pt x="647295" y="72569"/>
                  <a:pt x="608442" y="50934"/>
                  <a:pt x="650926" y="81280"/>
                </a:cubicBezTo>
                <a:cubicBezTo>
                  <a:pt x="655283" y="84392"/>
                  <a:pt x="661086" y="84667"/>
                  <a:pt x="666166" y="86360"/>
                </a:cubicBezTo>
                <a:cubicBezTo>
                  <a:pt x="702910" y="135351"/>
                  <a:pt x="655588" y="75782"/>
                  <a:pt x="706806" y="127000"/>
                </a:cubicBezTo>
                <a:cubicBezTo>
                  <a:pt x="751375" y="171569"/>
                  <a:pt x="670877" y="107673"/>
                  <a:pt x="737286" y="157480"/>
                </a:cubicBezTo>
                <a:cubicBezTo>
                  <a:pt x="738979" y="162560"/>
                  <a:pt x="738580" y="168934"/>
                  <a:pt x="742366" y="172720"/>
                </a:cubicBezTo>
                <a:cubicBezTo>
                  <a:pt x="754179" y="184533"/>
                  <a:pt x="779318" y="185652"/>
                  <a:pt x="793166" y="187960"/>
                </a:cubicBezTo>
                <a:cubicBezTo>
                  <a:pt x="799939" y="191347"/>
                  <a:pt x="806395" y="195461"/>
                  <a:pt x="813486" y="198120"/>
                </a:cubicBezTo>
                <a:cubicBezTo>
                  <a:pt x="820023" y="200571"/>
                  <a:pt x="828869" y="198263"/>
                  <a:pt x="833806" y="203200"/>
                </a:cubicBezTo>
                <a:cubicBezTo>
                  <a:pt x="838743" y="208137"/>
                  <a:pt x="836136" y="217103"/>
                  <a:pt x="838886" y="223520"/>
                </a:cubicBezTo>
                <a:cubicBezTo>
                  <a:pt x="841291" y="229132"/>
                  <a:pt x="846698" y="233124"/>
                  <a:pt x="849046" y="238760"/>
                </a:cubicBezTo>
                <a:cubicBezTo>
                  <a:pt x="855225" y="253589"/>
                  <a:pt x="855375" y="271114"/>
                  <a:pt x="864286" y="284480"/>
                </a:cubicBezTo>
                <a:cubicBezTo>
                  <a:pt x="867673" y="289560"/>
                  <a:pt x="871716" y="294259"/>
                  <a:pt x="874446" y="299720"/>
                </a:cubicBezTo>
                <a:cubicBezTo>
                  <a:pt x="884533" y="319895"/>
                  <a:pt x="873048" y="311482"/>
                  <a:pt x="889686" y="330200"/>
                </a:cubicBezTo>
                <a:cubicBezTo>
                  <a:pt x="899232" y="340939"/>
                  <a:pt x="912196" y="348725"/>
                  <a:pt x="920166" y="360680"/>
                </a:cubicBezTo>
                <a:cubicBezTo>
                  <a:pt x="923553" y="365760"/>
                  <a:pt x="926009" y="371603"/>
                  <a:pt x="930326" y="375920"/>
                </a:cubicBezTo>
                <a:cubicBezTo>
                  <a:pt x="937506" y="383100"/>
                  <a:pt x="957917" y="392256"/>
                  <a:pt x="965886" y="396240"/>
                </a:cubicBezTo>
                <a:cubicBezTo>
                  <a:pt x="967579" y="401320"/>
                  <a:pt x="967180" y="407694"/>
                  <a:pt x="970966" y="411480"/>
                </a:cubicBezTo>
                <a:cubicBezTo>
                  <a:pt x="974752" y="415266"/>
                  <a:pt x="981417" y="414165"/>
                  <a:pt x="986206" y="416560"/>
                </a:cubicBezTo>
                <a:cubicBezTo>
                  <a:pt x="1001679" y="424297"/>
                  <a:pt x="1009267" y="434541"/>
                  <a:pt x="1021766" y="447040"/>
                </a:cubicBezTo>
                <a:lnTo>
                  <a:pt x="1031926" y="477520"/>
                </a:lnTo>
                <a:lnTo>
                  <a:pt x="1037006" y="492760"/>
                </a:lnTo>
                <a:cubicBezTo>
                  <a:pt x="1033619" y="499533"/>
                  <a:pt x="1032201" y="507725"/>
                  <a:pt x="1026846" y="513080"/>
                </a:cubicBezTo>
                <a:cubicBezTo>
                  <a:pt x="1013013" y="526913"/>
                  <a:pt x="988306" y="532700"/>
                  <a:pt x="970966" y="538480"/>
                </a:cubicBezTo>
                <a:cubicBezTo>
                  <a:pt x="949300" y="567368"/>
                  <a:pt x="958403" y="550768"/>
                  <a:pt x="945566" y="589280"/>
                </a:cubicBezTo>
                <a:lnTo>
                  <a:pt x="940486" y="604520"/>
                </a:lnTo>
                <a:cubicBezTo>
                  <a:pt x="938793" y="628227"/>
                  <a:pt x="942112" y="652839"/>
                  <a:pt x="935406" y="675640"/>
                </a:cubicBezTo>
                <a:cubicBezTo>
                  <a:pt x="933017" y="683763"/>
                  <a:pt x="922266" y="686393"/>
                  <a:pt x="915086" y="690880"/>
                </a:cubicBezTo>
                <a:cubicBezTo>
                  <a:pt x="908664" y="694894"/>
                  <a:pt x="901950" y="698645"/>
                  <a:pt x="894766" y="701040"/>
                </a:cubicBezTo>
                <a:cubicBezTo>
                  <a:pt x="887666" y="703407"/>
                  <a:pt x="844004" y="710347"/>
                  <a:pt x="838886" y="711200"/>
                </a:cubicBezTo>
                <a:cubicBezTo>
                  <a:pt x="833806" y="714587"/>
                  <a:pt x="827033" y="716280"/>
                  <a:pt x="823646" y="721360"/>
                </a:cubicBezTo>
                <a:cubicBezTo>
                  <a:pt x="819773" y="727169"/>
                  <a:pt x="819489" y="734759"/>
                  <a:pt x="818566" y="741680"/>
                </a:cubicBezTo>
                <a:cubicBezTo>
                  <a:pt x="816094" y="760219"/>
                  <a:pt x="815671" y="778985"/>
                  <a:pt x="813486" y="797560"/>
                </a:cubicBezTo>
                <a:cubicBezTo>
                  <a:pt x="812283" y="807790"/>
                  <a:pt x="810099" y="817880"/>
                  <a:pt x="808406" y="828040"/>
                </a:cubicBezTo>
                <a:cubicBezTo>
                  <a:pt x="788086" y="826347"/>
                  <a:pt x="767559" y="826312"/>
                  <a:pt x="747446" y="822960"/>
                </a:cubicBezTo>
                <a:cubicBezTo>
                  <a:pt x="736882" y="821199"/>
                  <a:pt x="727568" y="814315"/>
                  <a:pt x="716966" y="812800"/>
                </a:cubicBezTo>
                <a:cubicBezTo>
                  <a:pt x="705113" y="811107"/>
                  <a:pt x="693217" y="809688"/>
                  <a:pt x="681406" y="807720"/>
                </a:cubicBezTo>
                <a:cubicBezTo>
                  <a:pt x="672889" y="806301"/>
                  <a:pt x="664540" y="803953"/>
                  <a:pt x="656006" y="802640"/>
                </a:cubicBezTo>
                <a:cubicBezTo>
                  <a:pt x="642513" y="800564"/>
                  <a:pt x="628832" y="799804"/>
                  <a:pt x="615366" y="797560"/>
                </a:cubicBezTo>
                <a:cubicBezTo>
                  <a:pt x="602609" y="795434"/>
                  <a:pt x="591885" y="791426"/>
                  <a:pt x="579806" y="787400"/>
                </a:cubicBezTo>
                <a:cubicBezTo>
                  <a:pt x="377638" y="802951"/>
                  <a:pt x="489187" y="765549"/>
                  <a:pt x="432486" y="812800"/>
                </a:cubicBezTo>
                <a:cubicBezTo>
                  <a:pt x="427796" y="816709"/>
                  <a:pt x="422326" y="819573"/>
                  <a:pt x="417246" y="822960"/>
                </a:cubicBezTo>
                <a:cubicBezTo>
                  <a:pt x="413859" y="828040"/>
                  <a:pt x="410115" y="832899"/>
                  <a:pt x="407086" y="838200"/>
                </a:cubicBezTo>
                <a:cubicBezTo>
                  <a:pt x="393185" y="862526"/>
                  <a:pt x="402933" y="857964"/>
                  <a:pt x="376606" y="873760"/>
                </a:cubicBezTo>
                <a:cubicBezTo>
                  <a:pt x="375154" y="874631"/>
                  <a:pt x="375759" y="877147"/>
                  <a:pt x="366446" y="873760"/>
                </a:cubicBezTo>
                <a:close/>
              </a:path>
            </a:pathLst>
          </a:custGeom>
          <a:solidFill>
            <a:srgbClr val="00B0F0"/>
          </a:solidFill>
          <a:ln>
            <a:noFill/>
          </a:ln>
          <a:effectLst>
            <a:glow rad="101600">
              <a:srgbClr val="00B0F0">
                <a:alpha val="51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9408712-1683-A25B-D44C-1AA6967D0928}"/>
              </a:ext>
            </a:extLst>
          </p:cNvPr>
          <p:cNvSpPr/>
          <p:nvPr/>
        </p:nvSpPr>
        <p:spPr>
          <a:xfrm>
            <a:off x="6449952" y="3634789"/>
            <a:ext cx="107252" cy="101455"/>
          </a:xfrm>
          <a:prstGeom prst="ellipse">
            <a:avLst/>
          </a:prstGeom>
          <a:solidFill>
            <a:srgbClr val="E88206"/>
          </a:solidFill>
          <a:ln>
            <a:solidFill>
              <a:srgbClr val="E77D06"/>
            </a:solidFill>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screenshot of a computer screen">
            <a:extLst>
              <a:ext uri="{FF2B5EF4-FFF2-40B4-BE49-F238E27FC236}">
                <a16:creationId xmlns:a16="http://schemas.microsoft.com/office/drawing/2014/main" id="{F6111B0E-D984-E393-5553-5C5F9FF67411}"/>
              </a:ext>
            </a:extLst>
          </p:cNvPr>
          <p:cNvPicPr>
            <a:picLocks noChangeAspect="1"/>
          </p:cNvPicPr>
          <p:nvPr/>
        </p:nvPicPr>
        <p:blipFill>
          <a:blip r:embed="rId5"/>
          <a:stretch>
            <a:fillRect/>
          </a:stretch>
        </p:blipFill>
        <p:spPr>
          <a:xfrm>
            <a:off x="0" y="7434"/>
            <a:ext cx="5118546" cy="5130520"/>
          </a:xfrm>
          <a:prstGeom prst="rect">
            <a:avLst/>
          </a:prstGeom>
        </p:spPr>
      </p:pic>
    </p:spTree>
    <p:extLst>
      <p:ext uri="{BB962C8B-B14F-4D97-AF65-F5344CB8AC3E}">
        <p14:creationId xmlns:p14="http://schemas.microsoft.com/office/powerpoint/2010/main" val="2386714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par>
                          <p:cTn id="12" fill="hold">
                            <p:stCondLst>
                              <p:cond delay="2000"/>
                            </p:stCondLst>
                            <p:childTnLst>
                              <p:par>
                                <p:cTn id="13" presetID="30" presetClass="emph" presetSubtype="0" fill="hold" grpId="0" nodeType="afterEffect">
                                  <p:stCondLst>
                                    <p:cond delay="0"/>
                                  </p:stCondLst>
                                  <p:childTnLst>
                                    <p:animClr clrSpc="hsl" dir="cw">
                                      <p:cBhvr override="childStyle">
                                        <p:cTn id="14" dur="500" fill="hold"/>
                                        <p:tgtEl>
                                          <p:spTgt spid="10"/>
                                        </p:tgtEl>
                                        <p:attrNameLst>
                                          <p:attrName>style.color</p:attrName>
                                        </p:attrNameLst>
                                      </p:cBhvr>
                                      <p:by>
                                        <p:hsl h="0" s="12549" l="25098"/>
                                      </p:by>
                                    </p:animClr>
                                    <p:animClr clrSpc="hsl" dir="cw">
                                      <p:cBhvr>
                                        <p:cTn id="15" dur="500" fill="hold"/>
                                        <p:tgtEl>
                                          <p:spTgt spid="10"/>
                                        </p:tgtEl>
                                        <p:attrNameLst>
                                          <p:attrName>fillcolor</p:attrName>
                                        </p:attrNameLst>
                                      </p:cBhvr>
                                      <p:by>
                                        <p:hsl h="0" s="12549" l="25098"/>
                                      </p:by>
                                    </p:animClr>
                                    <p:animClr clrSpc="hsl" dir="cw">
                                      <p:cBhvr>
                                        <p:cTn id="16" dur="500" fill="hold"/>
                                        <p:tgtEl>
                                          <p:spTgt spid="10"/>
                                        </p:tgtEl>
                                        <p:attrNameLst>
                                          <p:attrName>stroke.color</p:attrName>
                                        </p:attrNameLst>
                                      </p:cBhvr>
                                      <p:by>
                                        <p:hsl h="0" s="12549" l="25098"/>
                                      </p:by>
                                    </p:animClr>
                                    <p:set>
                                      <p:cBhvr>
                                        <p:cTn id="17"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0" grpId="2"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D6124B-D77D-7297-D2E3-D08C64890686}"/>
            </a:ext>
          </a:extLst>
        </p:cNvPr>
        <p:cNvGrpSpPr/>
        <p:nvPr/>
      </p:nvGrpSpPr>
      <p:grpSpPr>
        <a:xfrm>
          <a:off x="0" y="0"/>
          <a:ext cx="0" cy="0"/>
          <a:chOff x="0" y="0"/>
          <a:chExt cx="0" cy="0"/>
        </a:xfrm>
      </p:grpSpPr>
      <p:pic>
        <p:nvPicPr>
          <p:cNvPr id="18" name="Picture 17" descr="A screenshot of a computer screen">
            <a:extLst>
              <a:ext uri="{FF2B5EF4-FFF2-40B4-BE49-F238E27FC236}">
                <a16:creationId xmlns:a16="http://schemas.microsoft.com/office/drawing/2014/main" id="{05D3D96D-3410-4AE9-6EFF-45700961585B}"/>
              </a:ext>
            </a:extLst>
          </p:cNvPr>
          <p:cNvPicPr>
            <a:picLocks noChangeAspect="1"/>
          </p:cNvPicPr>
          <p:nvPr/>
        </p:nvPicPr>
        <p:blipFill>
          <a:blip r:embed="rId3"/>
          <a:stretch>
            <a:fillRect/>
          </a:stretch>
        </p:blipFill>
        <p:spPr>
          <a:xfrm>
            <a:off x="0" y="7434"/>
            <a:ext cx="5118546" cy="5130520"/>
          </a:xfrm>
          <a:prstGeom prst="rect">
            <a:avLst/>
          </a:prstGeom>
        </p:spPr>
      </p:pic>
      <p:sp>
        <p:nvSpPr>
          <p:cNvPr id="5" name="Slide Number Placeholder 4">
            <a:extLst>
              <a:ext uri="{FF2B5EF4-FFF2-40B4-BE49-F238E27FC236}">
                <a16:creationId xmlns:a16="http://schemas.microsoft.com/office/drawing/2014/main" id="{3D5ADFD7-0CE7-DA4F-ABFF-93E617EB45A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solidFill>
                  <a:schemeClr val="bg1"/>
                </a:solidFill>
              </a:rPr>
              <a:pPr/>
              <a:t>22</a:t>
            </a:fld>
            <a:endParaRPr lang="en-US">
              <a:solidFill>
                <a:schemeClr val="bg1"/>
              </a:solidFill>
            </a:endParaRPr>
          </a:p>
        </p:txBody>
      </p:sp>
      <p:sp>
        <p:nvSpPr>
          <p:cNvPr id="7" name="Title 1">
            <a:extLst>
              <a:ext uri="{FF2B5EF4-FFF2-40B4-BE49-F238E27FC236}">
                <a16:creationId xmlns:a16="http://schemas.microsoft.com/office/drawing/2014/main" id="{11F0A3C0-162E-D49F-EF83-365C31556156}"/>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Parameter Estimation + Injection</a:t>
            </a:r>
          </a:p>
        </p:txBody>
      </p:sp>
      <p:pic>
        <p:nvPicPr>
          <p:cNvPr id="2" name="Picture 1">
            <a:extLst>
              <a:ext uri="{FF2B5EF4-FFF2-40B4-BE49-F238E27FC236}">
                <a16:creationId xmlns:a16="http://schemas.microsoft.com/office/drawing/2014/main" id="{167D6055-B6BB-2AC4-B463-235D0AD5BD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5" t="30625" r="9234" b="29966"/>
          <a:stretch/>
        </p:blipFill>
        <p:spPr bwMode="auto">
          <a:xfrm>
            <a:off x="7488621" y="136192"/>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8FECEEB-C00A-F7AF-FBA0-7B030AB5B128}"/>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8</a:t>
            </a:r>
          </a:p>
        </p:txBody>
      </p:sp>
      <p:grpSp>
        <p:nvGrpSpPr>
          <p:cNvPr id="42" name="Dark Region" hidden="1">
            <a:extLst>
              <a:ext uri="{FF2B5EF4-FFF2-40B4-BE49-F238E27FC236}">
                <a16:creationId xmlns:a16="http://schemas.microsoft.com/office/drawing/2014/main" id="{1899EEA1-2160-2FFC-1FF1-91E5CDE16AE6}"/>
              </a:ext>
            </a:extLst>
          </p:cNvPr>
          <p:cNvGrpSpPr/>
          <p:nvPr/>
        </p:nvGrpSpPr>
        <p:grpSpPr>
          <a:xfrm>
            <a:off x="621010" y="1158240"/>
            <a:ext cx="2573675" cy="2640330"/>
            <a:chOff x="621010" y="1158240"/>
            <a:chExt cx="2573675" cy="2640330"/>
          </a:xfrm>
        </p:grpSpPr>
        <p:sp>
          <p:nvSpPr>
            <p:cNvPr id="16" name="Freeform: Shape 15">
              <a:extLst>
                <a:ext uri="{FF2B5EF4-FFF2-40B4-BE49-F238E27FC236}">
                  <a16:creationId xmlns:a16="http://schemas.microsoft.com/office/drawing/2014/main" id="{9A4B6BFA-6C2B-196F-6409-930BF543CBC7}"/>
                </a:ext>
              </a:extLst>
            </p:cNvPr>
            <p:cNvSpPr/>
            <p:nvPr/>
          </p:nvSpPr>
          <p:spPr>
            <a:xfrm>
              <a:off x="628650" y="1158240"/>
              <a:ext cx="228075" cy="234315"/>
            </a:xfrm>
            <a:custGeom>
              <a:avLst/>
              <a:gdLst>
                <a:gd name="connsiteX0" fmla="*/ 196215 w 228075"/>
                <a:gd name="connsiteY0" fmla="*/ 114300 h 234315"/>
                <a:gd name="connsiteX1" fmla="*/ 205740 w 228075"/>
                <a:gd name="connsiteY1" fmla="*/ 120015 h 234315"/>
                <a:gd name="connsiteX2" fmla="*/ 211455 w 228075"/>
                <a:gd name="connsiteY2" fmla="*/ 123825 h 234315"/>
                <a:gd name="connsiteX3" fmla="*/ 215265 w 228075"/>
                <a:gd name="connsiteY3" fmla="*/ 129540 h 234315"/>
                <a:gd name="connsiteX4" fmla="*/ 220980 w 228075"/>
                <a:gd name="connsiteY4" fmla="*/ 135255 h 234315"/>
                <a:gd name="connsiteX5" fmla="*/ 222885 w 228075"/>
                <a:gd name="connsiteY5" fmla="*/ 140970 h 234315"/>
                <a:gd name="connsiteX6" fmla="*/ 224790 w 228075"/>
                <a:gd name="connsiteY6" fmla="*/ 169545 h 234315"/>
                <a:gd name="connsiteX7" fmla="*/ 213360 w 228075"/>
                <a:gd name="connsiteY7" fmla="*/ 177165 h 234315"/>
                <a:gd name="connsiteX8" fmla="*/ 201930 w 228075"/>
                <a:gd name="connsiteY8" fmla="*/ 184785 h 234315"/>
                <a:gd name="connsiteX9" fmla="*/ 196215 w 228075"/>
                <a:gd name="connsiteY9" fmla="*/ 188595 h 234315"/>
                <a:gd name="connsiteX10" fmla="*/ 180975 w 228075"/>
                <a:gd name="connsiteY10" fmla="*/ 200025 h 234315"/>
                <a:gd name="connsiteX11" fmla="*/ 167640 w 228075"/>
                <a:gd name="connsiteY11" fmla="*/ 219075 h 234315"/>
                <a:gd name="connsiteX12" fmla="*/ 160020 w 228075"/>
                <a:gd name="connsiteY12" fmla="*/ 226695 h 234315"/>
                <a:gd name="connsiteX13" fmla="*/ 152400 w 228075"/>
                <a:gd name="connsiteY13" fmla="*/ 232410 h 234315"/>
                <a:gd name="connsiteX14" fmla="*/ 139065 w 228075"/>
                <a:gd name="connsiteY14" fmla="*/ 234315 h 234315"/>
                <a:gd name="connsiteX15" fmla="*/ 99060 w 228075"/>
                <a:gd name="connsiteY15" fmla="*/ 230505 h 234315"/>
                <a:gd name="connsiteX16" fmla="*/ 78105 w 228075"/>
                <a:gd name="connsiteY16" fmla="*/ 213360 h 234315"/>
                <a:gd name="connsiteX17" fmla="*/ 64770 w 228075"/>
                <a:gd name="connsiteY17" fmla="*/ 203835 h 234315"/>
                <a:gd name="connsiteX18" fmla="*/ 47625 w 228075"/>
                <a:gd name="connsiteY18" fmla="*/ 192405 h 234315"/>
                <a:gd name="connsiteX19" fmla="*/ 34290 w 228075"/>
                <a:gd name="connsiteY19" fmla="*/ 180975 h 234315"/>
                <a:gd name="connsiteX20" fmla="*/ 28575 w 228075"/>
                <a:gd name="connsiteY20" fmla="*/ 179070 h 234315"/>
                <a:gd name="connsiteX21" fmla="*/ 22860 w 228075"/>
                <a:gd name="connsiteY21" fmla="*/ 173355 h 234315"/>
                <a:gd name="connsiteX22" fmla="*/ 15240 w 228075"/>
                <a:gd name="connsiteY22" fmla="*/ 169545 h 234315"/>
                <a:gd name="connsiteX23" fmla="*/ 13335 w 228075"/>
                <a:gd name="connsiteY23" fmla="*/ 163830 h 234315"/>
                <a:gd name="connsiteX24" fmla="*/ 5715 w 228075"/>
                <a:gd name="connsiteY24" fmla="*/ 156210 h 234315"/>
                <a:gd name="connsiteX25" fmla="*/ 0 w 228075"/>
                <a:gd name="connsiteY25" fmla="*/ 144780 h 234315"/>
                <a:gd name="connsiteX26" fmla="*/ 1905 w 228075"/>
                <a:gd name="connsiteY26" fmla="*/ 102870 h 234315"/>
                <a:gd name="connsiteX27" fmla="*/ 7620 w 228075"/>
                <a:gd name="connsiteY27" fmla="*/ 97155 h 234315"/>
                <a:gd name="connsiteX28" fmla="*/ 11430 w 228075"/>
                <a:gd name="connsiteY28" fmla="*/ 91440 h 234315"/>
                <a:gd name="connsiteX29" fmla="*/ 15240 w 228075"/>
                <a:gd name="connsiteY29" fmla="*/ 83820 h 234315"/>
                <a:gd name="connsiteX30" fmla="*/ 28575 w 228075"/>
                <a:gd name="connsiteY30" fmla="*/ 70485 h 234315"/>
                <a:gd name="connsiteX31" fmla="*/ 34290 w 228075"/>
                <a:gd name="connsiteY31" fmla="*/ 64770 h 234315"/>
                <a:gd name="connsiteX32" fmla="*/ 43815 w 228075"/>
                <a:gd name="connsiteY32" fmla="*/ 51435 h 234315"/>
                <a:gd name="connsiteX33" fmla="*/ 55245 w 228075"/>
                <a:gd name="connsiteY33" fmla="*/ 34290 h 234315"/>
                <a:gd name="connsiteX34" fmla="*/ 59055 w 228075"/>
                <a:gd name="connsiteY34" fmla="*/ 28575 h 234315"/>
                <a:gd name="connsiteX35" fmla="*/ 66675 w 228075"/>
                <a:gd name="connsiteY35" fmla="*/ 13335 h 234315"/>
                <a:gd name="connsiteX36" fmla="*/ 72390 w 228075"/>
                <a:gd name="connsiteY36" fmla="*/ 9525 h 234315"/>
                <a:gd name="connsiteX37" fmla="*/ 76200 w 228075"/>
                <a:gd name="connsiteY37" fmla="*/ 3810 h 234315"/>
                <a:gd name="connsiteX38" fmla="*/ 93345 w 228075"/>
                <a:gd name="connsiteY38" fmla="*/ 0 h 234315"/>
                <a:gd name="connsiteX39" fmla="*/ 104775 w 228075"/>
                <a:gd name="connsiteY39" fmla="*/ 1905 h 234315"/>
                <a:gd name="connsiteX40" fmla="*/ 121920 w 228075"/>
                <a:gd name="connsiteY40" fmla="*/ 11430 h 234315"/>
                <a:gd name="connsiteX41" fmla="*/ 135255 w 228075"/>
                <a:gd name="connsiteY41" fmla="*/ 20955 h 234315"/>
                <a:gd name="connsiteX42" fmla="*/ 148590 w 228075"/>
                <a:gd name="connsiteY42" fmla="*/ 30480 h 234315"/>
                <a:gd name="connsiteX43" fmla="*/ 154305 w 228075"/>
                <a:gd name="connsiteY43" fmla="*/ 32385 h 234315"/>
                <a:gd name="connsiteX44" fmla="*/ 161925 w 228075"/>
                <a:gd name="connsiteY44" fmla="*/ 38100 h 234315"/>
                <a:gd name="connsiteX45" fmla="*/ 167640 w 228075"/>
                <a:gd name="connsiteY45" fmla="*/ 40005 h 234315"/>
                <a:gd name="connsiteX46" fmla="*/ 171450 w 228075"/>
                <a:gd name="connsiteY46" fmla="*/ 45720 h 234315"/>
                <a:gd name="connsiteX47" fmla="*/ 180975 w 228075"/>
                <a:gd name="connsiteY47" fmla="*/ 51435 h 234315"/>
                <a:gd name="connsiteX48" fmla="*/ 184785 w 228075"/>
                <a:gd name="connsiteY48" fmla="*/ 57150 h 234315"/>
                <a:gd name="connsiteX49" fmla="*/ 190500 w 228075"/>
                <a:gd name="connsiteY49" fmla="*/ 70485 h 234315"/>
                <a:gd name="connsiteX50" fmla="*/ 192405 w 228075"/>
                <a:gd name="connsiteY50" fmla="*/ 80010 h 234315"/>
                <a:gd name="connsiteX51" fmla="*/ 196215 w 228075"/>
                <a:gd name="connsiteY51" fmla="*/ 114300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8075" h="234315">
                  <a:moveTo>
                    <a:pt x="196215" y="114300"/>
                  </a:moveTo>
                  <a:cubicBezTo>
                    <a:pt x="198437" y="120967"/>
                    <a:pt x="202600" y="118053"/>
                    <a:pt x="205740" y="120015"/>
                  </a:cubicBezTo>
                  <a:cubicBezTo>
                    <a:pt x="207682" y="121228"/>
                    <a:pt x="209836" y="122206"/>
                    <a:pt x="211455" y="123825"/>
                  </a:cubicBezTo>
                  <a:cubicBezTo>
                    <a:pt x="213074" y="125444"/>
                    <a:pt x="213799" y="127781"/>
                    <a:pt x="215265" y="129540"/>
                  </a:cubicBezTo>
                  <a:cubicBezTo>
                    <a:pt x="216990" y="131610"/>
                    <a:pt x="219075" y="133350"/>
                    <a:pt x="220980" y="135255"/>
                  </a:cubicBezTo>
                  <a:cubicBezTo>
                    <a:pt x="221615" y="137160"/>
                    <a:pt x="222180" y="139090"/>
                    <a:pt x="222885" y="140970"/>
                  </a:cubicBezTo>
                  <a:cubicBezTo>
                    <a:pt x="226782" y="151362"/>
                    <a:pt x="231296" y="156533"/>
                    <a:pt x="224790" y="169545"/>
                  </a:cubicBezTo>
                  <a:cubicBezTo>
                    <a:pt x="222742" y="173641"/>
                    <a:pt x="217170" y="174625"/>
                    <a:pt x="213360" y="177165"/>
                  </a:cubicBezTo>
                  <a:lnTo>
                    <a:pt x="201930" y="184785"/>
                  </a:lnTo>
                  <a:cubicBezTo>
                    <a:pt x="200025" y="186055"/>
                    <a:pt x="197834" y="186976"/>
                    <a:pt x="196215" y="188595"/>
                  </a:cubicBezTo>
                  <a:cubicBezTo>
                    <a:pt x="187882" y="196928"/>
                    <a:pt x="192810" y="192924"/>
                    <a:pt x="180975" y="200025"/>
                  </a:cubicBezTo>
                  <a:cubicBezTo>
                    <a:pt x="178103" y="204333"/>
                    <a:pt x="171589" y="214562"/>
                    <a:pt x="167640" y="219075"/>
                  </a:cubicBezTo>
                  <a:cubicBezTo>
                    <a:pt x="165275" y="221778"/>
                    <a:pt x="162723" y="224330"/>
                    <a:pt x="160020" y="226695"/>
                  </a:cubicBezTo>
                  <a:cubicBezTo>
                    <a:pt x="157631" y="228786"/>
                    <a:pt x="155384" y="231325"/>
                    <a:pt x="152400" y="232410"/>
                  </a:cubicBezTo>
                  <a:cubicBezTo>
                    <a:pt x="148180" y="233944"/>
                    <a:pt x="143510" y="233680"/>
                    <a:pt x="139065" y="234315"/>
                  </a:cubicBezTo>
                  <a:cubicBezTo>
                    <a:pt x="125730" y="233045"/>
                    <a:pt x="112214" y="233035"/>
                    <a:pt x="99060" y="230505"/>
                  </a:cubicBezTo>
                  <a:cubicBezTo>
                    <a:pt x="87970" y="228372"/>
                    <a:pt x="87707" y="218161"/>
                    <a:pt x="78105" y="213360"/>
                  </a:cubicBezTo>
                  <a:cubicBezTo>
                    <a:pt x="59935" y="204275"/>
                    <a:pt x="80216" y="215420"/>
                    <a:pt x="64770" y="203835"/>
                  </a:cubicBezTo>
                  <a:cubicBezTo>
                    <a:pt x="59275" y="199714"/>
                    <a:pt x="52482" y="197262"/>
                    <a:pt x="47625" y="192405"/>
                  </a:cubicBezTo>
                  <a:cubicBezTo>
                    <a:pt x="43121" y="187901"/>
                    <a:pt x="39992" y="184233"/>
                    <a:pt x="34290" y="180975"/>
                  </a:cubicBezTo>
                  <a:cubicBezTo>
                    <a:pt x="32547" y="179979"/>
                    <a:pt x="30480" y="179705"/>
                    <a:pt x="28575" y="179070"/>
                  </a:cubicBezTo>
                  <a:cubicBezTo>
                    <a:pt x="26670" y="177165"/>
                    <a:pt x="25052" y="174921"/>
                    <a:pt x="22860" y="173355"/>
                  </a:cubicBezTo>
                  <a:cubicBezTo>
                    <a:pt x="20549" y="171704"/>
                    <a:pt x="17248" y="171553"/>
                    <a:pt x="15240" y="169545"/>
                  </a:cubicBezTo>
                  <a:cubicBezTo>
                    <a:pt x="13820" y="168125"/>
                    <a:pt x="14502" y="165464"/>
                    <a:pt x="13335" y="163830"/>
                  </a:cubicBezTo>
                  <a:cubicBezTo>
                    <a:pt x="11247" y="160907"/>
                    <a:pt x="8053" y="158937"/>
                    <a:pt x="5715" y="156210"/>
                  </a:cubicBezTo>
                  <a:cubicBezTo>
                    <a:pt x="1686" y="151510"/>
                    <a:pt x="1844" y="150311"/>
                    <a:pt x="0" y="144780"/>
                  </a:cubicBezTo>
                  <a:cubicBezTo>
                    <a:pt x="635" y="130810"/>
                    <a:pt x="-304" y="116679"/>
                    <a:pt x="1905" y="102870"/>
                  </a:cubicBezTo>
                  <a:cubicBezTo>
                    <a:pt x="2331" y="100210"/>
                    <a:pt x="5895" y="99225"/>
                    <a:pt x="7620" y="97155"/>
                  </a:cubicBezTo>
                  <a:cubicBezTo>
                    <a:pt x="9086" y="95396"/>
                    <a:pt x="10294" y="93428"/>
                    <a:pt x="11430" y="91440"/>
                  </a:cubicBezTo>
                  <a:cubicBezTo>
                    <a:pt x="12839" y="88974"/>
                    <a:pt x="13442" y="86018"/>
                    <a:pt x="15240" y="83820"/>
                  </a:cubicBezTo>
                  <a:cubicBezTo>
                    <a:pt x="19221" y="78955"/>
                    <a:pt x="24130" y="74930"/>
                    <a:pt x="28575" y="70485"/>
                  </a:cubicBezTo>
                  <a:cubicBezTo>
                    <a:pt x="30480" y="68580"/>
                    <a:pt x="33085" y="67180"/>
                    <a:pt x="34290" y="64770"/>
                  </a:cubicBezTo>
                  <a:cubicBezTo>
                    <a:pt x="43375" y="46600"/>
                    <a:pt x="32230" y="66881"/>
                    <a:pt x="43815" y="51435"/>
                  </a:cubicBezTo>
                  <a:cubicBezTo>
                    <a:pt x="47936" y="45940"/>
                    <a:pt x="51435" y="40005"/>
                    <a:pt x="55245" y="34290"/>
                  </a:cubicBezTo>
                  <a:cubicBezTo>
                    <a:pt x="56515" y="32385"/>
                    <a:pt x="58031" y="30623"/>
                    <a:pt x="59055" y="28575"/>
                  </a:cubicBezTo>
                  <a:cubicBezTo>
                    <a:pt x="61595" y="23495"/>
                    <a:pt x="61949" y="16485"/>
                    <a:pt x="66675" y="13335"/>
                  </a:cubicBezTo>
                  <a:lnTo>
                    <a:pt x="72390" y="9525"/>
                  </a:lnTo>
                  <a:cubicBezTo>
                    <a:pt x="73660" y="7620"/>
                    <a:pt x="74295" y="5080"/>
                    <a:pt x="76200" y="3810"/>
                  </a:cubicBezTo>
                  <a:cubicBezTo>
                    <a:pt x="77353" y="3041"/>
                    <a:pt x="93135" y="42"/>
                    <a:pt x="93345" y="0"/>
                  </a:cubicBezTo>
                  <a:cubicBezTo>
                    <a:pt x="97155" y="635"/>
                    <a:pt x="101075" y="795"/>
                    <a:pt x="104775" y="1905"/>
                  </a:cubicBezTo>
                  <a:cubicBezTo>
                    <a:pt x="107717" y="2788"/>
                    <a:pt x="120377" y="10230"/>
                    <a:pt x="121920" y="11430"/>
                  </a:cubicBezTo>
                  <a:cubicBezTo>
                    <a:pt x="135480" y="21977"/>
                    <a:pt x="123606" y="17072"/>
                    <a:pt x="135255" y="20955"/>
                  </a:cubicBezTo>
                  <a:cubicBezTo>
                    <a:pt x="138430" y="30480"/>
                    <a:pt x="135255" y="26035"/>
                    <a:pt x="148590" y="30480"/>
                  </a:cubicBezTo>
                  <a:lnTo>
                    <a:pt x="154305" y="32385"/>
                  </a:lnTo>
                  <a:cubicBezTo>
                    <a:pt x="156845" y="34290"/>
                    <a:pt x="159168" y="36525"/>
                    <a:pt x="161925" y="38100"/>
                  </a:cubicBezTo>
                  <a:cubicBezTo>
                    <a:pt x="163668" y="39096"/>
                    <a:pt x="166072" y="38751"/>
                    <a:pt x="167640" y="40005"/>
                  </a:cubicBezTo>
                  <a:cubicBezTo>
                    <a:pt x="169428" y="41435"/>
                    <a:pt x="169712" y="44230"/>
                    <a:pt x="171450" y="45720"/>
                  </a:cubicBezTo>
                  <a:cubicBezTo>
                    <a:pt x="174261" y="48130"/>
                    <a:pt x="177800" y="49530"/>
                    <a:pt x="180975" y="51435"/>
                  </a:cubicBezTo>
                  <a:cubicBezTo>
                    <a:pt x="182245" y="53340"/>
                    <a:pt x="183649" y="55162"/>
                    <a:pt x="184785" y="57150"/>
                  </a:cubicBezTo>
                  <a:cubicBezTo>
                    <a:pt x="187208" y="61390"/>
                    <a:pt x="189313" y="65736"/>
                    <a:pt x="190500" y="70485"/>
                  </a:cubicBezTo>
                  <a:cubicBezTo>
                    <a:pt x="191285" y="73626"/>
                    <a:pt x="191703" y="76849"/>
                    <a:pt x="192405" y="80010"/>
                  </a:cubicBezTo>
                  <a:cubicBezTo>
                    <a:pt x="194618" y="89969"/>
                    <a:pt x="193993" y="107633"/>
                    <a:pt x="196215" y="114300"/>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246C0AF-FF6E-2A2B-E90A-3A8DC364AD05}"/>
                </a:ext>
              </a:extLst>
            </p:cNvPr>
            <p:cNvSpPr/>
            <p:nvPr/>
          </p:nvSpPr>
          <p:spPr>
            <a:xfrm>
              <a:off x="621010" y="1937385"/>
              <a:ext cx="233158" cy="236220"/>
            </a:xfrm>
            <a:custGeom>
              <a:avLst/>
              <a:gdLst>
                <a:gd name="connsiteX0" fmla="*/ 47645 w 233158"/>
                <a:gd name="connsiteY0" fmla="*/ 59055 h 236220"/>
                <a:gd name="connsiteX1" fmla="*/ 53360 w 233158"/>
                <a:gd name="connsiteY1" fmla="*/ 49530 h 236220"/>
                <a:gd name="connsiteX2" fmla="*/ 74315 w 233158"/>
                <a:gd name="connsiteY2" fmla="*/ 30480 h 236220"/>
                <a:gd name="connsiteX3" fmla="*/ 81935 w 233158"/>
                <a:gd name="connsiteY3" fmla="*/ 15240 h 236220"/>
                <a:gd name="connsiteX4" fmla="*/ 83840 w 233158"/>
                <a:gd name="connsiteY4" fmla="*/ 7620 h 236220"/>
                <a:gd name="connsiteX5" fmla="*/ 89555 w 233158"/>
                <a:gd name="connsiteY5" fmla="*/ 3810 h 236220"/>
                <a:gd name="connsiteX6" fmla="*/ 97175 w 233158"/>
                <a:gd name="connsiteY6" fmla="*/ 5715 h 236220"/>
                <a:gd name="connsiteX7" fmla="*/ 106700 w 233158"/>
                <a:gd name="connsiteY7" fmla="*/ 7620 h 236220"/>
                <a:gd name="connsiteX8" fmla="*/ 112415 w 233158"/>
                <a:gd name="connsiteY8" fmla="*/ 11430 h 236220"/>
                <a:gd name="connsiteX9" fmla="*/ 123845 w 233158"/>
                <a:gd name="connsiteY9" fmla="*/ 15240 h 236220"/>
                <a:gd name="connsiteX10" fmla="*/ 135275 w 233158"/>
                <a:gd name="connsiteY10" fmla="*/ 7620 h 236220"/>
                <a:gd name="connsiteX11" fmla="*/ 140990 w 233158"/>
                <a:gd name="connsiteY11" fmla="*/ 5715 h 236220"/>
                <a:gd name="connsiteX12" fmla="*/ 146705 w 233158"/>
                <a:gd name="connsiteY12" fmla="*/ 0 h 236220"/>
                <a:gd name="connsiteX13" fmla="*/ 167660 w 233158"/>
                <a:gd name="connsiteY13" fmla="*/ 1905 h 236220"/>
                <a:gd name="connsiteX14" fmla="*/ 182900 w 233158"/>
                <a:gd name="connsiteY14" fmla="*/ 17145 h 236220"/>
                <a:gd name="connsiteX15" fmla="*/ 190520 w 233158"/>
                <a:gd name="connsiteY15" fmla="*/ 20955 h 236220"/>
                <a:gd name="connsiteX16" fmla="*/ 198140 w 233158"/>
                <a:gd name="connsiteY16" fmla="*/ 28575 h 236220"/>
                <a:gd name="connsiteX17" fmla="*/ 207665 w 233158"/>
                <a:gd name="connsiteY17" fmla="*/ 34290 h 236220"/>
                <a:gd name="connsiteX18" fmla="*/ 213380 w 233158"/>
                <a:gd name="connsiteY18" fmla="*/ 38100 h 236220"/>
                <a:gd name="connsiteX19" fmla="*/ 221000 w 233158"/>
                <a:gd name="connsiteY19" fmla="*/ 47625 h 236220"/>
                <a:gd name="connsiteX20" fmla="*/ 226715 w 233158"/>
                <a:gd name="connsiteY20" fmla="*/ 55245 h 236220"/>
                <a:gd name="connsiteX21" fmla="*/ 219095 w 233158"/>
                <a:gd name="connsiteY21" fmla="*/ 125730 h 236220"/>
                <a:gd name="connsiteX22" fmla="*/ 211475 w 233158"/>
                <a:gd name="connsiteY22" fmla="*/ 127635 h 236220"/>
                <a:gd name="connsiteX23" fmla="*/ 203855 w 233158"/>
                <a:gd name="connsiteY23" fmla="*/ 133350 h 236220"/>
                <a:gd name="connsiteX24" fmla="*/ 201950 w 233158"/>
                <a:gd name="connsiteY24" fmla="*/ 139065 h 236220"/>
                <a:gd name="connsiteX25" fmla="*/ 200045 w 233158"/>
                <a:gd name="connsiteY25" fmla="*/ 154305 h 236220"/>
                <a:gd name="connsiteX26" fmla="*/ 194330 w 233158"/>
                <a:gd name="connsiteY26" fmla="*/ 167640 h 236220"/>
                <a:gd name="connsiteX27" fmla="*/ 186710 w 233158"/>
                <a:gd name="connsiteY27" fmla="*/ 196215 h 236220"/>
                <a:gd name="connsiteX28" fmla="*/ 179090 w 233158"/>
                <a:gd name="connsiteY28" fmla="*/ 203835 h 236220"/>
                <a:gd name="connsiteX29" fmla="*/ 146705 w 233158"/>
                <a:gd name="connsiteY29" fmla="*/ 205740 h 236220"/>
                <a:gd name="connsiteX30" fmla="*/ 139085 w 233158"/>
                <a:gd name="connsiteY30" fmla="*/ 209550 h 236220"/>
                <a:gd name="connsiteX31" fmla="*/ 121940 w 233158"/>
                <a:gd name="connsiteY31" fmla="*/ 213360 h 236220"/>
                <a:gd name="connsiteX32" fmla="*/ 112415 w 233158"/>
                <a:gd name="connsiteY32" fmla="*/ 222885 h 236220"/>
                <a:gd name="connsiteX33" fmla="*/ 97175 w 233158"/>
                <a:gd name="connsiteY33" fmla="*/ 236220 h 236220"/>
                <a:gd name="connsiteX34" fmla="*/ 81935 w 233158"/>
                <a:gd name="connsiteY34" fmla="*/ 228600 h 236220"/>
                <a:gd name="connsiteX35" fmla="*/ 68600 w 233158"/>
                <a:gd name="connsiteY35" fmla="*/ 211455 h 236220"/>
                <a:gd name="connsiteX36" fmla="*/ 62885 w 233158"/>
                <a:gd name="connsiteY36" fmla="*/ 194310 h 236220"/>
                <a:gd name="connsiteX37" fmla="*/ 57170 w 233158"/>
                <a:gd name="connsiteY37" fmla="*/ 188595 h 236220"/>
                <a:gd name="connsiteX38" fmla="*/ 36215 w 233158"/>
                <a:gd name="connsiteY38" fmla="*/ 175260 h 236220"/>
                <a:gd name="connsiteX39" fmla="*/ 22880 w 233158"/>
                <a:gd name="connsiteY39" fmla="*/ 167640 h 236220"/>
                <a:gd name="connsiteX40" fmla="*/ 11450 w 233158"/>
                <a:gd name="connsiteY40" fmla="*/ 146685 h 236220"/>
                <a:gd name="connsiteX41" fmla="*/ 5735 w 233158"/>
                <a:gd name="connsiteY41" fmla="*/ 135255 h 236220"/>
                <a:gd name="connsiteX42" fmla="*/ 3830 w 233158"/>
                <a:gd name="connsiteY42" fmla="*/ 125730 h 236220"/>
                <a:gd name="connsiteX43" fmla="*/ 20 w 233158"/>
                <a:gd name="connsiteY43" fmla="*/ 114300 h 236220"/>
                <a:gd name="connsiteX44" fmla="*/ 1925 w 233158"/>
                <a:gd name="connsiteY44" fmla="*/ 87630 h 236220"/>
                <a:gd name="connsiteX45" fmla="*/ 20975 w 233158"/>
                <a:gd name="connsiteY45" fmla="*/ 78105 h 236220"/>
                <a:gd name="connsiteX46" fmla="*/ 47645 w 233158"/>
                <a:gd name="connsiteY46" fmla="*/ 59055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3158" h="236220">
                  <a:moveTo>
                    <a:pt x="47645" y="59055"/>
                  </a:moveTo>
                  <a:cubicBezTo>
                    <a:pt x="53043" y="54292"/>
                    <a:pt x="50869" y="52270"/>
                    <a:pt x="53360" y="49530"/>
                  </a:cubicBezTo>
                  <a:cubicBezTo>
                    <a:pt x="80020" y="20204"/>
                    <a:pt x="56053" y="51786"/>
                    <a:pt x="74315" y="30480"/>
                  </a:cubicBezTo>
                  <a:cubicBezTo>
                    <a:pt x="78133" y="26025"/>
                    <a:pt x="80095" y="20759"/>
                    <a:pt x="81935" y="15240"/>
                  </a:cubicBezTo>
                  <a:cubicBezTo>
                    <a:pt x="82763" y="12756"/>
                    <a:pt x="82388" y="9798"/>
                    <a:pt x="83840" y="7620"/>
                  </a:cubicBezTo>
                  <a:cubicBezTo>
                    <a:pt x="85110" y="5715"/>
                    <a:pt x="87650" y="5080"/>
                    <a:pt x="89555" y="3810"/>
                  </a:cubicBezTo>
                  <a:cubicBezTo>
                    <a:pt x="92095" y="4445"/>
                    <a:pt x="94619" y="5147"/>
                    <a:pt x="97175" y="5715"/>
                  </a:cubicBezTo>
                  <a:cubicBezTo>
                    <a:pt x="100336" y="6417"/>
                    <a:pt x="103668" y="6483"/>
                    <a:pt x="106700" y="7620"/>
                  </a:cubicBezTo>
                  <a:cubicBezTo>
                    <a:pt x="108844" y="8424"/>
                    <a:pt x="110323" y="10500"/>
                    <a:pt x="112415" y="11430"/>
                  </a:cubicBezTo>
                  <a:cubicBezTo>
                    <a:pt x="116085" y="13061"/>
                    <a:pt x="123845" y="15240"/>
                    <a:pt x="123845" y="15240"/>
                  </a:cubicBezTo>
                  <a:cubicBezTo>
                    <a:pt x="127655" y="12700"/>
                    <a:pt x="131272" y="9844"/>
                    <a:pt x="135275" y="7620"/>
                  </a:cubicBezTo>
                  <a:cubicBezTo>
                    <a:pt x="137030" y="6645"/>
                    <a:pt x="139319" y="6829"/>
                    <a:pt x="140990" y="5715"/>
                  </a:cubicBezTo>
                  <a:cubicBezTo>
                    <a:pt x="143232" y="4221"/>
                    <a:pt x="144800" y="1905"/>
                    <a:pt x="146705" y="0"/>
                  </a:cubicBezTo>
                  <a:cubicBezTo>
                    <a:pt x="153690" y="635"/>
                    <a:pt x="160883" y="98"/>
                    <a:pt x="167660" y="1905"/>
                  </a:cubicBezTo>
                  <a:cubicBezTo>
                    <a:pt x="174517" y="3733"/>
                    <a:pt x="178440" y="13242"/>
                    <a:pt x="182900" y="17145"/>
                  </a:cubicBezTo>
                  <a:cubicBezTo>
                    <a:pt x="185037" y="19015"/>
                    <a:pt x="188248" y="19251"/>
                    <a:pt x="190520" y="20955"/>
                  </a:cubicBezTo>
                  <a:cubicBezTo>
                    <a:pt x="193394" y="23110"/>
                    <a:pt x="195305" y="26370"/>
                    <a:pt x="198140" y="28575"/>
                  </a:cubicBezTo>
                  <a:cubicBezTo>
                    <a:pt x="201063" y="30848"/>
                    <a:pt x="204525" y="32328"/>
                    <a:pt x="207665" y="34290"/>
                  </a:cubicBezTo>
                  <a:cubicBezTo>
                    <a:pt x="209607" y="35503"/>
                    <a:pt x="211475" y="36830"/>
                    <a:pt x="213380" y="38100"/>
                  </a:cubicBezTo>
                  <a:cubicBezTo>
                    <a:pt x="217089" y="49226"/>
                    <a:pt x="212383" y="39008"/>
                    <a:pt x="221000" y="47625"/>
                  </a:cubicBezTo>
                  <a:cubicBezTo>
                    <a:pt x="223245" y="49870"/>
                    <a:pt x="224810" y="52705"/>
                    <a:pt x="226715" y="55245"/>
                  </a:cubicBezTo>
                  <a:cubicBezTo>
                    <a:pt x="225170" y="110848"/>
                    <a:pt x="246469" y="117909"/>
                    <a:pt x="219095" y="125730"/>
                  </a:cubicBezTo>
                  <a:cubicBezTo>
                    <a:pt x="216578" y="126449"/>
                    <a:pt x="214015" y="127000"/>
                    <a:pt x="211475" y="127635"/>
                  </a:cubicBezTo>
                  <a:cubicBezTo>
                    <a:pt x="208935" y="129540"/>
                    <a:pt x="205888" y="130911"/>
                    <a:pt x="203855" y="133350"/>
                  </a:cubicBezTo>
                  <a:cubicBezTo>
                    <a:pt x="202569" y="134893"/>
                    <a:pt x="202309" y="137089"/>
                    <a:pt x="201950" y="139065"/>
                  </a:cubicBezTo>
                  <a:cubicBezTo>
                    <a:pt x="201034" y="144102"/>
                    <a:pt x="201287" y="149338"/>
                    <a:pt x="200045" y="154305"/>
                  </a:cubicBezTo>
                  <a:cubicBezTo>
                    <a:pt x="193849" y="179089"/>
                    <a:pt x="198185" y="148364"/>
                    <a:pt x="194330" y="167640"/>
                  </a:cubicBezTo>
                  <a:cubicBezTo>
                    <a:pt x="191427" y="182157"/>
                    <a:pt x="194425" y="187214"/>
                    <a:pt x="186710" y="196215"/>
                  </a:cubicBezTo>
                  <a:cubicBezTo>
                    <a:pt x="184372" y="198942"/>
                    <a:pt x="182584" y="203003"/>
                    <a:pt x="179090" y="203835"/>
                  </a:cubicBezTo>
                  <a:cubicBezTo>
                    <a:pt x="168570" y="206340"/>
                    <a:pt x="157500" y="205105"/>
                    <a:pt x="146705" y="205740"/>
                  </a:cubicBezTo>
                  <a:cubicBezTo>
                    <a:pt x="144165" y="207010"/>
                    <a:pt x="141744" y="208553"/>
                    <a:pt x="139085" y="209550"/>
                  </a:cubicBezTo>
                  <a:cubicBezTo>
                    <a:pt x="136010" y="210703"/>
                    <a:pt x="124526" y="212843"/>
                    <a:pt x="121940" y="213360"/>
                  </a:cubicBezTo>
                  <a:cubicBezTo>
                    <a:pt x="105477" y="221592"/>
                    <a:pt x="120201" y="211984"/>
                    <a:pt x="112415" y="222885"/>
                  </a:cubicBezTo>
                  <a:cubicBezTo>
                    <a:pt x="108621" y="228197"/>
                    <a:pt x="102303" y="232374"/>
                    <a:pt x="97175" y="236220"/>
                  </a:cubicBezTo>
                  <a:cubicBezTo>
                    <a:pt x="89722" y="234357"/>
                    <a:pt x="87711" y="234901"/>
                    <a:pt x="81935" y="228600"/>
                  </a:cubicBezTo>
                  <a:cubicBezTo>
                    <a:pt x="77043" y="223263"/>
                    <a:pt x="68600" y="211455"/>
                    <a:pt x="68600" y="211455"/>
                  </a:cubicBezTo>
                  <a:cubicBezTo>
                    <a:pt x="67239" y="206010"/>
                    <a:pt x="65874" y="199092"/>
                    <a:pt x="62885" y="194310"/>
                  </a:cubicBezTo>
                  <a:cubicBezTo>
                    <a:pt x="61457" y="192025"/>
                    <a:pt x="59362" y="190161"/>
                    <a:pt x="57170" y="188595"/>
                  </a:cubicBezTo>
                  <a:cubicBezTo>
                    <a:pt x="50433" y="183783"/>
                    <a:pt x="43620" y="178963"/>
                    <a:pt x="36215" y="175260"/>
                  </a:cubicBezTo>
                  <a:cubicBezTo>
                    <a:pt x="26547" y="170426"/>
                    <a:pt x="30958" y="173025"/>
                    <a:pt x="22880" y="167640"/>
                  </a:cubicBezTo>
                  <a:cubicBezTo>
                    <a:pt x="5984" y="142296"/>
                    <a:pt x="22471" y="168727"/>
                    <a:pt x="11450" y="146685"/>
                  </a:cubicBezTo>
                  <a:cubicBezTo>
                    <a:pt x="6794" y="137373"/>
                    <a:pt x="8129" y="144832"/>
                    <a:pt x="5735" y="135255"/>
                  </a:cubicBezTo>
                  <a:cubicBezTo>
                    <a:pt x="4950" y="132114"/>
                    <a:pt x="4682" y="128854"/>
                    <a:pt x="3830" y="125730"/>
                  </a:cubicBezTo>
                  <a:cubicBezTo>
                    <a:pt x="2773" y="121855"/>
                    <a:pt x="20" y="114300"/>
                    <a:pt x="20" y="114300"/>
                  </a:cubicBezTo>
                  <a:cubicBezTo>
                    <a:pt x="655" y="105410"/>
                    <a:pt x="-1305" y="95937"/>
                    <a:pt x="1925" y="87630"/>
                  </a:cubicBezTo>
                  <a:cubicBezTo>
                    <a:pt x="4933" y="79896"/>
                    <a:pt x="14974" y="80355"/>
                    <a:pt x="20975" y="78105"/>
                  </a:cubicBezTo>
                  <a:cubicBezTo>
                    <a:pt x="31892" y="74011"/>
                    <a:pt x="42247" y="63818"/>
                    <a:pt x="47645" y="59055"/>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5FAEDFB-A7B2-A64F-8BD4-FB31532328F1}"/>
                </a:ext>
              </a:extLst>
            </p:cNvPr>
            <p:cNvSpPr/>
            <p:nvPr/>
          </p:nvSpPr>
          <p:spPr>
            <a:xfrm>
              <a:off x="626745" y="2790826"/>
              <a:ext cx="217340" cy="212466"/>
            </a:xfrm>
            <a:custGeom>
              <a:avLst/>
              <a:gdLst>
                <a:gd name="connsiteX0" fmla="*/ 205740 w 217340"/>
                <a:gd name="connsiteY0" fmla="*/ 194310 h 195321"/>
                <a:gd name="connsiteX1" fmla="*/ 165735 w 217340"/>
                <a:gd name="connsiteY1" fmla="*/ 186690 h 195321"/>
                <a:gd name="connsiteX2" fmla="*/ 160020 w 217340"/>
                <a:gd name="connsiteY2" fmla="*/ 182880 h 195321"/>
                <a:gd name="connsiteX3" fmla="*/ 150495 w 217340"/>
                <a:gd name="connsiteY3" fmla="*/ 179070 h 195321"/>
                <a:gd name="connsiteX4" fmla="*/ 144780 w 217340"/>
                <a:gd name="connsiteY4" fmla="*/ 173355 h 195321"/>
                <a:gd name="connsiteX5" fmla="*/ 137160 w 217340"/>
                <a:gd name="connsiteY5" fmla="*/ 169545 h 195321"/>
                <a:gd name="connsiteX6" fmla="*/ 125730 w 217340"/>
                <a:gd name="connsiteY6" fmla="*/ 161925 h 195321"/>
                <a:gd name="connsiteX7" fmla="*/ 120015 w 217340"/>
                <a:gd name="connsiteY7" fmla="*/ 156210 h 195321"/>
                <a:gd name="connsiteX8" fmla="*/ 114300 w 217340"/>
                <a:gd name="connsiteY8" fmla="*/ 152400 h 195321"/>
                <a:gd name="connsiteX9" fmla="*/ 93345 w 217340"/>
                <a:gd name="connsiteY9" fmla="*/ 135255 h 195321"/>
                <a:gd name="connsiteX10" fmla="*/ 83820 w 217340"/>
                <a:gd name="connsiteY10" fmla="*/ 123825 h 195321"/>
                <a:gd name="connsiteX11" fmla="*/ 78105 w 217340"/>
                <a:gd name="connsiteY11" fmla="*/ 116205 h 195321"/>
                <a:gd name="connsiteX12" fmla="*/ 62865 w 217340"/>
                <a:gd name="connsiteY12" fmla="*/ 104775 h 195321"/>
                <a:gd name="connsiteX13" fmla="*/ 51435 w 217340"/>
                <a:gd name="connsiteY13" fmla="*/ 93345 h 195321"/>
                <a:gd name="connsiteX14" fmla="*/ 45720 w 217340"/>
                <a:gd name="connsiteY14" fmla="*/ 87630 h 195321"/>
                <a:gd name="connsiteX15" fmla="*/ 40005 w 217340"/>
                <a:gd name="connsiteY15" fmla="*/ 80010 h 195321"/>
                <a:gd name="connsiteX16" fmla="*/ 30480 w 217340"/>
                <a:gd name="connsiteY16" fmla="*/ 70485 h 195321"/>
                <a:gd name="connsiteX17" fmla="*/ 24765 w 217340"/>
                <a:gd name="connsiteY17" fmla="*/ 62865 h 195321"/>
                <a:gd name="connsiteX18" fmla="*/ 15240 w 217340"/>
                <a:gd name="connsiteY18" fmla="*/ 53340 h 195321"/>
                <a:gd name="connsiteX19" fmla="*/ 3810 w 217340"/>
                <a:gd name="connsiteY19" fmla="*/ 41910 h 195321"/>
                <a:gd name="connsiteX20" fmla="*/ 0 w 217340"/>
                <a:gd name="connsiteY20" fmla="*/ 19050 h 195321"/>
                <a:gd name="connsiteX21" fmla="*/ 7620 w 217340"/>
                <a:gd name="connsiteY21" fmla="*/ 1905 h 195321"/>
                <a:gd name="connsiteX22" fmla="*/ 13335 w 217340"/>
                <a:gd name="connsiteY22" fmla="*/ 0 h 195321"/>
                <a:gd name="connsiteX23" fmla="*/ 41910 w 217340"/>
                <a:gd name="connsiteY23" fmla="*/ 3810 h 195321"/>
                <a:gd name="connsiteX24" fmla="*/ 45720 w 217340"/>
                <a:gd name="connsiteY24" fmla="*/ 9525 h 195321"/>
                <a:gd name="connsiteX25" fmla="*/ 51435 w 217340"/>
                <a:gd name="connsiteY25" fmla="*/ 17145 h 195321"/>
                <a:gd name="connsiteX26" fmla="*/ 59055 w 217340"/>
                <a:gd name="connsiteY26" fmla="*/ 22860 h 195321"/>
                <a:gd name="connsiteX27" fmla="*/ 66675 w 217340"/>
                <a:gd name="connsiteY27" fmla="*/ 30480 h 195321"/>
                <a:gd name="connsiteX28" fmla="*/ 70485 w 217340"/>
                <a:gd name="connsiteY28" fmla="*/ 36195 h 195321"/>
                <a:gd name="connsiteX29" fmla="*/ 78105 w 217340"/>
                <a:gd name="connsiteY29" fmla="*/ 38100 h 195321"/>
                <a:gd name="connsiteX30" fmla="*/ 87630 w 217340"/>
                <a:gd name="connsiteY30" fmla="*/ 43815 h 195321"/>
                <a:gd name="connsiteX31" fmla="*/ 93345 w 217340"/>
                <a:gd name="connsiteY31" fmla="*/ 45720 h 195321"/>
                <a:gd name="connsiteX32" fmla="*/ 106680 w 217340"/>
                <a:gd name="connsiteY32" fmla="*/ 49530 h 195321"/>
                <a:gd name="connsiteX33" fmla="*/ 112395 w 217340"/>
                <a:gd name="connsiteY33" fmla="*/ 53340 h 195321"/>
                <a:gd name="connsiteX34" fmla="*/ 123825 w 217340"/>
                <a:gd name="connsiteY34" fmla="*/ 57150 h 195321"/>
                <a:gd name="connsiteX35" fmla="*/ 129540 w 217340"/>
                <a:gd name="connsiteY35" fmla="*/ 62865 h 195321"/>
                <a:gd name="connsiteX36" fmla="*/ 139065 w 217340"/>
                <a:gd name="connsiteY36" fmla="*/ 70485 h 195321"/>
                <a:gd name="connsiteX37" fmla="*/ 150495 w 217340"/>
                <a:gd name="connsiteY37" fmla="*/ 78105 h 195321"/>
                <a:gd name="connsiteX38" fmla="*/ 161925 w 217340"/>
                <a:gd name="connsiteY38" fmla="*/ 93345 h 195321"/>
                <a:gd name="connsiteX39" fmla="*/ 169545 w 217340"/>
                <a:gd name="connsiteY39" fmla="*/ 99060 h 195321"/>
                <a:gd name="connsiteX40" fmla="*/ 173355 w 217340"/>
                <a:gd name="connsiteY40" fmla="*/ 104775 h 195321"/>
                <a:gd name="connsiteX41" fmla="*/ 179070 w 217340"/>
                <a:gd name="connsiteY41" fmla="*/ 108585 h 195321"/>
                <a:gd name="connsiteX42" fmla="*/ 186690 w 217340"/>
                <a:gd name="connsiteY42" fmla="*/ 116205 h 195321"/>
                <a:gd name="connsiteX43" fmla="*/ 190500 w 217340"/>
                <a:gd name="connsiteY43" fmla="*/ 121920 h 195321"/>
                <a:gd name="connsiteX44" fmla="*/ 200025 w 217340"/>
                <a:gd name="connsiteY44" fmla="*/ 129540 h 195321"/>
                <a:gd name="connsiteX45" fmla="*/ 201930 w 217340"/>
                <a:gd name="connsiteY45" fmla="*/ 135255 h 195321"/>
                <a:gd name="connsiteX46" fmla="*/ 209550 w 217340"/>
                <a:gd name="connsiteY46" fmla="*/ 148590 h 195321"/>
                <a:gd name="connsiteX47" fmla="*/ 213360 w 217340"/>
                <a:gd name="connsiteY47" fmla="*/ 158115 h 195321"/>
                <a:gd name="connsiteX48" fmla="*/ 217170 w 217340"/>
                <a:gd name="connsiteY48" fmla="*/ 163830 h 195321"/>
                <a:gd name="connsiteX49" fmla="*/ 205740 w 217340"/>
                <a:gd name="connsiteY49" fmla="*/ 194310 h 19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7340" h="195321">
                  <a:moveTo>
                    <a:pt x="205740" y="194310"/>
                  </a:moveTo>
                  <a:cubicBezTo>
                    <a:pt x="197167" y="198120"/>
                    <a:pt x="186746" y="190192"/>
                    <a:pt x="165735" y="186690"/>
                  </a:cubicBezTo>
                  <a:cubicBezTo>
                    <a:pt x="163830" y="185420"/>
                    <a:pt x="162068" y="183904"/>
                    <a:pt x="160020" y="182880"/>
                  </a:cubicBezTo>
                  <a:cubicBezTo>
                    <a:pt x="156961" y="181351"/>
                    <a:pt x="153395" y="180882"/>
                    <a:pt x="150495" y="179070"/>
                  </a:cubicBezTo>
                  <a:cubicBezTo>
                    <a:pt x="148210" y="177642"/>
                    <a:pt x="146972" y="174921"/>
                    <a:pt x="144780" y="173355"/>
                  </a:cubicBezTo>
                  <a:cubicBezTo>
                    <a:pt x="142469" y="171704"/>
                    <a:pt x="139595" y="171006"/>
                    <a:pt x="137160" y="169545"/>
                  </a:cubicBezTo>
                  <a:cubicBezTo>
                    <a:pt x="133233" y="167189"/>
                    <a:pt x="129344" y="164736"/>
                    <a:pt x="125730" y="161925"/>
                  </a:cubicBezTo>
                  <a:cubicBezTo>
                    <a:pt x="123603" y="160271"/>
                    <a:pt x="122085" y="157935"/>
                    <a:pt x="120015" y="156210"/>
                  </a:cubicBezTo>
                  <a:cubicBezTo>
                    <a:pt x="118256" y="154744"/>
                    <a:pt x="116152" y="153747"/>
                    <a:pt x="114300" y="152400"/>
                  </a:cubicBezTo>
                  <a:cubicBezTo>
                    <a:pt x="105458" y="145970"/>
                    <a:pt x="99921" y="142653"/>
                    <a:pt x="93345" y="135255"/>
                  </a:cubicBezTo>
                  <a:cubicBezTo>
                    <a:pt x="90050" y="131548"/>
                    <a:pt x="86918" y="127698"/>
                    <a:pt x="83820" y="123825"/>
                  </a:cubicBezTo>
                  <a:cubicBezTo>
                    <a:pt x="81837" y="121346"/>
                    <a:pt x="80454" y="118341"/>
                    <a:pt x="78105" y="116205"/>
                  </a:cubicBezTo>
                  <a:cubicBezTo>
                    <a:pt x="73406" y="111934"/>
                    <a:pt x="67355" y="109265"/>
                    <a:pt x="62865" y="104775"/>
                  </a:cubicBezTo>
                  <a:lnTo>
                    <a:pt x="51435" y="93345"/>
                  </a:lnTo>
                  <a:cubicBezTo>
                    <a:pt x="49530" y="91440"/>
                    <a:pt x="47336" y="89785"/>
                    <a:pt x="45720" y="87630"/>
                  </a:cubicBezTo>
                  <a:cubicBezTo>
                    <a:pt x="43815" y="85090"/>
                    <a:pt x="42114" y="82383"/>
                    <a:pt x="40005" y="80010"/>
                  </a:cubicBezTo>
                  <a:cubicBezTo>
                    <a:pt x="37022" y="76654"/>
                    <a:pt x="33463" y="73841"/>
                    <a:pt x="30480" y="70485"/>
                  </a:cubicBezTo>
                  <a:cubicBezTo>
                    <a:pt x="28371" y="68112"/>
                    <a:pt x="26874" y="65238"/>
                    <a:pt x="24765" y="62865"/>
                  </a:cubicBezTo>
                  <a:cubicBezTo>
                    <a:pt x="21782" y="59509"/>
                    <a:pt x="18223" y="56696"/>
                    <a:pt x="15240" y="53340"/>
                  </a:cubicBezTo>
                  <a:cubicBezTo>
                    <a:pt x="4929" y="41740"/>
                    <a:pt x="14490" y="49030"/>
                    <a:pt x="3810" y="41910"/>
                  </a:cubicBezTo>
                  <a:cubicBezTo>
                    <a:pt x="1804" y="33885"/>
                    <a:pt x="0" y="27969"/>
                    <a:pt x="0" y="19050"/>
                  </a:cubicBezTo>
                  <a:cubicBezTo>
                    <a:pt x="0" y="10564"/>
                    <a:pt x="811" y="6444"/>
                    <a:pt x="7620" y="1905"/>
                  </a:cubicBezTo>
                  <a:cubicBezTo>
                    <a:pt x="9291" y="791"/>
                    <a:pt x="11430" y="635"/>
                    <a:pt x="13335" y="0"/>
                  </a:cubicBezTo>
                  <a:cubicBezTo>
                    <a:pt x="22860" y="1270"/>
                    <a:pt x="32691" y="1099"/>
                    <a:pt x="41910" y="3810"/>
                  </a:cubicBezTo>
                  <a:cubicBezTo>
                    <a:pt x="44106" y="4456"/>
                    <a:pt x="44389" y="7662"/>
                    <a:pt x="45720" y="9525"/>
                  </a:cubicBezTo>
                  <a:cubicBezTo>
                    <a:pt x="47565" y="12109"/>
                    <a:pt x="49190" y="14900"/>
                    <a:pt x="51435" y="17145"/>
                  </a:cubicBezTo>
                  <a:cubicBezTo>
                    <a:pt x="53680" y="19390"/>
                    <a:pt x="56666" y="20769"/>
                    <a:pt x="59055" y="22860"/>
                  </a:cubicBezTo>
                  <a:cubicBezTo>
                    <a:pt x="61758" y="25225"/>
                    <a:pt x="64337" y="27753"/>
                    <a:pt x="66675" y="30480"/>
                  </a:cubicBezTo>
                  <a:cubicBezTo>
                    <a:pt x="68165" y="32218"/>
                    <a:pt x="68580" y="34925"/>
                    <a:pt x="70485" y="36195"/>
                  </a:cubicBezTo>
                  <a:cubicBezTo>
                    <a:pt x="72663" y="37647"/>
                    <a:pt x="75565" y="37465"/>
                    <a:pt x="78105" y="38100"/>
                  </a:cubicBezTo>
                  <a:cubicBezTo>
                    <a:pt x="81280" y="40005"/>
                    <a:pt x="84318" y="42159"/>
                    <a:pt x="87630" y="43815"/>
                  </a:cubicBezTo>
                  <a:cubicBezTo>
                    <a:pt x="89426" y="44713"/>
                    <a:pt x="91422" y="45143"/>
                    <a:pt x="93345" y="45720"/>
                  </a:cubicBezTo>
                  <a:cubicBezTo>
                    <a:pt x="97773" y="47048"/>
                    <a:pt x="102235" y="48260"/>
                    <a:pt x="106680" y="49530"/>
                  </a:cubicBezTo>
                  <a:cubicBezTo>
                    <a:pt x="108585" y="50800"/>
                    <a:pt x="110303" y="52410"/>
                    <a:pt x="112395" y="53340"/>
                  </a:cubicBezTo>
                  <a:cubicBezTo>
                    <a:pt x="116065" y="54971"/>
                    <a:pt x="120314" y="55200"/>
                    <a:pt x="123825" y="57150"/>
                  </a:cubicBezTo>
                  <a:cubicBezTo>
                    <a:pt x="126180" y="58458"/>
                    <a:pt x="127513" y="61091"/>
                    <a:pt x="129540" y="62865"/>
                  </a:cubicBezTo>
                  <a:cubicBezTo>
                    <a:pt x="132600" y="65542"/>
                    <a:pt x="135777" y="68094"/>
                    <a:pt x="139065" y="70485"/>
                  </a:cubicBezTo>
                  <a:cubicBezTo>
                    <a:pt x="142768" y="73178"/>
                    <a:pt x="147748" y="74442"/>
                    <a:pt x="150495" y="78105"/>
                  </a:cubicBezTo>
                  <a:cubicBezTo>
                    <a:pt x="154305" y="83185"/>
                    <a:pt x="156845" y="89535"/>
                    <a:pt x="161925" y="93345"/>
                  </a:cubicBezTo>
                  <a:cubicBezTo>
                    <a:pt x="164465" y="95250"/>
                    <a:pt x="167300" y="96815"/>
                    <a:pt x="169545" y="99060"/>
                  </a:cubicBezTo>
                  <a:cubicBezTo>
                    <a:pt x="171164" y="100679"/>
                    <a:pt x="171736" y="103156"/>
                    <a:pt x="173355" y="104775"/>
                  </a:cubicBezTo>
                  <a:cubicBezTo>
                    <a:pt x="174974" y="106394"/>
                    <a:pt x="177332" y="107095"/>
                    <a:pt x="179070" y="108585"/>
                  </a:cubicBezTo>
                  <a:cubicBezTo>
                    <a:pt x="181797" y="110923"/>
                    <a:pt x="184352" y="113478"/>
                    <a:pt x="186690" y="116205"/>
                  </a:cubicBezTo>
                  <a:cubicBezTo>
                    <a:pt x="188180" y="117943"/>
                    <a:pt x="188881" y="120301"/>
                    <a:pt x="190500" y="121920"/>
                  </a:cubicBezTo>
                  <a:cubicBezTo>
                    <a:pt x="193375" y="124795"/>
                    <a:pt x="196850" y="127000"/>
                    <a:pt x="200025" y="129540"/>
                  </a:cubicBezTo>
                  <a:cubicBezTo>
                    <a:pt x="200660" y="131445"/>
                    <a:pt x="201032" y="133459"/>
                    <a:pt x="201930" y="135255"/>
                  </a:cubicBezTo>
                  <a:cubicBezTo>
                    <a:pt x="214189" y="159772"/>
                    <a:pt x="196191" y="118532"/>
                    <a:pt x="209550" y="148590"/>
                  </a:cubicBezTo>
                  <a:cubicBezTo>
                    <a:pt x="210939" y="151715"/>
                    <a:pt x="211831" y="155056"/>
                    <a:pt x="213360" y="158115"/>
                  </a:cubicBezTo>
                  <a:cubicBezTo>
                    <a:pt x="214384" y="160163"/>
                    <a:pt x="216930" y="161553"/>
                    <a:pt x="217170" y="163830"/>
                  </a:cubicBezTo>
                  <a:cubicBezTo>
                    <a:pt x="218234" y="173934"/>
                    <a:pt x="214313" y="190500"/>
                    <a:pt x="205740" y="194310"/>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2089574-C9A3-351D-4E70-DC1189825DB4}"/>
                </a:ext>
              </a:extLst>
            </p:cNvPr>
            <p:cNvSpPr/>
            <p:nvPr/>
          </p:nvSpPr>
          <p:spPr>
            <a:xfrm>
              <a:off x="628650" y="3529965"/>
              <a:ext cx="213404" cy="238125"/>
            </a:xfrm>
            <a:custGeom>
              <a:avLst/>
              <a:gdLst>
                <a:gd name="connsiteX0" fmla="*/ 213360 w 213404"/>
                <a:gd name="connsiteY0" fmla="*/ 100965 h 251460"/>
                <a:gd name="connsiteX1" fmla="*/ 203835 w 213404"/>
                <a:gd name="connsiteY1" fmla="*/ 93345 h 251460"/>
                <a:gd name="connsiteX2" fmla="*/ 198120 w 213404"/>
                <a:gd name="connsiteY2" fmla="*/ 85725 h 251460"/>
                <a:gd name="connsiteX3" fmla="*/ 194310 w 213404"/>
                <a:gd name="connsiteY3" fmla="*/ 80010 h 251460"/>
                <a:gd name="connsiteX4" fmla="*/ 179070 w 213404"/>
                <a:gd name="connsiteY4" fmla="*/ 70485 h 251460"/>
                <a:gd name="connsiteX5" fmla="*/ 173355 w 213404"/>
                <a:gd name="connsiteY5" fmla="*/ 66675 h 251460"/>
                <a:gd name="connsiteX6" fmla="*/ 171450 w 213404"/>
                <a:gd name="connsiteY6" fmla="*/ 59055 h 251460"/>
                <a:gd name="connsiteX7" fmla="*/ 167640 w 213404"/>
                <a:gd name="connsiteY7" fmla="*/ 45720 h 251460"/>
                <a:gd name="connsiteX8" fmla="*/ 163830 w 213404"/>
                <a:gd name="connsiteY8" fmla="*/ 17145 h 251460"/>
                <a:gd name="connsiteX9" fmla="*/ 160020 w 213404"/>
                <a:gd name="connsiteY9" fmla="*/ 7620 h 251460"/>
                <a:gd name="connsiteX10" fmla="*/ 158115 w 213404"/>
                <a:gd name="connsiteY10" fmla="*/ 1905 h 251460"/>
                <a:gd name="connsiteX11" fmla="*/ 148590 w 213404"/>
                <a:gd name="connsiteY11" fmla="*/ 0 h 251460"/>
                <a:gd name="connsiteX12" fmla="*/ 114300 w 213404"/>
                <a:gd name="connsiteY12" fmla="*/ 1905 h 251460"/>
                <a:gd name="connsiteX13" fmla="*/ 106680 w 213404"/>
                <a:gd name="connsiteY13" fmla="*/ 7620 h 251460"/>
                <a:gd name="connsiteX14" fmla="*/ 97155 w 213404"/>
                <a:gd name="connsiteY14" fmla="*/ 11430 h 251460"/>
                <a:gd name="connsiteX15" fmla="*/ 93345 w 213404"/>
                <a:gd name="connsiteY15" fmla="*/ 19050 h 251460"/>
                <a:gd name="connsiteX16" fmla="*/ 87630 w 213404"/>
                <a:gd name="connsiteY16" fmla="*/ 22860 h 251460"/>
                <a:gd name="connsiteX17" fmla="*/ 81915 w 213404"/>
                <a:gd name="connsiteY17" fmla="*/ 24765 h 251460"/>
                <a:gd name="connsiteX18" fmla="*/ 55245 w 213404"/>
                <a:gd name="connsiteY18" fmla="*/ 28575 h 251460"/>
                <a:gd name="connsiteX19" fmla="*/ 49530 w 213404"/>
                <a:gd name="connsiteY19" fmla="*/ 30480 h 251460"/>
                <a:gd name="connsiteX20" fmla="*/ 24765 w 213404"/>
                <a:gd name="connsiteY20" fmla="*/ 43815 h 251460"/>
                <a:gd name="connsiteX21" fmla="*/ 9525 w 213404"/>
                <a:gd name="connsiteY21" fmla="*/ 59055 h 251460"/>
                <a:gd name="connsiteX22" fmla="*/ 5715 w 213404"/>
                <a:gd name="connsiteY22" fmla="*/ 64770 h 251460"/>
                <a:gd name="connsiteX23" fmla="*/ 0 w 213404"/>
                <a:gd name="connsiteY23" fmla="*/ 80010 h 251460"/>
                <a:gd name="connsiteX24" fmla="*/ 1905 w 213404"/>
                <a:gd name="connsiteY24" fmla="*/ 169545 h 251460"/>
                <a:gd name="connsiteX25" fmla="*/ 7620 w 213404"/>
                <a:gd name="connsiteY25" fmla="*/ 175260 h 251460"/>
                <a:gd name="connsiteX26" fmla="*/ 9525 w 213404"/>
                <a:gd name="connsiteY26" fmla="*/ 180975 h 251460"/>
                <a:gd name="connsiteX27" fmla="*/ 15240 w 213404"/>
                <a:gd name="connsiteY27" fmla="*/ 182880 h 251460"/>
                <a:gd name="connsiteX28" fmla="*/ 36195 w 213404"/>
                <a:gd name="connsiteY28" fmla="*/ 188595 h 251460"/>
                <a:gd name="connsiteX29" fmla="*/ 41910 w 213404"/>
                <a:gd name="connsiteY29" fmla="*/ 196215 h 251460"/>
                <a:gd name="connsiteX30" fmla="*/ 43815 w 213404"/>
                <a:gd name="connsiteY30" fmla="*/ 203835 h 251460"/>
                <a:gd name="connsiteX31" fmla="*/ 45720 w 213404"/>
                <a:gd name="connsiteY31" fmla="*/ 209550 h 251460"/>
                <a:gd name="connsiteX32" fmla="*/ 51435 w 213404"/>
                <a:gd name="connsiteY32" fmla="*/ 219075 h 251460"/>
                <a:gd name="connsiteX33" fmla="*/ 62865 w 213404"/>
                <a:gd name="connsiteY33" fmla="*/ 238125 h 251460"/>
                <a:gd name="connsiteX34" fmla="*/ 78105 w 213404"/>
                <a:gd name="connsiteY34" fmla="*/ 245745 h 251460"/>
                <a:gd name="connsiteX35" fmla="*/ 89535 w 213404"/>
                <a:gd name="connsiteY35" fmla="*/ 251460 h 251460"/>
                <a:gd name="connsiteX36" fmla="*/ 137160 w 213404"/>
                <a:gd name="connsiteY36" fmla="*/ 249555 h 251460"/>
                <a:gd name="connsiteX37" fmla="*/ 152400 w 213404"/>
                <a:gd name="connsiteY37" fmla="*/ 245745 h 251460"/>
                <a:gd name="connsiteX38" fmla="*/ 160020 w 213404"/>
                <a:gd name="connsiteY38" fmla="*/ 243840 h 251460"/>
                <a:gd name="connsiteX39" fmla="*/ 167640 w 213404"/>
                <a:gd name="connsiteY39" fmla="*/ 238125 h 251460"/>
                <a:gd name="connsiteX40" fmla="*/ 171450 w 213404"/>
                <a:gd name="connsiteY40" fmla="*/ 232410 h 251460"/>
                <a:gd name="connsiteX41" fmla="*/ 177165 w 213404"/>
                <a:gd name="connsiteY41" fmla="*/ 224790 h 251460"/>
                <a:gd name="connsiteX42" fmla="*/ 190500 w 213404"/>
                <a:gd name="connsiteY42" fmla="*/ 211455 h 251460"/>
                <a:gd name="connsiteX43" fmla="*/ 196215 w 213404"/>
                <a:gd name="connsiteY43" fmla="*/ 205740 h 251460"/>
                <a:gd name="connsiteX44" fmla="*/ 203835 w 213404"/>
                <a:gd name="connsiteY44" fmla="*/ 194310 h 251460"/>
                <a:gd name="connsiteX45" fmla="*/ 207645 w 213404"/>
                <a:gd name="connsiteY45" fmla="*/ 184785 h 251460"/>
                <a:gd name="connsiteX46" fmla="*/ 207645 w 213404"/>
                <a:gd name="connsiteY46" fmla="*/ 140970 h 251460"/>
                <a:gd name="connsiteX47" fmla="*/ 213360 w 213404"/>
                <a:gd name="connsiteY47" fmla="*/ 100965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3404" h="251460">
                  <a:moveTo>
                    <a:pt x="213360" y="100965"/>
                  </a:moveTo>
                  <a:cubicBezTo>
                    <a:pt x="212725" y="93028"/>
                    <a:pt x="206710" y="96220"/>
                    <a:pt x="203835" y="93345"/>
                  </a:cubicBezTo>
                  <a:cubicBezTo>
                    <a:pt x="201590" y="91100"/>
                    <a:pt x="199965" y="88309"/>
                    <a:pt x="198120" y="85725"/>
                  </a:cubicBezTo>
                  <a:cubicBezTo>
                    <a:pt x="196789" y="83862"/>
                    <a:pt x="195929" y="81629"/>
                    <a:pt x="194310" y="80010"/>
                  </a:cubicBezTo>
                  <a:cubicBezTo>
                    <a:pt x="188239" y="73939"/>
                    <a:pt x="186112" y="74509"/>
                    <a:pt x="179070" y="70485"/>
                  </a:cubicBezTo>
                  <a:cubicBezTo>
                    <a:pt x="177082" y="69349"/>
                    <a:pt x="175260" y="67945"/>
                    <a:pt x="173355" y="66675"/>
                  </a:cubicBezTo>
                  <a:cubicBezTo>
                    <a:pt x="172720" y="64135"/>
                    <a:pt x="172169" y="61572"/>
                    <a:pt x="171450" y="59055"/>
                  </a:cubicBezTo>
                  <a:cubicBezTo>
                    <a:pt x="169746" y="53090"/>
                    <a:pt x="168691" y="52376"/>
                    <a:pt x="167640" y="45720"/>
                  </a:cubicBezTo>
                  <a:cubicBezTo>
                    <a:pt x="166141" y="36228"/>
                    <a:pt x="165715" y="26568"/>
                    <a:pt x="163830" y="17145"/>
                  </a:cubicBezTo>
                  <a:cubicBezTo>
                    <a:pt x="163159" y="13792"/>
                    <a:pt x="161221" y="10822"/>
                    <a:pt x="160020" y="7620"/>
                  </a:cubicBezTo>
                  <a:cubicBezTo>
                    <a:pt x="159315" y="5740"/>
                    <a:pt x="159786" y="3019"/>
                    <a:pt x="158115" y="1905"/>
                  </a:cubicBezTo>
                  <a:cubicBezTo>
                    <a:pt x="155421" y="109"/>
                    <a:pt x="151765" y="635"/>
                    <a:pt x="148590" y="0"/>
                  </a:cubicBezTo>
                  <a:cubicBezTo>
                    <a:pt x="137160" y="635"/>
                    <a:pt x="125563" y="-143"/>
                    <a:pt x="114300" y="1905"/>
                  </a:cubicBezTo>
                  <a:cubicBezTo>
                    <a:pt x="111176" y="2473"/>
                    <a:pt x="109455" y="6078"/>
                    <a:pt x="106680" y="7620"/>
                  </a:cubicBezTo>
                  <a:cubicBezTo>
                    <a:pt x="103691" y="9281"/>
                    <a:pt x="100330" y="10160"/>
                    <a:pt x="97155" y="11430"/>
                  </a:cubicBezTo>
                  <a:cubicBezTo>
                    <a:pt x="95885" y="13970"/>
                    <a:pt x="95163" y="16868"/>
                    <a:pt x="93345" y="19050"/>
                  </a:cubicBezTo>
                  <a:cubicBezTo>
                    <a:pt x="91879" y="20809"/>
                    <a:pt x="89678" y="21836"/>
                    <a:pt x="87630" y="22860"/>
                  </a:cubicBezTo>
                  <a:cubicBezTo>
                    <a:pt x="85834" y="23758"/>
                    <a:pt x="83892" y="24416"/>
                    <a:pt x="81915" y="24765"/>
                  </a:cubicBezTo>
                  <a:cubicBezTo>
                    <a:pt x="73071" y="26326"/>
                    <a:pt x="64135" y="27305"/>
                    <a:pt x="55245" y="28575"/>
                  </a:cubicBezTo>
                  <a:cubicBezTo>
                    <a:pt x="53340" y="29210"/>
                    <a:pt x="51358" y="29649"/>
                    <a:pt x="49530" y="30480"/>
                  </a:cubicBezTo>
                  <a:cubicBezTo>
                    <a:pt x="47011" y="31625"/>
                    <a:pt x="28708" y="40479"/>
                    <a:pt x="24765" y="43815"/>
                  </a:cubicBezTo>
                  <a:cubicBezTo>
                    <a:pt x="19281" y="48456"/>
                    <a:pt x="13510" y="53077"/>
                    <a:pt x="9525" y="59055"/>
                  </a:cubicBezTo>
                  <a:cubicBezTo>
                    <a:pt x="8255" y="60960"/>
                    <a:pt x="6739" y="62722"/>
                    <a:pt x="5715" y="64770"/>
                  </a:cubicBezTo>
                  <a:cubicBezTo>
                    <a:pt x="3437" y="69326"/>
                    <a:pt x="1649" y="75064"/>
                    <a:pt x="0" y="80010"/>
                  </a:cubicBezTo>
                  <a:cubicBezTo>
                    <a:pt x="635" y="109855"/>
                    <a:pt x="-476" y="139788"/>
                    <a:pt x="1905" y="169545"/>
                  </a:cubicBezTo>
                  <a:cubicBezTo>
                    <a:pt x="2120" y="172230"/>
                    <a:pt x="6126" y="173018"/>
                    <a:pt x="7620" y="175260"/>
                  </a:cubicBezTo>
                  <a:cubicBezTo>
                    <a:pt x="8734" y="176931"/>
                    <a:pt x="8105" y="179555"/>
                    <a:pt x="9525" y="180975"/>
                  </a:cubicBezTo>
                  <a:cubicBezTo>
                    <a:pt x="10945" y="182395"/>
                    <a:pt x="13394" y="182089"/>
                    <a:pt x="15240" y="182880"/>
                  </a:cubicBezTo>
                  <a:cubicBezTo>
                    <a:pt x="29785" y="189114"/>
                    <a:pt x="15449" y="185631"/>
                    <a:pt x="36195" y="188595"/>
                  </a:cubicBezTo>
                  <a:cubicBezTo>
                    <a:pt x="38100" y="191135"/>
                    <a:pt x="40490" y="193375"/>
                    <a:pt x="41910" y="196215"/>
                  </a:cubicBezTo>
                  <a:cubicBezTo>
                    <a:pt x="43081" y="198557"/>
                    <a:pt x="43096" y="201318"/>
                    <a:pt x="43815" y="203835"/>
                  </a:cubicBezTo>
                  <a:cubicBezTo>
                    <a:pt x="44367" y="205766"/>
                    <a:pt x="44822" y="207754"/>
                    <a:pt x="45720" y="209550"/>
                  </a:cubicBezTo>
                  <a:cubicBezTo>
                    <a:pt x="47376" y="212862"/>
                    <a:pt x="49779" y="215763"/>
                    <a:pt x="51435" y="219075"/>
                  </a:cubicBezTo>
                  <a:cubicBezTo>
                    <a:pt x="57983" y="232172"/>
                    <a:pt x="44240" y="217172"/>
                    <a:pt x="62865" y="238125"/>
                  </a:cubicBezTo>
                  <a:cubicBezTo>
                    <a:pt x="66208" y="241886"/>
                    <a:pt x="74247" y="243991"/>
                    <a:pt x="78105" y="245745"/>
                  </a:cubicBezTo>
                  <a:cubicBezTo>
                    <a:pt x="81983" y="247508"/>
                    <a:pt x="85725" y="249555"/>
                    <a:pt x="89535" y="251460"/>
                  </a:cubicBezTo>
                  <a:cubicBezTo>
                    <a:pt x="105410" y="250825"/>
                    <a:pt x="121338" y="250993"/>
                    <a:pt x="137160" y="249555"/>
                  </a:cubicBezTo>
                  <a:cubicBezTo>
                    <a:pt x="142375" y="249081"/>
                    <a:pt x="147320" y="247015"/>
                    <a:pt x="152400" y="245745"/>
                  </a:cubicBezTo>
                  <a:lnTo>
                    <a:pt x="160020" y="243840"/>
                  </a:lnTo>
                  <a:cubicBezTo>
                    <a:pt x="162560" y="241935"/>
                    <a:pt x="165395" y="240370"/>
                    <a:pt x="167640" y="238125"/>
                  </a:cubicBezTo>
                  <a:cubicBezTo>
                    <a:pt x="169259" y="236506"/>
                    <a:pt x="170119" y="234273"/>
                    <a:pt x="171450" y="232410"/>
                  </a:cubicBezTo>
                  <a:cubicBezTo>
                    <a:pt x="173295" y="229826"/>
                    <a:pt x="175029" y="227139"/>
                    <a:pt x="177165" y="224790"/>
                  </a:cubicBezTo>
                  <a:cubicBezTo>
                    <a:pt x="181394" y="220139"/>
                    <a:pt x="186055" y="215900"/>
                    <a:pt x="190500" y="211455"/>
                  </a:cubicBezTo>
                  <a:lnTo>
                    <a:pt x="196215" y="205740"/>
                  </a:lnTo>
                  <a:cubicBezTo>
                    <a:pt x="201251" y="190632"/>
                    <a:pt x="193642" y="210618"/>
                    <a:pt x="203835" y="194310"/>
                  </a:cubicBezTo>
                  <a:cubicBezTo>
                    <a:pt x="205647" y="191410"/>
                    <a:pt x="206375" y="187960"/>
                    <a:pt x="207645" y="184785"/>
                  </a:cubicBezTo>
                  <a:cubicBezTo>
                    <a:pt x="203071" y="139041"/>
                    <a:pt x="207645" y="196042"/>
                    <a:pt x="207645" y="140970"/>
                  </a:cubicBezTo>
                  <a:cubicBezTo>
                    <a:pt x="207645" y="128254"/>
                    <a:pt x="213995" y="108902"/>
                    <a:pt x="213360" y="100965"/>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08C9AAB-5EEA-41E2-8B6B-0B821514A296}"/>
                </a:ext>
              </a:extLst>
            </p:cNvPr>
            <p:cNvSpPr/>
            <p:nvPr/>
          </p:nvSpPr>
          <p:spPr>
            <a:xfrm>
              <a:off x="1415353" y="3547110"/>
              <a:ext cx="245807" cy="251460"/>
            </a:xfrm>
            <a:custGeom>
              <a:avLst/>
              <a:gdLst>
                <a:gd name="connsiteX0" fmla="*/ 15302 w 245807"/>
                <a:gd name="connsiteY0" fmla="*/ 112395 h 251460"/>
                <a:gd name="connsiteX1" fmla="*/ 9587 w 245807"/>
                <a:gd name="connsiteY1" fmla="*/ 102870 h 251460"/>
                <a:gd name="connsiteX2" fmla="*/ 9587 w 245807"/>
                <a:gd name="connsiteY2" fmla="*/ 70485 h 251460"/>
                <a:gd name="connsiteX3" fmla="*/ 15302 w 245807"/>
                <a:gd name="connsiteY3" fmla="*/ 66675 h 251460"/>
                <a:gd name="connsiteX4" fmla="*/ 26732 w 245807"/>
                <a:gd name="connsiteY4" fmla="*/ 62865 h 251460"/>
                <a:gd name="connsiteX5" fmla="*/ 32447 w 245807"/>
                <a:gd name="connsiteY5" fmla="*/ 59055 h 251460"/>
                <a:gd name="connsiteX6" fmla="*/ 40067 w 245807"/>
                <a:gd name="connsiteY6" fmla="*/ 55245 h 251460"/>
                <a:gd name="connsiteX7" fmla="*/ 47687 w 245807"/>
                <a:gd name="connsiteY7" fmla="*/ 47625 h 251460"/>
                <a:gd name="connsiteX8" fmla="*/ 55307 w 245807"/>
                <a:gd name="connsiteY8" fmla="*/ 43815 h 251460"/>
                <a:gd name="connsiteX9" fmla="*/ 64832 w 245807"/>
                <a:gd name="connsiteY9" fmla="*/ 34290 h 251460"/>
                <a:gd name="connsiteX10" fmla="*/ 66737 w 245807"/>
                <a:gd name="connsiteY10" fmla="*/ 28575 h 251460"/>
                <a:gd name="connsiteX11" fmla="*/ 76262 w 245807"/>
                <a:gd name="connsiteY11" fmla="*/ 17145 h 251460"/>
                <a:gd name="connsiteX12" fmla="*/ 80072 w 245807"/>
                <a:gd name="connsiteY12" fmla="*/ 9525 h 251460"/>
                <a:gd name="connsiteX13" fmla="*/ 81977 w 245807"/>
                <a:gd name="connsiteY13" fmla="*/ 3810 h 251460"/>
                <a:gd name="connsiteX14" fmla="*/ 89597 w 245807"/>
                <a:gd name="connsiteY14" fmla="*/ 0 h 251460"/>
                <a:gd name="connsiteX15" fmla="*/ 106742 w 245807"/>
                <a:gd name="connsiteY15" fmla="*/ 1905 h 251460"/>
                <a:gd name="connsiteX16" fmla="*/ 118172 w 245807"/>
                <a:gd name="connsiteY16" fmla="*/ 13335 h 251460"/>
                <a:gd name="connsiteX17" fmla="*/ 125792 w 245807"/>
                <a:gd name="connsiteY17" fmla="*/ 17145 h 251460"/>
                <a:gd name="connsiteX18" fmla="*/ 131507 w 245807"/>
                <a:gd name="connsiteY18" fmla="*/ 20955 h 251460"/>
                <a:gd name="connsiteX19" fmla="*/ 192467 w 245807"/>
                <a:gd name="connsiteY19" fmla="*/ 22860 h 251460"/>
                <a:gd name="connsiteX20" fmla="*/ 200087 w 245807"/>
                <a:gd name="connsiteY20" fmla="*/ 32385 h 251460"/>
                <a:gd name="connsiteX21" fmla="*/ 192467 w 245807"/>
                <a:gd name="connsiteY21" fmla="*/ 41910 h 251460"/>
                <a:gd name="connsiteX22" fmla="*/ 186752 w 245807"/>
                <a:gd name="connsiteY22" fmla="*/ 53340 h 251460"/>
                <a:gd name="connsiteX23" fmla="*/ 192467 w 245807"/>
                <a:gd name="connsiteY23" fmla="*/ 60960 h 251460"/>
                <a:gd name="connsiteX24" fmla="*/ 196277 w 245807"/>
                <a:gd name="connsiteY24" fmla="*/ 66675 h 251460"/>
                <a:gd name="connsiteX25" fmla="*/ 209612 w 245807"/>
                <a:gd name="connsiteY25" fmla="*/ 74295 h 251460"/>
                <a:gd name="connsiteX26" fmla="*/ 217232 w 245807"/>
                <a:gd name="connsiteY26" fmla="*/ 80010 h 251460"/>
                <a:gd name="connsiteX27" fmla="*/ 221042 w 245807"/>
                <a:gd name="connsiteY27" fmla="*/ 91440 h 251460"/>
                <a:gd name="connsiteX28" fmla="*/ 222947 w 245807"/>
                <a:gd name="connsiteY28" fmla="*/ 99060 h 251460"/>
                <a:gd name="connsiteX29" fmla="*/ 226757 w 245807"/>
                <a:gd name="connsiteY29" fmla="*/ 110490 h 251460"/>
                <a:gd name="connsiteX30" fmla="*/ 228662 w 245807"/>
                <a:gd name="connsiteY30" fmla="*/ 118110 h 251460"/>
                <a:gd name="connsiteX31" fmla="*/ 230567 w 245807"/>
                <a:gd name="connsiteY31" fmla="*/ 123825 h 251460"/>
                <a:gd name="connsiteX32" fmla="*/ 232472 w 245807"/>
                <a:gd name="connsiteY32" fmla="*/ 131445 h 251460"/>
                <a:gd name="connsiteX33" fmla="*/ 236282 w 245807"/>
                <a:gd name="connsiteY33" fmla="*/ 139065 h 251460"/>
                <a:gd name="connsiteX34" fmla="*/ 243902 w 245807"/>
                <a:gd name="connsiteY34" fmla="*/ 150495 h 251460"/>
                <a:gd name="connsiteX35" fmla="*/ 245807 w 245807"/>
                <a:gd name="connsiteY35" fmla="*/ 156210 h 251460"/>
                <a:gd name="connsiteX36" fmla="*/ 240092 w 245807"/>
                <a:gd name="connsiteY36" fmla="*/ 179070 h 251460"/>
                <a:gd name="connsiteX37" fmla="*/ 238187 w 245807"/>
                <a:gd name="connsiteY37" fmla="*/ 184785 h 251460"/>
                <a:gd name="connsiteX38" fmla="*/ 232472 w 245807"/>
                <a:gd name="connsiteY38" fmla="*/ 186690 h 251460"/>
                <a:gd name="connsiteX39" fmla="*/ 226757 w 245807"/>
                <a:gd name="connsiteY39" fmla="*/ 194310 h 251460"/>
                <a:gd name="connsiteX40" fmla="*/ 217232 w 245807"/>
                <a:gd name="connsiteY40" fmla="*/ 203835 h 251460"/>
                <a:gd name="connsiteX41" fmla="*/ 201992 w 245807"/>
                <a:gd name="connsiteY41" fmla="*/ 207645 h 251460"/>
                <a:gd name="connsiteX42" fmla="*/ 182942 w 245807"/>
                <a:gd name="connsiteY42" fmla="*/ 215265 h 251460"/>
                <a:gd name="connsiteX43" fmla="*/ 114362 w 245807"/>
                <a:gd name="connsiteY43" fmla="*/ 215265 h 251460"/>
                <a:gd name="connsiteX44" fmla="*/ 106742 w 245807"/>
                <a:gd name="connsiteY44" fmla="*/ 226695 h 251460"/>
                <a:gd name="connsiteX45" fmla="*/ 102932 w 245807"/>
                <a:gd name="connsiteY45" fmla="*/ 232410 h 251460"/>
                <a:gd name="connsiteX46" fmla="*/ 91502 w 245807"/>
                <a:gd name="connsiteY46" fmla="*/ 251460 h 251460"/>
                <a:gd name="connsiteX47" fmla="*/ 81977 w 245807"/>
                <a:gd name="connsiteY47" fmla="*/ 247650 h 251460"/>
                <a:gd name="connsiteX48" fmla="*/ 68642 w 245807"/>
                <a:gd name="connsiteY48" fmla="*/ 224790 h 251460"/>
                <a:gd name="connsiteX49" fmla="*/ 64832 w 245807"/>
                <a:gd name="connsiteY49" fmla="*/ 209550 h 251460"/>
                <a:gd name="connsiteX50" fmla="*/ 61022 w 245807"/>
                <a:gd name="connsiteY50" fmla="*/ 182880 h 251460"/>
                <a:gd name="connsiteX51" fmla="*/ 59117 w 245807"/>
                <a:gd name="connsiteY51" fmla="*/ 177165 h 251460"/>
                <a:gd name="connsiteX52" fmla="*/ 53402 w 245807"/>
                <a:gd name="connsiteY52" fmla="*/ 173355 h 251460"/>
                <a:gd name="connsiteX53" fmla="*/ 43877 w 245807"/>
                <a:gd name="connsiteY53" fmla="*/ 165735 h 251460"/>
                <a:gd name="connsiteX54" fmla="*/ 34352 w 245807"/>
                <a:gd name="connsiteY54" fmla="*/ 158115 h 251460"/>
                <a:gd name="connsiteX55" fmla="*/ 24827 w 245807"/>
                <a:gd name="connsiteY55" fmla="*/ 150495 h 251460"/>
                <a:gd name="connsiteX56" fmla="*/ 21017 w 245807"/>
                <a:gd name="connsiteY56" fmla="*/ 144780 h 251460"/>
                <a:gd name="connsiteX57" fmla="*/ 9587 w 245807"/>
                <a:gd name="connsiteY57" fmla="*/ 135255 h 251460"/>
                <a:gd name="connsiteX58" fmla="*/ 5777 w 245807"/>
                <a:gd name="connsiteY58" fmla="*/ 129540 h 251460"/>
                <a:gd name="connsiteX59" fmla="*/ 62 w 245807"/>
                <a:gd name="connsiteY59" fmla="*/ 127635 h 251460"/>
                <a:gd name="connsiteX60" fmla="*/ 15302 w 245807"/>
                <a:gd name="connsiteY60" fmla="*/ 112395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5807" h="251460">
                  <a:moveTo>
                    <a:pt x="15302" y="112395"/>
                  </a:moveTo>
                  <a:cubicBezTo>
                    <a:pt x="16889" y="108268"/>
                    <a:pt x="10962" y="106308"/>
                    <a:pt x="9587" y="102870"/>
                  </a:cubicBezTo>
                  <a:cubicBezTo>
                    <a:pt x="6068" y="94072"/>
                    <a:pt x="7683" y="77147"/>
                    <a:pt x="9587" y="70485"/>
                  </a:cubicBezTo>
                  <a:cubicBezTo>
                    <a:pt x="10216" y="68284"/>
                    <a:pt x="13210" y="67605"/>
                    <a:pt x="15302" y="66675"/>
                  </a:cubicBezTo>
                  <a:cubicBezTo>
                    <a:pt x="18972" y="65044"/>
                    <a:pt x="23062" y="64496"/>
                    <a:pt x="26732" y="62865"/>
                  </a:cubicBezTo>
                  <a:cubicBezTo>
                    <a:pt x="28824" y="61935"/>
                    <a:pt x="30459" y="60191"/>
                    <a:pt x="32447" y="59055"/>
                  </a:cubicBezTo>
                  <a:cubicBezTo>
                    <a:pt x="34913" y="57646"/>
                    <a:pt x="37795" y="56949"/>
                    <a:pt x="40067" y="55245"/>
                  </a:cubicBezTo>
                  <a:cubicBezTo>
                    <a:pt x="42941" y="53090"/>
                    <a:pt x="44813" y="49780"/>
                    <a:pt x="47687" y="47625"/>
                  </a:cubicBezTo>
                  <a:cubicBezTo>
                    <a:pt x="49959" y="45921"/>
                    <a:pt x="52767" y="45085"/>
                    <a:pt x="55307" y="43815"/>
                  </a:cubicBezTo>
                  <a:cubicBezTo>
                    <a:pt x="59775" y="30412"/>
                    <a:pt x="53062" y="46060"/>
                    <a:pt x="64832" y="34290"/>
                  </a:cubicBezTo>
                  <a:cubicBezTo>
                    <a:pt x="66252" y="32870"/>
                    <a:pt x="65839" y="30371"/>
                    <a:pt x="66737" y="28575"/>
                  </a:cubicBezTo>
                  <a:cubicBezTo>
                    <a:pt x="71776" y="18497"/>
                    <a:pt x="69240" y="26976"/>
                    <a:pt x="76262" y="17145"/>
                  </a:cubicBezTo>
                  <a:cubicBezTo>
                    <a:pt x="77913" y="14834"/>
                    <a:pt x="78953" y="12135"/>
                    <a:pt x="80072" y="9525"/>
                  </a:cubicBezTo>
                  <a:cubicBezTo>
                    <a:pt x="80863" y="7679"/>
                    <a:pt x="80557" y="5230"/>
                    <a:pt x="81977" y="3810"/>
                  </a:cubicBezTo>
                  <a:cubicBezTo>
                    <a:pt x="83985" y="1802"/>
                    <a:pt x="87057" y="1270"/>
                    <a:pt x="89597" y="0"/>
                  </a:cubicBezTo>
                  <a:cubicBezTo>
                    <a:pt x="95312" y="635"/>
                    <a:pt x="101246" y="214"/>
                    <a:pt x="106742" y="1905"/>
                  </a:cubicBezTo>
                  <a:cubicBezTo>
                    <a:pt x="118039" y="5381"/>
                    <a:pt x="111270" y="7583"/>
                    <a:pt x="118172" y="13335"/>
                  </a:cubicBezTo>
                  <a:cubicBezTo>
                    <a:pt x="120354" y="15153"/>
                    <a:pt x="123326" y="15736"/>
                    <a:pt x="125792" y="17145"/>
                  </a:cubicBezTo>
                  <a:cubicBezTo>
                    <a:pt x="127780" y="18281"/>
                    <a:pt x="129602" y="19685"/>
                    <a:pt x="131507" y="20955"/>
                  </a:cubicBezTo>
                  <a:cubicBezTo>
                    <a:pt x="153910" y="18715"/>
                    <a:pt x="167512" y="16141"/>
                    <a:pt x="192467" y="22860"/>
                  </a:cubicBezTo>
                  <a:cubicBezTo>
                    <a:pt x="196393" y="23917"/>
                    <a:pt x="197547" y="29210"/>
                    <a:pt x="200087" y="32385"/>
                  </a:cubicBezTo>
                  <a:cubicBezTo>
                    <a:pt x="196378" y="43511"/>
                    <a:pt x="201084" y="33293"/>
                    <a:pt x="192467" y="41910"/>
                  </a:cubicBezTo>
                  <a:cubicBezTo>
                    <a:pt x="188774" y="45603"/>
                    <a:pt x="188301" y="48692"/>
                    <a:pt x="186752" y="53340"/>
                  </a:cubicBezTo>
                  <a:cubicBezTo>
                    <a:pt x="188657" y="55880"/>
                    <a:pt x="190622" y="58376"/>
                    <a:pt x="192467" y="60960"/>
                  </a:cubicBezTo>
                  <a:cubicBezTo>
                    <a:pt x="193798" y="62823"/>
                    <a:pt x="194658" y="65056"/>
                    <a:pt x="196277" y="66675"/>
                  </a:cubicBezTo>
                  <a:cubicBezTo>
                    <a:pt x="199773" y="70171"/>
                    <a:pt x="205628" y="71805"/>
                    <a:pt x="209612" y="74295"/>
                  </a:cubicBezTo>
                  <a:cubicBezTo>
                    <a:pt x="212304" y="75978"/>
                    <a:pt x="214692" y="78105"/>
                    <a:pt x="217232" y="80010"/>
                  </a:cubicBezTo>
                  <a:cubicBezTo>
                    <a:pt x="218502" y="83820"/>
                    <a:pt x="220068" y="87544"/>
                    <a:pt x="221042" y="91440"/>
                  </a:cubicBezTo>
                  <a:cubicBezTo>
                    <a:pt x="221677" y="93980"/>
                    <a:pt x="222195" y="96552"/>
                    <a:pt x="222947" y="99060"/>
                  </a:cubicBezTo>
                  <a:cubicBezTo>
                    <a:pt x="224101" y="102907"/>
                    <a:pt x="225603" y="106643"/>
                    <a:pt x="226757" y="110490"/>
                  </a:cubicBezTo>
                  <a:cubicBezTo>
                    <a:pt x="227509" y="112998"/>
                    <a:pt x="227943" y="115593"/>
                    <a:pt x="228662" y="118110"/>
                  </a:cubicBezTo>
                  <a:cubicBezTo>
                    <a:pt x="229214" y="120041"/>
                    <a:pt x="230015" y="121894"/>
                    <a:pt x="230567" y="123825"/>
                  </a:cubicBezTo>
                  <a:cubicBezTo>
                    <a:pt x="231286" y="126342"/>
                    <a:pt x="231553" y="128994"/>
                    <a:pt x="232472" y="131445"/>
                  </a:cubicBezTo>
                  <a:cubicBezTo>
                    <a:pt x="233469" y="134104"/>
                    <a:pt x="234821" y="136630"/>
                    <a:pt x="236282" y="139065"/>
                  </a:cubicBezTo>
                  <a:cubicBezTo>
                    <a:pt x="238638" y="142992"/>
                    <a:pt x="242454" y="146151"/>
                    <a:pt x="243902" y="150495"/>
                  </a:cubicBezTo>
                  <a:lnTo>
                    <a:pt x="245807" y="156210"/>
                  </a:lnTo>
                  <a:cubicBezTo>
                    <a:pt x="243902" y="163830"/>
                    <a:pt x="242116" y="171481"/>
                    <a:pt x="240092" y="179070"/>
                  </a:cubicBezTo>
                  <a:cubicBezTo>
                    <a:pt x="239575" y="181010"/>
                    <a:pt x="239607" y="183365"/>
                    <a:pt x="238187" y="184785"/>
                  </a:cubicBezTo>
                  <a:cubicBezTo>
                    <a:pt x="236767" y="186205"/>
                    <a:pt x="234377" y="186055"/>
                    <a:pt x="232472" y="186690"/>
                  </a:cubicBezTo>
                  <a:cubicBezTo>
                    <a:pt x="230567" y="189230"/>
                    <a:pt x="228602" y="191726"/>
                    <a:pt x="226757" y="194310"/>
                  </a:cubicBezTo>
                  <a:cubicBezTo>
                    <a:pt x="223415" y="198989"/>
                    <a:pt x="223114" y="201696"/>
                    <a:pt x="217232" y="203835"/>
                  </a:cubicBezTo>
                  <a:cubicBezTo>
                    <a:pt x="212311" y="205624"/>
                    <a:pt x="206854" y="205700"/>
                    <a:pt x="201992" y="207645"/>
                  </a:cubicBezTo>
                  <a:lnTo>
                    <a:pt x="182942" y="215265"/>
                  </a:lnTo>
                  <a:cubicBezTo>
                    <a:pt x="157501" y="211351"/>
                    <a:pt x="142252" y="207001"/>
                    <a:pt x="114362" y="215265"/>
                  </a:cubicBezTo>
                  <a:cubicBezTo>
                    <a:pt x="109972" y="216566"/>
                    <a:pt x="109282" y="222885"/>
                    <a:pt x="106742" y="226695"/>
                  </a:cubicBezTo>
                  <a:lnTo>
                    <a:pt x="102932" y="232410"/>
                  </a:lnTo>
                  <a:cubicBezTo>
                    <a:pt x="101138" y="239585"/>
                    <a:pt x="100214" y="247975"/>
                    <a:pt x="91502" y="251460"/>
                  </a:cubicBezTo>
                  <a:lnTo>
                    <a:pt x="81977" y="247650"/>
                  </a:lnTo>
                  <a:cubicBezTo>
                    <a:pt x="77092" y="240323"/>
                    <a:pt x="72126" y="232919"/>
                    <a:pt x="68642" y="224790"/>
                  </a:cubicBezTo>
                  <a:cubicBezTo>
                    <a:pt x="66781" y="220447"/>
                    <a:pt x="65409" y="213878"/>
                    <a:pt x="64832" y="209550"/>
                  </a:cubicBezTo>
                  <a:cubicBezTo>
                    <a:pt x="62365" y="191048"/>
                    <a:pt x="64598" y="195398"/>
                    <a:pt x="61022" y="182880"/>
                  </a:cubicBezTo>
                  <a:cubicBezTo>
                    <a:pt x="60470" y="180949"/>
                    <a:pt x="60371" y="178733"/>
                    <a:pt x="59117" y="177165"/>
                  </a:cubicBezTo>
                  <a:cubicBezTo>
                    <a:pt x="57687" y="175377"/>
                    <a:pt x="55307" y="174625"/>
                    <a:pt x="53402" y="173355"/>
                  </a:cubicBezTo>
                  <a:cubicBezTo>
                    <a:pt x="42483" y="156977"/>
                    <a:pt x="57022" y="176251"/>
                    <a:pt x="43877" y="165735"/>
                  </a:cubicBezTo>
                  <a:cubicBezTo>
                    <a:pt x="31567" y="155887"/>
                    <a:pt x="48717" y="162903"/>
                    <a:pt x="34352" y="158115"/>
                  </a:cubicBezTo>
                  <a:cubicBezTo>
                    <a:pt x="31177" y="155575"/>
                    <a:pt x="27702" y="153370"/>
                    <a:pt x="24827" y="150495"/>
                  </a:cubicBezTo>
                  <a:cubicBezTo>
                    <a:pt x="23208" y="148876"/>
                    <a:pt x="22636" y="146399"/>
                    <a:pt x="21017" y="144780"/>
                  </a:cubicBezTo>
                  <a:cubicBezTo>
                    <a:pt x="6032" y="129795"/>
                    <a:pt x="25191" y="153980"/>
                    <a:pt x="9587" y="135255"/>
                  </a:cubicBezTo>
                  <a:cubicBezTo>
                    <a:pt x="8121" y="133496"/>
                    <a:pt x="7565" y="130970"/>
                    <a:pt x="5777" y="129540"/>
                  </a:cubicBezTo>
                  <a:cubicBezTo>
                    <a:pt x="4209" y="128286"/>
                    <a:pt x="1267" y="129241"/>
                    <a:pt x="62" y="127635"/>
                  </a:cubicBezTo>
                  <a:cubicBezTo>
                    <a:pt x="-1081" y="126111"/>
                    <a:pt x="13715" y="116522"/>
                    <a:pt x="15302" y="112395"/>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103325C-D849-9709-115B-6D3037E7CCDB}"/>
                </a:ext>
              </a:extLst>
            </p:cNvPr>
            <p:cNvSpPr/>
            <p:nvPr/>
          </p:nvSpPr>
          <p:spPr>
            <a:xfrm>
              <a:off x="2238375" y="2790827"/>
              <a:ext cx="241935" cy="219074"/>
            </a:xfrm>
            <a:custGeom>
              <a:avLst/>
              <a:gdLst>
                <a:gd name="connsiteX0" fmla="*/ 62865 w 241935"/>
                <a:gd name="connsiteY0" fmla="*/ 182880 h 200025"/>
                <a:gd name="connsiteX1" fmla="*/ 60960 w 241935"/>
                <a:gd name="connsiteY1" fmla="*/ 173355 h 200025"/>
                <a:gd name="connsiteX2" fmla="*/ 41910 w 241935"/>
                <a:gd name="connsiteY2" fmla="*/ 142875 h 200025"/>
                <a:gd name="connsiteX3" fmla="*/ 36195 w 241935"/>
                <a:gd name="connsiteY3" fmla="*/ 139065 h 200025"/>
                <a:gd name="connsiteX4" fmla="*/ 28575 w 241935"/>
                <a:gd name="connsiteY4" fmla="*/ 129540 h 200025"/>
                <a:gd name="connsiteX5" fmla="*/ 22860 w 241935"/>
                <a:gd name="connsiteY5" fmla="*/ 125730 h 200025"/>
                <a:gd name="connsiteX6" fmla="*/ 13335 w 241935"/>
                <a:gd name="connsiteY6" fmla="*/ 116205 h 200025"/>
                <a:gd name="connsiteX7" fmla="*/ 3810 w 241935"/>
                <a:gd name="connsiteY7" fmla="*/ 102870 h 200025"/>
                <a:gd name="connsiteX8" fmla="*/ 0 w 241935"/>
                <a:gd name="connsiteY8" fmla="*/ 85725 h 200025"/>
                <a:gd name="connsiteX9" fmla="*/ 1905 w 241935"/>
                <a:gd name="connsiteY9" fmla="*/ 64770 h 200025"/>
                <a:gd name="connsiteX10" fmla="*/ 15240 w 241935"/>
                <a:gd name="connsiteY10" fmla="*/ 47625 h 200025"/>
                <a:gd name="connsiteX11" fmla="*/ 22860 w 241935"/>
                <a:gd name="connsiteY11" fmla="*/ 38100 h 200025"/>
                <a:gd name="connsiteX12" fmla="*/ 36195 w 241935"/>
                <a:gd name="connsiteY12" fmla="*/ 24765 h 200025"/>
                <a:gd name="connsiteX13" fmla="*/ 49530 w 241935"/>
                <a:gd name="connsiteY13" fmla="*/ 13335 h 200025"/>
                <a:gd name="connsiteX14" fmla="*/ 70485 w 241935"/>
                <a:gd name="connsiteY14" fmla="*/ 15240 h 200025"/>
                <a:gd name="connsiteX15" fmla="*/ 74295 w 241935"/>
                <a:gd name="connsiteY15" fmla="*/ 22860 h 200025"/>
                <a:gd name="connsiteX16" fmla="*/ 83820 w 241935"/>
                <a:gd name="connsiteY16" fmla="*/ 24765 h 200025"/>
                <a:gd name="connsiteX17" fmla="*/ 106680 w 241935"/>
                <a:gd name="connsiteY17" fmla="*/ 20955 h 200025"/>
                <a:gd name="connsiteX18" fmla="*/ 118110 w 241935"/>
                <a:gd name="connsiteY18" fmla="*/ 9525 h 200025"/>
                <a:gd name="connsiteX19" fmla="*/ 137160 w 241935"/>
                <a:gd name="connsiteY19" fmla="*/ 0 h 200025"/>
                <a:gd name="connsiteX20" fmla="*/ 150495 w 241935"/>
                <a:gd name="connsiteY20" fmla="*/ 3810 h 200025"/>
                <a:gd name="connsiteX21" fmla="*/ 163830 w 241935"/>
                <a:gd name="connsiteY21" fmla="*/ 11430 h 200025"/>
                <a:gd name="connsiteX22" fmla="*/ 175260 w 241935"/>
                <a:gd name="connsiteY22" fmla="*/ 13335 h 200025"/>
                <a:gd name="connsiteX23" fmla="*/ 184785 w 241935"/>
                <a:gd name="connsiteY23" fmla="*/ 15240 h 200025"/>
                <a:gd name="connsiteX24" fmla="*/ 192405 w 241935"/>
                <a:gd name="connsiteY24" fmla="*/ 20955 h 200025"/>
                <a:gd name="connsiteX25" fmla="*/ 201930 w 241935"/>
                <a:gd name="connsiteY25" fmla="*/ 24765 h 200025"/>
                <a:gd name="connsiteX26" fmla="*/ 205740 w 241935"/>
                <a:gd name="connsiteY26" fmla="*/ 30480 h 200025"/>
                <a:gd name="connsiteX27" fmla="*/ 211455 w 241935"/>
                <a:gd name="connsiteY27" fmla="*/ 45720 h 200025"/>
                <a:gd name="connsiteX28" fmla="*/ 215265 w 241935"/>
                <a:gd name="connsiteY28" fmla="*/ 62865 h 200025"/>
                <a:gd name="connsiteX29" fmla="*/ 228600 w 241935"/>
                <a:gd name="connsiteY29" fmla="*/ 70485 h 200025"/>
                <a:gd name="connsiteX30" fmla="*/ 238125 w 241935"/>
                <a:gd name="connsiteY30" fmla="*/ 83820 h 200025"/>
                <a:gd name="connsiteX31" fmla="*/ 241935 w 241935"/>
                <a:gd name="connsiteY31" fmla="*/ 93345 h 200025"/>
                <a:gd name="connsiteX32" fmla="*/ 240030 w 241935"/>
                <a:gd name="connsiteY32" fmla="*/ 100965 h 200025"/>
                <a:gd name="connsiteX33" fmla="*/ 234315 w 241935"/>
                <a:gd name="connsiteY33" fmla="*/ 104775 h 200025"/>
                <a:gd name="connsiteX34" fmla="*/ 228600 w 241935"/>
                <a:gd name="connsiteY34" fmla="*/ 116205 h 200025"/>
                <a:gd name="connsiteX35" fmla="*/ 222885 w 241935"/>
                <a:gd name="connsiteY35" fmla="*/ 158115 h 200025"/>
                <a:gd name="connsiteX36" fmla="*/ 217170 w 241935"/>
                <a:gd name="connsiteY36" fmla="*/ 167640 h 200025"/>
                <a:gd name="connsiteX37" fmla="*/ 211455 w 241935"/>
                <a:gd name="connsiteY37" fmla="*/ 171450 h 200025"/>
                <a:gd name="connsiteX38" fmla="*/ 200025 w 241935"/>
                <a:gd name="connsiteY38" fmla="*/ 182880 h 200025"/>
                <a:gd name="connsiteX39" fmla="*/ 188595 w 241935"/>
                <a:gd name="connsiteY39" fmla="*/ 190500 h 200025"/>
                <a:gd name="connsiteX40" fmla="*/ 182880 w 241935"/>
                <a:gd name="connsiteY40" fmla="*/ 196215 h 200025"/>
                <a:gd name="connsiteX41" fmla="*/ 167640 w 241935"/>
                <a:gd name="connsiteY41" fmla="*/ 200025 h 200025"/>
                <a:gd name="connsiteX42" fmla="*/ 142875 w 241935"/>
                <a:gd name="connsiteY42" fmla="*/ 196215 h 200025"/>
                <a:gd name="connsiteX43" fmla="*/ 137160 w 241935"/>
                <a:gd name="connsiteY43" fmla="*/ 194310 h 200025"/>
                <a:gd name="connsiteX44" fmla="*/ 89535 w 241935"/>
                <a:gd name="connsiteY44" fmla="*/ 192405 h 200025"/>
                <a:gd name="connsiteX45" fmla="*/ 85725 w 241935"/>
                <a:gd name="connsiteY45" fmla="*/ 186690 h 200025"/>
                <a:gd name="connsiteX46" fmla="*/ 62865 w 241935"/>
                <a:gd name="connsiteY46" fmla="*/ 18288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1935" h="200025">
                  <a:moveTo>
                    <a:pt x="62865" y="182880"/>
                  </a:moveTo>
                  <a:cubicBezTo>
                    <a:pt x="58737" y="180657"/>
                    <a:pt x="62122" y="176377"/>
                    <a:pt x="60960" y="173355"/>
                  </a:cubicBezTo>
                  <a:cubicBezTo>
                    <a:pt x="58323" y="166498"/>
                    <a:pt x="48002" y="146936"/>
                    <a:pt x="41910" y="142875"/>
                  </a:cubicBezTo>
                  <a:cubicBezTo>
                    <a:pt x="40005" y="141605"/>
                    <a:pt x="37814" y="140684"/>
                    <a:pt x="36195" y="139065"/>
                  </a:cubicBezTo>
                  <a:cubicBezTo>
                    <a:pt x="33320" y="136190"/>
                    <a:pt x="31450" y="132415"/>
                    <a:pt x="28575" y="129540"/>
                  </a:cubicBezTo>
                  <a:cubicBezTo>
                    <a:pt x="26956" y="127921"/>
                    <a:pt x="24583" y="127238"/>
                    <a:pt x="22860" y="125730"/>
                  </a:cubicBezTo>
                  <a:cubicBezTo>
                    <a:pt x="19481" y="122773"/>
                    <a:pt x="16092" y="119749"/>
                    <a:pt x="13335" y="116205"/>
                  </a:cubicBezTo>
                  <a:cubicBezTo>
                    <a:pt x="-4217" y="93638"/>
                    <a:pt x="23427" y="122487"/>
                    <a:pt x="3810" y="102870"/>
                  </a:cubicBezTo>
                  <a:cubicBezTo>
                    <a:pt x="3075" y="99931"/>
                    <a:pt x="0" y="88143"/>
                    <a:pt x="0" y="85725"/>
                  </a:cubicBezTo>
                  <a:cubicBezTo>
                    <a:pt x="0" y="78711"/>
                    <a:pt x="-74" y="71499"/>
                    <a:pt x="1905" y="64770"/>
                  </a:cubicBezTo>
                  <a:cubicBezTo>
                    <a:pt x="4310" y="56592"/>
                    <a:pt x="10234" y="53346"/>
                    <a:pt x="15240" y="47625"/>
                  </a:cubicBezTo>
                  <a:cubicBezTo>
                    <a:pt x="17917" y="44565"/>
                    <a:pt x="20113" y="41097"/>
                    <a:pt x="22860" y="38100"/>
                  </a:cubicBezTo>
                  <a:cubicBezTo>
                    <a:pt x="27108" y="33466"/>
                    <a:pt x="32423" y="29794"/>
                    <a:pt x="36195" y="24765"/>
                  </a:cubicBezTo>
                  <a:cubicBezTo>
                    <a:pt x="43614" y="14873"/>
                    <a:pt x="39070" y="18565"/>
                    <a:pt x="49530" y="13335"/>
                  </a:cubicBezTo>
                  <a:cubicBezTo>
                    <a:pt x="56515" y="13970"/>
                    <a:pt x="63939" y="12722"/>
                    <a:pt x="70485" y="15240"/>
                  </a:cubicBezTo>
                  <a:cubicBezTo>
                    <a:pt x="73136" y="16259"/>
                    <a:pt x="71984" y="21209"/>
                    <a:pt x="74295" y="22860"/>
                  </a:cubicBezTo>
                  <a:cubicBezTo>
                    <a:pt x="76930" y="24742"/>
                    <a:pt x="80645" y="24130"/>
                    <a:pt x="83820" y="24765"/>
                  </a:cubicBezTo>
                  <a:cubicBezTo>
                    <a:pt x="89252" y="24161"/>
                    <a:pt x="100297" y="24146"/>
                    <a:pt x="106680" y="20955"/>
                  </a:cubicBezTo>
                  <a:cubicBezTo>
                    <a:pt x="117570" y="15510"/>
                    <a:pt x="107508" y="18802"/>
                    <a:pt x="118110" y="9525"/>
                  </a:cubicBezTo>
                  <a:cubicBezTo>
                    <a:pt x="123355" y="4935"/>
                    <a:pt x="130858" y="2521"/>
                    <a:pt x="137160" y="0"/>
                  </a:cubicBezTo>
                  <a:cubicBezTo>
                    <a:pt x="141605" y="1270"/>
                    <a:pt x="146203" y="2093"/>
                    <a:pt x="150495" y="3810"/>
                  </a:cubicBezTo>
                  <a:cubicBezTo>
                    <a:pt x="164525" y="9422"/>
                    <a:pt x="146780" y="6315"/>
                    <a:pt x="163830" y="11430"/>
                  </a:cubicBezTo>
                  <a:cubicBezTo>
                    <a:pt x="167530" y="12540"/>
                    <a:pt x="171460" y="12644"/>
                    <a:pt x="175260" y="13335"/>
                  </a:cubicBezTo>
                  <a:cubicBezTo>
                    <a:pt x="178446" y="13914"/>
                    <a:pt x="181610" y="14605"/>
                    <a:pt x="184785" y="15240"/>
                  </a:cubicBezTo>
                  <a:cubicBezTo>
                    <a:pt x="187325" y="17145"/>
                    <a:pt x="189630" y="19413"/>
                    <a:pt x="192405" y="20955"/>
                  </a:cubicBezTo>
                  <a:cubicBezTo>
                    <a:pt x="195394" y="22616"/>
                    <a:pt x="199147" y="22777"/>
                    <a:pt x="201930" y="24765"/>
                  </a:cubicBezTo>
                  <a:cubicBezTo>
                    <a:pt x="203793" y="26096"/>
                    <a:pt x="204716" y="28432"/>
                    <a:pt x="205740" y="30480"/>
                  </a:cubicBezTo>
                  <a:cubicBezTo>
                    <a:pt x="206614" y="32228"/>
                    <a:pt x="210631" y="42423"/>
                    <a:pt x="211455" y="45720"/>
                  </a:cubicBezTo>
                  <a:cubicBezTo>
                    <a:pt x="212875" y="51400"/>
                    <a:pt x="212842" y="57535"/>
                    <a:pt x="215265" y="62865"/>
                  </a:cubicBezTo>
                  <a:cubicBezTo>
                    <a:pt x="216130" y="64769"/>
                    <a:pt x="227878" y="69969"/>
                    <a:pt x="228600" y="70485"/>
                  </a:cubicBezTo>
                  <a:cubicBezTo>
                    <a:pt x="234112" y="74422"/>
                    <a:pt x="235441" y="77781"/>
                    <a:pt x="238125" y="83820"/>
                  </a:cubicBezTo>
                  <a:cubicBezTo>
                    <a:pt x="239514" y="86945"/>
                    <a:pt x="240665" y="90170"/>
                    <a:pt x="241935" y="93345"/>
                  </a:cubicBezTo>
                  <a:cubicBezTo>
                    <a:pt x="241300" y="95885"/>
                    <a:pt x="241482" y="98787"/>
                    <a:pt x="240030" y="100965"/>
                  </a:cubicBezTo>
                  <a:cubicBezTo>
                    <a:pt x="238760" y="102870"/>
                    <a:pt x="235934" y="103156"/>
                    <a:pt x="234315" y="104775"/>
                  </a:cubicBezTo>
                  <a:cubicBezTo>
                    <a:pt x="230622" y="108468"/>
                    <a:pt x="230149" y="111557"/>
                    <a:pt x="228600" y="116205"/>
                  </a:cubicBezTo>
                  <a:cubicBezTo>
                    <a:pt x="227477" y="134167"/>
                    <a:pt x="229507" y="143547"/>
                    <a:pt x="222885" y="158115"/>
                  </a:cubicBezTo>
                  <a:cubicBezTo>
                    <a:pt x="221353" y="161486"/>
                    <a:pt x="219580" y="164829"/>
                    <a:pt x="217170" y="167640"/>
                  </a:cubicBezTo>
                  <a:cubicBezTo>
                    <a:pt x="215680" y="169378"/>
                    <a:pt x="213360" y="170180"/>
                    <a:pt x="211455" y="171450"/>
                  </a:cubicBezTo>
                  <a:cubicBezTo>
                    <a:pt x="204748" y="181511"/>
                    <a:pt x="211052" y="173428"/>
                    <a:pt x="200025" y="182880"/>
                  </a:cubicBezTo>
                  <a:cubicBezTo>
                    <a:pt x="190944" y="190664"/>
                    <a:pt x="198316" y="187260"/>
                    <a:pt x="188595" y="190500"/>
                  </a:cubicBezTo>
                  <a:cubicBezTo>
                    <a:pt x="186690" y="192405"/>
                    <a:pt x="185122" y="194721"/>
                    <a:pt x="182880" y="196215"/>
                  </a:cubicBezTo>
                  <a:cubicBezTo>
                    <a:pt x="180370" y="197889"/>
                    <a:pt x="169014" y="199750"/>
                    <a:pt x="167640" y="200025"/>
                  </a:cubicBezTo>
                  <a:cubicBezTo>
                    <a:pt x="159385" y="198755"/>
                    <a:pt x="151084" y="197754"/>
                    <a:pt x="142875" y="196215"/>
                  </a:cubicBezTo>
                  <a:cubicBezTo>
                    <a:pt x="140901" y="195845"/>
                    <a:pt x="139163" y="194453"/>
                    <a:pt x="137160" y="194310"/>
                  </a:cubicBezTo>
                  <a:cubicBezTo>
                    <a:pt x="121313" y="193178"/>
                    <a:pt x="105410" y="193040"/>
                    <a:pt x="89535" y="192405"/>
                  </a:cubicBezTo>
                  <a:cubicBezTo>
                    <a:pt x="88265" y="190500"/>
                    <a:pt x="87667" y="187903"/>
                    <a:pt x="85725" y="186690"/>
                  </a:cubicBezTo>
                  <a:cubicBezTo>
                    <a:pt x="82319" y="184561"/>
                    <a:pt x="66993" y="185103"/>
                    <a:pt x="62865" y="182880"/>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0E95102-5911-1A58-064C-28297E9029F7}"/>
                </a:ext>
              </a:extLst>
            </p:cNvPr>
            <p:cNvSpPr/>
            <p:nvPr/>
          </p:nvSpPr>
          <p:spPr>
            <a:xfrm>
              <a:off x="1435664" y="1937385"/>
              <a:ext cx="229306" cy="222885"/>
            </a:xfrm>
            <a:custGeom>
              <a:avLst/>
              <a:gdLst>
                <a:gd name="connsiteX0" fmla="*/ 69286 w 229306"/>
                <a:gd name="connsiteY0" fmla="*/ 222885 h 222885"/>
                <a:gd name="connsiteX1" fmla="*/ 57856 w 229306"/>
                <a:gd name="connsiteY1" fmla="*/ 198120 h 222885"/>
                <a:gd name="connsiteX2" fmla="*/ 52141 w 229306"/>
                <a:gd name="connsiteY2" fmla="*/ 190500 h 222885"/>
                <a:gd name="connsiteX3" fmla="*/ 50236 w 229306"/>
                <a:gd name="connsiteY3" fmla="*/ 184785 h 222885"/>
                <a:gd name="connsiteX4" fmla="*/ 38806 w 229306"/>
                <a:gd name="connsiteY4" fmla="*/ 175260 h 222885"/>
                <a:gd name="connsiteX5" fmla="*/ 29281 w 229306"/>
                <a:gd name="connsiteY5" fmla="*/ 161925 h 222885"/>
                <a:gd name="connsiteX6" fmla="*/ 19756 w 229306"/>
                <a:gd name="connsiteY6" fmla="*/ 148590 h 222885"/>
                <a:gd name="connsiteX7" fmla="*/ 17851 w 229306"/>
                <a:gd name="connsiteY7" fmla="*/ 142875 h 222885"/>
                <a:gd name="connsiteX8" fmla="*/ 15946 w 229306"/>
                <a:gd name="connsiteY8" fmla="*/ 135255 h 222885"/>
                <a:gd name="connsiteX9" fmla="*/ 10231 w 229306"/>
                <a:gd name="connsiteY9" fmla="*/ 125730 h 222885"/>
                <a:gd name="connsiteX10" fmla="*/ 6421 w 229306"/>
                <a:gd name="connsiteY10" fmla="*/ 102870 h 222885"/>
                <a:gd name="connsiteX11" fmla="*/ 2611 w 229306"/>
                <a:gd name="connsiteY11" fmla="*/ 85725 h 222885"/>
                <a:gd name="connsiteX12" fmla="*/ 2611 w 229306"/>
                <a:gd name="connsiteY12" fmla="*/ 49530 h 222885"/>
                <a:gd name="connsiteX13" fmla="*/ 23566 w 229306"/>
                <a:gd name="connsiteY13" fmla="*/ 53340 h 222885"/>
                <a:gd name="connsiteX14" fmla="*/ 33091 w 229306"/>
                <a:gd name="connsiteY14" fmla="*/ 49530 h 222885"/>
                <a:gd name="connsiteX15" fmla="*/ 44521 w 229306"/>
                <a:gd name="connsiteY15" fmla="*/ 26670 h 222885"/>
                <a:gd name="connsiteX16" fmla="*/ 50236 w 229306"/>
                <a:gd name="connsiteY16" fmla="*/ 20955 h 222885"/>
                <a:gd name="connsiteX17" fmla="*/ 54046 w 229306"/>
                <a:gd name="connsiteY17" fmla="*/ 15240 h 222885"/>
                <a:gd name="connsiteX18" fmla="*/ 65476 w 229306"/>
                <a:gd name="connsiteY18" fmla="*/ 13335 h 222885"/>
                <a:gd name="connsiteX19" fmla="*/ 90241 w 229306"/>
                <a:gd name="connsiteY19" fmla="*/ 7620 h 222885"/>
                <a:gd name="connsiteX20" fmla="*/ 97861 w 229306"/>
                <a:gd name="connsiteY20" fmla="*/ 3810 h 222885"/>
                <a:gd name="connsiteX21" fmla="*/ 113101 w 229306"/>
                <a:gd name="connsiteY21" fmla="*/ 1905 h 222885"/>
                <a:gd name="connsiteX22" fmla="*/ 118816 w 229306"/>
                <a:gd name="connsiteY22" fmla="*/ 0 h 222885"/>
                <a:gd name="connsiteX23" fmla="*/ 153106 w 229306"/>
                <a:gd name="connsiteY23" fmla="*/ 3810 h 222885"/>
                <a:gd name="connsiteX24" fmla="*/ 166441 w 229306"/>
                <a:gd name="connsiteY24" fmla="*/ 7620 h 222885"/>
                <a:gd name="connsiteX25" fmla="*/ 179776 w 229306"/>
                <a:gd name="connsiteY25" fmla="*/ 17145 h 222885"/>
                <a:gd name="connsiteX26" fmla="*/ 193111 w 229306"/>
                <a:gd name="connsiteY26" fmla="*/ 24765 h 222885"/>
                <a:gd name="connsiteX27" fmla="*/ 196921 w 229306"/>
                <a:gd name="connsiteY27" fmla="*/ 32385 h 222885"/>
                <a:gd name="connsiteX28" fmla="*/ 219781 w 229306"/>
                <a:gd name="connsiteY28" fmla="*/ 45720 h 222885"/>
                <a:gd name="connsiteX29" fmla="*/ 225496 w 229306"/>
                <a:gd name="connsiteY29" fmla="*/ 53340 h 222885"/>
                <a:gd name="connsiteX30" fmla="*/ 223591 w 229306"/>
                <a:gd name="connsiteY30" fmla="*/ 74295 h 222885"/>
                <a:gd name="connsiteX31" fmla="*/ 217876 w 229306"/>
                <a:gd name="connsiteY31" fmla="*/ 83820 h 222885"/>
                <a:gd name="connsiteX32" fmla="*/ 212161 w 229306"/>
                <a:gd name="connsiteY32" fmla="*/ 97155 h 222885"/>
                <a:gd name="connsiteX33" fmla="*/ 221686 w 229306"/>
                <a:gd name="connsiteY33" fmla="*/ 112395 h 222885"/>
                <a:gd name="connsiteX34" fmla="*/ 225496 w 229306"/>
                <a:gd name="connsiteY34" fmla="*/ 118110 h 222885"/>
                <a:gd name="connsiteX35" fmla="*/ 229306 w 229306"/>
                <a:gd name="connsiteY35" fmla="*/ 129540 h 222885"/>
                <a:gd name="connsiteX36" fmla="*/ 198826 w 229306"/>
                <a:gd name="connsiteY36" fmla="*/ 137160 h 222885"/>
                <a:gd name="connsiteX37" fmla="*/ 196921 w 229306"/>
                <a:gd name="connsiteY37" fmla="*/ 142875 h 222885"/>
                <a:gd name="connsiteX38" fmla="*/ 195016 w 229306"/>
                <a:gd name="connsiteY38" fmla="*/ 150495 h 222885"/>
                <a:gd name="connsiteX39" fmla="*/ 193111 w 229306"/>
                <a:gd name="connsiteY39" fmla="*/ 169545 h 222885"/>
                <a:gd name="connsiteX40" fmla="*/ 187396 w 229306"/>
                <a:gd name="connsiteY40" fmla="*/ 171450 h 222885"/>
                <a:gd name="connsiteX41" fmla="*/ 162631 w 229306"/>
                <a:gd name="connsiteY41" fmla="*/ 175260 h 222885"/>
                <a:gd name="connsiteX42" fmla="*/ 155011 w 229306"/>
                <a:gd name="connsiteY42" fmla="*/ 180975 h 222885"/>
                <a:gd name="connsiteX43" fmla="*/ 149296 w 229306"/>
                <a:gd name="connsiteY43" fmla="*/ 184785 h 222885"/>
                <a:gd name="connsiteX44" fmla="*/ 139771 w 229306"/>
                <a:gd name="connsiteY44" fmla="*/ 192405 h 222885"/>
                <a:gd name="connsiteX45" fmla="*/ 134056 w 229306"/>
                <a:gd name="connsiteY45" fmla="*/ 194310 h 222885"/>
                <a:gd name="connsiteX46" fmla="*/ 120721 w 229306"/>
                <a:gd name="connsiteY46" fmla="*/ 203835 h 222885"/>
                <a:gd name="connsiteX47" fmla="*/ 113101 w 229306"/>
                <a:gd name="connsiteY47" fmla="*/ 207645 h 222885"/>
                <a:gd name="connsiteX48" fmla="*/ 103576 w 229306"/>
                <a:gd name="connsiteY48" fmla="*/ 213360 h 222885"/>
                <a:gd name="connsiteX49" fmla="*/ 94051 w 229306"/>
                <a:gd name="connsiteY49" fmla="*/ 217170 h 222885"/>
                <a:gd name="connsiteX50" fmla="*/ 78811 w 229306"/>
                <a:gd name="connsiteY50" fmla="*/ 220980 h 222885"/>
                <a:gd name="connsiteX51" fmla="*/ 69286 w 229306"/>
                <a:gd name="connsiteY51" fmla="*/ 222885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9306" h="222885">
                  <a:moveTo>
                    <a:pt x="69286" y="222885"/>
                  </a:moveTo>
                  <a:cubicBezTo>
                    <a:pt x="66514" y="215956"/>
                    <a:pt x="61777" y="203348"/>
                    <a:pt x="57856" y="198120"/>
                  </a:cubicBezTo>
                  <a:lnTo>
                    <a:pt x="52141" y="190500"/>
                  </a:lnTo>
                  <a:cubicBezTo>
                    <a:pt x="51506" y="188595"/>
                    <a:pt x="51350" y="186456"/>
                    <a:pt x="50236" y="184785"/>
                  </a:cubicBezTo>
                  <a:cubicBezTo>
                    <a:pt x="47302" y="180385"/>
                    <a:pt x="43023" y="178071"/>
                    <a:pt x="38806" y="175260"/>
                  </a:cubicBezTo>
                  <a:cubicBezTo>
                    <a:pt x="29827" y="161791"/>
                    <a:pt x="41096" y="178465"/>
                    <a:pt x="29281" y="161925"/>
                  </a:cubicBezTo>
                  <a:cubicBezTo>
                    <a:pt x="15353" y="142426"/>
                    <a:pt x="38433" y="173493"/>
                    <a:pt x="19756" y="148590"/>
                  </a:cubicBezTo>
                  <a:cubicBezTo>
                    <a:pt x="19121" y="146685"/>
                    <a:pt x="18403" y="144806"/>
                    <a:pt x="17851" y="142875"/>
                  </a:cubicBezTo>
                  <a:cubicBezTo>
                    <a:pt x="17132" y="140358"/>
                    <a:pt x="17009" y="137648"/>
                    <a:pt x="15946" y="135255"/>
                  </a:cubicBezTo>
                  <a:cubicBezTo>
                    <a:pt x="14442" y="131871"/>
                    <a:pt x="12136" y="128905"/>
                    <a:pt x="10231" y="125730"/>
                  </a:cubicBezTo>
                  <a:cubicBezTo>
                    <a:pt x="5950" y="91484"/>
                    <a:pt x="10617" y="123848"/>
                    <a:pt x="6421" y="102870"/>
                  </a:cubicBezTo>
                  <a:cubicBezTo>
                    <a:pt x="3068" y="86107"/>
                    <a:pt x="6318" y="96847"/>
                    <a:pt x="2611" y="85725"/>
                  </a:cubicBezTo>
                  <a:cubicBezTo>
                    <a:pt x="1322" y="76699"/>
                    <a:pt x="-2557" y="56636"/>
                    <a:pt x="2611" y="49530"/>
                  </a:cubicBezTo>
                  <a:cubicBezTo>
                    <a:pt x="3661" y="48086"/>
                    <a:pt x="20264" y="52515"/>
                    <a:pt x="23566" y="53340"/>
                  </a:cubicBezTo>
                  <a:cubicBezTo>
                    <a:pt x="26741" y="52070"/>
                    <a:pt x="30673" y="51948"/>
                    <a:pt x="33091" y="49530"/>
                  </a:cubicBezTo>
                  <a:cubicBezTo>
                    <a:pt x="43588" y="39033"/>
                    <a:pt x="38021" y="37069"/>
                    <a:pt x="44521" y="26670"/>
                  </a:cubicBezTo>
                  <a:cubicBezTo>
                    <a:pt x="45949" y="24385"/>
                    <a:pt x="48511" y="23025"/>
                    <a:pt x="50236" y="20955"/>
                  </a:cubicBezTo>
                  <a:cubicBezTo>
                    <a:pt x="51702" y="19196"/>
                    <a:pt x="51998" y="16264"/>
                    <a:pt x="54046" y="15240"/>
                  </a:cubicBezTo>
                  <a:cubicBezTo>
                    <a:pt x="57501" y="13513"/>
                    <a:pt x="61729" y="14272"/>
                    <a:pt x="65476" y="13335"/>
                  </a:cubicBezTo>
                  <a:cubicBezTo>
                    <a:pt x="93369" y="6362"/>
                    <a:pt x="59287" y="12042"/>
                    <a:pt x="90241" y="7620"/>
                  </a:cubicBezTo>
                  <a:cubicBezTo>
                    <a:pt x="92781" y="6350"/>
                    <a:pt x="95106" y="4499"/>
                    <a:pt x="97861" y="3810"/>
                  </a:cubicBezTo>
                  <a:cubicBezTo>
                    <a:pt x="102828" y="2568"/>
                    <a:pt x="108064" y="2821"/>
                    <a:pt x="113101" y="1905"/>
                  </a:cubicBezTo>
                  <a:cubicBezTo>
                    <a:pt x="115077" y="1546"/>
                    <a:pt x="116911" y="635"/>
                    <a:pt x="118816" y="0"/>
                  </a:cubicBezTo>
                  <a:cubicBezTo>
                    <a:pt x="164660" y="3056"/>
                    <a:pt x="135124" y="-1328"/>
                    <a:pt x="153106" y="3810"/>
                  </a:cubicBezTo>
                  <a:cubicBezTo>
                    <a:pt x="155954" y="4624"/>
                    <a:pt x="163396" y="6097"/>
                    <a:pt x="166441" y="7620"/>
                  </a:cubicBezTo>
                  <a:cubicBezTo>
                    <a:pt x="169434" y="9117"/>
                    <a:pt x="177763" y="15707"/>
                    <a:pt x="179776" y="17145"/>
                  </a:cubicBezTo>
                  <a:cubicBezTo>
                    <a:pt x="186059" y="21633"/>
                    <a:pt x="185670" y="21044"/>
                    <a:pt x="193111" y="24765"/>
                  </a:cubicBezTo>
                  <a:cubicBezTo>
                    <a:pt x="194381" y="27305"/>
                    <a:pt x="195460" y="29950"/>
                    <a:pt x="196921" y="32385"/>
                  </a:cubicBezTo>
                  <a:cubicBezTo>
                    <a:pt x="206250" y="47933"/>
                    <a:pt x="201262" y="43405"/>
                    <a:pt x="219781" y="45720"/>
                  </a:cubicBezTo>
                  <a:cubicBezTo>
                    <a:pt x="221686" y="48260"/>
                    <a:pt x="225076" y="50193"/>
                    <a:pt x="225496" y="53340"/>
                  </a:cubicBezTo>
                  <a:cubicBezTo>
                    <a:pt x="226423" y="60292"/>
                    <a:pt x="225292" y="67491"/>
                    <a:pt x="223591" y="74295"/>
                  </a:cubicBezTo>
                  <a:cubicBezTo>
                    <a:pt x="222693" y="77887"/>
                    <a:pt x="219674" y="80583"/>
                    <a:pt x="217876" y="83820"/>
                  </a:cubicBezTo>
                  <a:cubicBezTo>
                    <a:pt x="213953" y="90882"/>
                    <a:pt x="214409" y="90410"/>
                    <a:pt x="212161" y="97155"/>
                  </a:cubicBezTo>
                  <a:cubicBezTo>
                    <a:pt x="220866" y="110213"/>
                    <a:pt x="210198" y="94014"/>
                    <a:pt x="221686" y="112395"/>
                  </a:cubicBezTo>
                  <a:cubicBezTo>
                    <a:pt x="222899" y="114337"/>
                    <a:pt x="224566" y="116018"/>
                    <a:pt x="225496" y="118110"/>
                  </a:cubicBezTo>
                  <a:cubicBezTo>
                    <a:pt x="227127" y="121780"/>
                    <a:pt x="229306" y="129540"/>
                    <a:pt x="229306" y="129540"/>
                  </a:cubicBezTo>
                  <a:cubicBezTo>
                    <a:pt x="219375" y="144437"/>
                    <a:pt x="232363" y="128217"/>
                    <a:pt x="198826" y="137160"/>
                  </a:cubicBezTo>
                  <a:cubicBezTo>
                    <a:pt x="196886" y="137677"/>
                    <a:pt x="197473" y="140944"/>
                    <a:pt x="196921" y="142875"/>
                  </a:cubicBezTo>
                  <a:cubicBezTo>
                    <a:pt x="196202" y="145392"/>
                    <a:pt x="195651" y="147955"/>
                    <a:pt x="195016" y="150495"/>
                  </a:cubicBezTo>
                  <a:cubicBezTo>
                    <a:pt x="194381" y="156845"/>
                    <a:pt x="195292" y="163548"/>
                    <a:pt x="193111" y="169545"/>
                  </a:cubicBezTo>
                  <a:cubicBezTo>
                    <a:pt x="192425" y="171432"/>
                    <a:pt x="189370" y="171080"/>
                    <a:pt x="187396" y="171450"/>
                  </a:cubicBezTo>
                  <a:cubicBezTo>
                    <a:pt x="179187" y="172989"/>
                    <a:pt x="170886" y="173990"/>
                    <a:pt x="162631" y="175260"/>
                  </a:cubicBezTo>
                  <a:cubicBezTo>
                    <a:pt x="160091" y="177165"/>
                    <a:pt x="157595" y="179130"/>
                    <a:pt x="155011" y="180975"/>
                  </a:cubicBezTo>
                  <a:cubicBezTo>
                    <a:pt x="153148" y="182306"/>
                    <a:pt x="151128" y="183411"/>
                    <a:pt x="149296" y="184785"/>
                  </a:cubicBezTo>
                  <a:cubicBezTo>
                    <a:pt x="146043" y="187225"/>
                    <a:pt x="143219" y="190250"/>
                    <a:pt x="139771" y="192405"/>
                  </a:cubicBezTo>
                  <a:cubicBezTo>
                    <a:pt x="138068" y="193469"/>
                    <a:pt x="135852" y="193412"/>
                    <a:pt x="134056" y="194310"/>
                  </a:cubicBezTo>
                  <a:cubicBezTo>
                    <a:pt x="130026" y="196325"/>
                    <a:pt x="124173" y="201678"/>
                    <a:pt x="120721" y="203835"/>
                  </a:cubicBezTo>
                  <a:cubicBezTo>
                    <a:pt x="118313" y="205340"/>
                    <a:pt x="115583" y="206266"/>
                    <a:pt x="113101" y="207645"/>
                  </a:cubicBezTo>
                  <a:cubicBezTo>
                    <a:pt x="109864" y="209443"/>
                    <a:pt x="106888" y="211704"/>
                    <a:pt x="103576" y="213360"/>
                  </a:cubicBezTo>
                  <a:cubicBezTo>
                    <a:pt x="100517" y="214889"/>
                    <a:pt x="97253" y="215969"/>
                    <a:pt x="94051" y="217170"/>
                  </a:cubicBezTo>
                  <a:cubicBezTo>
                    <a:pt x="89371" y="218925"/>
                    <a:pt x="83683" y="220574"/>
                    <a:pt x="78811" y="220980"/>
                  </a:cubicBezTo>
                  <a:cubicBezTo>
                    <a:pt x="74381" y="221349"/>
                    <a:pt x="69921" y="220980"/>
                    <a:pt x="69286" y="222885"/>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917E059-EB79-7B58-8306-56C6E9441536}"/>
                </a:ext>
              </a:extLst>
            </p:cNvPr>
            <p:cNvSpPr/>
            <p:nvPr/>
          </p:nvSpPr>
          <p:spPr>
            <a:xfrm>
              <a:off x="2253615" y="3547110"/>
              <a:ext cx="212257" cy="224790"/>
            </a:xfrm>
            <a:custGeom>
              <a:avLst/>
              <a:gdLst>
                <a:gd name="connsiteX0" fmla="*/ 38100 w 212257"/>
                <a:gd name="connsiteY0" fmla="*/ 148590 h 213360"/>
                <a:gd name="connsiteX1" fmla="*/ 32385 w 212257"/>
                <a:gd name="connsiteY1" fmla="*/ 139065 h 213360"/>
                <a:gd name="connsiteX2" fmla="*/ 20955 w 212257"/>
                <a:gd name="connsiteY2" fmla="*/ 114300 h 213360"/>
                <a:gd name="connsiteX3" fmla="*/ 15240 w 212257"/>
                <a:gd name="connsiteY3" fmla="*/ 110490 h 213360"/>
                <a:gd name="connsiteX4" fmla="*/ 9525 w 212257"/>
                <a:gd name="connsiteY4" fmla="*/ 100965 h 213360"/>
                <a:gd name="connsiteX5" fmla="*/ 3810 w 212257"/>
                <a:gd name="connsiteY5" fmla="*/ 99060 h 213360"/>
                <a:gd name="connsiteX6" fmla="*/ 1905 w 212257"/>
                <a:gd name="connsiteY6" fmla="*/ 91440 h 213360"/>
                <a:gd name="connsiteX7" fmla="*/ 0 w 212257"/>
                <a:gd name="connsiteY7" fmla="*/ 81915 h 213360"/>
                <a:gd name="connsiteX8" fmla="*/ 3810 w 212257"/>
                <a:gd name="connsiteY8" fmla="*/ 74295 h 213360"/>
                <a:gd name="connsiteX9" fmla="*/ 7620 w 212257"/>
                <a:gd name="connsiteY9" fmla="*/ 68580 h 213360"/>
                <a:gd name="connsiteX10" fmla="*/ 9525 w 212257"/>
                <a:gd name="connsiteY10" fmla="*/ 53340 h 213360"/>
                <a:gd name="connsiteX11" fmla="*/ 9525 w 212257"/>
                <a:gd name="connsiteY11" fmla="*/ 3810 h 213360"/>
                <a:gd name="connsiteX12" fmla="*/ 17145 w 212257"/>
                <a:gd name="connsiteY12" fmla="*/ 0 h 213360"/>
                <a:gd name="connsiteX13" fmla="*/ 64770 w 212257"/>
                <a:gd name="connsiteY13" fmla="*/ 1905 h 213360"/>
                <a:gd name="connsiteX14" fmla="*/ 70485 w 212257"/>
                <a:gd name="connsiteY14" fmla="*/ 5715 h 213360"/>
                <a:gd name="connsiteX15" fmla="*/ 78105 w 212257"/>
                <a:gd name="connsiteY15" fmla="*/ 11430 h 213360"/>
                <a:gd name="connsiteX16" fmla="*/ 89535 w 212257"/>
                <a:gd name="connsiteY16" fmla="*/ 13335 h 213360"/>
                <a:gd name="connsiteX17" fmla="*/ 125730 w 212257"/>
                <a:gd name="connsiteY17" fmla="*/ 17145 h 213360"/>
                <a:gd name="connsiteX18" fmla="*/ 135255 w 212257"/>
                <a:gd name="connsiteY18" fmla="*/ 19050 h 213360"/>
                <a:gd name="connsiteX19" fmla="*/ 142875 w 212257"/>
                <a:gd name="connsiteY19" fmla="*/ 26670 h 213360"/>
                <a:gd name="connsiteX20" fmla="*/ 148590 w 212257"/>
                <a:gd name="connsiteY20" fmla="*/ 28575 h 213360"/>
                <a:gd name="connsiteX21" fmla="*/ 158115 w 212257"/>
                <a:gd name="connsiteY21" fmla="*/ 43815 h 213360"/>
                <a:gd name="connsiteX22" fmla="*/ 161925 w 212257"/>
                <a:gd name="connsiteY22" fmla="*/ 51435 h 213360"/>
                <a:gd name="connsiteX23" fmla="*/ 173355 w 212257"/>
                <a:gd name="connsiteY23" fmla="*/ 60960 h 213360"/>
                <a:gd name="connsiteX24" fmla="*/ 180975 w 212257"/>
                <a:gd name="connsiteY24" fmla="*/ 66675 h 213360"/>
                <a:gd name="connsiteX25" fmla="*/ 209550 w 212257"/>
                <a:gd name="connsiteY25" fmla="*/ 81915 h 213360"/>
                <a:gd name="connsiteX26" fmla="*/ 209550 w 212257"/>
                <a:gd name="connsiteY26" fmla="*/ 120015 h 213360"/>
                <a:gd name="connsiteX27" fmla="*/ 207645 w 212257"/>
                <a:gd name="connsiteY27" fmla="*/ 125730 h 213360"/>
                <a:gd name="connsiteX28" fmla="*/ 205740 w 212257"/>
                <a:gd name="connsiteY28" fmla="*/ 133350 h 213360"/>
                <a:gd name="connsiteX29" fmla="*/ 201930 w 212257"/>
                <a:gd name="connsiteY29" fmla="*/ 179070 h 213360"/>
                <a:gd name="connsiteX30" fmla="*/ 188595 w 212257"/>
                <a:gd name="connsiteY30" fmla="*/ 192405 h 213360"/>
                <a:gd name="connsiteX31" fmla="*/ 182880 w 212257"/>
                <a:gd name="connsiteY31" fmla="*/ 196215 h 213360"/>
                <a:gd name="connsiteX32" fmla="*/ 167640 w 212257"/>
                <a:gd name="connsiteY32" fmla="*/ 209550 h 213360"/>
                <a:gd name="connsiteX33" fmla="*/ 154305 w 212257"/>
                <a:gd name="connsiteY33" fmla="*/ 213360 h 213360"/>
                <a:gd name="connsiteX34" fmla="*/ 110490 w 212257"/>
                <a:gd name="connsiteY34" fmla="*/ 211455 h 213360"/>
                <a:gd name="connsiteX35" fmla="*/ 99060 w 212257"/>
                <a:gd name="connsiteY35" fmla="*/ 205740 h 213360"/>
                <a:gd name="connsiteX36" fmla="*/ 91440 w 212257"/>
                <a:gd name="connsiteY36" fmla="*/ 201930 h 213360"/>
                <a:gd name="connsiteX37" fmla="*/ 83820 w 212257"/>
                <a:gd name="connsiteY37" fmla="*/ 192405 h 213360"/>
                <a:gd name="connsiteX38" fmla="*/ 78105 w 212257"/>
                <a:gd name="connsiteY38" fmla="*/ 188595 h 213360"/>
                <a:gd name="connsiteX39" fmla="*/ 64770 w 212257"/>
                <a:gd name="connsiteY39" fmla="*/ 179070 h 213360"/>
                <a:gd name="connsiteX40" fmla="*/ 60960 w 212257"/>
                <a:gd name="connsiteY40" fmla="*/ 171450 h 213360"/>
                <a:gd name="connsiteX41" fmla="*/ 55245 w 212257"/>
                <a:gd name="connsiteY41" fmla="*/ 169545 h 213360"/>
                <a:gd name="connsiteX42" fmla="*/ 38100 w 212257"/>
                <a:gd name="connsiteY42" fmla="*/ 14859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2257" h="213360">
                  <a:moveTo>
                    <a:pt x="38100" y="148590"/>
                  </a:moveTo>
                  <a:cubicBezTo>
                    <a:pt x="36195" y="145415"/>
                    <a:pt x="34041" y="142377"/>
                    <a:pt x="32385" y="139065"/>
                  </a:cubicBezTo>
                  <a:cubicBezTo>
                    <a:pt x="29754" y="133804"/>
                    <a:pt x="24642" y="116758"/>
                    <a:pt x="20955" y="114300"/>
                  </a:cubicBezTo>
                  <a:lnTo>
                    <a:pt x="15240" y="110490"/>
                  </a:lnTo>
                  <a:cubicBezTo>
                    <a:pt x="13335" y="107315"/>
                    <a:pt x="12143" y="103583"/>
                    <a:pt x="9525" y="100965"/>
                  </a:cubicBezTo>
                  <a:cubicBezTo>
                    <a:pt x="8105" y="99545"/>
                    <a:pt x="5064" y="100628"/>
                    <a:pt x="3810" y="99060"/>
                  </a:cubicBezTo>
                  <a:cubicBezTo>
                    <a:pt x="2174" y="97016"/>
                    <a:pt x="2473" y="93996"/>
                    <a:pt x="1905" y="91440"/>
                  </a:cubicBezTo>
                  <a:cubicBezTo>
                    <a:pt x="1203" y="88279"/>
                    <a:pt x="635" y="85090"/>
                    <a:pt x="0" y="81915"/>
                  </a:cubicBezTo>
                  <a:cubicBezTo>
                    <a:pt x="1270" y="79375"/>
                    <a:pt x="2401" y="76761"/>
                    <a:pt x="3810" y="74295"/>
                  </a:cubicBezTo>
                  <a:cubicBezTo>
                    <a:pt x="4946" y="72307"/>
                    <a:pt x="7018" y="70789"/>
                    <a:pt x="7620" y="68580"/>
                  </a:cubicBezTo>
                  <a:cubicBezTo>
                    <a:pt x="8967" y="63641"/>
                    <a:pt x="8890" y="58420"/>
                    <a:pt x="9525" y="53340"/>
                  </a:cubicBezTo>
                  <a:cubicBezTo>
                    <a:pt x="9347" y="50306"/>
                    <a:pt x="5328" y="13043"/>
                    <a:pt x="9525" y="3810"/>
                  </a:cubicBezTo>
                  <a:cubicBezTo>
                    <a:pt x="10700" y="1225"/>
                    <a:pt x="14605" y="1270"/>
                    <a:pt x="17145" y="0"/>
                  </a:cubicBezTo>
                  <a:cubicBezTo>
                    <a:pt x="33020" y="635"/>
                    <a:pt x="48973" y="212"/>
                    <a:pt x="64770" y="1905"/>
                  </a:cubicBezTo>
                  <a:cubicBezTo>
                    <a:pt x="67046" y="2149"/>
                    <a:pt x="68622" y="4384"/>
                    <a:pt x="70485" y="5715"/>
                  </a:cubicBezTo>
                  <a:cubicBezTo>
                    <a:pt x="73069" y="7560"/>
                    <a:pt x="75157" y="10251"/>
                    <a:pt x="78105" y="11430"/>
                  </a:cubicBezTo>
                  <a:cubicBezTo>
                    <a:pt x="81691" y="12865"/>
                    <a:pt x="85717" y="12748"/>
                    <a:pt x="89535" y="13335"/>
                  </a:cubicBezTo>
                  <a:cubicBezTo>
                    <a:pt x="107182" y="16050"/>
                    <a:pt x="103943" y="15329"/>
                    <a:pt x="125730" y="17145"/>
                  </a:cubicBezTo>
                  <a:cubicBezTo>
                    <a:pt x="128905" y="17780"/>
                    <a:pt x="132425" y="17478"/>
                    <a:pt x="135255" y="19050"/>
                  </a:cubicBezTo>
                  <a:cubicBezTo>
                    <a:pt x="138395" y="20794"/>
                    <a:pt x="139952" y="24582"/>
                    <a:pt x="142875" y="26670"/>
                  </a:cubicBezTo>
                  <a:cubicBezTo>
                    <a:pt x="144509" y="27837"/>
                    <a:pt x="146685" y="27940"/>
                    <a:pt x="148590" y="28575"/>
                  </a:cubicBezTo>
                  <a:cubicBezTo>
                    <a:pt x="157154" y="49986"/>
                    <a:pt x="147025" y="28288"/>
                    <a:pt x="158115" y="43815"/>
                  </a:cubicBezTo>
                  <a:cubicBezTo>
                    <a:pt x="159766" y="46126"/>
                    <a:pt x="160274" y="49124"/>
                    <a:pt x="161925" y="51435"/>
                  </a:cubicBezTo>
                  <a:cubicBezTo>
                    <a:pt x="165631" y="56623"/>
                    <a:pt x="168482" y="57479"/>
                    <a:pt x="173355" y="60960"/>
                  </a:cubicBezTo>
                  <a:cubicBezTo>
                    <a:pt x="175939" y="62805"/>
                    <a:pt x="178135" y="65255"/>
                    <a:pt x="180975" y="66675"/>
                  </a:cubicBezTo>
                  <a:cubicBezTo>
                    <a:pt x="211409" y="81892"/>
                    <a:pt x="190161" y="66404"/>
                    <a:pt x="209550" y="81915"/>
                  </a:cubicBezTo>
                  <a:cubicBezTo>
                    <a:pt x="213668" y="98386"/>
                    <a:pt x="212614" y="90905"/>
                    <a:pt x="209550" y="120015"/>
                  </a:cubicBezTo>
                  <a:cubicBezTo>
                    <a:pt x="209340" y="122012"/>
                    <a:pt x="208197" y="123799"/>
                    <a:pt x="207645" y="125730"/>
                  </a:cubicBezTo>
                  <a:cubicBezTo>
                    <a:pt x="206926" y="128247"/>
                    <a:pt x="206375" y="130810"/>
                    <a:pt x="205740" y="133350"/>
                  </a:cubicBezTo>
                  <a:cubicBezTo>
                    <a:pt x="204470" y="148590"/>
                    <a:pt x="204618" y="164015"/>
                    <a:pt x="201930" y="179070"/>
                  </a:cubicBezTo>
                  <a:cubicBezTo>
                    <a:pt x="201039" y="184061"/>
                    <a:pt x="192026" y="189954"/>
                    <a:pt x="188595" y="192405"/>
                  </a:cubicBezTo>
                  <a:cubicBezTo>
                    <a:pt x="186732" y="193736"/>
                    <a:pt x="184603" y="194707"/>
                    <a:pt x="182880" y="196215"/>
                  </a:cubicBezTo>
                  <a:cubicBezTo>
                    <a:pt x="176259" y="202008"/>
                    <a:pt x="174785" y="205978"/>
                    <a:pt x="167640" y="209550"/>
                  </a:cubicBezTo>
                  <a:cubicBezTo>
                    <a:pt x="164907" y="210916"/>
                    <a:pt x="156746" y="212750"/>
                    <a:pt x="154305" y="213360"/>
                  </a:cubicBezTo>
                  <a:cubicBezTo>
                    <a:pt x="139700" y="212725"/>
                    <a:pt x="125066" y="212576"/>
                    <a:pt x="110490" y="211455"/>
                  </a:cubicBezTo>
                  <a:cubicBezTo>
                    <a:pt x="105445" y="211067"/>
                    <a:pt x="103205" y="208109"/>
                    <a:pt x="99060" y="205740"/>
                  </a:cubicBezTo>
                  <a:cubicBezTo>
                    <a:pt x="96594" y="204331"/>
                    <a:pt x="93980" y="203200"/>
                    <a:pt x="91440" y="201930"/>
                  </a:cubicBezTo>
                  <a:cubicBezTo>
                    <a:pt x="88900" y="198755"/>
                    <a:pt x="86695" y="195280"/>
                    <a:pt x="83820" y="192405"/>
                  </a:cubicBezTo>
                  <a:cubicBezTo>
                    <a:pt x="82201" y="190786"/>
                    <a:pt x="79864" y="190061"/>
                    <a:pt x="78105" y="188595"/>
                  </a:cubicBezTo>
                  <a:cubicBezTo>
                    <a:pt x="66520" y="178941"/>
                    <a:pt x="78870" y="186120"/>
                    <a:pt x="64770" y="179070"/>
                  </a:cubicBezTo>
                  <a:cubicBezTo>
                    <a:pt x="63500" y="176530"/>
                    <a:pt x="62968" y="173458"/>
                    <a:pt x="60960" y="171450"/>
                  </a:cubicBezTo>
                  <a:cubicBezTo>
                    <a:pt x="59540" y="170030"/>
                    <a:pt x="56916" y="170659"/>
                    <a:pt x="55245" y="169545"/>
                  </a:cubicBezTo>
                  <a:lnTo>
                    <a:pt x="38100" y="14859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3673055-DF57-1CBC-E909-7BD2774319E6}"/>
                </a:ext>
              </a:extLst>
            </p:cNvPr>
            <p:cNvSpPr/>
            <p:nvPr/>
          </p:nvSpPr>
          <p:spPr>
            <a:xfrm>
              <a:off x="2979420" y="3529965"/>
              <a:ext cx="215265" cy="243840"/>
            </a:xfrm>
            <a:custGeom>
              <a:avLst/>
              <a:gdLst>
                <a:gd name="connsiteX0" fmla="*/ 45720 w 215265"/>
                <a:gd name="connsiteY0" fmla="*/ 47625 h 220980"/>
                <a:gd name="connsiteX1" fmla="*/ 45720 w 215265"/>
                <a:gd name="connsiteY1" fmla="*/ 19050 h 220980"/>
                <a:gd name="connsiteX2" fmla="*/ 49530 w 215265"/>
                <a:gd name="connsiteY2" fmla="*/ 5715 h 220980"/>
                <a:gd name="connsiteX3" fmla="*/ 68580 w 215265"/>
                <a:gd name="connsiteY3" fmla="*/ 0 h 220980"/>
                <a:gd name="connsiteX4" fmla="*/ 114300 w 215265"/>
                <a:gd name="connsiteY4" fmla="*/ 5715 h 220980"/>
                <a:gd name="connsiteX5" fmla="*/ 129540 w 215265"/>
                <a:gd name="connsiteY5" fmla="*/ 15240 h 220980"/>
                <a:gd name="connsiteX6" fmla="*/ 135255 w 215265"/>
                <a:gd name="connsiteY6" fmla="*/ 19050 h 220980"/>
                <a:gd name="connsiteX7" fmla="*/ 148590 w 215265"/>
                <a:gd name="connsiteY7" fmla="*/ 24765 h 220980"/>
                <a:gd name="connsiteX8" fmla="*/ 154305 w 215265"/>
                <a:gd name="connsiteY8" fmla="*/ 28575 h 220980"/>
                <a:gd name="connsiteX9" fmla="*/ 161925 w 215265"/>
                <a:gd name="connsiteY9" fmla="*/ 32385 h 220980"/>
                <a:gd name="connsiteX10" fmla="*/ 167640 w 215265"/>
                <a:gd name="connsiteY10" fmla="*/ 36195 h 220980"/>
                <a:gd name="connsiteX11" fmla="*/ 190500 w 215265"/>
                <a:gd name="connsiteY11" fmla="*/ 38100 h 220980"/>
                <a:gd name="connsiteX12" fmla="*/ 203835 w 215265"/>
                <a:gd name="connsiteY12" fmla="*/ 51435 h 220980"/>
                <a:gd name="connsiteX13" fmla="*/ 205740 w 215265"/>
                <a:gd name="connsiteY13" fmla="*/ 59055 h 220980"/>
                <a:gd name="connsiteX14" fmla="*/ 215265 w 215265"/>
                <a:gd name="connsiteY14" fmla="*/ 80010 h 220980"/>
                <a:gd name="connsiteX15" fmla="*/ 209550 w 215265"/>
                <a:gd name="connsiteY15" fmla="*/ 121920 h 220980"/>
                <a:gd name="connsiteX16" fmla="*/ 205740 w 215265"/>
                <a:gd name="connsiteY16" fmla="*/ 129540 h 220980"/>
                <a:gd name="connsiteX17" fmla="*/ 200025 w 215265"/>
                <a:gd name="connsiteY17" fmla="*/ 133350 h 220980"/>
                <a:gd name="connsiteX18" fmla="*/ 188595 w 215265"/>
                <a:gd name="connsiteY18" fmla="*/ 144780 h 220980"/>
                <a:gd name="connsiteX19" fmla="*/ 182880 w 215265"/>
                <a:gd name="connsiteY19" fmla="*/ 150495 h 220980"/>
                <a:gd name="connsiteX20" fmla="*/ 177165 w 215265"/>
                <a:gd name="connsiteY20" fmla="*/ 163830 h 220980"/>
                <a:gd name="connsiteX21" fmla="*/ 171450 w 215265"/>
                <a:gd name="connsiteY21" fmla="*/ 179070 h 220980"/>
                <a:gd name="connsiteX22" fmla="*/ 167640 w 215265"/>
                <a:gd name="connsiteY22" fmla="*/ 184785 h 220980"/>
                <a:gd name="connsiteX23" fmla="*/ 158115 w 215265"/>
                <a:gd name="connsiteY23" fmla="*/ 203835 h 220980"/>
                <a:gd name="connsiteX24" fmla="*/ 148590 w 215265"/>
                <a:gd name="connsiteY24" fmla="*/ 209550 h 220980"/>
                <a:gd name="connsiteX25" fmla="*/ 142875 w 215265"/>
                <a:gd name="connsiteY25" fmla="*/ 213360 h 220980"/>
                <a:gd name="connsiteX26" fmla="*/ 112395 w 215265"/>
                <a:gd name="connsiteY26" fmla="*/ 219075 h 220980"/>
                <a:gd name="connsiteX27" fmla="*/ 89535 w 215265"/>
                <a:gd name="connsiteY27" fmla="*/ 213360 h 220980"/>
                <a:gd name="connsiteX28" fmla="*/ 83820 w 215265"/>
                <a:gd name="connsiteY28" fmla="*/ 211455 h 220980"/>
                <a:gd name="connsiteX29" fmla="*/ 70485 w 215265"/>
                <a:gd name="connsiteY29" fmla="*/ 215265 h 220980"/>
                <a:gd name="connsiteX30" fmla="*/ 64770 w 215265"/>
                <a:gd name="connsiteY30" fmla="*/ 219075 h 220980"/>
                <a:gd name="connsiteX31" fmla="*/ 36195 w 215265"/>
                <a:gd name="connsiteY31" fmla="*/ 219075 h 220980"/>
                <a:gd name="connsiteX32" fmla="*/ 30480 w 215265"/>
                <a:gd name="connsiteY32" fmla="*/ 184785 h 220980"/>
                <a:gd name="connsiteX33" fmla="*/ 28575 w 215265"/>
                <a:gd name="connsiteY33" fmla="*/ 177165 h 220980"/>
                <a:gd name="connsiteX34" fmla="*/ 17145 w 215265"/>
                <a:gd name="connsiteY34" fmla="*/ 163830 h 220980"/>
                <a:gd name="connsiteX35" fmla="*/ 9525 w 215265"/>
                <a:gd name="connsiteY35" fmla="*/ 150495 h 220980"/>
                <a:gd name="connsiteX36" fmla="*/ 3810 w 215265"/>
                <a:gd name="connsiteY36" fmla="*/ 140970 h 220980"/>
                <a:gd name="connsiteX37" fmla="*/ 0 w 215265"/>
                <a:gd name="connsiteY37" fmla="*/ 127635 h 220980"/>
                <a:gd name="connsiteX38" fmla="*/ 1905 w 215265"/>
                <a:gd name="connsiteY38" fmla="*/ 85725 h 220980"/>
                <a:gd name="connsiteX39" fmla="*/ 7620 w 215265"/>
                <a:gd name="connsiteY39" fmla="*/ 74295 h 220980"/>
                <a:gd name="connsiteX40" fmla="*/ 11430 w 215265"/>
                <a:gd name="connsiteY40" fmla="*/ 66675 h 220980"/>
                <a:gd name="connsiteX41" fmla="*/ 20955 w 215265"/>
                <a:gd name="connsiteY41" fmla="*/ 45720 h 220980"/>
                <a:gd name="connsiteX42" fmla="*/ 41910 w 215265"/>
                <a:gd name="connsiteY42" fmla="*/ 34290 h 220980"/>
                <a:gd name="connsiteX43" fmla="*/ 45720 w 215265"/>
                <a:gd name="connsiteY43" fmla="*/ 47625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265" h="220980">
                  <a:moveTo>
                    <a:pt x="45720" y="47625"/>
                  </a:moveTo>
                  <a:cubicBezTo>
                    <a:pt x="46355" y="45085"/>
                    <a:pt x="42799" y="35116"/>
                    <a:pt x="45720" y="19050"/>
                  </a:cubicBezTo>
                  <a:cubicBezTo>
                    <a:pt x="45801" y="18607"/>
                    <a:pt x="48570" y="6915"/>
                    <a:pt x="49530" y="5715"/>
                  </a:cubicBezTo>
                  <a:cubicBezTo>
                    <a:pt x="54001" y="126"/>
                    <a:pt x="62744" y="834"/>
                    <a:pt x="68580" y="0"/>
                  </a:cubicBezTo>
                  <a:cubicBezTo>
                    <a:pt x="74337" y="320"/>
                    <a:pt x="103427" y="-1081"/>
                    <a:pt x="114300" y="5715"/>
                  </a:cubicBezTo>
                  <a:cubicBezTo>
                    <a:pt x="119380" y="8890"/>
                    <a:pt x="124556" y="11917"/>
                    <a:pt x="129540" y="15240"/>
                  </a:cubicBezTo>
                  <a:cubicBezTo>
                    <a:pt x="131445" y="16510"/>
                    <a:pt x="133207" y="18026"/>
                    <a:pt x="135255" y="19050"/>
                  </a:cubicBezTo>
                  <a:cubicBezTo>
                    <a:pt x="139580" y="21213"/>
                    <a:pt x="144265" y="22602"/>
                    <a:pt x="148590" y="24765"/>
                  </a:cubicBezTo>
                  <a:cubicBezTo>
                    <a:pt x="150638" y="25789"/>
                    <a:pt x="152317" y="27439"/>
                    <a:pt x="154305" y="28575"/>
                  </a:cubicBezTo>
                  <a:cubicBezTo>
                    <a:pt x="156771" y="29984"/>
                    <a:pt x="159459" y="30976"/>
                    <a:pt x="161925" y="32385"/>
                  </a:cubicBezTo>
                  <a:cubicBezTo>
                    <a:pt x="163913" y="33521"/>
                    <a:pt x="165395" y="35746"/>
                    <a:pt x="167640" y="36195"/>
                  </a:cubicBezTo>
                  <a:cubicBezTo>
                    <a:pt x="175138" y="37695"/>
                    <a:pt x="182880" y="37465"/>
                    <a:pt x="190500" y="38100"/>
                  </a:cubicBezTo>
                  <a:cubicBezTo>
                    <a:pt x="197125" y="42517"/>
                    <a:pt x="199177" y="43050"/>
                    <a:pt x="203835" y="51435"/>
                  </a:cubicBezTo>
                  <a:cubicBezTo>
                    <a:pt x="205106" y="53724"/>
                    <a:pt x="204733" y="56638"/>
                    <a:pt x="205740" y="59055"/>
                  </a:cubicBezTo>
                  <a:cubicBezTo>
                    <a:pt x="219937" y="93127"/>
                    <a:pt x="209556" y="62884"/>
                    <a:pt x="215265" y="80010"/>
                  </a:cubicBezTo>
                  <a:cubicBezTo>
                    <a:pt x="213360" y="93980"/>
                    <a:pt x="212213" y="108074"/>
                    <a:pt x="209550" y="121920"/>
                  </a:cubicBezTo>
                  <a:cubicBezTo>
                    <a:pt x="209014" y="124709"/>
                    <a:pt x="207558" y="127358"/>
                    <a:pt x="205740" y="129540"/>
                  </a:cubicBezTo>
                  <a:cubicBezTo>
                    <a:pt x="204274" y="131299"/>
                    <a:pt x="201736" y="131829"/>
                    <a:pt x="200025" y="133350"/>
                  </a:cubicBezTo>
                  <a:cubicBezTo>
                    <a:pt x="195998" y="136930"/>
                    <a:pt x="192405" y="140970"/>
                    <a:pt x="188595" y="144780"/>
                  </a:cubicBezTo>
                  <a:lnTo>
                    <a:pt x="182880" y="150495"/>
                  </a:lnTo>
                  <a:cubicBezTo>
                    <a:pt x="177411" y="172372"/>
                    <a:pt x="185058" y="145412"/>
                    <a:pt x="177165" y="163830"/>
                  </a:cubicBezTo>
                  <a:cubicBezTo>
                    <a:pt x="169129" y="182582"/>
                    <a:pt x="182334" y="160023"/>
                    <a:pt x="171450" y="179070"/>
                  </a:cubicBezTo>
                  <a:cubicBezTo>
                    <a:pt x="170314" y="181058"/>
                    <a:pt x="168570" y="182693"/>
                    <a:pt x="167640" y="184785"/>
                  </a:cubicBezTo>
                  <a:cubicBezTo>
                    <a:pt x="163626" y="193817"/>
                    <a:pt x="165607" y="197279"/>
                    <a:pt x="158115" y="203835"/>
                  </a:cubicBezTo>
                  <a:cubicBezTo>
                    <a:pt x="155328" y="206273"/>
                    <a:pt x="151730" y="207588"/>
                    <a:pt x="148590" y="209550"/>
                  </a:cubicBezTo>
                  <a:cubicBezTo>
                    <a:pt x="146648" y="210763"/>
                    <a:pt x="145063" y="212687"/>
                    <a:pt x="142875" y="213360"/>
                  </a:cubicBezTo>
                  <a:cubicBezTo>
                    <a:pt x="137477" y="215021"/>
                    <a:pt x="119811" y="217839"/>
                    <a:pt x="112395" y="219075"/>
                  </a:cubicBezTo>
                  <a:lnTo>
                    <a:pt x="89535" y="213360"/>
                  </a:lnTo>
                  <a:cubicBezTo>
                    <a:pt x="87595" y="212843"/>
                    <a:pt x="85818" y="211255"/>
                    <a:pt x="83820" y="211455"/>
                  </a:cubicBezTo>
                  <a:cubicBezTo>
                    <a:pt x="79220" y="211915"/>
                    <a:pt x="74930" y="213995"/>
                    <a:pt x="70485" y="215265"/>
                  </a:cubicBezTo>
                  <a:cubicBezTo>
                    <a:pt x="68580" y="216535"/>
                    <a:pt x="66942" y="218351"/>
                    <a:pt x="64770" y="219075"/>
                  </a:cubicBezTo>
                  <a:cubicBezTo>
                    <a:pt x="54081" y="222638"/>
                    <a:pt x="47632" y="220346"/>
                    <a:pt x="36195" y="219075"/>
                  </a:cubicBezTo>
                  <a:cubicBezTo>
                    <a:pt x="32648" y="169423"/>
                    <a:pt x="38734" y="206797"/>
                    <a:pt x="30480" y="184785"/>
                  </a:cubicBezTo>
                  <a:cubicBezTo>
                    <a:pt x="29561" y="182334"/>
                    <a:pt x="29746" y="179507"/>
                    <a:pt x="28575" y="177165"/>
                  </a:cubicBezTo>
                  <a:cubicBezTo>
                    <a:pt x="25008" y="170031"/>
                    <a:pt x="21911" y="169549"/>
                    <a:pt x="17145" y="163830"/>
                  </a:cubicBezTo>
                  <a:cubicBezTo>
                    <a:pt x="13153" y="159040"/>
                    <a:pt x="12630" y="156085"/>
                    <a:pt x="9525" y="150495"/>
                  </a:cubicBezTo>
                  <a:cubicBezTo>
                    <a:pt x="7727" y="147258"/>
                    <a:pt x="5466" y="144282"/>
                    <a:pt x="3810" y="140970"/>
                  </a:cubicBezTo>
                  <a:cubicBezTo>
                    <a:pt x="2444" y="138237"/>
                    <a:pt x="610" y="130076"/>
                    <a:pt x="0" y="127635"/>
                  </a:cubicBezTo>
                  <a:cubicBezTo>
                    <a:pt x="635" y="113665"/>
                    <a:pt x="790" y="99665"/>
                    <a:pt x="1905" y="85725"/>
                  </a:cubicBezTo>
                  <a:cubicBezTo>
                    <a:pt x="2311" y="80648"/>
                    <a:pt x="5231" y="78476"/>
                    <a:pt x="7620" y="74295"/>
                  </a:cubicBezTo>
                  <a:cubicBezTo>
                    <a:pt x="9029" y="71829"/>
                    <a:pt x="10375" y="69312"/>
                    <a:pt x="11430" y="66675"/>
                  </a:cubicBezTo>
                  <a:cubicBezTo>
                    <a:pt x="14320" y="59450"/>
                    <a:pt x="15101" y="51574"/>
                    <a:pt x="20955" y="45720"/>
                  </a:cubicBezTo>
                  <a:cubicBezTo>
                    <a:pt x="24240" y="42435"/>
                    <a:pt x="36341" y="35147"/>
                    <a:pt x="41910" y="34290"/>
                  </a:cubicBezTo>
                  <a:cubicBezTo>
                    <a:pt x="46931" y="33518"/>
                    <a:pt x="45085" y="50165"/>
                    <a:pt x="45720" y="47625"/>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Injection" hidden="1">
            <a:extLst>
              <a:ext uri="{FF2B5EF4-FFF2-40B4-BE49-F238E27FC236}">
                <a16:creationId xmlns:a16="http://schemas.microsoft.com/office/drawing/2014/main" id="{8C73F536-5986-F658-E222-83E1461AA3FE}"/>
              </a:ext>
            </a:extLst>
          </p:cNvPr>
          <p:cNvGrpSpPr/>
          <p:nvPr/>
        </p:nvGrpSpPr>
        <p:grpSpPr>
          <a:xfrm>
            <a:off x="621010" y="1291650"/>
            <a:ext cx="2598439" cy="2357377"/>
            <a:chOff x="621010" y="1291650"/>
            <a:chExt cx="2598439" cy="2357377"/>
          </a:xfrm>
        </p:grpSpPr>
        <p:sp>
          <p:nvSpPr>
            <p:cNvPr id="31" name="Oval 30">
              <a:extLst>
                <a:ext uri="{FF2B5EF4-FFF2-40B4-BE49-F238E27FC236}">
                  <a16:creationId xmlns:a16="http://schemas.microsoft.com/office/drawing/2014/main" id="{C406F687-0822-E821-B1C0-11393B05AA51}"/>
                </a:ext>
              </a:extLst>
            </p:cNvPr>
            <p:cNvSpPr/>
            <p:nvPr/>
          </p:nvSpPr>
          <p:spPr>
            <a:xfrm>
              <a:off x="2336482" y="2771142"/>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3401AE6-C25D-29CE-5776-264ABCBD49C0}"/>
                </a:ext>
              </a:extLst>
            </p:cNvPr>
            <p:cNvSpPr/>
            <p:nvPr/>
          </p:nvSpPr>
          <p:spPr>
            <a:xfrm>
              <a:off x="3173730" y="3603308"/>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3BFDC63-6249-6FBD-539E-69D444CB7129}"/>
                </a:ext>
              </a:extLst>
            </p:cNvPr>
            <p:cNvSpPr/>
            <p:nvPr/>
          </p:nvSpPr>
          <p:spPr>
            <a:xfrm>
              <a:off x="2336481" y="3603307"/>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5D82B4D-8207-5A58-FCA3-B97F26004918}"/>
                </a:ext>
              </a:extLst>
            </p:cNvPr>
            <p:cNvSpPr/>
            <p:nvPr/>
          </p:nvSpPr>
          <p:spPr>
            <a:xfrm>
              <a:off x="1478324" y="3603306"/>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9305396-5CC5-BB74-557B-FBF960B21F6F}"/>
                </a:ext>
              </a:extLst>
            </p:cNvPr>
            <p:cNvSpPr/>
            <p:nvPr/>
          </p:nvSpPr>
          <p:spPr>
            <a:xfrm>
              <a:off x="626745" y="3603308"/>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EE61A9B-F865-75DF-D872-4303E0404248}"/>
                </a:ext>
              </a:extLst>
            </p:cNvPr>
            <p:cNvSpPr/>
            <p:nvPr/>
          </p:nvSpPr>
          <p:spPr>
            <a:xfrm>
              <a:off x="621010" y="2771142"/>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3638181-B501-F0C4-5A7B-07F0D5F059C2}"/>
                </a:ext>
              </a:extLst>
            </p:cNvPr>
            <p:cNvSpPr/>
            <p:nvPr/>
          </p:nvSpPr>
          <p:spPr>
            <a:xfrm>
              <a:off x="626745" y="2031767"/>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5614C75-E6D6-4074-00AF-885483CDDA2A}"/>
                </a:ext>
              </a:extLst>
            </p:cNvPr>
            <p:cNvSpPr/>
            <p:nvPr/>
          </p:nvSpPr>
          <p:spPr>
            <a:xfrm>
              <a:off x="1483359" y="2031767"/>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2567A7A-0136-2A92-89F5-F05FCE4A2934}"/>
                </a:ext>
              </a:extLst>
            </p:cNvPr>
            <p:cNvSpPr/>
            <p:nvPr/>
          </p:nvSpPr>
          <p:spPr>
            <a:xfrm>
              <a:off x="628650" y="1291650"/>
              <a:ext cx="45719" cy="45719"/>
            </a:xfrm>
            <a:prstGeom prst="ellipse">
              <a:avLst/>
            </a:prstGeom>
            <a:solidFill>
              <a:srgbClr val="FFC000"/>
            </a:solidFill>
            <a:ln>
              <a:solidFill>
                <a:srgbClr val="FFC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9EB5B662-351C-5EE8-B15F-BE55CC2DD880}"/>
              </a:ext>
            </a:extLst>
          </p:cNvPr>
          <p:cNvSpPr txBox="1"/>
          <p:nvPr/>
        </p:nvSpPr>
        <p:spPr>
          <a:xfrm>
            <a:off x="4111156" y="908901"/>
            <a:ext cx="4611122" cy="1708160"/>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solidFill>
              </a:rPr>
              <a:t>Corner plots show probability densities of parameter values</a:t>
            </a:r>
          </a:p>
          <a:p>
            <a:pPr marL="257175" indent="-257175">
              <a:buFont typeface="Arial" panose="020B0604020202020204" pitchFamily="34" charset="0"/>
              <a:buChar char="•"/>
            </a:pPr>
            <a:r>
              <a:rPr lang="en-US" sz="1500" dirty="0">
                <a:solidFill>
                  <a:srgbClr val="00B0F0"/>
                </a:solidFill>
              </a:rPr>
              <a:t>Dark regions: </a:t>
            </a:r>
            <a:r>
              <a:rPr lang="en-US" sz="1500" dirty="0">
                <a:solidFill>
                  <a:schemeClr val="bg1"/>
                </a:solidFill>
              </a:rPr>
              <a:t>most probable</a:t>
            </a:r>
          </a:p>
          <a:p>
            <a:pPr marL="257175" indent="-257175">
              <a:buFont typeface="Arial" panose="020B0604020202020204" pitchFamily="34" charset="0"/>
              <a:buChar char="•"/>
            </a:pPr>
            <a:r>
              <a:rPr lang="en-US" sz="1500" dirty="0">
                <a:solidFill>
                  <a:srgbClr val="BFDBEF"/>
                </a:solidFill>
              </a:rPr>
              <a:t>Light regions: </a:t>
            </a:r>
            <a:r>
              <a:rPr lang="en-US" sz="1500" dirty="0">
                <a:solidFill>
                  <a:schemeClr val="bg1"/>
                </a:solidFill>
              </a:rPr>
              <a:t>least probable</a:t>
            </a:r>
          </a:p>
          <a:p>
            <a:pPr marL="257175" indent="-257175">
              <a:buFont typeface="Arial" panose="020B0604020202020204" pitchFamily="34" charset="0"/>
              <a:buChar char="•"/>
            </a:pPr>
            <a:r>
              <a:rPr lang="en-US" sz="1500" dirty="0">
                <a:solidFill>
                  <a:srgbClr val="FFC000"/>
                </a:solidFill>
              </a:rPr>
              <a:t>Injected parameters </a:t>
            </a:r>
            <a:r>
              <a:rPr lang="en-US" sz="1500" dirty="0">
                <a:solidFill>
                  <a:schemeClr val="bg1"/>
                </a:solidFill>
              </a:rPr>
              <a:t>lie within greatest probability density regions</a:t>
            </a:r>
          </a:p>
          <a:p>
            <a:pPr marL="257175" indent="-257175">
              <a:buFont typeface="Arial" panose="020B0604020202020204" pitchFamily="34" charset="0"/>
              <a:buChar char="•"/>
            </a:pPr>
            <a:r>
              <a:rPr lang="en-US" sz="1500" b="1" dirty="0">
                <a:solidFill>
                  <a:schemeClr val="bg1"/>
                </a:solidFill>
              </a:rPr>
              <a:t>Verdict: model testing on itself successful!</a:t>
            </a:r>
            <a:endParaRPr lang="en-US" sz="1500" dirty="0">
              <a:solidFill>
                <a:schemeClr val="bg1"/>
              </a:solidFill>
            </a:endParaRPr>
          </a:p>
        </p:txBody>
      </p:sp>
      <p:grpSp>
        <p:nvGrpSpPr>
          <p:cNvPr id="57" name="!!Morph">
            <a:extLst>
              <a:ext uri="{FF2B5EF4-FFF2-40B4-BE49-F238E27FC236}">
                <a16:creationId xmlns:a16="http://schemas.microsoft.com/office/drawing/2014/main" id="{CA628AA6-DD45-CC73-0C04-27FBE37C119E}"/>
              </a:ext>
            </a:extLst>
          </p:cNvPr>
          <p:cNvGrpSpPr/>
          <p:nvPr/>
        </p:nvGrpSpPr>
        <p:grpSpPr>
          <a:xfrm>
            <a:off x="1143000" y="2482197"/>
            <a:ext cx="6263640" cy="2236107"/>
            <a:chOff x="1143000" y="2482197"/>
            <a:chExt cx="6263640" cy="2236107"/>
          </a:xfrm>
        </p:grpSpPr>
        <p:cxnSp>
          <p:nvCxnSpPr>
            <p:cNvPr id="49" name="Straight Connector 48">
              <a:extLst>
                <a:ext uri="{FF2B5EF4-FFF2-40B4-BE49-F238E27FC236}">
                  <a16:creationId xmlns:a16="http://schemas.microsoft.com/office/drawing/2014/main" id="{EB695639-1820-CCA9-1A2F-F26FD823667A}"/>
                </a:ext>
              </a:extLst>
            </p:cNvPr>
            <p:cNvCxnSpPr>
              <a:cxnSpLocks/>
            </p:cNvCxnSpPr>
            <p:nvPr/>
          </p:nvCxnSpPr>
          <p:spPr>
            <a:xfrm>
              <a:off x="1901952" y="3250064"/>
              <a:ext cx="5504688" cy="1468240"/>
            </a:xfrm>
            <a:prstGeom prst="line">
              <a:avLst/>
            </a:prstGeom>
            <a:ln>
              <a:solidFill>
                <a:srgbClr val="E69A2C"/>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D0238C0-4053-DFA1-5F76-4FED51B4F9AF}"/>
                </a:ext>
              </a:extLst>
            </p:cNvPr>
            <p:cNvPicPr>
              <a:picLocks noChangeAspect="1"/>
            </p:cNvPicPr>
            <p:nvPr/>
          </p:nvPicPr>
          <p:blipFill>
            <a:blip r:embed="rId5"/>
            <a:srcRect l="507" t="3347" r="1846" b="3347"/>
            <a:stretch>
              <a:fillRect/>
            </a:stretch>
          </p:blipFill>
          <p:spPr>
            <a:xfrm>
              <a:off x="1143000" y="2482197"/>
              <a:ext cx="758952" cy="767867"/>
            </a:xfrm>
            <a:prstGeom prst="rect">
              <a:avLst/>
            </a:prstGeom>
            <a:ln w="12700">
              <a:solidFill>
                <a:srgbClr val="E69A2C"/>
              </a:solidFill>
            </a:ln>
          </p:spPr>
        </p:pic>
        <p:pic>
          <p:nvPicPr>
            <p:cNvPr id="11" name="Picture 10">
              <a:extLst>
                <a:ext uri="{FF2B5EF4-FFF2-40B4-BE49-F238E27FC236}">
                  <a16:creationId xmlns:a16="http://schemas.microsoft.com/office/drawing/2014/main" id="{B9C11A6D-7312-CEB8-CCAF-1A17921005B3}"/>
                </a:ext>
              </a:extLst>
            </p:cNvPr>
            <p:cNvPicPr>
              <a:picLocks noChangeAspect="1"/>
            </p:cNvPicPr>
            <p:nvPr/>
          </p:nvPicPr>
          <p:blipFill>
            <a:blip r:embed="rId5"/>
            <a:srcRect l="410" t="2819" r="2423" b="863"/>
            <a:stretch>
              <a:fillRect/>
            </a:stretch>
          </p:blipFill>
          <p:spPr>
            <a:xfrm>
              <a:off x="5669280" y="3017520"/>
              <a:ext cx="1737360" cy="1700784"/>
            </a:xfrm>
            <a:prstGeom prst="rect">
              <a:avLst/>
            </a:prstGeom>
            <a:ln w="25400" cap="flat" cmpd="sng">
              <a:solidFill>
                <a:schemeClr val="accent6"/>
              </a:solidFill>
              <a:round/>
            </a:ln>
          </p:spPr>
        </p:pic>
        <p:cxnSp>
          <p:nvCxnSpPr>
            <p:cNvPr id="45" name="Straight Connector 44">
              <a:extLst>
                <a:ext uri="{FF2B5EF4-FFF2-40B4-BE49-F238E27FC236}">
                  <a16:creationId xmlns:a16="http://schemas.microsoft.com/office/drawing/2014/main" id="{20C52211-C2E0-1018-C423-0C2B91DCBA61}"/>
                </a:ext>
              </a:extLst>
            </p:cNvPr>
            <p:cNvCxnSpPr>
              <a:cxnSpLocks/>
            </p:cNvCxnSpPr>
            <p:nvPr/>
          </p:nvCxnSpPr>
          <p:spPr>
            <a:xfrm>
              <a:off x="1143000" y="3250064"/>
              <a:ext cx="4526280" cy="146824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52" name="Straight Connector 51">
              <a:extLst>
                <a:ext uri="{FF2B5EF4-FFF2-40B4-BE49-F238E27FC236}">
                  <a16:creationId xmlns:a16="http://schemas.microsoft.com/office/drawing/2014/main" id="{625417CB-23BE-45A1-F823-E48BAA373918}"/>
                </a:ext>
              </a:extLst>
            </p:cNvPr>
            <p:cNvCxnSpPr/>
            <p:nvPr/>
          </p:nvCxnSpPr>
          <p:spPr>
            <a:xfrm>
              <a:off x="1901952" y="2482197"/>
              <a:ext cx="5504688" cy="521095"/>
            </a:xfrm>
            <a:prstGeom prst="line">
              <a:avLst/>
            </a:prstGeom>
            <a:ln>
              <a:solidFill>
                <a:srgbClr val="E69A2C"/>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8A74E7E-791D-EA9D-3119-1A89D56E3868}"/>
                </a:ext>
              </a:extLst>
            </p:cNvPr>
            <p:cNvCxnSpPr/>
            <p:nvPr/>
          </p:nvCxnSpPr>
          <p:spPr>
            <a:xfrm>
              <a:off x="1143000" y="2482197"/>
              <a:ext cx="4526280" cy="521095"/>
            </a:xfrm>
            <a:prstGeom prst="line">
              <a:avLst/>
            </a:prstGeom>
            <a:ln>
              <a:solidFill>
                <a:srgbClr val="E69A2C"/>
              </a:solidFill>
            </a:ln>
          </p:spPr>
          <p:style>
            <a:lnRef idx="2">
              <a:schemeClr val="accent1"/>
            </a:lnRef>
            <a:fillRef idx="0">
              <a:schemeClr val="accent1"/>
            </a:fillRef>
            <a:effectRef idx="1">
              <a:schemeClr val="accent1"/>
            </a:effectRef>
            <a:fontRef idx="minor">
              <a:schemeClr val="tx1"/>
            </a:fontRef>
          </p:style>
        </p:cxnSp>
      </p:grpSp>
      <p:sp>
        <p:nvSpPr>
          <p:cNvPr id="14" name="Freeform: Shape 13">
            <a:extLst>
              <a:ext uri="{FF2B5EF4-FFF2-40B4-BE49-F238E27FC236}">
                <a16:creationId xmlns:a16="http://schemas.microsoft.com/office/drawing/2014/main" id="{928BAF6B-D510-223A-E3F0-18A61C68A5C1}"/>
              </a:ext>
            </a:extLst>
          </p:cNvPr>
          <p:cNvSpPr/>
          <p:nvPr/>
        </p:nvSpPr>
        <p:spPr>
          <a:xfrm>
            <a:off x="6272784" y="3699688"/>
            <a:ext cx="642201" cy="499558"/>
          </a:xfrm>
          <a:custGeom>
            <a:avLst/>
            <a:gdLst>
              <a:gd name="connsiteX0" fmla="*/ 366446 w 1037006"/>
              <a:gd name="connsiteY0" fmla="*/ 873760 h 875478"/>
              <a:gd name="connsiteX1" fmla="*/ 320726 w 1037006"/>
              <a:gd name="connsiteY1" fmla="*/ 853440 h 875478"/>
              <a:gd name="connsiteX2" fmla="*/ 305486 w 1037006"/>
              <a:gd name="connsiteY2" fmla="*/ 838200 h 875478"/>
              <a:gd name="connsiteX3" fmla="*/ 285166 w 1037006"/>
              <a:gd name="connsiteY3" fmla="*/ 828040 h 875478"/>
              <a:gd name="connsiteX4" fmla="*/ 269926 w 1037006"/>
              <a:gd name="connsiteY4" fmla="*/ 817880 h 875478"/>
              <a:gd name="connsiteX5" fmla="*/ 254686 w 1037006"/>
              <a:gd name="connsiteY5" fmla="*/ 812800 h 875478"/>
              <a:gd name="connsiteX6" fmla="*/ 229286 w 1037006"/>
              <a:gd name="connsiteY6" fmla="*/ 802640 h 875478"/>
              <a:gd name="connsiteX7" fmla="*/ 198806 w 1037006"/>
              <a:gd name="connsiteY7" fmla="*/ 777240 h 875478"/>
              <a:gd name="connsiteX8" fmla="*/ 168326 w 1037006"/>
              <a:gd name="connsiteY8" fmla="*/ 746760 h 875478"/>
              <a:gd name="connsiteX9" fmla="*/ 153086 w 1037006"/>
              <a:gd name="connsiteY9" fmla="*/ 736600 h 875478"/>
              <a:gd name="connsiteX10" fmla="*/ 132766 w 1037006"/>
              <a:gd name="connsiteY10" fmla="*/ 711200 h 875478"/>
              <a:gd name="connsiteX11" fmla="*/ 122606 w 1037006"/>
              <a:gd name="connsiteY11" fmla="*/ 695960 h 875478"/>
              <a:gd name="connsiteX12" fmla="*/ 107366 w 1037006"/>
              <a:gd name="connsiteY12" fmla="*/ 685800 h 875478"/>
              <a:gd name="connsiteX13" fmla="*/ 92126 w 1037006"/>
              <a:gd name="connsiteY13" fmla="*/ 665480 h 875478"/>
              <a:gd name="connsiteX14" fmla="*/ 71806 w 1037006"/>
              <a:gd name="connsiteY14" fmla="*/ 635000 h 875478"/>
              <a:gd name="connsiteX15" fmla="*/ 56566 w 1037006"/>
              <a:gd name="connsiteY15" fmla="*/ 624840 h 875478"/>
              <a:gd name="connsiteX16" fmla="*/ 51486 w 1037006"/>
              <a:gd name="connsiteY16" fmla="*/ 609600 h 875478"/>
              <a:gd name="connsiteX17" fmla="*/ 41326 w 1037006"/>
              <a:gd name="connsiteY17" fmla="*/ 584200 h 875478"/>
              <a:gd name="connsiteX18" fmla="*/ 36246 w 1037006"/>
              <a:gd name="connsiteY18" fmla="*/ 558800 h 875478"/>
              <a:gd name="connsiteX19" fmla="*/ 31166 w 1037006"/>
              <a:gd name="connsiteY19" fmla="*/ 543560 h 875478"/>
              <a:gd name="connsiteX20" fmla="*/ 26086 w 1037006"/>
              <a:gd name="connsiteY20" fmla="*/ 452120 h 875478"/>
              <a:gd name="connsiteX21" fmla="*/ 21006 w 1037006"/>
              <a:gd name="connsiteY21" fmla="*/ 431800 h 875478"/>
              <a:gd name="connsiteX22" fmla="*/ 5766 w 1037006"/>
              <a:gd name="connsiteY22" fmla="*/ 416560 h 875478"/>
              <a:gd name="connsiteX23" fmla="*/ 5766 w 1037006"/>
              <a:gd name="connsiteY23" fmla="*/ 345440 h 875478"/>
              <a:gd name="connsiteX24" fmla="*/ 26086 w 1037006"/>
              <a:gd name="connsiteY24" fmla="*/ 325120 h 875478"/>
              <a:gd name="connsiteX25" fmla="*/ 41326 w 1037006"/>
              <a:gd name="connsiteY25" fmla="*/ 299720 h 875478"/>
              <a:gd name="connsiteX26" fmla="*/ 66726 w 1037006"/>
              <a:gd name="connsiteY26" fmla="*/ 279400 h 875478"/>
              <a:gd name="connsiteX27" fmla="*/ 76886 w 1037006"/>
              <a:gd name="connsiteY27" fmla="*/ 264160 h 875478"/>
              <a:gd name="connsiteX28" fmla="*/ 112446 w 1037006"/>
              <a:gd name="connsiteY28" fmla="*/ 243840 h 875478"/>
              <a:gd name="connsiteX29" fmla="*/ 137846 w 1037006"/>
              <a:gd name="connsiteY29" fmla="*/ 223520 h 875478"/>
              <a:gd name="connsiteX30" fmla="*/ 163246 w 1037006"/>
              <a:gd name="connsiteY30" fmla="*/ 203200 h 875478"/>
              <a:gd name="connsiteX31" fmla="*/ 188646 w 1037006"/>
              <a:gd name="connsiteY31" fmla="*/ 172720 h 875478"/>
              <a:gd name="connsiteX32" fmla="*/ 203886 w 1037006"/>
              <a:gd name="connsiteY32" fmla="*/ 152400 h 875478"/>
              <a:gd name="connsiteX33" fmla="*/ 193726 w 1037006"/>
              <a:gd name="connsiteY33" fmla="*/ 111760 h 875478"/>
              <a:gd name="connsiteX34" fmla="*/ 183566 w 1037006"/>
              <a:gd name="connsiteY34" fmla="*/ 91440 h 875478"/>
              <a:gd name="connsiteX35" fmla="*/ 193726 w 1037006"/>
              <a:gd name="connsiteY35" fmla="*/ 50800 h 875478"/>
              <a:gd name="connsiteX36" fmla="*/ 208966 w 1037006"/>
              <a:gd name="connsiteY36" fmla="*/ 35560 h 875478"/>
              <a:gd name="connsiteX37" fmla="*/ 432486 w 1037006"/>
              <a:gd name="connsiteY37" fmla="*/ 30480 h 875478"/>
              <a:gd name="connsiteX38" fmla="*/ 468046 w 1037006"/>
              <a:gd name="connsiteY38" fmla="*/ 15240 h 875478"/>
              <a:gd name="connsiteX39" fmla="*/ 483286 w 1037006"/>
              <a:gd name="connsiteY39" fmla="*/ 10160 h 875478"/>
              <a:gd name="connsiteX40" fmla="*/ 503606 w 1037006"/>
              <a:gd name="connsiteY40" fmla="*/ 0 h 875478"/>
              <a:gd name="connsiteX41" fmla="*/ 564566 w 1037006"/>
              <a:gd name="connsiteY41" fmla="*/ 10160 h 875478"/>
              <a:gd name="connsiteX42" fmla="*/ 579806 w 1037006"/>
              <a:gd name="connsiteY42" fmla="*/ 20320 h 875478"/>
              <a:gd name="connsiteX43" fmla="*/ 600126 w 1037006"/>
              <a:gd name="connsiteY43" fmla="*/ 30480 h 875478"/>
              <a:gd name="connsiteX44" fmla="*/ 620446 w 1037006"/>
              <a:gd name="connsiteY44" fmla="*/ 45720 h 875478"/>
              <a:gd name="connsiteX45" fmla="*/ 650926 w 1037006"/>
              <a:gd name="connsiteY45" fmla="*/ 81280 h 875478"/>
              <a:gd name="connsiteX46" fmla="*/ 666166 w 1037006"/>
              <a:gd name="connsiteY46" fmla="*/ 86360 h 875478"/>
              <a:gd name="connsiteX47" fmla="*/ 706806 w 1037006"/>
              <a:gd name="connsiteY47" fmla="*/ 127000 h 875478"/>
              <a:gd name="connsiteX48" fmla="*/ 737286 w 1037006"/>
              <a:gd name="connsiteY48" fmla="*/ 157480 h 875478"/>
              <a:gd name="connsiteX49" fmla="*/ 742366 w 1037006"/>
              <a:gd name="connsiteY49" fmla="*/ 172720 h 875478"/>
              <a:gd name="connsiteX50" fmla="*/ 793166 w 1037006"/>
              <a:gd name="connsiteY50" fmla="*/ 187960 h 875478"/>
              <a:gd name="connsiteX51" fmla="*/ 813486 w 1037006"/>
              <a:gd name="connsiteY51" fmla="*/ 198120 h 875478"/>
              <a:gd name="connsiteX52" fmla="*/ 833806 w 1037006"/>
              <a:gd name="connsiteY52" fmla="*/ 203200 h 875478"/>
              <a:gd name="connsiteX53" fmla="*/ 838886 w 1037006"/>
              <a:gd name="connsiteY53" fmla="*/ 223520 h 875478"/>
              <a:gd name="connsiteX54" fmla="*/ 849046 w 1037006"/>
              <a:gd name="connsiteY54" fmla="*/ 238760 h 875478"/>
              <a:gd name="connsiteX55" fmla="*/ 864286 w 1037006"/>
              <a:gd name="connsiteY55" fmla="*/ 284480 h 875478"/>
              <a:gd name="connsiteX56" fmla="*/ 874446 w 1037006"/>
              <a:gd name="connsiteY56" fmla="*/ 299720 h 875478"/>
              <a:gd name="connsiteX57" fmla="*/ 889686 w 1037006"/>
              <a:gd name="connsiteY57" fmla="*/ 330200 h 875478"/>
              <a:gd name="connsiteX58" fmla="*/ 920166 w 1037006"/>
              <a:gd name="connsiteY58" fmla="*/ 360680 h 875478"/>
              <a:gd name="connsiteX59" fmla="*/ 930326 w 1037006"/>
              <a:gd name="connsiteY59" fmla="*/ 375920 h 875478"/>
              <a:gd name="connsiteX60" fmla="*/ 965886 w 1037006"/>
              <a:gd name="connsiteY60" fmla="*/ 396240 h 875478"/>
              <a:gd name="connsiteX61" fmla="*/ 970966 w 1037006"/>
              <a:gd name="connsiteY61" fmla="*/ 411480 h 875478"/>
              <a:gd name="connsiteX62" fmla="*/ 986206 w 1037006"/>
              <a:gd name="connsiteY62" fmla="*/ 416560 h 875478"/>
              <a:gd name="connsiteX63" fmla="*/ 1021766 w 1037006"/>
              <a:gd name="connsiteY63" fmla="*/ 447040 h 875478"/>
              <a:gd name="connsiteX64" fmla="*/ 1031926 w 1037006"/>
              <a:gd name="connsiteY64" fmla="*/ 477520 h 875478"/>
              <a:gd name="connsiteX65" fmla="*/ 1037006 w 1037006"/>
              <a:gd name="connsiteY65" fmla="*/ 492760 h 875478"/>
              <a:gd name="connsiteX66" fmla="*/ 1026846 w 1037006"/>
              <a:gd name="connsiteY66" fmla="*/ 513080 h 875478"/>
              <a:gd name="connsiteX67" fmla="*/ 970966 w 1037006"/>
              <a:gd name="connsiteY67" fmla="*/ 538480 h 875478"/>
              <a:gd name="connsiteX68" fmla="*/ 945566 w 1037006"/>
              <a:gd name="connsiteY68" fmla="*/ 589280 h 875478"/>
              <a:gd name="connsiteX69" fmla="*/ 940486 w 1037006"/>
              <a:gd name="connsiteY69" fmla="*/ 604520 h 875478"/>
              <a:gd name="connsiteX70" fmla="*/ 935406 w 1037006"/>
              <a:gd name="connsiteY70" fmla="*/ 675640 h 875478"/>
              <a:gd name="connsiteX71" fmla="*/ 915086 w 1037006"/>
              <a:gd name="connsiteY71" fmla="*/ 690880 h 875478"/>
              <a:gd name="connsiteX72" fmla="*/ 894766 w 1037006"/>
              <a:gd name="connsiteY72" fmla="*/ 701040 h 875478"/>
              <a:gd name="connsiteX73" fmla="*/ 838886 w 1037006"/>
              <a:gd name="connsiteY73" fmla="*/ 711200 h 875478"/>
              <a:gd name="connsiteX74" fmla="*/ 823646 w 1037006"/>
              <a:gd name="connsiteY74" fmla="*/ 721360 h 875478"/>
              <a:gd name="connsiteX75" fmla="*/ 818566 w 1037006"/>
              <a:gd name="connsiteY75" fmla="*/ 741680 h 875478"/>
              <a:gd name="connsiteX76" fmla="*/ 813486 w 1037006"/>
              <a:gd name="connsiteY76" fmla="*/ 797560 h 875478"/>
              <a:gd name="connsiteX77" fmla="*/ 808406 w 1037006"/>
              <a:gd name="connsiteY77" fmla="*/ 828040 h 875478"/>
              <a:gd name="connsiteX78" fmla="*/ 747446 w 1037006"/>
              <a:gd name="connsiteY78" fmla="*/ 822960 h 875478"/>
              <a:gd name="connsiteX79" fmla="*/ 716966 w 1037006"/>
              <a:gd name="connsiteY79" fmla="*/ 812800 h 875478"/>
              <a:gd name="connsiteX80" fmla="*/ 681406 w 1037006"/>
              <a:gd name="connsiteY80" fmla="*/ 807720 h 875478"/>
              <a:gd name="connsiteX81" fmla="*/ 656006 w 1037006"/>
              <a:gd name="connsiteY81" fmla="*/ 802640 h 875478"/>
              <a:gd name="connsiteX82" fmla="*/ 615366 w 1037006"/>
              <a:gd name="connsiteY82" fmla="*/ 797560 h 875478"/>
              <a:gd name="connsiteX83" fmla="*/ 579806 w 1037006"/>
              <a:gd name="connsiteY83" fmla="*/ 787400 h 875478"/>
              <a:gd name="connsiteX84" fmla="*/ 432486 w 1037006"/>
              <a:gd name="connsiteY84" fmla="*/ 812800 h 875478"/>
              <a:gd name="connsiteX85" fmla="*/ 417246 w 1037006"/>
              <a:gd name="connsiteY85" fmla="*/ 822960 h 875478"/>
              <a:gd name="connsiteX86" fmla="*/ 407086 w 1037006"/>
              <a:gd name="connsiteY86" fmla="*/ 838200 h 875478"/>
              <a:gd name="connsiteX87" fmla="*/ 376606 w 1037006"/>
              <a:gd name="connsiteY87" fmla="*/ 873760 h 875478"/>
              <a:gd name="connsiteX88" fmla="*/ 366446 w 1037006"/>
              <a:gd name="connsiteY88" fmla="*/ 873760 h 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7006" h="875478">
                <a:moveTo>
                  <a:pt x="366446" y="873760"/>
                </a:moveTo>
                <a:cubicBezTo>
                  <a:pt x="357133" y="870373"/>
                  <a:pt x="329787" y="859912"/>
                  <a:pt x="320726" y="853440"/>
                </a:cubicBezTo>
                <a:cubicBezTo>
                  <a:pt x="314880" y="849264"/>
                  <a:pt x="311332" y="842376"/>
                  <a:pt x="305486" y="838200"/>
                </a:cubicBezTo>
                <a:cubicBezTo>
                  <a:pt x="299324" y="833798"/>
                  <a:pt x="291741" y="831797"/>
                  <a:pt x="285166" y="828040"/>
                </a:cubicBezTo>
                <a:cubicBezTo>
                  <a:pt x="279865" y="825011"/>
                  <a:pt x="275387" y="820610"/>
                  <a:pt x="269926" y="817880"/>
                </a:cubicBezTo>
                <a:cubicBezTo>
                  <a:pt x="265137" y="815485"/>
                  <a:pt x="259700" y="814680"/>
                  <a:pt x="254686" y="812800"/>
                </a:cubicBezTo>
                <a:cubicBezTo>
                  <a:pt x="246148" y="809598"/>
                  <a:pt x="237753" y="806027"/>
                  <a:pt x="229286" y="802640"/>
                </a:cubicBezTo>
                <a:cubicBezTo>
                  <a:pt x="206017" y="767737"/>
                  <a:pt x="235636" y="806704"/>
                  <a:pt x="198806" y="777240"/>
                </a:cubicBezTo>
                <a:cubicBezTo>
                  <a:pt x="187586" y="768264"/>
                  <a:pt x="180281" y="754730"/>
                  <a:pt x="168326" y="746760"/>
                </a:cubicBezTo>
                <a:lnTo>
                  <a:pt x="153086" y="736600"/>
                </a:lnTo>
                <a:cubicBezTo>
                  <a:pt x="143196" y="706931"/>
                  <a:pt x="155744" y="734178"/>
                  <a:pt x="132766" y="711200"/>
                </a:cubicBezTo>
                <a:cubicBezTo>
                  <a:pt x="128449" y="706883"/>
                  <a:pt x="126923" y="700277"/>
                  <a:pt x="122606" y="695960"/>
                </a:cubicBezTo>
                <a:cubicBezTo>
                  <a:pt x="118289" y="691643"/>
                  <a:pt x="111683" y="690117"/>
                  <a:pt x="107366" y="685800"/>
                </a:cubicBezTo>
                <a:cubicBezTo>
                  <a:pt x="101379" y="679813"/>
                  <a:pt x="96981" y="672416"/>
                  <a:pt x="92126" y="665480"/>
                </a:cubicBezTo>
                <a:cubicBezTo>
                  <a:pt x="85124" y="655477"/>
                  <a:pt x="81966" y="641773"/>
                  <a:pt x="71806" y="635000"/>
                </a:cubicBezTo>
                <a:lnTo>
                  <a:pt x="56566" y="624840"/>
                </a:lnTo>
                <a:cubicBezTo>
                  <a:pt x="54873" y="619760"/>
                  <a:pt x="53366" y="614614"/>
                  <a:pt x="51486" y="609600"/>
                </a:cubicBezTo>
                <a:cubicBezTo>
                  <a:pt x="48284" y="601062"/>
                  <a:pt x="43946" y="592934"/>
                  <a:pt x="41326" y="584200"/>
                </a:cubicBezTo>
                <a:cubicBezTo>
                  <a:pt x="38845" y="575930"/>
                  <a:pt x="38340" y="567177"/>
                  <a:pt x="36246" y="558800"/>
                </a:cubicBezTo>
                <a:cubicBezTo>
                  <a:pt x="34947" y="553605"/>
                  <a:pt x="32859" y="548640"/>
                  <a:pt x="31166" y="543560"/>
                </a:cubicBezTo>
                <a:cubicBezTo>
                  <a:pt x="29473" y="513080"/>
                  <a:pt x="28850" y="482522"/>
                  <a:pt x="26086" y="452120"/>
                </a:cubicBezTo>
                <a:cubicBezTo>
                  <a:pt x="25454" y="445167"/>
                  <a:pt x="24470" y="437862"/>
                  <a:pt x="21006" y="431800"/>
                </a:cubicBezTo>
                <a:cubicBezTo>
                  <a:pt x="17442" y="425562"/>
                  <a:pt x="10846" y="421640"/>
                  <a:pt x="5766" y="416560"/>
                </a:cubicBezTo>
                <a:cubicBezTo>
                  <a:pt x="1639" y="391800"/>
                  <a:pt x="-4830" y="370870"/>
                  <a:pt x="5766" y="345440"/>
                </a:cubicBezTo>
                <a:cubicBezTo>
                  <a:pt x="9450" y="336598"/>
                  <a:pt x="20205" y="332681"/>
                  <a:pt x="26086" y="325120"/>
                </a:cubicBezTo>
                <a:cubicBezTo>
                  <a:pt x="32148" y="317326"/>
                  <a:pt x="34766" y="307100"/>
                  <a:pt x="41326" y="299720"/>
                </a:cubicBezTo>
                <a:cubicBezTo>
                  <a:pt x="48529" y="291616"/>
                  <a:pt x="59059" y="287067"/>
                  <a:pt x="66726" y="279400"/>
                </a:cubicBezTo>
                <a:cubicBezTo>
                  <a:pt x="71043" y="275083"/>
                  <a:pt x="72569" y="268477"/>
                  <a:pt x="76886" y="264160"/>
                </a:cubicBezTo>
                <a:cubicBezTo>
                  <a:pt x="84066" y="256980"/>
                  <a:pt x="104477" y="247824"/>
                  <a:pt x="112446" y="243840"/>
                </a:cubicBezTo>
                <a:cubicBezTo>
                  <a:pt x="133570" y="212154"/>
                  <a:pt x="109803" y="241047"/>
                  <a:pt x="137846" y="223520"/>
                </a:cubicBezTo>
                <a:cubicBezTo>
                  <a:pt x="147041" y="217773"/>
                  <a:pt x="154779" y="209973"/>
                  <a:pt x="163246" y="203200"/>
                </a:cubicBezTo>
                <a:cubicBezTo>
                  <a:pt x="172948" y="174093"/>
                  <a:pt x="160967" y="200399"/>
                  <a:pt x="188646" y="172720"/>
                </a:cubicBezTo>
                <a:cubicBezTo>
                  <a:pt x="194633" y="166733"/>
                  <a:pt x="198806" y="159173"/>
                  <a:pt x="203886" y="152400"/>
                </a:cubicBezTo>
                <a:cubicBezTo>
                  <a:pt x="200499" y="138853"/>
                  <a:pt x="198142" y="125007"/>
                  <a:pt x="193726" y="111760"/>
                </a:cubicBezTo>
                <a:cubicBezTo>
                  <a:pt x="191331" y="104576"/>
                  <a:pt x="183566" y="99013"/>
                  <a:pt x="183566" y="91440"/>
                </a:cubicBezTo>
                <a:cubicBezTo>
                  <a:pt x="183566" y="77476"/>
                  <a:pt x="187948" y="63512"/>
                  <a:pt x="193726" y="50800"/>
                </a:cubicBezTo>
                <a:cubicBezTo>
                  <a:pt x="196699" y="44260"/>
                  <a:pt x="201808" y="36169"/>
                  <a:pt x="208966" y="35560"/>
                </a:cubicBezTo>
                <a:cubicBezTo>
                  <a:pt x="283223" y="29240"/>
                  <a:pt x="357979" y="32173"/>
                  <a:pt x="432486" y="30480"/>
                </a:cubicBezTo>
                <a:cubicBezTo>
                  <a:pt x="474776" y="19907"/>
                  <a:pt x="432964" y="32781"/>
                  <a:pt x="468046" y="15240"/>
                </a:cubicBezTo>
                <a:cubicBezTo>
                  <a:pt x="472835" y="12845"/>
                  <a:pt x="478364" y="12269"/>
                  <a:pt x="483286" y="10160"/>
                </a:cubicBezTo>
                <a:cubicBezTo>
                  <a:pt x="490247" y="7177"/>
                  <a:pt x="496833" y="3387"/>
                  <a:pt x="503606" y="0"/>
                </a:cubicBezTo>
                <a:cubicBezTo>
                  <a:pt x="523926" y="3387"/>
                  <a:pt x="544661" y="4852"/>
                  <a:pt x="564566" y="10160"/>
                </a:cubicBezTo>
                <a:cubicBezTo>
                  <a:pt x="570465" y="11733"/>
                  <a:pt x="574505" y="17291"/>
                  <a:pt x="579806" y="20320"/>
                </a:cubicBezTo>
                <a:cubicBezTo>
                  <a:pt x="586381" y="24077"/>
                  <a:pt x="593704" y="26466"/>
                  <a:pt x="600126" y="30480"/>
                </a:cubicBezTo>
                <a:cubicBezTo>
                  <a:pt x="607306" y="34967"/>
                  <a:pt x="614459" y="39733"/>
                  <a:pt x="620446" y="45720"/>
                </a:cubicBezTo>
                <a:cubicBezTo>
                  <a:pt x="647295" y="72569"/>
                  <a:pt x="608442" y="50934"/>
                  <a:pt x="650926" y="81280"/>
                </a:cubicBezTo>
                <a:cubicBezTo>
                  <a:pt x="655283" y="84392"/>
                  <a:pt x="661086" y="84667"/>
                  <a:pt x="666166" y="86360"/>
                </a:cubicBezTo>
                <a:cubicBezTo>
                  <a:pt x="702910" y="135351"/>
                  <a:pt x="655588" y="75782"/>
                  <a:pt x="706806" y="127000"/>
                </a:cubicBezTo>
                <a:cubicBezTo>
                  <a:pt x="751375" y="171569"/>
                  <a:pt x="670877" y="107673"/>
                  <a:pt x="737286" y="157480"/>
                </a:cubicBezTo>
                <a:cubicBezTo>
                  <a:pt x="738979" y="162560"/>
                  <a:pt x="738580" y="168934"/>
                  <a:pt x="742366" y="172720"/>
                </a:cubicBezTo>
                <a:cubicBezTo>
                  <a:pt x="754179" y="184533"/>
                  <a:pt x="779318" y="185652"/>
                  <a:pt x="793166" y="187960"/>
                </a:cubicBezTo>
                <a:cubicBezTo>
                  <a:pt x="799939" y="191347"/>
                  <a:pt x="806395" y="195461"/>
                  <a:pt x="813486" y="198120"/>
                </a:cubicBezTo>
                <a:cubicBezTo>
                  <a:pt x="820023" y="200571"/>
                  <a:pt x="828869" y="198263"/>
                  <a:pt x="833806" y="203200"/>
                </a:cubicBezTo>
                <a:cubicBezTo>
                  <a:pt x="838743" y="208137"/>
                  <a:pt x="836136" y="217103"/>
                  <a:pt x="838886" y="223520"/>
                </a:cubicBezTo>
                <a:cubicBezTo>
                  <a:pt x="841291" y="229132"/>
                  <a:pt x="846698" y="233124"/>
                  <a:pt x="849046" y="238760"/>
                </a:cubicBezTo>
                <a:cubicBezTo>
                  <a:pt x="855225" y="253589"/>
                  <a:pt x="855375" y="271114"/>
                  <a:pt x="864286" y="284480"/>
                </a:cubicBezTo>
                <a:cubicBezTo>
                  <a:pt x="867673" y="289560"/>
                  <a:pt x="871716" y="294259"/>
                  <a:pt x="874446" y="299720"/>
                </a:cubicBezTo>
                <a:cubicBezTo>
                  <a:pt x="884533" y="319895"/>
                  <a:pt x="873048" y="311482"/>
                  <a:pt x="889686" y="330200"/>
                </a:cubicBezTo>
                <a:cubicBezTo>
                  <a:pt x="899232" y="340939"/>
                  <a:pt x="912196" y="348725"/>
                  <a:pt x="920166" y="360680"/>
                </a:cubicBezTo>
                <a:cubicBezTo>
                  <a:pt x="923553" y="365760"/>
                  <a:pt x="926009" y="371603"/>
                  <a:pt x="930326" y="375920"/>
                </a:cubicBezTo>
                <a:cubicBezTo>
                  <a:pt x="937506" y="383100"/>
                  <a:pt x="957917" y="392256"/>
                  <a:pt x="965886" y="396240"/>
                </a:cubicBezTo>
                <a:cubicBezTo>
                  <a:pt x="967579" y="401320"/>
                  <a:pt x="967180" y="407694"/>
                  <a:pt x="970966" y="411480"/>
                </a:cubicBezTo>
                <a:cubicBezTo>
                  <a:pt x="974752" y="415266"/>
                  <a:pt x="981417" y="414165"/>
                  <a:pt x="986206" y="416560"/>
                </a:cubicBezTo>
                <a:cubicBezTo>
                  <a:pt x="1001679" y="424297"/>
                  <a:pt x="1009267" y="434541"/>
                  <a:pt x="1021766" y="447040"/>
                </a:cubicBezTo>
                <a:lnTo>
                  <a:pt x="1031926" y="477520"/>
                </a:lnTo>
                <a:lnTo>
                  <a:pt x="1037006" y="492760"/>
                </a:lnTo>
                <a:cubicBezTo>
                  <a:pt x="1033619" y="499533"/>
                  <a:pt x="1032201" y="507725"/>
                  <a:pt x="1026846" y="513080"/>
                </a:cubicBezTo>
                <a:cubicBezTo>
                  <a:pt x="1013013" y="526913"/>
                  <a:pt x="988306" y="532700"/>
                  <a:pt x="970966" y="538480"/>
                </a:cubicBezTo>
                <a:cubicBezTo>
                  <a:pt x="949300" y="567368"/>
                  <a:pt x="958403" y="550768"/>
                  <a:pt x="945566" y="589280"/>
                </a:cubicBezTo>
                <a:lnTo>
                  <a:pt x="940486" y="604520"/>
                </a:lnTo>
                <a:cubicBezTo>
                  <a:pt x="938793" y="628227"/>
                  <a:pt x="942112" y="652839"/>
                  <a:pt x="935406" y="675640"/>
                </a:cubicBezTo>
                <a:cubicBezTo>
                  <a:pt x="933017" y="683763"/>
                  <a:pt x="922266" y="686393"/>
                  <a:pt x="915086" y="690880"/>
                </a:cubicBezTo>
                <a:cubicBezTo>
                  <a:pt x="908664" y="694894"/>
                  <a:pt x="901950" y="698645"/>
                  <a:pt x="894766" y="701040"/>
                </a:cubicBezTo>
                <a:cubicBezTo>
                  <a:pt x="887666" y="703407"/>
                  <a:pt x="844004" y="710347"/>
                  <a:pt x="838886" y="711200"/>
                </a:cubicBezTo>
                <a:cubicBezTo>
                  <a:pt x="833806" y="714587"/>
                  <a:pt x="827033" y="716280"/>
                  <a:pt x="823646" y="721360"/>
                </a:cubicBezTo>
                <a:cubicBezTo>
                  <a:pt x="819773" y="727169"/>
                  <a:pt x="819489" y="734759"/>
                  <a:pt x="818566" y="741680"/>
                </a:cubicBezTo>
                <a:cubicBezTo>
                  <a:pt x="816094" y="760219"/>
                  <a:pt x="815671" y="778985"/>
                  <a:pt x="813486" y="797560"/>
                </a:cubicBezTo>
                <a:cubicBezTo>
                  <a:pt x="812283" y="807790"/>
                  <a:pt x="810099" y="817880"/>
                  <a:pt x="808406" y="828040"/>
                </a:cubicBezTo>
                <a:cubicBezTo>
                  <a:pt x="788086" y="826347"/>
                  <a:pt x="767559" y="826312"/>
                  <a:pt x="747446" y="822960"/>
                </a:cubicBezTo>
                <a:cubicBezTo>
                  <a:pt x="736882" y="821199"/>
                  <a:pt x="727568" y="814315"/>
                  <a:pt x="716966" y="812800"/>
                </a:cubicBezTo>
                <a:cubicBezTo>
                  <a:pt x="705113" y="811107"/>
                  <a:pt x="693217" y="809688"/>
                  <a:pt x="681406" y="807720"/>
                </a:cubicBezTo>
                <a:cubicBezTo>
                  <a:pt x="672889" y="806301"/>
                  <a:pt x="664540" y="803953"/>
                  <a:pt x="656006" y="802640"/>
                </a:cubicBezTo>
                <a:cubicBezTo>
                  <a:pt x="642513" y="800564"/>
                  <a:pt x="628832" y="799804"/>
                  <a:pt x="615366" y="797560"/>
                </a:cubicBezTo>
                <a:cubicBezTo>
                  <a:pt x="602609" y="795434"/>
                  <a:pt x="591885" y="791426"/>
                  <a:pt x="579806" y="787400"/>
                </a:cubicBezTo>
                <a:cubicBezTo>
                  <a:pt x="377638" y="802951"/>
                  <a:pt x="489187" y="765549"/>
                  <a:pt x="432486" y="812800"/>
                </a:cubicBezTo>
                <a:cubicBezTo>
                  <a:pt x="427796" y="816709"/>
                  <a:pt x="422326" y="819573"/>
                  <a:pt x="417246" y="822960"/>
                </a:cubicBezTo>
                <a:cubicBezTo>
                  <a:pt x="413859" y="828040"/>
                  <a:pt x="410115" y="832899"/>
                  <a:pt x="407086" y="838200"/>
                </a:cubicBezTo>
                <a:cubicBezTo>
                  <a:pt x="393185" y="862526"/>
                  <a:pt x="402933" y="857964"/>
                  <a:pt x="376606" y="873760"/>
                </a:cubicBezTo>
                <a:cubicBezTo>
                  <a:pt x="375154" y="874631"/>
                  <a:pt x="375759" y="877147"/>
                  <a:pt x="366446" y="873760"/>
                </a:cubicBezTo>
                <a:close/>
              </a:path>
            </a:pathLst>
          </a:custGeom>
          <a:solidFill>
            <a:srgbClr val="00B0F0"/>
          </a:solidFill>
          <a:ln>
            <a:noFill/>
          </a:ln>
          <a:effectLst>
            <a:glow rad="101600">
              <a:srgbClr val="00B0F0">
                <a:alpha val="51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11E1C9A-509B-FC74-0CAD-59508C6E8C55}"/>
              </a:ext>
            </a:extLst>
          </p:cNvPr>
          <p:cNvSpPr/>
          <p:nvPr/>
        </p:nvSpPr>
        <p:spPr>
          <a:xfrm>
            <a:off x="6449952" y="3634789"/>
            <a:ext cx="107252" cy="101455"/>
          </a:xfrm>
          <a:prstGeom prst="ellipse">
            <a:avLst/>
          </a:prstGeom>
          <a:solidFill>
            <a:srgbClr val="E88206"/>
          </a:solidFill>
          <a:ln>
            <a:solidFill>
              <a:srgbClr val="E77D06"/>
            </a:solidFill>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745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00"/>
                            </p:stCondLst>
                            <p:childTnLst>
                              <p:par>
                                <p:cTn id="39" presetID="30" presetClass="emph" presetSubtype="0" fill="hold" grpId="1" nodeType="afterEffect">
                                  <p:stCondLst>
                                    <p:cond delay="0"/>
                                  </p:stCondLst>
                                  <p:childTnLst>
                                    <p:animClr clrSpc="hsl" dir="cw">
                                      <p:cBhvr override="childStyle">
                                        <p:cTn id="40" dur="500" fill="hold"/>
                                        <p:tgtEl>
                                          <p:spTgt spid="13"/>
                                        </p:tgtEl>
                                        <p:attrNameLst>
                                          <p:attrName>style.color</p:attrName>
                                        </p:attrNameLst>
                                      </p:cBhvr>
                                      <p:by>
                                        <p:hsl h="0" s="12549" l="25098"/>
                                      </p:by>
                                    </p:animClr>
                                    <p:animClr clrSpc="hsl" dir="cw">
                                      <p:cBhvr>
                                        <p:cTn id="41" dur="500" fill="hold"/>
                                        <p:tgtEl>
                                          <p:spTgt spid="13"/>
                                        </p:tgtEl>
                                        <p:attrNameLst>
                                          <p:attrName>fillcolor</p:attrName>
                                        </p:attrNameLst>
                                      </p:cBhvr>
                                      <p:by>
                                        <p:hsl h="0" s="12549" l="25098"/>
                                      </p:by>
                                    </p:animClr>
                                    <p:animClr clrSpc="hsl" dir="cw">
                                      <p:cBhvr>
                                        <p:cTn id="42" dur="500" fill="hold"/>
                                        <p:tgtEl>
                                          <p:spTgt spid="13"/>
                                        </p:tgtEl>
                                        <p:attrNameLst>
                                          <p:attrName>stroke.color</p:attrName>
                                        </p:attrNameLst>
                                      </p:cBhvr>
                                      <p:by>
                                        <p:hsl h="0" s="12549" l="25098"/>
                                      </p:by>
                                    </p:animClr>
                                    <p:set>
                                      <p:cBhvr>
                                        <p:cTn id="43" dur="500" fill="hold"/>
                                        <p:tgtEl>
                                          <p:spTgt spid="13"/>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animEffect transition="in" filter="fade">
                                      <p:cBhvr>
                                        <p:cTn id="48"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7DD757-25D8-98E6-7127-55877F81F26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23</a:t>
            </a:fld>
            <a:endParaRPr lang="en-US"/>
          </a:p>
        </p:txBody>
      </p:sp>
      <p:sp>
        <p:nvSpPr>
          <p:cNvPr id="38" name="TextBox 37">
            <a:extLst>
              <a:ext uri="{FF2B5EF4-FFF2-40B4-BE49-F238E27FC236}">
                <a16:creationId xmlns:a16="http://schemas.microsoft.com/office/drawing/2014/main" id="{D3884701-BC8B-D22D-3E3E-F1EA0F4FA1EF}"/>
              </a:ext>
            </a:extLst>
          </p:cNvPr>
          <p:cNvSpPr txBox="1"/>
          <p:nvPr/>
        </p:nvSpPr>
        <p:spPr>
          <a:xfrm>
            <a:off x="5142478" y="1935814"/>
            <a:ext cx="3952826" cy="1708160"/>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solidFill>
              </a:rPr>
              <a:t>How well sampler produces parameters in credible intervals (CI)</a:t>
            </a:r>
          </a:p>
          <a:p>
            <a:pPr marL="257175" indent="-257175">
              <a:buFont typeface="Arial" panose="020B0604020202020204" pitchFamily="34" charset="0"/>
              <a:buChar char="•"/>
            </a:pPr>
            <a:r>
              <a:rPr lang="en-US" sz="1500" dirty="0">
                <a:solidFill>
                  <a:schemeClr val="bg1"/>
                </a:solidFill>
              </a:rPr>
              <a:t>Correct value in 10% CI 10% of time, etc. (should follow linear trend if unbiased)</a:t>
            </a:r>
          </a:p>
          <a:p>
            <a:pPr marL="257175" indent="-257175">
              <a:buFont typeface="Arial" panose="020B0604020202020204" pitchFamily="34" charset="0"/>
              <a:buChar char="•"/>
            </a:pPr>
            <a:r>
              <a:rPr lang="en-US" sz="1500" dirty="0">
                <a:solidFill>
                  <a:schemeClr val="bg1">
                    <a:lumMod val="50000"/>
                  </a:schemeClr>
                </a:solidFill>
              </a:rPr>
              <a:t>Dark regions</a:t>
            </a:r>
            <a:r>
              <a:rPr lang="en-US" sz="1500" dirty="0">
                <a:solidFill>
                  <a:schemeClr val="bg1"/>
                </a:solidFill>
              </a:rPr>
              <a:t>: high credibility</a:t>
            </a:r>
          </a:p>
          <a:p>
            <a:pPr marL="257175" indent="-257175">
              <a:buFont typeface="Arial" panose="020B0604020202020204" pitchFamily="34" charset="0"/>
              <a:buChar char="•"/>
            </a:pPr>
            <a:r>
              <a:rPr lang="en-US" sz="1500" dirty="0">
                <a:solidFill>
                  <a:schemeClr val="bg1">
                    <a:lumMod val="75000"/>
                  </a:schemeClr>
                </a:solidFill>
              </a:rPr>
              <a:t>Light regions</a:t>
            </a:r>
            <a:r>
              <a:rPr lang="en-US" sz="1500" dirty="0">
                <a:solidFill>
                  <a:schemeClr val="bg1"/>
                </a:solidFill>
              </a:rPr>
              <a:t>: low credibility</a:t>
            </a:r>
          </a:p>
          <a:p>
            <a:pPr marL="257175" indent="-257175">
              <a:buFont typeface="Arial" panose="020B0604020202020204" pitchFamily="34" charset="0"/>
              <a:buChar char="•"/>
            </a:pPr>
            <a:r>
              <a:rPr lang="en-US" sz="1500" b="1" dirty="0">
                <a:solidFill>
                  <a:schemeClr val="bg1"/>
                </a:solidFill>
              </a:rPr>
              <a:t>Verdict: model testing on itself successful!</a:t>
            </a:r>
            <a:endParaRPr lang="en-US" sz="1500" dirty="0">
              <a:solidFill>
                <a:schemeClr val="bg1"/>
              </a:solidFill>
            </a:endParaRPr>
          </a:p>
        </p:txBody>
      </p:sp>
      <p:sp>
        <p:nvSpPr>
          <p:cNvPr id="17" name="Title 1">
            <a:extLst>
              <a:ext uri="{FF2B5EF4-FFF2-40B4-BE49-F238E27FC236}">
                <a16:creationId xmlns:a16="http://schemas.microsoft.com/office/drawing/2014/main" id="{CEED5397-9F1B-920F-BBAE-65CA9E376A67}"/>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P-P Testing (no not that kind)</a:t>
            </a:r>
          </a:p>
        </p:txBody>
      </p:sp>
      <p:pic>
        <p:nvPicPr>
          <p:cNvPr id="22" name="!!Morph" descr="A graph showing a number of numbers&#10;&#10;AI-generated content may be incorrect.">
            <a:extLst>
              <a:ext uri="{FF2B5EF4-FFF2-40B4-BE49-F238E27FC236}">
                <a16:creationId xmlns:a16="http://schemas.microsoft.com/office/drawing/2014/main" id="{71FC7314-99DB-CBBE-F52A-214B04F832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95994" y="1092454"/>
            <a:ext cx="4846484" cy="3394880"/>
          </a:xfrm>
          <a:prstGeom prst="rect">
            <a:avLst/>
          </a:prstGeom>
        </p:spPr>
      </p:pic>
      <p:pic>
        <p:nvPicPr>
          <p:cNvPr id="28" name="Picture 27">
            <a:extLst>
              <a:ext uri="{FF2B5EF4-FFF2-40B4-BE49-F238E27FC236}">
                <a16:creationId xmlns:a16="http://schemas.microsoft.com/office/drawing/2014/main" id="{B73AE1A0-FC63-631E-3F6F-79071F1A30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25" t="30625" r="9234" b="29966"/>
          <a:stretch/>
        </p:blipFill>
        <p:spPr bwMode="auto">
          <a:xfrm>
            <a:off x="7488621" y="136192"/>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3">
            <a:extLst>
              <a:ext uri="{FF2B5EF4-FFF2-40B4-BE49-F238E27FC236}">
                <a16:creationId xmlns:a16="http://schemas.microsoft.com/office/drawing/2014/main" id="{65C00126-664D-67D5-7E3F-AF37F7FB6B71}"/>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9</a:t>
            </a:r>
          </a:p>
        </p:txBody>
      </p:sp>
    </p:spTree>
    <p:extLst>
      <p:ext uri="{BB962C8B-B14F-4D97-AF65-F5344CB8AC3E}">
        <p14:creationId xmlns:p14="http://schemas.microsoft.com/office/powerpoint/2010/main" val="115848277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fade">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fade">
                                      <p:cBhvr>
                                        <p:cTn id="17" dur="500"/>
                                        <p:tgtEl>
                                          <p:spTgt spid="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fade">
                                      <p:cBhvr>
                                        <p:cTn id="22" dur="500"/>
                                        <p:tgtEl>
                                          <p:spTgt spid="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Effect transition="in" filter="fade">
                                      <p:cBhvr>
                                        <p:cTn id="27"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FA85715-E059-60FB-0908-38D9C2B5D21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24</a:t>
            </a:fld>
            <a:endParaRPr lang="en-US"/>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38F5ABDE-6149-8C02-3670-8DE96C3336BD}"/>
                  </a:ext>
                </a:extLst>
              </p:cNvPr>
              <p:cNvSpPr txBox="1"/>
              <p:nvPr/>
            </p:nvSpPr>
            <p:spPr>
              <a:xfrm>
                <a:off x="5053506" y="2888884"/>
                <a:ext cx="4229859" cy="1454244"/>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solidFill>
                  </a:rPr>
                  <a:t>Hardware-injected FS at Hanford</a:t>
                </a:r>
              </a:p>
              <a:p>
                <a:pPr marL="257175" indent="-257175">
                  <a:buFont typeface="Arial" panose="020B0604020202020204" pitchFamily="34" charset="0"/>
                  <a:buChar char="•"/>
                </a:pPr>
                <a:r>
                  <a:rPr lang="en-US" sz="1500" dirty="0">
                    <a:solidFill>
                      <a:schemeClr val="bg1"/>
                    </a:solidFill>
                  </a:rPr>
                  <a:t>Residual: glitch subtraction + amplification</a:t>
                </a:r>
              </a:p>
              <a:p>
                <a:pPr marL="600075" lvl="1" indent="-257175">
                  <a:buFont typeface="Arial" panose="020B0604020202020204" pitchFamily="34" charset="0"/>
                  <a:buChar char="•"/>
                </a:pPr>
                <a:r>
                  <a:rPr lang="en-US" sz="1350" dirty="0">
                    <a:solidFill>
                      <a:schemeClr val="bg1"/>
                    </a:solidFill>
                  </a:rPr>
                  <a:t>Suspected due to amplitude changes</a:t>
                </a:r>
              </a:p>
              <a:p>
                <a:pPr marL="257175" indent="-257175">
                  <a:buFont typeface="Arial" panose="020B0604020202020204" pitchFamily="34" charset="0"/>
                  <a:buChar char="•"/>
                </a:pPr>
                <a14:m>
                  <m:oMath xmlns:m="http://schemas.openxmlformats.org/officeDocument/2006/math">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𝑓</m:t>
                        </m:r>
                      </m:e>
                      <m:sub>
                        <m:r>
                          <a:rPr lang="en-US" sz="1500" i="1">
                            <a:solidFill>
                              <a:schemeClr val="bg1"/>
                            </a:solidFill>
                            <a:latin typeface="Cambria Math" panose="02040503050406030204" pitchFamily="18" charset="0"/>
                          </a:rPr>
                          <m:t>2</m:t>
                        </m:r>
                      </m:sub>
                    </m:sSub>
                  </m:oMath>
                </a14:m>
                <a:r>
                  <a:rPr lang="en-US" sz="1500" dirty="0">
                    <a:solidFill>
                      <a:schemeClr val="bg1"/>
                    </a:solidFill>
                  </a:rPr>
                  <a:t> known at </a:t>
                </a:r>
                <a14:m>
                  <m:oMath xmlns:m="http://schemas.openxmlformats.org/officeDocument/2006/math">
                    <m:r>
                      <a:rPr lang="en-US" sz="1500" i="1">
                        <a:solidFill>
                          <a:schemeClr val="bg1"/>
                        </a:solidFill>
                        <a:latin typeface="Cambria Math" panose="02040503050406030204" pitchFamily="18" charset="0"/>
                      </a:rPr>
                      <m:t>2.6 </m:t>
                    </m:r>
                    <m:r>
                      <m:rPr>
                        <m:sty m:val="p"/>
                      </m:rPr>
                      <a:rPr lang="en-US" sz="1500">
                        <a:solidFill>
                          <a:schemeClr val="bg1"/>
                        </a:solidFill>
                        <a:latin typeface="Cambria Math" panose="02040503050406030204" pitchFamily="18" charset="0"/>
                      </a:rPr>
                      <m:t>Hz</m:t>
                    </m:r>
                  </m:oMath>
                </a14:m>
                <a:r>
                  <a:rPr lang="en-US" sz="1500" dirty="0">
                    <a:solidFill>
                      <a:schemeClr val="bg1"/>
                    </a:solidFill>
                  </a:rPr>
                  <a:t> – accurately estimated</a:t>
                </a:r>
              </a:p>
              <a:p>
                <a:pPr marL="257175" indent="-257175">
                  <a:buFont typeface="Arial" panose="020B0604020202020204" pitchFamily="34" charset="0"/>
                  <a:buChar char="•"/>
                </a:pPr>
                <a:r>
                  <a:rPr lang="en-US" sz="1500" b="1" dirty="0">
                    <a:solidFill>
                      <a:schemeClr val="bg1"/>
                    </a:solidFill>
                  </a:rPr>
                  <a:t>Verdict: some success in subtracting simple cases</a:t>
                </a:r>
              </a:p>
            </p:txBody>
          </p:sp>
        </mc:Choice>
        <mc:Fallback>
          <p:sp>
            <p:nvSpPr>
              <p:cNvPr id="23" name="TextBox 22">
                <a:extLst>
                  <a:ext uri="{FF2B5EF4-FFF2-40B4-BE49-F238E27FC236}">
                    <a16:creationId xmlns:a16="http://schemas.microsoft.com/office/drawing/2014/main" id="{38F5ABDE-6149-8C02-3670-8DE96C3336BD}"/>
                  </a:ext>
                </a:extLst>
              </p:cNvPr>
              <p:cNvSpPr txBox="1">
                <a:spLocks noRot="1" noChangeAspect="1" noMove="1" noResize="1" noEditPoints="1" noAdjustHandles="1" noChangeArrowheads="1" noChangeShapeType="1" noTextEdit="1"/>
              </p:cNvSpPr>
              <p:nvPr/>
            </p:nvSpPr>
            <p:spPr>
              <a:xfrm>
                <a:off x="5053506" y="2888884"/>
                <a:ext cx="4229859" cy="1454244"/>
              </a:xfrm>
              <a:prstGeom prst="rect">
                <a:avLst/>
              </a:prstGeom>
              <a:blipFill>
                <a:blip r:embed="rId3"/>
                <a:stretch>
                  <a:fillRect l="-432" t="-840" b="-3782"/>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E279248F-3288-0AB1-7F7D-14D6DDD6EF9E}"/>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Model Testing: Hardware-Injected Events</a:t>
            </a:r>
          </a:p>
        </p:txBody>
      </p:sp>
      <p:pic>
        <p:nvPicPr>
          <p:cNvPr id="26" name="Picture 25" descr="A screen shot of a computer screen">
            <a:extLst>
              <a:ext uri="{FF2B5EF4-FFF2-40B4-BE49-F238E27FC236}">
                <a16:creationId xmlns:a16="http://schemas.microsoft.com/office/drawing/2014/main" id="{6E987E51-C952-1AAA-35C4-0FAD0C0AB4B7}"/>
              </a:ext>
            </a:extLst>
          </p:cNvPr>
          <p:cNvPicPr>
            <a:picLocks noChangeAspect="1"/>
          </p:cNvPicPr>
          <p:nvPr/>
        </p:nvPicPr>
        <p:blipFill>
          <a:blip r:embed="rId4"/>
          <a:stretch>
            <a:fillRect/>
          </a:stretch>
        </p:blipFill>
        <p:spPr>
          <a:xfrm>
            <a:off x="4637784" y="504057"/>
            <a:ext cx="4506216" cy="2390323"/>
          </a:xfrm>
          <a:prstGeom prst="rect">
            <a:avLst/>
          </a:prstGeom>
        </p:spPr>
      </p:pic>
      <p:pic>
        <p:nvPicPr>
          <p:cNvPr id="28" name="Picture 27" descr="A screenshot of a graph&#10;&#10;Description automatically generated">
            <a:extLst>
              <a:ext uri="{FF2B5EF4-FFF2-40B4-BE49-F238E27FC236}">
                <a16:creationId xmlns:a16="http://schemas.microsoft.com/office/drawing/2014/main" id="{80BB4D6E-1517-740A-B067-9A806E75A505}"/>
              </a:ext>
            </a:extLst>
          </p:cNvPr>
          <p:cNvPicPr>
            <a:picLocks noChangeAspect="1"/>
          </p:cNvPicPr>
          <p:nvPr/>
        </p:nvPicPr>
        <p:blipFill>
          <a:blip r:embed="rId5"/>
          <a:stretch>
            <a:fillRect/>
          </a:stretch>
        </p:blipFill>
        <p:spPr>
          <a:xfrm>
            <a:off x="14868" y="0"/>
            <a:ext cx="5038638" cy="5143500"/>
          </a:xfrm>
          <a:prstGeom prst="rect">
            <a:avLst/>
          </a:prstGeom>
        </p:spPr>
      </p:pic>
      <p:pic>
        <p:nvPicPr>
          <p:cNvPr id="2" name="Picture 1">
            <a:extLst>
              <a:ext uri="{FF2B5EF4-FFF2-40B4-BE49-F238E27FC236}">
                <a16:creationId xmlns:a16="http://schemas.microsoft.com/office/drawing/2014/main" id="{1A2D69E0-29BF-212C-7F5F-CE60CE62F1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25" t="30625" r="9234" b="29966"/>
          <a:stretch/>
        </p:blipFill>
        <p:spPr bwMode="auto">
          <a:xfrm>
            <a:off x="7488621" y="136192"/>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201970E6-927D-80EA-DAF4-8A5DA5F081C9}"/>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10</a:t>
            </a:r>
          </a:p>
        </p:txBody>
      </p:sp>
      <p:sp>
        <p:nvSpPr>
          <p:cNvPr id="6" name="Rectangle 5">
            <a:extLst>
              <a:ext uri="{FF2B5EF4-FFF2-40B4-BE49-F238E27FC236}">
                <a16:creationId xmlns:a16="http://schemas.microsoft.com/office/drawing/2014/main" id="{0D504F63-9C73-5826-F40F-F8E81AA858DF}"/>
              </a:ext>
            </a:extLst>
          </p:cNvPr>
          <p:cNvSpPr/>
          <p:nvPr/>
        </p:nvSpPr>
        <p:spPr>
          <a:xfrm>
            <a:off x="1278673" y="750849"/>
            <a:ext cx="453483" cy="160444"/>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dirty="0">
              <a:solidFill>
                <a:schemeClr val="bg1"/>
              </a:solidFill>
            </a:endParaRPr>
          </a:p>
        </p:txBody>
      </p:sp>
    </p:spTree>
    <p:extLst>
      <p:ext uri="{BB962C8B-B14F-4D97-AF65-F5344CB8AC3E}">
        <p14:creationId xmlns:p14="http://schemas.microsoft.com/office/powerpoint/2010/main" val="278043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left)">
                                      <p:cBhvr>
                                        <p:cTn id="12" dur="500"/>
                                        <p:tgtEl>
                                          <p:spTgt spid="2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wipe(left)">
                                      <p:cBhvr>
                                        <p:cTn id="15" dur="500"/>
                                        <p:tgtEl>
                                          <p:spTgt spid="2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xEl>
                                              <p:pRg st="3" end="3"/>
                                            </p:txEl>
                                          </p:spTgt>
                                        </p:tgtEl>
                                        <p:attrNameLst>
                                          <p:attrName>style.visibility</p:attrName>
                                        </p:attrNameLst>
                                      </p:cBhvr>
                                      <p:to>
                                        <p:strVal val="visible"/>
                                      </p:to>
                                    </p:set>
                                    <p:animEffect transition="in" filter="wipe(left)">
                                      <p:cBhvr>
                                        <p:cTn id="20" dur="500"/>
                                        <p:tgtEl>
                                          <p:spTgt spid="2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xEl>
                                              <p:pRg st="4" end="4"/>
                                            </p:txEl>
                                          </p:spTgt>
                                        </p:tgtEl>
                                        <p:attrNameLst>
                                          <p:attrName>style.visibility</p:attrName>
                                        </p:attrNameLst>
                                      </p:cBhvr>
                                      <p:to>
                                        <p:strVal val="visible"/>
                                      </p:to>
                                    </p:set>
                                    <p:animEffect transition="in" filter="wipe(left)">
                                      <p:cBhvr>
                                        <p:cTn id="3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screen shot of a computer screen&#10;&#10;Description automatically generated">
            <a:extLst>
              <a:ext uri="{FF2B5EF4-FFF2-40B4-BE49-F238E27FC236}">
                <a16:creationId xmlns:a16="http://schemas.microsoft.com/office/drawing/2014/main" id="{7975E552-2AD2-3ED6-26B1-08F4BE335F7E}"/>
              </a:ext>
            </a:extLst>
          </p:cNvPr>
          <p:cNvPicPr>
            <a:picLocks noChangeAspect="1"/>
          </p:cNvPicPr>
          <p:nvPr/>
        </p:nvPicPr>
        <p:blipFill>
          <a:blip r:embed="rId3"/>
          <a:stretch>
            <a:fillRect/>
          </a:stretch>
        </p:blipFill>
        <p:spPr>
          <a:xfrm>
            <a:off x="1837938" y="1791778"/>
            <a:ext cx="5468123" cy="3081534"/>
          </a:xfrm>
          <a:prstGeom prst="rect">
            <a:avLst/>
          </a:prstGeom>
        </p:spPr>
      </p:pic>
      <p:sp>
        <p:nvSpPr>
          <p:cNvPr id="8" name="Slide Number Placeholder 7">
            <a:extLst>
              <a:ext uri="{FF2B5EF4-FFF2-40B4-BE49-F238E27FC236}">
                <a16:creationId xmlns:a16="http://schemas.microsoft.com/office/drawing/2014/main" id="{50C03CA9-6C49-4272-C9D1-B69DDE377AC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25</a:t>
            </a:fld>
            <a:endParaRPr lang="en-US"/>
          </a:p>
        </p:txBody>
      </p:sp>
      <p:sp>
        <p:nvSpPr>
          <p:cNvPr id="9" name="Content Placeholder 2">
            <a:extLst>
              <a:ext uri="{FF2B5EF4-FFF2-40B4-BE49-F238E27FC236}">
                <a16:creationId xmlns:a16="http://schemas.microsoft.com/office/drawing/2014/main" id="{30568EA6-8B08-72B0-6B56-CAE7035996C9}"/>
              </a:ext>
            </a:extLst>
          </p:cNvPr>
          <p:cNvSpPr txBox="1">
            <a:spLocks/>
          </p:cNvSpPr>
          <p:nvPr/>
        </p:nvSpPr>
        <p:spPr>
          <a:xfrm>
            <a:off x="644469" y="773252"/>
            <a:ext cx="7855062" cy="440106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solidFill>
                  <a:schemeClr val="bg1"/>
                </a:solidFill>
              </a:rPr>
              <a:t>Tested model capabilities for FS mitigation in GW event example at Livingston (L1)</a:t>
            </a:r>
          </a:p>
          <a:p>
            <a:pPr>
              <a:lnSpc>
                <a:spcPct val="100000"/>
              </a:lnSpc>
            </a:pPr>
            <a:r>
              <a:rPr lang="en-US" sz="1500" dirty="0">
                <a:solidFill>
                  <a:schemeClr val="bg1"/>
                </a:solidFill>
              </a:rPr>
              <a:t>Both on-GW and off-GW cases</a:t>
            </a:r>
          </a:p>
        </p:txBody>
      </p:sp>
      <p:grpSp>
        <p:nvGrpSpPr>
          <p:cNvPr id="10" name="Group 9">
            <a:extLst>
              <a:ext uri="{FF2B5EF4-FFF2-40B4-BE49-F238E27FC236}">
                <a16:creationId xmlns:a16="http://schemas.microsoft.com/office/drawing/2014/main" id="{21B99736-1FC6-B839-7FA9-B0F668D5A5E8}"/>
              </a:ext>
            </a:extLst>
          </p:cNvPr>
          <p:cNvGrpSpPr/>
          <p:nvPr/>
        </p:nvGrpSpPr>
        <p:grpSpPr>
          <a:xfrm>
            <a:off x="2931580" y="2303039"/>
            <a:ext cx="2851282" cy="1912226"/>
            <a:chOff x="2746578" y="2460892"/>
            <a:chExt cx="2851282" cy="1912226"/>
          </a:xfrm>
        </p:grpSpPr>
        <p:sp>
          <p:nvSpPr>
            <p:cNvPr id="15" name="TextBox 14">
              <a:extLst>
                <a:ext uri="{FF2B5EF4-FFF2-40B4-BE49-F238E27FC236}">
                  <a16:creationId xmlns:a16="http://schemas.microsoft.com/office/drawing/2014/main" id="{657A310F-7602-4233-FB76-463C90DD8D2E}"/>
                </a:ext>
              </a:extLst>
            </p:cNvPr>
            <p:cNvSpPr txBox="1"/>
            <p:nvPr/>
          </p:nvSpPr>
          <p:spPr>
            <a:xfrm>
              <a:off x="4611415" y="2460892"/>
              <a:ext cx="986445" cy="300082"/>
            </a:xfrm>
            <a:prstGeom prst="rect">
              <a:avLst/>
            </a:prstGeom>
            <a:noFill/>
            <a:ln>
              <a:noFill/>
            </a:ln>
          </p:spPr>
          <p:txBody>
            <a:bodyPr wrap="square">
              <a:spAutoFit/>
            </a:bodyPr>
            <a:lstStyle/>
            <a:p>
              <a:pPr algn="ctr"/>
              <a:r>
                <a:rPr lang="en-US" sz="1350" dirty="0">
                  <a:solidFill>
                    <a:schemeClr val="bg1"/>
                  </a:solidFill>
                  <a:ea typeface="Cambria Math" panose="02040503050406030204" pitchFamily="18" charset="0"/>
                </a:rPr>
                <a:t>GW190701</a:t>
              </a:r>
              <a:endParaRPr lang="en-US" sz="1350" dirty="0">
                <a:solidFill>
                  <a:schemeClr val="bg1"/>
                </a:solidFill>
              </a:endParaRPr>
            </a:p>
          </p:txBody>
        </p:sp>
        <p:sp>
          <p:nvSpPr>
            <p:cNvPr id="16" name="TextBox 15">
              <a:extLst>
                <a:ext uri="{FF2B5EF4-FFF2-40B4-BE49-F238E27FC236}">
                  <a16:creationId xmlns:a16="http://schemas.microsoft.com/office/drawing/2014/main" id="{F64873E9-5618-13FE-8B08-5F0AAFD5B5E4}"/>
                </a:ext>
              </a:extLst>
            </p:cNvPr>
            <p:cNvSpPr txBox="1"/>
            <p:nvPr/>
          </p:nvSpPr>
          <p:spPr>
            <a:xfrm>
              <a:off x="3779441" y="3069944"/>
              <a:ext cx="375023" cy="300082"/>
            </a:xfrm>
            <a:prstGeom prst="rect">
              <a:avLst/>
            </a:prstGeom>
            <a:noFill/>
            <a:ln>
              <a:noFill/>
            </a:ln>
          </p:spPr>
          <p:txBody>
            <a:bodyPr wrap="square">
              <a:spAutoFit/>
            </a:bodyPr>
            <a:lstStyle/>
            <a:p>
              <a:pPr algn="ctr"/>
              <a:r>
                <a:rPr lang="en-US" sz="1350" dirty="0">
                  <a:solidFill>
                    <a:schemeClr val="bg1"/>
                  </a:solidFill>
                  <a:ea typeface="Cambria Math" panose="02040503050406030204" pitchFamily="18" charset="0"/>
                </a:rPr>
                <a:t>FS</a:t>
              </a:r>
              <a:endParaRPr lang="en-US" sz="1350" dirty="0">
                <a:solidFill>
                  <a:schemeClr val="bg1"/>
                </a:solidFill>
              </a:endParaRPr>
            </a:p>
          </p:txBody>
        </p:sp>
        <p:cxnSp>
          <p:nvCxnSpPr>
            <p:cNvPr id="18" name="Straight Arrow Connector 17">
              <a:extLst>
                <a:ext uri="{FF2B5EF4-FFF2-40B4-BE49-F238E27FC236}">
                  <a16:creationId xmlns:a16="http://schemas.microsoft.com/office/drawing/2014/main" id="{C12B4230-1AA9-0F57-F9FB-9DC097423188}"/>
                </a:ext>
              </a:extLst>
            </p:cNvPr>
            <p:cNvCxnSpPr>
              <a:cxnSpLocks/>
              <a:stCxn id="15" idx="2"/>
            </p:cNvCxnSpPr>
            <p:nvPr/>
          </p:nvCxnSpPr>
          <p:spPr>
            <a:xfrm flipH="1">
              <a:off x="4492630" y="2760974"/>
              <a:ext cx="612008" cy="3069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7E2D627-D418-E07D-E5B5-47C8BF0CD59B}"/>
                </a:ext>
              </a:extLst>
            </p:cNvPr>
            <p:cNvCxnSpPr>
              <a:cxnSpLocks/>
              <a:stCxn id="16" idx="2"/>
            </p:cNvCxnSpPr>
            <p:nvPr/>
          </p:nvCxnSpPr>
          <p:spPr>
            <a:xfrm flipH="1">
              <a:off x="3779441" y="3370026"/>
              <a:ext cx="187512" cy="2081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913531-308A-45A9-A038-02BB592D663A}"/>
                </a:ext>
              </a:extLst>
            </p:cNvPr>
            <p:cNvCxnSpPr>
              <a:cxnSpLocks/>
              <a:stCxn id="16" idx="2"/>
            </p:cNvCxnSpPr>
            <p:nvPr/>
          </p:nvCxnSpPr>
          <p:spPr>
            <a:xfrm>
              <a:off x="3966953" y="3370026"/>
              <a:ext cx="142778" cy="2081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CFA31C8-B0C5-364A-0905-022F8C185DAD}"/>
                </a:ext>
              </a:extLst>
            </p:cNvPr>
            <p:cNvSpPr/>
            <p:nvPr/>
          </p:nvSpPr>
          <p:spPr>
            <a:xfrm>
              <a:off x="2746578" y="3599866"/>
              <a:ext cx="1020237" cy="77325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011F9D18-AEC9-75F8-BC3B-0493B43BBC5E}"/>
                </a:ext>
              </a:extLst>
            </p:cNvPr>
            <p:cNvSpPr/>
            <p:nvPr/>
          </p:nvSpPr>
          <p:spPr>
            <a:xfrm>
              <a:off x="4141838" y="3599866"/>
              <a:ext cx="925650" cy="77325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32928D0E-E0F1-9040-6819-2038516C77DD}"/>
                </a:ext>
              </a:extLst>
            </p:cNvPr>
            <p:cNvSpPr txBox="1"/>
            <p:nvPr/>
          </p:nvSpPr>
          <p:spPr>
            <a:xfrm>
              <a:off x="2893875" y="3322867"/>
              <a:ext cx="790528" cy="300082"/>
            </a:xfrm>
            <a:prstGeom prst="rect">
              <a:avLst/>
            </a:prstGeom>
            <a:noFill/>
          </p:spPr>
          <p:txBody>
            <a:bodyPr wrap="square" rtlCol="0">
              <a:spAutoFit/>
            </a:bodyPr>
            <a:lstStyle/>
            <a:p>
              <a:r>
                <a:rPr lang="en-US" sz="1350" dirty="0">
                  <a:ln w="3175">
                    <a:solidFill>
                      <a:schemeClr val="bg1"/>
                    </a:solidFill>
                  </a:ln>
                  <a:solidFill>
                    <a:schemeClr val="bg1"/>
                  </a:solidFill>
                </a:rPr>
                <a:t>Off-GW</a:t>
              </a:r>
            </a:p>
          </p:txBody>
        </p:sp>
        <p:sp>
          <p:nvSpPr>
            <p:cNvPr id="31" name="TextBox 30">
              <a:extLst>
                <a:ext uri="{FF2B5EF4-FFF2-40B4-BE49-F238E27FC236}">
                  <a16:creationId xmlns:a16="http://schemas.microsoft.com/office/drawing/2014/main" id="{917245BC-88BB-37EA-7BE9-D3E05E8DAA83}"/>
                </a:ext>
              </a:extLst>
            </p:cNvPr>
            <p:cNvSpPr txBox="1"/>
            <p:nvPr/>
          </p:nvSpPr>
          <p:spPr>
            <a:xfrm>
              <a:off x="4297242" y="3322509"/>
              <a:ext cx="762580" cy="300082"/>
            </a:xfrm>
            <a:prstGeom prst="rect">
              <a:avLst/>
            </a:prstGeom>
            <a:noFill/>
            <a:ln>
              <a:noFill/>
            </a:ln>
          </p:spPr>
          <p:txBody>
            <a:bodyPr wrap="square" rtlCol="0">
              <a:spAutoFit/>
            </a:bodyPr>
            <a:lstStyle/>
            <a:p>
              <a:r>
                <a:rPr lang="en-US" sz="1350" dirty="0">
                  <a:ln w="3175">
                    <a:solidFill>
                      <a:schemeClr val="bg1"/>
                    </a:solidFill>
                  </a:ln>
                  <a:solidFill>
                    <a:schemeClr val="bg1"/>
                  </a:solidFill>
                  <a:effectLst>
                    <a:outerShdw blurRad="38100" dist="38100" dir="2700000" algn="tl">
                      <a:srgbClr val="000000">
                        <a:alpha val="43137"/>
                      </a:srgbClr>
                    </a:outerShdw>
                  </a:effectLst>
                </a:rPr>
                <a:t>On-GW</a:t>
              </a:r>
            </a:p>
          </p:txBody>
        </p:sp>
      </p:grpSp>
      <p:pic>
        <p:nvPicPr>
          <p:cNvPr id="3" name="Picture 2">
            <a:extLst>
              <a:ext uri="{FF2B5EF4-FFF2-40B4-BE49-F238E27FC236}">
                <a16:creationId xmlns:a16="http://schemas.microsoft.com/office/drawing/2014/main" id="{AD87F829-AE25-DC66-AFCE-0A2090B65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FE0EFE2-DC3F-8CAA-B4BE-F5E9D6285796}"/>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Real Events (GW190701)</a:t>
            </a:r>
          </a:p>
        </p:txBody>
      </p:sp>
      <p:sp>
        <p:nvSpPr>
          <p:cNvPr id="2" name="Slide Number Placeholder 3">
            <a:extLst>
              <a:ext uri="{FF2B5EF4-FFF2-40B4-BE49-F238E27FC236}">
                <a16:creationId xmlns:a16="http://schemas.microsoft.com/office/drawing/2014/main" id="{C14DF6ED-DBE5-068A-73FF-3D92C7CBE583}"/>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11</a:t>
            </a:r>
          </a:p>
        </p:txBody>
      </p:sp>
    </p:spTree>
    <p:extLst>
      <p:ext uri="{BB962C8B-B14F-4D97-AF65-F5344CB8AC3E}">
        <p14:creationId xmlns:p14="http://schemas.microsoft.com/office/powerpoint/2010/main" val="1652765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par>
                          <p:cTn id="22" fill="hold">
                            <p:stCondLst>
                              <p:cond delay="2000"/>
                            </p:stCondLst>
                            <p:childTnLst>
                              <p:par>
                                <p:cTn id="23" presetID="26" presetClass="emph" presetSubtype="0" fill="hold" nodeType="after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0C03CA9-6C49-4272-C9D1-B69DDE377AC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26</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9110C89-6985-9F2C-4825-CF99A3A0AC00}"/>
                  </a:ext>
                </a:extLst>
              </p:cNvPr>
              <p:cNvSpPr txBox="1"/>
              <p:nvPr/>
            </p:nvSpPr>
            <p:spPr>
              <a:xfrm>
                <a:off x="5183060" y="3124254"/>
                <a:ext cx="4611122"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solidFill>
                  </a:rPr>
                  <a:t>Slight subtraction</a:t>
                </a:r>
              </a:p>
              <a:p>
                <a:pPr marL="257175" indent="-257175">
                  <a:buFont typeface="Arial" panose="020B0604020202020204" pitchFamily="34" charset="0"/>
                  <a:buChar char="•"/>
                </a:pPr>
                <a:r>
                  <a:rPr lang="en-US" sz="1500" dirty="0">
                    <a:solidFill>
                      <a:schemeClr val="bg1"/>
                    </a:solidFill>
                  </a:rPr>
                  <a:t>Unexpected </a:t>
                </a:r>
                <a14:m>
                  <m:oMath xmlns:m="http://schemas.openxmlformats.org/officeDocument/2006/math">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𝑑</m:t>
                        </m:r>
                      </m:e>
                      <m:sub>
                        <m:r>
                          <a:rPr lang="en-US" sz="1500" i="1">
                            <a:solidFill>
                              <a:schemeClr val="bg1"/>
                            </a:solidFill>
                            <a:latin typeface="Cambria Math" panose="02040503050406030204" pitchFamily="18" charset="0"/>
                          </a:rPr>
                          <m:t>1</m:t>
                        </m:r>
                      </m:sub>
                    </m:sSub>
                  </m:oMath>
                </a14:m>
                <a:r>
                  <a:rPr lang="en-US" sz="1500" dirty="0">
                    <a:solidFill>
                      <a:schemeClr val="bg1"/>
                    </a:solidFill>
                  </a:rPr>
                  <a:t> value (</a:t>
                </a:r>
                <a14:m>
                  <m:oMath xmlns:m="http://schemas.openxmlformats.org/officeDocument/2006/math">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𝑑</m:t>
                        </m:r>
                      </m:e>
                      <m:sub>
                        <m:r>
                          <a:rPr lang="en-US" sz="1500" i="1">
                            <a:solidFill>
                              <a:schemeClr val="bg1"/>
                            </a:solidFill>
                            <a:latin typeface="Cambria Math" panose="02040503050406030204" pitchFamily="18" charset="0"/>
                          </a:rPr>
                          <m:t>1</m:t>
                        </m:r>
                      </m:sub>
                    </m:sSub>
                    <m:r>
                      <a:rPr lang="en-US" sz="1500" i="1">
                        <a:solidFill>
                          <a:schemeClr val="bg1"/>
                        </a:solidFill>
                        <a:latin typeface="Cambria Math" panose="02040503050406030204" pitchFamily="18" charset="0"/>
                        <a:ea typeface="Cambria Math" panose="02040503050406030204" pitchFamily="18" charset="0"/>
                      </a:rPr>
                      <m:t>→0)</m:t>
                    </m:r>
                  </m:oMath>
                </a14:m>
                <a:r>
                  <a:rPr lang="en-US" sz="1500" dirty="0">
                    <a:solidFill>
                      <a:schemeClr val="bg1"/>
                    </a:solidFill>
                  </a:rPr>
                  <a:t> </a:t>
                </a:r>
              </a:p>
              <a:p>
                <a:pPr marL="257175" indent="-257175">
                  <a:buFont typeface="Arial" panose="020B0604020202020204" pitchFamily="34" charset="0"/>
                  <a:buChar char="•"/>
                </a:pPr>
                <a:r>
                  <a:rPr lang="en-US" sz="1500" dirty="0">
                    <a:solidFill>
                      <a:schemeClr val="bg1"/>
                    </a:solidFill>
                  </a:rPr>
                  <a:t>Note: FS not very “pretty” here</a:t>
                </a:r>
              </a:p>
              <a:p>
                <a:pPr marL="257175" indent="-257175">
                  <a:buFont typeface="Arial" panose="020B0604020202020204" pitchFamily="34" charset="0"/>
                  <a:buChar char="•"/>
                </a:pPr>
                <a:r>
                  <a:rPr lang="en-US" sz="1500" b="1" dirty="0">
                    <a:solidFill>
                      <a:schemeClr val="bg1"/>
                    </a:solidFill>
                  </a:rPr>
                  <a:t>Verdict: not bad, needs improvement</a:t>
                </a:r>
              </a:p>
              <a:p>
                <a:endParaRPr lang="en-US" sz="1500" dirty="0">
                  <a:solidFill>
                    <a:schemeClr val="bg1"/>
                  </a:solidFill>
                </a:endParaRPr>
              </a:p>
            </p:txBody>
          </p:sp>
        </mc:Choice>
        <mc:Fallback xmlns="">
          <p:sp>
            <p:nvSpPr>
              <p:cNvPr id="4" name="TextBox 3">
                <a:extLst>
                  <a:ext uri="{FF2B5EF4-FFF2-40B4-BE49-F238E27FC236}">
                    <a16:creationId xmlns:a16="http://schemas.microsoft.com/office/drawing/2014/main" id="{A9110C89-6985-9F2C-4825-CF99A3A0AC00}"/>
                  </a:ext>
                </a:extLst>
              </p:cNvPr>
              <p:cNvSpPr txBox="1">
                <a:spLocks noRot="1" noChangeAspect="1" noMove="1" noResize="1" noEditPoints="1" noAdjustHandles="1" noChangeArrowheads="1" noChangeShapeType="1" noTextEdit="1"/>
              </p:cNvSpPr>
              <p:nvPr/>
            </p:nvSpPr>
            <p:spPr>
              <a:xfrm>
                <a:off x="5183060" y="3124254"/>
                <a:ext cx="4611122" cy="1246495"/>
              </a:xfrm>
              <a:prstGeom prst="rect">
                <a:avLst/>
              </a:prstGeom>
              <a:blipFill>
                <a:blip r:embed="rId3"/>
                <a:stretch>
                  <a:fillRect l="-396" t="-1471"/>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DDBB08C3-B40A-138B-BB78-36A5CAABB796}"/>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Real Events (GW190701 off-GW)</a:t>
            </a:r>
          </a:p>
        </p:txBody>
      </p:sp>
      <p:pic>
        <p:nvPicPr>
          <p:cNvPr id="12" name="Picture 11" descr="A screen shot of a computer generated image">
            <a:extLst>
              <a:ext uri="{FF2B5EF4-FFF2-40B4-BE49-F238E27FC236}">
                <a16:creationId xmlns:a16="http://schemas.microsoft.com/office/drawing/2014/main" id="{D2BA246F-862E-1C18-BC81-BCCC141C5AEB}"/>
              </a:ext>
            </a:extLst>
          </p:cNvPr>
          <p:cNvPicPr>
            <a:picLocks noChangeAspect="1"/>
          </p:cNvPicPr>
          <p:nvPr/>
        </p:nvPicPr>
        <p:blipFill>
          <a:blip r:embed="rId4"/>
          <a:stretch>
            <a:fillRect/>
          </a:stretch>
        </p:blipFill>
        <p:spPr>
          <a:xfrm>
            <a:off x="4620802" y="732630"/>
            <a:ext cx="4523198" cy="2383776"/>
          </a:xfrm>
          <a:prstGeom prst="rect">
            <a:avLst/>
          </a:prstGeom>
        </p:spPr>
      </p:pic>
      <p:pic>
        <p:nvPicPr>
          <p:cNvPr id="14" name="Picture 13" descr="A screenshot of a graph&#10;&#10;Description automatically generated">
            <a:extLst>
              <a:ext uri="{FF2B5EF4-FFF2-40B4-BE49-F238E27FC236}">
                <a16:creationId xmlns:a16="http://schemas.microsoft.com/office/drawing/2014/main" id="{175E5DA7-900A-D922-4BBD-134468711AD0}"/>
              </a:ext>
            </a:extLst>
          </p:cNvPr>
          <p:cNvPicPr>
            <a:picLocks noChangeAspect="1"/>
          </p:cNvPicPr>
          <p:nvPr/>
        </p:nvPicPr>
        <p:blipFill>
          <a:blip r:embed="rId5"/>
          <a:stretch>
            <a:fillRect/>
          </a:stretch>
        </p:blipFill>
        <p:spPr>
          <a:xfrm>
            <a:off x="0" y="-1"/>
            <a:ext cx="5143501" cy="5143501"/>
          </a:xfrm>
          <a:prstGeom prst="rect">
            <a:avLst/>
          </a:prstGeom>
        </p:spPr>
      </p:pic>
      <p:pic>
        <p:nvPicPr>
          <p:cNvPr id="2" name="Picture 1">
            <a:extLst>
              <a:ext uri="{FF2B5EF4-FFF2-40B4-BE49-F238E27FC236}">
                <a16:creationId xmlns:a16="http://schemas.microsoft.com/office/drawing/2014/main" id="{C6668EF2-9461-05ED-7C88-5B6F53C635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25" t="30625" r="9234" b="29966"/>
          <a:stretch/>
        </p:blipFill>
        <p:spPr bwMode="auto">
          <a:xfrm>
            <a:off x="7488621" y="136192"/>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3310EF80-9DC6-55D1-3A20-BC418582E419}"/>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12</a:t>
            </a:r>
          </a:p>
        </p:txBody>
      </p:sp>
    </p:spTree>
    <p:extLst>
      <p:ext uri="{BB962C8B-B14F-4D97-AF65-F5344CB8AC3E}">
        <p14:creationId xmlns:p14="http://schemas.microsoft.com/office/powerpoint/2010/main" val="4024951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80027"/>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0C03CA9-6C49-4272-C9D1-B69DDE377AC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27</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9110C89-6985-9F2C-4825-CF99A3A0AC00}"/>
                  </a:ext>
                </a:extLst>
              </p:cNvPr>
              <p:cNvSpPr txBox="1"/>
              <p:nvPr/>
            </p:nvSpPr>
            <p:spPr>
              <a:xfrm>
                <a:off x="5166692" y="3105300"/>
                <a:ext cx="3739375"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solidFill>
                  </a:rPr>
                  <a:t>Complete glitch subtraction!</a:t>
                </a:r>
              </a:p>
              <a:p>
                <a:pPr marL="257175" indent="-257175">
                  <a:buFont typeface="Arial" panose="020B0604020202020204" pitchFamily="34" charset="0"/>
                  <a:buChar char="•"/>
                </a:pPr>
                <a:r>
                  <a:rPr lang="en-US" sz="1500" dirty="0">
                    <a:solidFill>
                      <a:schemeClr val="bg1"/>
                    </a:solidFill>
                  </a:rPr>
                  <a:t>FS structure more uniform</a:t>
                </a:r>
              </a:p>
              <a:p>
                <a:pPr marL="257175" indent="-257175">
                  <a:buFont typeface="Arial" panose="020B0604020202020204" pitchFamily="34" charset="0"/>
                  <a:buChar char="•"/>
                </a:pPr>
                <a14:m>
                  <m:oMath xmlns:m="http://schemas.openxmlformats.org/officeDocument/2006/math">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𝑑</m:t>
                        </m:r>
                      </m:e>
                      <m:sub>
                        <m:r>
                          <a:rPr lang="en-US" sz="1500" i="1">
                            <a:solidFill>
                              <a:schemeClr val="bg1"/>
                            </a:solidFill>
                            <a:latin typeface="Cambria Math" panose="02040503050406030204" pitchFamily="18" charset="0"/>
                          </a:rPr>
                          <m:t>1</m:t>
                        </m:r>
                      </m:sub>
                    </m:sSub>
                  </m:oMath>
                </a14:m>
                <a:r>
                  <a:rPr lang="en-US" sz="1500" dirty="0">
                    <a:solidFill>
                      <a:schemeClr val="bg1"/>
                    </a:solidFill>
                  </a:rPr>
                  <a:t> makes more sense now</a:t>
                </a:r>
              </a:p>
              <a:p>
                <a:pPr marL="257175" indent="-257175">
                  <a:buFont typeface="Arial" panose="020B0604020202020204" pitchFamily="34" charset="0"/>
                  <a:buChar char="•"/>
                </a:pPr>
                <a:r>
                  <a:rPr lang="en-US" sz="1500" b="1" dirty="0">
                    <a:solidFill>
                      <a:schemeClr val="bg1"/>
                    </a:solidFill>
                  </a:rPr>
                  <a:t>Verdict: Improved result from LVK subtraction!</a:t>
                </a:r>
              </a:p>
            </p:txBody>
          </p:sp>
        </mc:Choice>
        <mc:Fallback>
          <p:sp>
            <p:nvSpPr>
              <p:cNvPr id="4" name="TextBox 3">
                <a:extLst>
                  <a:ext uri="{FF2B5EF4-FFF2-40B4-BE49-F238E27FC236}">
                    <a16:creationId xmlns:a16="http://schemas.microsoft.com/office/drawing/2014/main" id="{A9110C89-6985-9F2C-4825-CF99A3A0AC00}"/>
                  </a:ext>
                </a:extLst>
              </p:cNvPr>
              <p:cNvSpPr txBox="1">
                <a:spLocks noRot="1" noChangeAspect="1" noMove="1" noResize="1" noEditPoints="1" noAdjustHandles="1" noChangeArrowheads="1" noChangeShapeType="1" noTextEdit="1"/>
              </p:cNvSpPr>
              <p:nvPr/>
            </p:nvSpPr>
            <p:spPr>
              <a:xfrm>
                <a:off x="5166692" y="3105300"/>
                <a:ext cx="3739375" cy="1246495"/>
              </a:xfrm>
              <a:prstGeom prst="rect">
                <a:avLst/>
              </a:prstGeom>
              <a:blipFill>
                <a:blip r:embed="rId3"/>
                <a:stretch>
                  <a:fillRect l="-489" t="-976" b="-4390"/>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B06B4129-B924-8B74-4C25-E8A0C41DBE91}"/>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Real Events (GW190701 on-GW)</a:t>
            </a:r>
          </a:p>
        </p:txBody>
      </p:sp>
      <p:pic>
        <p:nvPicPr>
          <p:cNvPr id="13" name="Picture 12" descr="A screen shot of a graph">
            <a:extLst>
              <a:ext uri="{FF2B5EF4-FFF2-40B4-BE49-F238E27FC236}">
                <a16:creationId xmlns:a16="http://schemas.microsoft.com/office/drawing/2014/main" id="{E1B4664B-E8E4-B4A3-7DB1-719EF2319644}"/>
              </a:ext>
            </a:extLst>
          </p:cNvPr>
          <p:cNvPicPr>
            <a:picLocks noChangeAspect="1"/>
          </p:cNvPicPr>
          <p:nvPr/>
        </p:nvPicPr>
        <p:blipFill>
          <a:blip r:embed="rId4"/>
          <a:stretch>
            <a:fillRect/>
          </a:stretch>
        </p:blipFill>
        <p:spPr>
          <a:xfrm>
            <a:off x="4690945" y="728546"/>
            <a:ext cx="4527395" cy="2383775"/>
          </a:xfrm>
          <a:prstGeom prst="rect">
            <a:avLst/>
          </a:prstGeom>
        </p:spPr>
      </p:pic>
      <p:pic>
        <p:nvPicPr>
          <p:cNvPr id="15" name="Picture 14" descr="A screenshot of a graph">
            <a:extLst>
              <a:ext uri="{FF2B5EF4-FFF2-40B4-BE49-F238E27FC236}">
                <a16:creationId xmlns:a16="http://schemas.microsoft.com/office/drawing/2014/main" id="{80002DBC-C039-B9FB-DF40-02B86B1BA06D}"/>
              </a:ext>
            </a:extLst>
          </p:cNvPr>
          <p:cNvPicPr>
            <a:picLocks noChangeAspect="1"/>
          </p:cNvPicPr>
          <p:nvPr/>
        </p:nvPicPr>
        <p:blipFill>
          <a:blip r:embed="rId5"/>
          <a:stretch>
            <a:fillRect/>
          </a:stretch>
        </p:blipFill>
        <p:spPr>
          <a:xfrm>
            <a:off x="-1" y="650"/>
            <a:ext cx="5144429" cy="5144429"/>
          </a:xfrm>
          <a:prstGeom prst="rect">
            <a:avLst/>
          </a:prstGeom>
        </p:spPr>
      </p:pic>
      <p:pic>
        <p:nvPicPr>
          <p:cNvPr id="2" name="Picture 1">
            <a:extLst>
              <a:ext uri="{FF2B5EF4-FFF2-40B4-BE49-F238E27FC236}">
                <a16:creationId xmlns:a16="http://schemas.microsoft.com/office/drawing/2014/main" id="{DF0C60F6-E476-7EFA-1BDA-359DB6D1EC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25" t="30625" r="9234" b="29966"/>
          <a:stretch/>
        </p:blipFill>
        <p:spPr bwMode="auto">
          <a:xfrm>
            <a:off x="7488621" y="136192"/>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AF1ECD53-F6A6-E018-5F9E-E95FFD95D3F3}"/>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13</a:t>
            </a:r>
          </a:p>
        </p:txBody>
      </p:sp>
    </p:spTree>
    <p:extLst>
      <p:ext uri="{BB962C8B-B14F-4D97-AF65-F5344CB8AC3E}">
        <p14:creationId xmlns:p14="http://schemas.microsoft.com/office/powerpoint/2010/main" val="34883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80027"/>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2C2E9ACC-AB4F-26B7-D07D-7DD372A2D99E}"/>
              </a:ext>
            </a:extLst>
          </p:cNvPr>
          <p:cNvSpPr txBox="1">
            <a:spLocks/>
          </p:cNvSpPr>
          <p:nvPr/>
        </p:nvSpPr>
        <p:spPr>
          <a:xfrm>
            <a:off x="1597587" y="4401066"/>
            <a:ext cx="1057705" cy="266923"/>
          </a:xfrm>
          <a:prstGeom prst="rect">
            <a:avLst/>
          </a:prstGeom>
          <a:ln w="19050">
            <a:solidFill>
              <a:srgbClr val="00B0F0"/>
            </a:solidFill>
          </a:ln>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1500" b="1" dirty="0">
                <a:solidFill>
                  <a:schemeClr val="bg1"/>
                </a:solidFill>
                <a:latin typeface="Calibri" panose="020F0502020204030204"/>
              </a:rPr>
              <a:t>LVK result</a:t>
            </a:r>
          </a:p>
        </p:txBody>
      </p:sp>
      <p:sp>
        <p:nvSpPr>
          <p:cNvPr id="17" name="Content Placeholder 2">
            <a:extLst>
              <a:ext uri="{FF2B5EF4-FFF2-40B4-BE49-F238E27FC236}">
                <a16:creationId xmlns:a16="http://schemas.microsoft.com/office/drawing/2014/main" id="{65CBBC35-2547-DFF6-9871-8CFF55606AD1}"/>
              </a:ext>
            </a:extLst>
          </p:cNvPr>
          <p:cNvSpPr txBox="1">
            <a:spLocks/>
          </p:cNvSpPr>
          <p:nvPr/>
        </p:nvSpPr>
        <p:spPr>
          <a:xfrm>
            <a:off x="5871947" y="4394145"/>
            <a:ext cx="1057705" cy="273844"/>
          </a:xfrm>
          <a:prstGeom prst="rect">
            <a:avLst/>
          </a:prstGeom>
          <a:ln w="19050">
            <a:solidFill>
              <a:schemeClr val="accent6"/>
            </a:solidFill>
          </a:ln>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1500" b="1" dirty="0">
                <a:solidFill>
                  <a:schemeClr val="bg1"/>
                </a:solidFill>
                <a:latin typeface="Calibri" panose="020F0502020204030204"/>
              </a:rPr>
              <a:t>Our result!</a:t>
            </a:r>
          </a:p>
        </p:txBody>
      </p:sp>
      <p:sp>
        <p:nvSpPr>
          <p:cNvPr id="18" name="TextBox 17">
            <a:extLst>
              <a:ext uri="{FF2B5EF4-FFF2-40B4-BE49-F238E27FC236}">
                <a16:creationId xmlns:a16="http://schemas.microsoft.com/office/drawing/2014/main" id="{4CAF80D7-BF09-D396-1553-18B49501A4A2}"/>
              </a:ext>
            </a:extLst>
          </p:cNvPr>
          <p:cNvSpPr txBox="1"/>
          <p:nvPr/>
        </p:nvSpPr>
        <p:spPr>
          <a:xfrm>
            <a:off x="2655292" y="3844218"/>
            <a:ext cx="1546785" cy="525785"/>
          </a:xfrm>
          <a:prstGeom prst="rect">
            <a:avLst/>
          </a:prstGeom>
          <a:noFill/>
        </p:spPr>
        <p:txBody>
          <a:bodyPr wrap="square">
            <a:spAutoFit/>
          </a:bodyPr>
          <a:lstStyle/>
          <a:p>
            <a:pPr algn="ctr" defTabSz="685800">
              <a:spcAft>
                <a:spcPts val="450"/>
              </a:spcAft>
            </a:pPr>
            <a:endParaRPr lang="en-US" sz="1200" dirty="0">
              <a:solidFill>
                <a:schemeClr val="bg1"/>
              </a:solidFill>
              <a:latin typeface="Calibri" panose="020F0502020204030204"/>
            </a:endParaRPr>
          </a:p>
          <a:p>
            <a:pPr algn="ctr" defTabSz="685800">
              <a:spcAft>
                <a:spcPts val="450"/>
              </a:spcAft>
            </a:pPr>
            <a:r>
              <a:rPr lang="en-US" sz="1200" dirty="0">
                <a:solidFill>
                  <a:schemeClr val="bg1"/>
                </a:solidFill>
                <a:latin typeface="Calibri" panose="020F0502020204030204"/>
              </a:rPr>
              <a:t>Abbott+ 2021</a:t>
            </a:r>
          </a:p>
        </p:txBody>
      </p:sp>
      <p:pic>
        <p:nvPicPr>
          <p:cNvPr id="27" name="Picture 26" descr="A screenshot of a graph showing a normalized energy&#10;&#10;AI-generated content may be incorrect.">
            <a:extLst>
              <a:ext uri="{FF2B5EF4-FFF2-40B4-BE49-F238E27FC236}">
                <a16:creationId xmlns:a16="http://schemas.microsoft.com/office/drawing/2014/main" id="{A7CFA45F-5F59-EF61-3F90-CE3EDFECF184}"/>
              </a:ext>
            </a:extLst>
          </p:cNvPr>
          <p:cNvPicPr>
            <a:picLocks noChangeAspect="1"/>
          </p:cNvPicPr>
          <p:nvPr/>
        </p:nvPicPr>
        <p:blipFill>
          <a:blip r:embed="rId3"/>
          <a:stretch>
            <a:fillRect/>
          </a:stretch>
        </p:blipFill>
        <p:spPr>
          <a:xfrm>
            <a:off x="0" y="571306"/>
            <a:ext cx="3961905" cy="3733333"/>
          </a:xfrm>
          <a:prstGeom prst="rect">
            <a:avLst/>
          </a:prstGeom>
        </p:spPr>
      </p:pic>
      <p:sp>
        <p:nvSpPr>
          <p:cNvPr id="29" name="Slide Number Placeholder 3">
            <a:extLst>
              <a:ext uri="{FF2B5EF4-FFF2-40B4-BE49-F238E27FC236}">
                <a16:creationId xmlns:a16="http://schemas.microsoft.com/office/drawing/2014/main" id="{CD33A747-51A9-C0CC-19D8-214370DC5301}"/>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14</a:t>
            </a:r>
          </a:p>
        </p:txBody>
      </p:sp>
      <p:grpSp>
        <p:nvGrpSpPr>
          <p:cNvPr id="34" name="Group 33">
            <a:extLst>
              <a:ext uri="{FF2B5EF4-FFF2-40B4-BE49-F238E27FC236}">
                <a16:creationId xmlns:a16="http://schemas.microsoft.com/office/drawing/2014/main" id="{FD539D8D-096C-D70F-B64E-2DEBF7D46752}"/>
              </a:ext>
            </a:extLst>
          </p:cNvPr>
          <p:cNvGrpSpPr/>
          <p:nvPr/>
        </p:nvGrpSpPr>
        <p:grpSpPr>
          <a:xfrm>
            <a:off x="3773390" y="1005840"/>
            <a:ext cx="5254819" cy="3200400"/>
            <a:chOff x="3990190" y="1054126"/>
            <a:chExt cx="4997890" cy="2697190"/>
          </a:xfrm>
        </p:grpSpPr>
        <p:pic>
          <p:nvPicPr>
            <p:cNvPr id="31" name="Picture 30" descr="A screen shot of a graph&#10;&#10;AI-generated content may be incorrect.">
              <a:extLst>
                <a:ext uri="{FF2B5EF4-FFF2-40B4-BE49-F238E27FC236}">
                  <a16:creationId xmlns:a16="http://schemas.microsoft.com/office/drawing/2014/main" id="{C9AD8BD6-0349-DEEE-A558-DA95B7447E20}"/>
                </a:ext>
              </a:extLst>
            </p:cNvPr>
            <p:cNvPicPr>
              <a:picLocks noChangeAspect="1"/>
            </p:cNvPicPr>
            <p:nvPr/>
          </p:nvPicPr>
          <p:blipFill>
            <a:blip r:embed="rId4"/>
            <a:srcRect t="2038" b="3368"/>
            <a:stretch>
              <a:fillRect/>
            </a:stretch>
          </p:blipFill>
          <p:spPr>
            <a:xfrm>
              <a:off x="3990190" y="1054126"/>
              <a:ext cx="4821219" cy="2697190"/>
            </a:xfrm>
            <a:prstGeom prst="rect">
              <a:avLst/>
            </a:prstGeom>
          </p:spPr>
        </p:pic>
        <p:pic>
          <p:nvPicPr>
            <p:cNvPr id="33" name="Picture 32">
              <a:extLst>
                <a:ext uri="{FF2B5EF4-FFF2-40B4-BE49-F238E27FC236}">
                  <a16:creationId xmlns:a16="http://schemas.microsoft.com/office/drawing/2014/main" id="{99B60402-4426-1B69-010A-1C76AB112B34}"/>
                </a:ext>
              </a:extLst>
            </p:cNvPr>
            <p:cNvPicPr>
              <a:picLocks noChangeAspect="1"/>
            </p:cNvPicPr>
            <p:nvPr/>
          </p:nvPicPr>
          <p:blipFill>
            <a:blip r:embed="rId5"/>
            <a:stretch>
              <a:fillRect/>
            </a:stretch>
          </p:blipFill>
          <p:spPr>
            <a:xfrm>
              <a:off x="8811409" y="1867805"/>
              <a:ext cx="176671" cy="1140333"/>
            </a:xfrm>
            <a:prstGeom prst="rect">
              <a:avLst/>
            </a:prstGeom>
          </p:spPr>
        </p:pic>
      </p:grpSp>
      <p:sp>
        <p:nvSpPr>
          <p:cNvPr id="2" name="Title 1">
            <a:extLst>
              <a:ext uri="{FF2B5EF4-FFF2-40B4-BE49-F238E27FC236}">
                <a16:creationId xmlns:a16="http://schemas.microsoft.com/office/drawing/2014/main" id="{CC427C1B-54CC-EC20-2FA2-36B1266A190F}"/>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Avenir Heavy" panose="020F0502020204030204"/>
                <a:ea typeface="Microsoft JhengHei UI" panose="020B0604030504040204" pitchFamily="34" charset="-120"/>
                <a:cs typeface="Courier New" panose="02070309020205020404" pitchFamily="49" charset="0"/>
              </a:rPr>
              <a:t>Real Events (GW190701 on-GW)</a:t>
            </a:r>
          </a:p>
        </p:txBody>
      </p:sp>
    </p:spTree>
    <p:extLst>
      <p:ext uri="{BB962C8B-B14F-4D97-AF65-F5344CB8AC3E}">
        <p14:creationId xmlns:p14="http://schemas.microsoft.com/office/powerpoint/2010/main" val="2762843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577BDA-FCA7-BA5D-2C76-91D858380C5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29</a:t>
            </a:fld>
            <a:endParaRPr lang="en-US"/>
          </a:p>
        </p:txBody>
      </p:sp>
      <p:graphicFrame>
        <p:nvGraphicFramePr>
          <p:cNvPr id="8" name="Diagram 7">
            <a:extLst>
              <a:ext uri="{FF2B5EF4-FFF2-40B4-BE49-F238E27FC236}">
                <a16:creationId xmlns:a16="http://schemas.microsoft.com/office/drawing/2014/main" id="{15A76C1A-FA6C-331E-2718-95C17BC0A15F}"/>
              </a:ext>
            </a:extLst>
          </p:cNvPr>
          <p:cNvGraphicFramePr/>
          <p:nvPr>
            <p:extLst>
              <p:ext uri="{D42A27DB-BD31-4B8C-83A1-F6EECF244321}">
                <p14:modId xmlns:p14="http://schemas.microsoft.com/office/powerpoint/2010/main" val="3485811361"/>
              </p:ext>
            </p:extLst>
          </p:nvPr>
        </p:nvGraphicFramePr>
        <p:xfrm>
          <a:off x="1026084" y="956310"/>
          <a:ext cx="7381316" cy="3230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a:extLst>
              <a:ext uri="{FF2B5EF4-FFF2-40B4-BE49-F238E27FC236}">
                <a16:creationId xmlns:a16="http://schemas.microsoft.com/office/drawing/2014/main" id="{309CDF4F-EB9B-7753-1D6A-B3C9E4E00B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001AEB8E-4E01-E283-C1B8-57E54ECF3AAB}"/>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Conclusions</a:t>
            </a:r>
          </a:p>
        </p:txBody>
      </p:sp>
      <p:sp>
        <p:nvSpPr>
          <p:cNvPr id="2" name="Slide Number Placeholder 3">
            <a:extLst>
              <a:ext uri="{FF2B5EF4-FFF2-40B4-BE49-F238E27FC236}">
                <a16:creationId xmlns:a16="http://schemas.microsoft.com/office/drawing/2014/main" id="{C3781D23-4EDA-583F-AED4-40D4506DC414}"/>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15</a:t>
            </a:r>
          </a:p>
        </p:txBody>
      </p:sp>
    </p:spTree>
    <p:extLst>
      <p:ext uri="{BB962C8B-B14F-4D97-AF65-F5344CB8AC3E}">
        <p14:creationId xmlns:p14="http://schemas.microsoft.com/office/powerpoint/2010/main" val="3698407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6" name="!!GWB" descr="Gravitational wave background - Wikipedia">
            <a:extLst>
              <a:ext uri="{FF2B5EF4-FFF2-40B4-BE49-F238E27FC236}">
                <a16:creationId xmlns:a16="http://schemas.microsoft.com/office/drawing/2014/main" id="{02D5D508-B263-5B48-E0C2-146E8D18CE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1582219" y="1053373"/>
            <a:ext cx="5918572" cy="29592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BLUR">
            <a:extLst>
              <a:ext uri="{FF2B5EF4-FFF2-40B4-BE49-F238E27FC236}">
                <a16:creationId xmlns:a16="http://schemas.microsoft.com/office/drawing/2014/main" id="{09A25DBD-CC3A-F3C7-A8AE-9A7158D0C96E}"/>
              </a:ext>
            </a:extLst>
          </p:cNvPr>
          <p:cNvSpPr/>
          <p:nvPr/>
        </p:nvSpPr>
        <p:spPr>
          <a:xfrm>
            <a:off x="-30495" y="2064440"/>
            <a:ext cx="9144000" cy="580602"/>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uthor">
            <a:extLst>
              <a:ext uri="{FF2B5EF4-FFF2-40B4-BE49-F238E27FC236}">
                <a16:creationId xmlns:a16="http://schemas.microsoft.com/office/drawing/2014/main" id="{461FDED0-3871-FE4F-A898-79A42AF1132F}"/>
              </a:ext>
            </a:extLst>
          </p:cNvPr>
          <p:cNvSpPr txBox="1"/>
          <p:nvPr/>
        </p:nvSpPr>
        <p:spPr>
          <a:xfrm>
            <a:off x="579167" y="2047959"/>
            <a:ext cx="8046657" cy="1079469"/>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bg1"/>
                </a:solidFill>
                <a:latin typeface="Avenir Black Oblique" panose="02000503020000020003" pitchFamily="2" charset="0"/>
              </a:rPr>
              <a:t>Aislinn McCann,</a:t>
            </a:r>
          </a:p>
          <a:p>
            <a:pPr algn="ctr"/>
            <a:r>
              <a:rPr lang="en-US" b="1" i="1" dirty="0">
                <a:ln w="6350">
                  <a:solidFill>
                    <a:srgbClr val="080027"/>
                  </a:solidFill>
                </a:ln>
                <a:solidFill>
                  <a:schemeClr val="bg1"/>
                </a:solidFill>
                <a:latin typeface="Avenir Black Oblique" panose="02000503020000020003" pitchFamily="2" charset="0"/>
              </a:rPr>
              <a:t>Rhiannon Udall, Derek Davis</a:t>
            </a:r>
            <a:endParaRPr lang="en-US" dirty="0">
              <a:ln w="6350">
                <a:solidFill>
                  <a:srgbClr val="080027"/>
                </a:solidFill>
              </a:ln>
            </a:endParaRPr>
          </a:p>
        </p:txBody>
      </p:sp>
      <p:cxnSp>
        <p:nvCxnSpPr>
          <p:cNvPr id="8" name="!!BottomBar">
            <a:extLst>
              <a:ext uri="{FF2B5EF4-FFF2-40B4-BE49-F238E27FC236}">
                <a16:creationId xmlns:a16="http://schemas.microsoft.com/office/drawing/2014/main" id="{586FC094-13F5-2E4A-A406-10FFAF705825}"/>
              </a:ext>
            </a:extLst>
          </p:cNvPr>
          <p:cNvCxnSpPr>
            <a:cxnSpLocks/>
          </p:cNvCxnSpPr>
          <p:nvPr/>
        </p:nvCxnSpPr>
        <p:spPr>
          <a:xfrm>
            <a:off x="30494" y="2650161"/>
            <a:ext cx="9144000" cy="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 name="!!TopBar">
            <a:extLst>
              <a:ext uri="{FF2B5EF4-FFF2-40B4-BE49-F238E27FC236}">
                <a16:creationId xmlns:a16="http://schemas.microsoft.com/office/drawing/2014/main" id="{89AAEFD9-BB00-364A-90E2-AE919C7263FF}"/>
              </a:ext>
            </a:extLst>
          </p:cNvPr>
          <p:cNvCxnSpPr>
            <a:cxnSpLocks/>
          </p:cNvCxnSpPr>
          <p:nvPr/>
        </p:nvCxnSpPr>
        <p:spPr>
          <a:xfrm>
            <a:off x="30495" y="2059318"/>
            <a:ext cx="9143999" cy="5121"/>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GWANW">
            <a:extLst>
              <a:ext uri="{FF2B5EF4-FFF2-40B4-BE49-F238E27FC236}">
                <a16:creationId xmlns:a16="http://schemas.microsoft.com/office/drawing/2014/main" id="{68D8CE7A-5C55-6E4E-9307-B5212AE52D20}"/>
              </a:ext>
            </a:extLst>
          </p:cNvPr>
          <p:cNvSpPr txBox="1"/>
          <p:nvPr/>
        </p:nvSpPr>
        <p:spPr>
          <a:xfrm>
            <a:off x="614790" y="4755967"/>
            <a:ext cx="7914420" cy="369332"/>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accent6">
                    <a:lumMod val="60000"/>
                    <a:lumOff val="40000"/>
                  </a:schemeClr>
                </a:solidFill>
                <a:latin typeface="Avenir Black Oblique" panose="02000503020000020003" pitchFamily="2" charset="0"/>
              </a:rPr>
              <a:t>GWANW Meeting </a:t>
            </a:r>
            <a:r>
              <a:rPr lang="en-US" b="1" dirty="0">
                <a:ln w="6350">
                  <a:solidFill>
                    <a:srgbClr val="080027"/>
                  </a:solidFill>
                </a:ln>
                <a:solidFill>
                  <a:schemeClr val="accent6">
                    <a:lumMod val="60000"/>
                    <a:lumOff val="40000"/>
                  </a:schemeClr>
                </a:solidFill>
                <a:latin typeface="Avenir Black" panose="02000503020000020003" pitchFamily="2" charset="0"/>
              </a:rPr>
              <a:t>|</a:t>
            </a:r>
            <a:r>
              <a:rPr lang="en-US" b="1" i="1" dirty="0">
                <a:ln w="6350">
                  <a:solidFill>
                    <a:srgbClr val="080027"/>
                  </a:solidFill>
                </a:ln>
                <a:solidFill>
                  <a:schemeClr val="accent6">
                    <a:lumMod val="60000"/>
                    <a:lumOff val="40000"/>
                  </a:schemeClr>
                </a:solidFill>
                <a:latin typeface="Avenir Black Oblique" panose="02000503020000020003" pitchFamily="2" charset="0"/>
              </a:rPr>
              <a:t> June 11, 2025</a:t>
            </a:r>
            <a:endParaRPr lang="en-US" dirty="0">
              <a:ln w="6350">
                <a:solidFill>
                  <a:srgbClr val="080027"/>
                </a:solidFill>
              </a:ln>
              <a:solidFill>
                <a:schemeClr val="accent6">
                  <a:lumMod val="60000"/>
                  <a:lumOff val="40000"/>
                </a:schemeClr>
              </a:solidFill>
            </a:endParaRPr>
          </a:p>
        </p:txBody>
      </p:sp>
      <p:sp>
        <p:nvSpPr>
          <p:cNvPr id="23" name="Slide Number Placeholder 3">
            <a:extLst>
              <a:ext uri="{FF2B5EF4-FFF2-40B4-BE49-F238E27FC236}">
                <a16:creationId xmlns:a16="http://schemas.microsoft.com/office/drawing/2014/main" id="{8389020D-D963-D2D7-3C7C-F9706B987557}"/>
              </a:ext>
            </a:extLst>
          </p:cNvPr>
          <p:cNvSpPr txBox="1">
            <a:spLocks/>
          </p:cNvSpPr>
          <p:nvPr/>
        </p:nvSpPr>
        <p:spPr>
          <a:xfrm>
            <a:off x="6339811"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Tree>
    <p:extLst>
      <p:ext uri="{BB962C8B-B14F-4D97-AF65-F5344CB8AC3E}">
        <p14:creationId xmlns:p14="http://schemas.microsoft.com/office/powerpoint/2010/main" val="438133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646097" y="565056"/>
            <a:ext cx="7868870" cy="4578444"/>
          </a:xfrm>
        </p:spPr>
        <p:txBody>
          <a:bodyPr>
            <a:normAutofit/>
          </a:bodyPr>
          <a:lstStyle/>
          <a:p>
            <a:pPr>
              <a:lnSpc>
                <a:spcPct val="150000"/>
              </a:lnSpc>
            </a:pPr>
            <a:r>
              <a:rPr lang="en-US" sz="1500" dirty="0"/>
              <a:t>My LIGO SURF mentors Rhiannon Udall and Derek Davis</a:t>
            </a:r>
          </a:p>
          <a:p>
            <a:pPr>
              <a:lnSpc>
                <a:spcPct val="150000"/>
              </a:lnSpc>
            </a:pPr>
            <a:r>
              <a:rPr lang="en-US" sz="1500" dirty="0"/>
              <a:t>Caltech LIGO Lab</a:t>
            </a:r>
          </a:p>
          <a:p>
            <a:pPr>
              <a:lnSpc>
                <a:spcPct val="150000"/>
              </a:lnSpc>
            </a:pPr>
            <a:r>
              <a:rPr lang="en-US" sz="1500" dirty="0"/>
              <a:t>LIGO SURF Program</a:t>
            </a:r>
          </a:p>
          <a:p>
            <a:pPr>
              <a:lnSpc>
                <a:spcPct val="150000"/>
              </a:lnSpc>
            </a:pPr>
            <a:r>
              <a:rPr lang="en-US" sz="1500" dirty="0"/>
              <a:t>National Science Foundation</a:t>
            </a:r>
          </a:p>
          <a:p>
            <a:pPr>
              <a:lnSpc>
                <a:spcPct val="150000"/>
              </a:lnSpc>
            </a:pPr>
            <a:endParaRPr lang="en-US" sz="1500" dirty="0"/>
          </a:p>
          <a:p>
            <a:pPr marL="0" indent="0" algn="ctr">
              <a:lnSpc>
                <a:spcPct val="150000"/>
              </a:lnSpc>
              <a:buNone/>
            </a:pPr>
            <a:r>
              <a:rPr lang="en-US" sz="1500" dirty="0"/>
              <a:t>Thank you!</a:t>
            </a:r>
            <a:endParaRPr lang="en-US" sz="1050" dirty="0"/>
          </a:p>
        </p:txBody>
      </p:sp>
      <p:sp>
        <p:nvSpPr>
          <p:cNvPr id="4" name="Slide Number Placeholder 3">
            <a:extLst>
              <a:ext uri="{FF2B5EF4-FFF2-40B4-BE49-F238E27FC236}">
                <a16:creationId xmlns:a16="http://schemas.microsoft.com/office/drawing/2014/main" id="{D1577BDA-FCA7-BA5D-2C76-91D858380C5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30</a:t>
            </a:fld>
            <a:endParaRPr lang="en-US"/>
          </a:p>
        </p:txBody>
      </p:sp>
      <p:pic>
        <p:nvPicPr>
          <p:cNvPr id="6" name="Picture 6" descr="National Science Foundation - Wikipedia">
            <a:extLst>
              <a:ext uri="{FF2B5EF4-FFF2-40B4-BE49-F238E27FC236}">
                <a16:creationId xmlns:a16="http://schemas.microsoft.com/office/drawing/2014/main" id="{5FCBF371-2D45-4B67-5063-E12B3B74B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16" y="3328096"/>
            <a:ext cx="1432170" cy="14391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8F515DC-FF73-178D-7101-C45B55A87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764" y="3824571"/>
            <a:ext cx="1840472" cy="442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419B52B-EDF6-0E50-62B5-0D35F651AD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977583E-3259-3933-820F-E488BAB16126}"/>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Acknowledgements</a:t>
            </a:r>
          </a:p>
        </p:txBody>
      </p:sp>
      <p:sp>
        <p:nvSpPr>
          <p:cNvPr id="2" name="Slide Number Placeholder 3">
            <a:extLst>
              <a:ext uri="{FF2B5EF4-FFF2-40B4-BE49-F238E27FC236}">
                <a16:creationId xmlns:a16="http://schemas.microsoft.com/office/drawing/2014/main" id="{4FCB1DB6-9AAC-C685-D024-FEDF4C924000}"/>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16</a:t>
            </a:r>
          </a:p>
        </p:txBody>
      </p:sp>
    </p:spTree>
    <p:extLst>
      <p:ext uri="{BB962C8B-B14F-4D97-AF65-F5344CB8AC3E}">
        <p14:creationId xmlns:p14="http://schemas.microsoft.com/office/powerpoint/2010/main" val="31121025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par>
                          <p:cTn id="22" fill="hold">
                            <p:stCondLst>
                              <p:cond delay="500"/>
                            </p:stCondLst>
                            <p:childTnLst>
                              <p:par>
                                <p:cTn id="23" presetID="3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D55451D-B46F-9377-2AA9-F37CA3D62D3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31</a:t>
            </a:fld>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7253CDC-D672-545F-FF87-9447FE7D03E8}"/>
                  </a:ext>
                </a:extLst>
              </p:cNvPr>
              <p:cNvSpPr/>
              <p:nvPr/>
            </p:nvSpPr>
            <p:spPr>
              <a:xfrm>
                <a:off x="2494048" y="2951403"/>
                <a:ext cx="4155903" cy="746610"/>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b="1" i="1" smtClean="0">
                          <a:solidFill>
                            <a:schemeClr val="bg1"/>
                          </a:solidFill>
                          <a:latin typeface="Cambria Math" panose="02040503050406030204" pitchFamily="18" charset="0"/>
                        </a:rPr>
                        <m:t>𝒉</m:t>
                      </m:r>
                      <m:d>
                        <m:dPr>
                          <m:ctrlPr>
                            <a:rPr lang="en-US" sz="1350" b="1" i="1">
                              <a:solidFill>
                                <a:schemeClr val="bg1"/>
                              </a:solidFill>
                              <a:latin typeface="Cambria Math" panose="02040503050406030204" pitchFamily="18" charset="0"/>
                            </a:rPr>
                          </m:ctrlPr>
                        </m:dPr>
                        <m:e>
                          <m:r>
                            <a:rPr lang="en-US" sz="1350" b="1" i="1">
                              <a:solidFill>
                                <a:schemeClr val="bg1"/>
                              </a:solidFill>
                              <a:latin typeface="Cambria Math" panose="02040503050406030204" pitchFamily="18" charset="0"/>
                            </a:rPr>
                            <m:t>𝒕</m:t>
                          </m:r>
                        </m:e>
                      </m:d>
                      <m:r>
                        <a:rPr lang="en-US" sz="1350" b="1" i="1">
                          <a:solidFill>
                            <a:schemeClr val="bg1"/>
                          </a:solidFill>
                          <a:latin typeface="Cambria Math" panose="02040503050406030204" pitchFamily="18" charset="0"/>
                        </a:rPr>
                        <m:t>=</m:t>
                      </m:r>
                      <m:acc>
                        <m:accPr>
                          <m:chr m:val="̅"/>
                          <m:ctrlPr>
                            <a:rPr lang="en-US" sz="1350" b="1" i="1">
                              <a:solidFill>
                                <a:schemeClr val="bg1"/>
                              </a:solidFill>
                              <a:latin typeface="Cambria Math" panose="02040503050406030204" pitchFamily="18" charset="0"/>
                            </a:rPr>
                          </m:ctrlPr>
                        </m:accPr>
                        <m:e>
                          <m:r>
                            <a:rPr lang="en-US" sz="1350" b="1" i="1">
                              <a:solidFill>
                                <a:schemeClr val="bg1"/>
                              </a:solidFill>
                              <a:latin typeface="Cambria Math" panose="02040503050406030204" pitchFamily="18" charset="0"/>
                            </a:rPr>
                            <m:t>𝑨</m:t>
                          </m:r>
                        </m:e>
                      </m:acc>
                      <m:r>
                        <a:rPr lang="en-US" sz="1350" b="1">
                          <a:solidFill>
                            <a:schemeClr val="bg1"/>
                          </a:solidFill>
                          <a:latin typeface="Cambria Math" panose="02040503050406030204" pitchFamily="18" charset="0"/>
                        </a:rPr>
                        <m:t>𝐬𝐢𝐧</m:t>
                      </m:r>
                      <m:r>
                        <a:rPr lang="en-US" sz="1350" b="1" i="1">
                          <a:solidFill>
                            <a:schemeClr val="bg1"/>
                          </a:solidFill>
                          <a:latin typeface="Cambria Math" panose="02040503050406030204" pitchFamily="18" charset="0"/>
                        </a:rPr>
                        <m:t>[</m:t>
                      </m:r>
                      <m:f>
                        <m:fPr>
                          <m:ctrlPr>
                            <a:rPr lang="en-US" sz="1350" b="1" i="1">
                              <a:solidFill>
                                <a:schemeClr val="bg1"/>
                              </a:solidFill>
                              <a:latin typeface="Cambria Math" panose="02040503050406030204" pitchFamily="18" charset="0"/>
                            </a:rPr>
                          </m:ctrlPr>
                        </m:fPr>
                        <m:num>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𝒅</m:t>
                              </m:r>
                            </m:e>
                            <m:sub>
                              <m:r>
                                <a:rPr lang="en-US" sz="1350" b="1" i="1">
                                  <a:solidFill>
                                    <a:schemeClr val="bg1"/>
                                  </a:solidFill>
                                  <a:latin typeface="Cambria Math" panose="02040503050406030204" pitchFamily="18" charset="0"/>
                                </a:rPr>
                                <m:t>𝟏</m:t>
                              </m:r>
                            </m:sub>
                          </m:sSub>
                        </m:num>
                        <m:den>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𝟏</m:t>
                              </m:r>
                            </m:sub>
                          </m:sSub>
                        </m:den>
                      </m:f>
                      <m:func>
                        <m:funcPr>
                          <m:ctrlPr>
                            <a:rPr lang="en-US" sz="1350" b="1" i="1">
                              <a:solidFill>
                                <a:schemeClr val="bg1"/>
                              </a:solidFill>
                              <a:latin typeface="Cambria Math" panose="02040503050406030204" pitchFamily="18" charset="0"/>
                            </a:rPr>
                          </m:ctrlPr>
                        </m:funcPr>
                        <m:fName>
                          <m:r>
                            <a:rPr lang="en-US" sz="1350" b="1" i="1">
                              <a:solidFill>
                                <a:schemeClr val="bg1"/>
                              </a:solidFill>
                              <a:latin typeface="Cambria Math" panose="02040503050406030204" pitchFamily="18" charset="0"/>
                            </a:rPr>
                            <m:t>𝒔𝒊𝒏</m:t>
                          </m:r>
                        </m:fName>
                        <m:e>
                          <m:d>
                            <m:dPr>
                              <m:ctrlPr>
                                <a:rPr lang="en-US" sz="1350" b="1" i="1">
                                  <a:solidFill>
                                    <a:schemeClr val="bg1"/>
                                  </a:solidFill>
                                  <a:latin typeface="Cambria Math" panose="02040503050406030204" pitchFamily="18" charset="0"/>
                                </a:rPr>
                              </m:ctrlPr>
                            </m:dPr>
                            <m:e>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𝟏</m:t>
                                  </m:r>
                                </m:sub>
                              </m:sSub>
                              <m:r>
                                <a:rPr lang="en-US" sz="1350" b="1" i="1">
                                  <a:solidFill>
                                    <a:schemeClr val="bg1"/>
                                  </a:solidFill>
                                  <a:latin typeface="Cambria Math" panose="02040503050406030204" pitchFamily="18" charset="0"/>
                                </a:rPr>
                                <m:t>𝒕</m:t>
                              </m:r>
                            </m:e>
                          </m:d>
                        </m:e>
                      </m:func>
                      <m:r>
                        <a:rPr lang="en-US" sz="1350" b="1" i="1">
                          <a:solidFill>
                            <a:schemeClr val="bg1"/>
                          </a:solidFill>
                          <a:latin typeface="Cambria Math" panose="02040503050406030204" pitchFamily="18" charset="0"/>
                        </a:rPr>
                        <m:t>+</m:t>
                      </m:r>
                      <m:f>
                        <m:fPr>
                          <m:ctrlPr>
                            <a:rPr lang="en-US" sz="1350" b="1" i="1">
                              <a:solidFill>
                                <a:schemeClr val="bg1"/>
                              </a:solidFill>
                              <a:latin typeface="Cambria Math" panose="02040503050406030204" pitchFamily="18" charset="0"/>
                            </a:rPr>
                          </m:ctrlPr>
                        </m:fPr>
                        <m:num>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𝒅</m:t>
                              </m:r>
                            </m:e>
                            <m:sub>
                              <m:r>
                                <a:rPr lang="en-US" sz="1350" b="1" i="1">
                                  <a:solidFill>
                                    <a:schemeClr val="bg1"/>
                                  </a:solidFill>
                                  <a:latin typeface="Cambria Math" panose="02040503050406030204" pitchFamily="18" charset="0"/>
                                </a:rPr>
                                <m:t>𝟐</m:t>
                              </m:r>
                            </m:sub>
                          </m:sSub>
                        </m:num>
                        <m:den>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𝟐</m:t>
                              </m:r>
                            </m:sub>
                          </m:sSub>
                        </m:den>
                      </m:f>
                      <m:func>
                        <m:funcPr>
                          <m:ctrlPr>
                            <a:rPr lang="en-US" sz="1350" b="1" i="1">
                              <a:solidFill>
                                <a:schemeClr val="bg1"/>
                              </a:solidFill>
                              <a:latin typeface="Cambria Math" panose="02040503050406030204" pitchFamily="18" charset="0"/>
                            </a:rPr>
                          </m:ctrlPr>
                        </m:funcPr>
                        <m:fName>
                          <m:r>
                            <a:rPr lang="en-US" sz="1350" b="1" i="1">
                              <a:solidFill>
                                <a:schemeClr val="bg1"/>
                              </a:solidFill>
                              <a:latin typeface="Cambria Math" panose="02040503050406030204" pitchFamily="18" charset="0"/>
                            </a:rPr>
                            <m:t>𝒔𝒊𝒏</m:t>
                          </m:r>
                        </m:fName>
                        <m:e>
                          <m:d>
                            <m:dPr>
                              <m:ctrlPr>
                                <a:rPr lang="en-US" sz="1350" b="1" i="1">
                                  <a:solidFill>
                                    <a:schemeClr val="bg1"/>
                                  </a:solidFill>
                                  <a:latin typeface="Cambria Math" panose="02040503050406030204" pitchFamily="18" charset="0"/>
                                </a:rPr>
                              </m:ctrlPr>
                            </m:dPr>
                            <m:e>
                              <m:sSub>
                                <m:sSubPr>
                                  <m:ctrlPr>
                                    <a:rPr lang="en-US" sz="1350" b="1" i="1">
                                      <a:solidFill>
                                        <a:schemeClr val="bg1"/>
                                      </a:solidFill>
                                      <a:latin typeface="Cambria Math" panose="02040503050406030204" pitchFamily="18" charset="0"/>
                                    </a:rPr>
                                  </m:ctrlPr>
                                </m:sSubPr>
                                <m:e>
                                  <m:r>
                                    <a:rPr lang="en-US" sz="1350" b="1" i="1">
                                      <a:solidFill>
                                        <a:schemeClr val="bg1"/>
                                      </a:solidFill>
                                      <a:latin typeface="Cambria Math" panose="02040503050406030204" pitchFamily="18" charset="0"/>
                                    </a:rPr>
                                    <m:t>𝒇</m:t>
                                  </m:r>
                                </m:e>
                                <m:sub>
                                  <m:r>
                                    <a:rPr lang="en-US" sz="1350" b="1" i="1">
                                      <a:solidFill>
                                        <a:schemeClr val="bg1"/>
                                      </a:solidFill>
                                      <a:latin typeface="Cambria Math" panose="02040503050406030204" pitchFamily="18" charset="0"/>
                                    </a:rPr>
                                    <m:t>𝟐</m:t>
                                  </m:r>
                                </m:sub>
                              </m:sSub>
                              <m:r>
                                <a:rPr lang="en-US" sz="1350" b="1" i="1">
                                  <a:solidFill>
                                    <a:schemeClr val="bg1"/>
                                  </a:solidFill>
                                  <a:latin typeface="Cambria Math" panose="02040503050406030204" pitchFamily="18" charset="0"/>
                                </a:rPr>
                                <m:t>𝒕</m:t>
                              </m:r>
                            </m:e>
                          </m:d>
                          <m:r>
                            <a:rPr lang="en-US" sz="1350" b="1" i="1">
                              <a:solidFill>
                                <a:schemeClr val="bg1"/>
                              </a:solidFill>
                              <a:latin typeface="Cambria Math" panose="02040503050406030204" pitchFamily="18" charset="0"/>
                            </a:rPr>
                            <m:t>+</m:t>
                          </m:r>
                          <m:r>
                            <a:rPr lang="en-US" sz="1350" i="1">
                              <a:solidFill>
                                <a:schemeClr val="bg1"/>
                              </a:solidFill>
                              <a:latin typeface="Cambria Math" panose="02040503050406030204" pitchFamily="18" charset="0"/>
                              <a:ea typeface="Cambria Math" panose="02040503050406030204" pitchFamily="18" charset="0"/>
                            </a:rPr>
                            <m:t>𝜑</m:t>
                          </m:r>
                          <m:r>
                            <a:rPr lang="en-US" sz="1350" b="1" i="1">
                              <a:solidFill>
                                <a:schemeClr val="bg1"/>
                              </a:solidFill>
                              <a:latin typeface="Cambria Math" panose="02040503050406030204" pitchFamily="18" charset="0"/>
                            </a:rPr>
                            <m:t>]</m:t>
                          </m:r>
                        </m:e>
                      </m:func>
                    </m:oMath>
                  </m:oMathPara>
                </a14:m>
                <a:endParaRPr lang="en-US" sz="1350" b="1" dirty="0">
                  <a:solidFill>
                    <a:schemeClr val="bg1"/>
                  </a:solidFill>
                </a:endParaRPr>
              </a:p>
            </p:txBody>
          </p:sp>
        </mc:Choice>
        <mc:Fallback xmlns="">
          <p:sp>
            <p:nvSpPr>
              <p:cNvPr id="2" name="Rectangle 1">
                <a:extLst>
                  <a:ext uri="{FF2B5EF4-FFF2-40B4-BE49-F238E27FC236}">
                    <a16:creationId xmlns:a16="http://schemas.microsoft.com/office/drawing/2014/main" id="{67253CDC-D672-545F-FF87-9447FE7D03E8}"/>
                  </a:ext>
                </a:extLst>
              </p:cNvPr>
              <p:cNvSpPr>
                <a:spLocks noRot="1" noChangeAspect="1" noMove="1" noResize="1" noEditPoints="1" noAdjustHandles="1" noChangeArrowheads="1" noChangeShapeType="1" noTextEdit="1"/>
              </p:cNvSpPr>
              <p:nvPr/>
            </p:nvSpPr>
            <p:spPr>
              <a:xfrm>
                <a:off x="2494048" y="2951403"/>
                <a:ext cx="4155903" cy="746610"/>
              </a:xfrm>
              <a:prstGeom prst="rect">
                <a:avLst/>
              </a:prstGeom>
              <a:blipFill>
                <a:blip r:embed="rId3"/>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D0D237-E610-4B68-CA6C-747A28665C28}"/>
                  </a:ext>
                </a:extLst>
              </p:cNvPr>
              <p:cNvSpPr txBox="1"/>
              <p:nvPr/>
            </p:nvSpPr>
            <p:spPr>
              <a:xfrm>
                <a:off x="1023637" y="2511616"/>
                <a:ext cx="4565352" cy="300082"/>
              </a:xfrm>
              <a:prstGeom prst="rect">
                <a:avLst/>
              </a:prstGeom>
              <a:noFill/>
            </p:spPr>
            <p:txBody>
              <a:bodyPr wrap="none" rtlCol="0">
                <a:spAutoFit/>
              </a:bodyPr>
              <a:lstStyle/>
              <a:p>
                <a:pPr>
                  <a:lnSpc>
                    <a:spcPct val="100000"/>
                  </a:lnSpc>
                </a:pPr>
                <a:r>
                  <a:rPr lang="en-US" sz="1350" dirty="0">
                    <a:solidFill>
                      <a:schemeClr val="bg1"/>
                    </a:solidFill>
                  </a:rPr>
                  <a:t>Reparameterising model for efficiency (</a:t>
                </a:r>
                <a14:m>
                  <m:oMath xmlns:m="http://schemas.openxmlformats.org/officeDocument/2006/math">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𝑑</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𝑑</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oMath>
                </a14:m>
                <a:r>
                  <a:rPr lang="en-US" sz="1350" dirty="0">
                    <a:solidFill>
                      <a:schemeClr val="bg1"/>
                    </a:solidFill>
                  </a:rPr>
                  <a:t>):</a:t>
                </a:r>
              </a:p>
            </p:txBody>
          </p:sp>
        </mc:Choice>
        <mc:Fallback xmlns="">
          <p:sp>
            <p:nvSpPr>
              <p:cNvPr id="3" name="TextBox 2">
                <a:extLst>
                  <a:ext uri="{FF2B5EF4-FFF2-40B4-BE49-F238E27FC236}">
                    <a16:creationId xmlns:a16="http://schemas.microsoft.com/office/drawing/2014/main" id="{29D0D237-E610-4B68-CA6C-747A28665C28}"/>
                  </a:ext>
                </a:extLst>
              </p:cNvPr>
              <p:cNvSpPr txBox="1">
                <a:spLocks noRot="1" noChangeAspect="1" noMove="1" noResize="1" noEditPoints="1" noAdjustHandles="1" noChangeArrowheads="1" noChangeShapeType="1" noTextEdit="1"/>
              </p:cNvSpPr>
              <p:nvPr/>
            </p:nvSpPr>
            <p:spPr>
              <a:xfrm>
                <a:off x="1023637" y="2511616"/>
                <a:ext cx="4565352" cy="300082"/>
              </a:xfrm>
              <a:prstGeom prst="rect">
                <a:avLst/>
              </a:prstGeom>
              <a:blipFill>
                <a:blip r:embed="rId4"/>
                <a:stretch>
                  <a:fillRect l="-401" t="-2041"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D349931-A1EC-6411-D0DE-B72D91AAED61}"/>
                  </a:ext>
                </a:extLst>
              </p:cNvPr>
              <p:cNvSpPr/>
              <p:nvPr/>
            </p:nvSpPr>
            <p:spPr>
              <a:xfrm>
                <a:off x="3667734" y="1838533"/>
                <a:ext cx="1808531" cy="511805"/>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350" i="1" smtClean="0">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1</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1</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𝐶</m:t>
                          </m:r>
                        </m:e>
                        <m:sub>
                          <m:r>
                            <a:rPr lang="en-US" sz="1350" i="1">
                              <a:solidFill>
                                <a:schemeClr val="bg1"/>
                              </a:solidFill>
                              <a:latin typeface="Cambria Math" panose="02040503050406030204" pitchFamily="18" charset="0"/>
                            </a:rPr>
                            <m:t>2</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2</m:t>
                          </m:r>
                        </m:sub>
                      </m:sSub>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𝑚𝑎𝑥</m:t>
                          </m:r>
                        </m:sub>
                      </m:sSub>
                    </m:oMath>
                  </m:oMathPara>
                </a14:m>
                <a:endParaRPr lang="en-US" sz="1350" dirty="0">
                  <a:solidFill>
                    <a:schemeClr val="bg1"/>
                  </a:solidFill>
                </a:endParaRPr>
              </a:p>
            </p:txBody>
          </p:sp>
        </mc:Choice>
        <mc:Fallback xmlns="">
          <p:sp>
            <p:nvSpPr>
              <p:cNvPr id="7" name="Rectangle 6">
                <a:extLst>
                  <a:ext uri="{FF2B5EF4-FFF2-40B4-BE49-F238E27FC236}">
                    <a16:creationId xmlns:a16="http://schemas.microsoft.com/office/drawing/2014/main" id="{4D349931-A1EC-6411-D0DE-B72D91AAED61}"/>
                  </a:ext>
                </a:extLst>
              </p:cNvPr>
              <p:cNvSpPr>
                <a:spLocks noRot="1" noChangeAspect="1" noMove="1" noResize="1" noEditPoints="1" noAdjustHandles="1" noChangeArrowheads="1" noChangeShapeType="1" noTextEdit="1"/>
              </p:cNvSpPr>
              <p:nvPr/>
            </p:nvSpPr>
            <p:spPr>
              <a:xfrm>
                <a:off x="3667734" y="1838533"/>
                <a:ext cx="1808531" cy="511805"/>
              </a:xfrm>
              <a:prstGeom prst="rect">
                <a:avLst/>
              </a:prstGeom>
              <a:blipFill>
                <a:blip r:embed="rId5"/>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08643B-5812-F9FD-6A95-01AA0C5BC367}"/>
                  </a:ext>
                </a:extLst>
              </p:cNvPr>
              <p:cNvSpPr txBox="1"/>
              <p:nvPr/>
            </p:nvSpPr>
            <p:spPr>
              <a:xfrm>
                <a:off x="665818" y="1443418"/>
                <a:ext cx="2888355" cy="300082"/>
              </a:xfrm>
              <a:prstGeom prst="rect">
                <a:avLst/>
              </a:prstGeom>
              <a:noFill/>
            </p:spPr>
            <p:txBody>
              <a:bodyPr wrap="none" rtlCol="0">
                <a:spAutoFit/>
              </a:bodyPr>
              <a:lstStyle/>
              <a:p>
                <a:pPr lvl="1">
                  <a:lnSpc>
                    <a:spcPct val="100000"/>
                  </a:lnSpc>
                </a:pPr>
                <a:r>
                  <a:rPr lang="en-US" sz="1350" dirty="0">
                    <a:solidFill>
                      <a:schemeClr val="bg1"/>
                    </a:solidFill>
                  </a:rPr>
                  <a:t>At </a:t>
                </a:r>
                <a14:m>
                  <m:oMath xmlns:m="http://schemas.openxmlformats.org/officeDocument/2006/math">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𝑓</m:t>
                        </m:r>
                      </m:e>
                      <m:sub>
                        <m:r>
                          <a:rPr lang="en-US" sz="1350" i="1">
                            <a:solidFill>
                              <a:schemeClr val="bg1"/>
                            </a:solidFill>
                            <a:latin typeface="Cambria Math" panose="02040503050406030204" pitchFamily="18" charset="0"/>
                          </a:rPr>
                          <m:t>𝑚𝑎𝑥</m:t>
                        </m:r>
                      </m:sub>
                    </m:sSub>
                  </m:oMath>
                </a14:m>
                <a:r>
                  <a:rPr lang="en-US" sz="1350" dirty="0">
                    <a:solidFill>
                      <a:schemeClr val="bg1"/>
                    </a:solidFill>
                  </a:rPr>
                  <a:t>, </a:t>
                </a:r>
                <a:r>
                  <a:rPr lang="en-US" sz="1350" dirty="0" err="1">
                    <a:solidFill>
                      <a:schemeClr val="bg1"/>
                    </a:solidFill>
                  </a:rPr>
                  <a:t>Eqn</a:t>
                </a:r>
                <a:r>
                  <a:rPr lang="en-US" sz="1350" dirty="0">
                    <a:solidFill>
                      <a:schemeClr val="bg1"/>
                    </a:solidFill>
                  </a:rPr>
                  <a:t> (4) is described by:</a:t>
                </a:r>
              </a:p>
            </p:txBody>
          </p:sp>
        </mc:Choice>
        <mc:Fallback xmlns="">
          <p:sp>
            <p:nvSpPr>
              <p:cNvPr id="10" name="TextBox 9">
                <a:extLst>
                  <a:ext uri="{FF2B5EF4-FFF2-40B4-BE49-F238E27FC236}">
                    <a16:creationId xmlns:a16="http://schemas.microsoft.com/office/drawing/2014/main" id="{8608643B-5812-F9FD-6A95-01AA0C5BC367}"/>
                  </a:ext>
                </a:extLst>
              </p:cNvPr>
              <p:cNvSpPr txBox="1">
                <a:spLocks noRot="1" noChangeAspect="1" noMove="1" noResize="1" noEditPoints="1" noAdjustHandles="1" noChangeArrowheads="1" noChangeShapeType="1" noTextEdit="1"/>
              </p:cNvSpPr>
              <p:nvPr/>
            </p:nvSpPr>
            <p:spPr>
              <a:xfrm>
                <a:off x="665818" y="1443418"/>
                <a:ext cx="2888355" cy="300082"/>
              </a:xfrm>
              <a:prstGeom prst="rect">
                <a:avLst/>
              </a:prstGeom>
              <a:blipFill>
                <a:blip r:embed="rId6"/>
                <a:stretch>
                  <a:fillRect t="-4082"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38BB38C-8AE8-731D-D07A-23DC1C6E2CD5}"/>
                  </a:ext>
                </a:extLst>
              </p:cNvPr>
              <p:cNvSpPr txBox="1"/>
              <p:nvPr/>
            </p:nvSpPr>
            <p:spPr>
              <a:xfrm>
                <a:off x="807419" y="958294"/>
                <a:ext cx="7305580" cy="323165"/>
              </a:xfrm>
              <a:prstGeom prst="rect">
                <a:avLst/>
              </a:prstGeom>
              <a:noFill/>
            </p:spPr>
            <p:txBody>
              <a:bodyPr wrap="square">
                <a:spAutoFit/>
              </a:bodyPr>
              <a:lstStyle/>
              <a:p>
                <a:pPr>
                  <a:lnSpc>
                    <a:spcPct val="100000"/>
                  </a:lnSpc>
                </a:pPr>
                <a:r>
                  <a:rPr lang="en-US" sz="1500" dirty="0">
                    <a:solidFill>
                      <a:schemeClr val="bg1"/>
                    </a:solidFill>
                  </a:rPr>
                  <a:t>FS </a:t>
                </a:r>
                <a:r>
                  <a:rPr lang="en-US" sz="1500" dirty="0" err="1">
                    <a:solidFill>
                      <a:schemeClr val="bg1"/>
                    </a:solidFill>
                  </a:rPr>
                  <a:t>characterised</a:t>
                </a:r>
                <a:r>
                  <a:rPr lang="en-US" sz="1500" dirty="0">
                    <a:solidFill>
                      <a:schemeClr val="bg1"/>
                    </a:solidFill>
                  </a:rPr>
                  <a:t> by peak frequency at </a:t>
                </a:r>
                <a14:m>
                  <m:oMath xmlns:m="http://schemas.openxmlformats.org/officeDocument/2006/math">
                    <m:r>
                      <a:rPr lang="en-US" sz="1500">
                        <a:solidFill>
                          <a:schemeClr val="bg1"/>
                        </a:solidFill>
                        <a:latin typeface="Cambria Math" panose="02040503050406030204" pitchFamily="18" charset="0"/>
                      </a:rPr>
                      <m:t>~</m:t>
                    </m:r>
                    <m:r>
                      <a:rPr lang="en-US" sz="1500" i="1">
                        <a:solidFill>
                          <a:schemeClr val="bg1"/>
                        </a:solidFill>
                        <a:latin typeface="Cambria Math" panose="02040503050406030204" pitchFamily="18" charset="0"/>
                      </a:rPr>
                      <m:t>50</m:t>
                    </m:r>
                    <m:r>
                      <a:rPr lang="en-US" sz="1500">
                        <a:solidFill>
                          <a:schemeClr val="bg1"/>
                        </a:solidFill>
                        <a:latin typeface="Cambria Math" panose="02040503050406030204" pitchFamily="18" charset="0"/>
                      </a:rPr>
                      <m:t> </m:t>
                    </m:r>
                    <m:r>
                      <m:rPr>
                        <m:sty m:val="p"/>
                      </m:rPr>
                      <a:rPr lang="en-US" sz="1500">
                        <a:solidFill>
                          <a:schemeClr val="bg1"/>
                        </a:solidFill>
                        <a:latin typeface="Cambria Math" panose="02040503050406030204" pitchFamily="18" charset="0"/>
                      </a:rPr>
                      <m:t>Hz</m:t>
                    </m:r>
                  </m:oMath>
                </a14:m>
                <a:r>
                  <a:rPr lang="en-US" sz="1500" dirty="0">
                    <a:solidFill>
                      <a:schemeClr val="bg1"/>
                    </a:solidFill>
                  </a:rPr>
                  <a:t> (</a:t>
                </a:r>
                <a14:m>
                  <m:oMath xmlns:m="http://schemas.openxmlformats.org/officeDocument/2006/math">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𝑓</m:t>
                        </m:r>
                      </m:e>
                      <m:sub>
                        <m:r>
                          <a:rPr lang="en-US" sz="1500" i="1">
                            <a:solidFill>
                              <a:schemeClr val="bg1"/>
                            </a:solidFill>
                            <a:latin typeface="Cambria Math" panose="02040503050406030204" pitchFamily="18" charset="0"/>
                          </a:rPr>
                          <m:t>𝑚𝑎𝑥</m:t>
                        </m:r>
                      </m:sub>
                    </m:sSub>
                  </m:oMath>
                </a14:m>
                <a:r>
                  <a:rPr lang="en-US" sz="1500" dirty="0">
                    <a:solidFill>
                      <a:schemeClr val="bg1"/>
                    </a:solidFill>
                  </a:rPr>
                  <a:t>)</a:t>
                </a:r>
              </a:p>
            </p:txBody>
          </p:sp>
        </mc:Choice>
        <mc:Fallback xmlns="">
          <p:sp>
            <p:nvSpPr>
              <p:cNvPr id="13" name="TextBox 12">
                <a:extLst>
                  <a:ext uri="{FF2B5EF4-FFF2-40B4-BE49-F238E27FC236}">
                    <a16:creationId xmlns:a16="http://schemas.microsoft.com/office/drawing/2014/main" id="{938BB38C-8AE8-731D-D07A-23DC1C6E2CD5}"/>
                  </a:ext>
                </a:extLst>
              </p:cNvPr>
              <p:cNvSpPr txBox="1">
                <a:spLocks noRot="1" noChangeAspect="1" noMove="1" noResize="1" noEditPoints="1" noAdjustHandles="1" noChangeArrowheads="1" noChangeShapeType="1" noTextEdit="1"/>
              </p:cNvSpPr>
              <p:nvPr/>
            </p:nvSpPr>
            <p:spPr>
              <a:xfrm>
                <a:off x="807419" y="958294"/>
                <a:ext cx="7305580" cy="323165"/>
              </a:xfrm>
              <a:prstGeom prst="rect">
                <a:avLst/>
              </a:prstGeom>
              <a:blipFill>
                <a:blip r:embed="rId7"/>
                <a:stretch>
                  <a:fillRect l="-334" t="-3774" b="-2075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CF28289-02FE-3B04-A2B2-6F52D9EE6895}"/>
              </a:ext>
            </a:extLst>
          </p:cNvPr>
          <p:cNvSpPr txBox="1"/>
          <p:nvPr/>
        </p:nvSpPr>
        <p:spPr>
          <a:xfrm>
            <a:off x="7072413" y="1944394"/>
            <a:ext cx="414242" cy="323165"/>
          </a:xfrm>
          <a:prstGeom prst="rect">
            <a:avLst/>
          </a:prstGeom>
          <a:noFill/>
        </p:spPr>
        <p:txBody>
          <a:bodyPr wrap="square" rtlCol="0">
            <a:spAutoFit/>
          </a:bodyPr>
          <a:lstStyle/>
          <a:p>
            <a:pPr algn="ctr"/>
            <a:r>
              <a:rPr lang="en-US" sz="1500" dirty="0">
                <a:solidFill>
                  <a:schemeClr val="bg1"/>
                </a:solidFill>
              </a:rPr>
              <a:t>(5)</a:t>
            </a:r>
          </a:p>
        </p:txBody>
      </p:sp>
      <p:sp>
        <p:nvSpPr>
          <p:cNvPr id="19" name="TextBox 18">
            <a:extLst>
              <a:ext uri="{FF2B5EF4-FFF2-40B4-BE49-F238E27FC236}">
                <a16:creationId xmlns:a16="http://schemas.microsoft.com/office/drawing/2014/main" id="{837D8EB3-2E6A-73C3-C8EE-6B98FCDCDCD6}"/>
              </a:ext>
            </a:extLst>
          </p:cNvPr>
          <p:cNvSpPr txBox="1"/>
          <p:nvPr/>
        </p:nvSpPr>
        <p:spPr>
          <a:xfrm>
            <a:off x="7072413" y="3174667"/>
            <a:ext cx="414242" cy="323165"/>
          </a:xfrm>
          <a:prstGeom prst="rect">
            <a:avLst/>
          </a:prstGeom>
          <a:noFill/>
        </p:spPr>
        <p:txBody>
          <a:bodyPr wrap="square" rtlCol="0">
            <a:spAutoFit/>
          </a:bodyPr>
          <a:lstStyle/>
          <a:p>
            <a:pPr algn="ctr"/>
            <a:r>
              <a:rPr lang="en-US" sz="1500" b="1" dirty="0">
                <a:solidFill>
                  <a:schemeClr val="bg1"/>
                </a:solidFill>
              </a:rPr>
              <a:t>(6)</a:t>
            </a:r>
          </a:p>
        </p:txBody>
      </p:sp>
      <p:sp>
        <p:nvSpPr>
          <p:cNvPr id="12" name="Title 1">
            <a:extLst>
              <a:ext uri="{FF2B5EF4-FFF2-40B4-BE49-F238E27FC236}">
                <a16:creationId xmlns:a16="http://schemas.microsoft.com/office/drawing/2014/main" id="{0CD6A219-A738-7FC4-CE8D-62E5C4D9D405}"/>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Model Derivation</a:t>
            </a:r>
          </a:p>
        </p:txBody>
      </p:sp>
      <p:pic>
        <p:nvPicPr>
          <p:cNvPr id="14" name="Picture 2">
            <a:extLst>
              <a:ext uri="{FF2B5EF4-FFF2-40B4-BE49-F238E27FC236}">
                <a16:creationId xmlns:a16="http://schemas.microsoft.com/office/drawing/2014/main" id="{CECDE85C-8510-3B5A-897A-1F8F3333C8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50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646097" y="565056"/>
            <a:ext cx="7868870" cy="4578444"/>
          </a:xfrm>
        </p:spPr>
        <p:txBody>
          <a:bodyPr>
            <a:normAutofit/>
          </a:bodyPr>
          <a:lstStyle/>
          <a:p>
            <a:pPr>
              <a:lnSpc>
                <a:spcPct val="120000"/>
              </a:lnSpc>
            </a:pPr>
            <a:r>
              <a:rPr lang="en-US" sz="1350" dirty="0"/>
              <a:t>Soni, S., Austin, C., </a:t>
            </a:r>
            <a:r>
              <a:rPr lang="en-US" sz="1350" dirty="0" err="1"/>
              <a:t>Effler</a:t>
            </a:r>
            <a:r>
              <a:rPr lang="en-US" sz="1350" dirty="0"/>
              <a:t>, A., Schofield, R. M. S., González, G., Frolov, V. V., ... &amp; Ryan, K. (2020). Reducing scattered light in LIGO’s third observing run. </a:t>
            </a:r>
            <a:r>
              <a:rPr lang="en-US" sz="1350" i="1" dirty="0"/>
              <a:t>Classical and Quantum Gravity</a:t>
            </a:r>
            <a:r>
              <a:rPr lang="en-US" sz="1350" dirty="0"/>
              <a:t>, 38(2), 025016.</a:t>
            </a:r>
          </a:p>
          <a:p>
            <a:pPr>
              <a:lnSpc>
                <a:spcPct val="120000"/>
              </a:lnSpc>
            </a:pPr>
            <a:r>
              <a:rPr lang="en-US" sz="1350" dirty="0"/>
              <a:t>Davis, D., &amp; Walker, M. (2022). Detector characterization and mitigation of noise in ground-based gravitational-wave interferometers. </a:t>
            </a:r>
            <a:r>
              <a:rPr lang="en-US" sz="1350" i="1" dirty="0"/>
              <a:t>Galaxies</a:t>
            </a:r>
            <a:r>
              <a:rPr lang="en-US" sz="1350" dirty="0"/>
              <a:t>, 10(1), 12.</a:t>
            </a:r>
          </a:p>
          <a:p>
            <a:pPr>
              <a:lnSpc>
                <a:spcPct val="120000"/>
              </a:lnSpc>
            </a:pPr>
            <a:r>
              <a:rPr lang="en-US" sz="1350" dirty="0"/>
              <a:t>Udall, R. P., &amp; Davis, D. (2023). Bayesian modeling of scattered light in the LIGO interferometers. </a:t>
            </a:r>
            <a:r>
              <a:rPr lang="en-US" sz="1350" i="1" dirty="0"/>
              <a:t>Applied Physics Letters</a:t>
            </a:r>
            <a:r>
              <a:rPr lang="en-US" sz="1350" dirty="0"/>
              <a:t>, 122(9).</a:t>
            </a:r>
          </a:p>
          <a:p>
            <a:pPr>
              <a:lnSpc>
                <a:spcPct val="120000"/>
              </a:lnSpc>
            </a:pPr>
            <a:r>
              <a:rPr lang="en-US" sz="1350" dirty="0"/>
              <a:t>Tolley, A. E., Davies, G. S. C., Harry, I. W., &amp; Lundgren, A. P. (2023). </a:t>
            </a:r>
            <a:r>
              <a:rPr lang="en-US" sz="1350" dirty="0" err="1"/>
              <a:t>ArchEnemy</a:t>
            </a:r>
            <a:r>
              <a:rPr lang="en-US" sz="1350" dirty="0"/>
              <a:t>: Removing scattered-light glitches from gravitational wave data. </a:t>
            </a:r>
            <a:r>
              <a:rPr lang="en-US" sz="1350" i="1" dirty="0" err="1"/>
              <a:t>arXiv</a:t>
            </a:r>
            <a:r>
              <a:rPr lang="en-US" sz="1350" i="1" dirty="0"/>
              <a:t> preprint arXiv:2301.10491</a:t>
            </a:r>
            <a:r>
              <a:rPr lang="en-US" sz="1350" dirty="0"/>
              <a:t>.</a:t>
            </a:r>
          </a:p>
          <a:p>
            <a:pPr>
              <a:lnSpc>
                <a:spcPct val="120000"/>
              </a:lnSpc>
            </a:pPr>
            <a:r>
              <a:rPr lang="en-US" sz="1350" dirty="0"/>
              <a:t>Ashton, G., </a:t>
            </a:r>
            <a:r>
              <a:rPr lang="en-US" sz="1350" dirty="0" err="1"/>
              <a:t>Hübner</a:t>
            </a:r>
            <a:r>
              <a:rPr lang="en-US" sz="1350" dirty="0"/>
              <a:t>, M., Lasky, P. D., Talbot, C., Ackley, K., </a:t>
            </a:r>
            <a:r>
              <a:rPr lang="en-US" sz="1350" dirty="0" err="1"/>
              <a:t>Biscoveanu</a:t>
            </a:r>
            <a:r>
              <a:rPr lang="en-US" sz="1350" dirty="0"/>
              <a:t>, S., ... &amp; </a:t>
            </a:r>
            <a:r>
              <a:rPr lang="en-US" sz="1350" dirty="0" err="1"/>
              <a:t>Thrane</a:t>
            </a:r>
            <a:r>
              <a:rPr lang="en-US" sz="1350" dirty="0"/>
              <a:t>, E. (2019). BILBY: A user-friendly Bayesian inference library for gravitational-wave astronomy. </a:t>
            </a:r>
            <a:r>
              <a:rPr lang="en-US" sz="1350" i="1" dirty="0"/>
              <a:t>The Astrophysical Journal Supplement Series</a:t>
            </a:r>
            <a:r>
              <a:rPr lang="en-US" sz="1350" dirty="0"/>
              <a:t>, 241(2), 27.</a:t>
            </a:r>
          </a:p>
          <a:p>
            <a:pPr>
              <a:lnSpc>
                <a:spcPct val="120000"/>
              </a:lnSpc>
            </a:pPr>
            <a:r>
              <a:rPr lang="en-US" sz="1350" dirty="0"/>
              <a:t>Romero-Shaw, I. M., Talbot, C., </a:t>
            </a:r>
            <a:r>
              <a:rPr lang="en-US" sz="1350" dirty="0" err="1"/>
              <a:t>Biscoveanu</a:t>
            </a:r>
            <a:r>
              <a:rPr lang="en-US" sz="1350" dirty="0"/>
              <a:t>, S., </a:t>
            </a:r>
            <a:r>
              <a:rPr lang="en-US" sz="1350" dirty="0" err="1"/>
              <a:t>D’emilio</a:t>
            </a:r>
            <a:r>
              <a:rPr lang="en-US" sz="1350" dirty="0"/>
              <a:t>, V., Ashton, G., Berry, C. P. L., ... &amp; Xiao, L. (2020). Bayesian inference for compact binary coalescences with bilby: validation and application to the first LIGO–Virgo gravitational-wave transient catalogue. </a:t>
            </a:r>
            <a:r>
              <a:rPr lang="en-US" sz="1350" i="1" dirty="0"/>
              <a:t>Monthly Notices of the Royal Astronomical Society</a:t>
            </a:r>
            <a:r>
              <a:rPr lang="en-US" sz="1350" dirty="0"/>
              <a:t>, 499(3), 3295-3319.</a:t>
            </a:r>
          </a:p>
        </p:txBody>
      </p:sp>
      <p:sp>
        <p:nvSpPr>
          <p:cNvPr id="4" name="Slide Number Placeholder 3">
            <a:extLst>
              <a:ext uri="{FF2B5EF4-FFF2-40B4-BE49-F238E27FC236}">
                <a16:creationId xmlns:a16="http://schemas.microsoft.com/office/drawing/2014/main" id="{D1577BDA-FCA7-BA5D-2C76-91D858380C52}"/>
              </a:ext>
            </a:extLst>
          </p:cNvPr>
          <p:cNvSpPr>
            <a:spLocks noGrp="1"/>
          </p:cNvSpPr>
          <p:nvPr>
            <p:ph type="sldNum" sz="quarter" idx="12"/>
          </p:nvPr>
        </p:nvSpPr>
        <p:spPr>
          <a:xfrm>
            <a:off x="6400800" y="47720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32</a:t>
            </a:fld>
            <a:endParaRPr lang="en-US" dirty="0"/>
          </a:p>
        </p:txBody>
      </p:sp>
      <p:pic>
        <p:nvPicPr>
          <p:cNvPr id="6" name="Picture 2">
            <a:extLst>
              <a:ext uri="{FF2B5EF4-FFF2-40B4-BE49-F238E27FC236}">
                <a16:creationId xmlns:a16="http://schemas.microsoft.com/office/drawing/2014/main" id="{DECFF336-AD54-F814-B651-8B3A37CD0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73DB4977-5601-C9D4-6867-6366B1F866F1}"/>
              </a:ext>
            </a:extLst>
          </p:cNvPr>
          <p:cNvSpPr txBox="1">
            <a:spLocks/>
          </p:cNvSpPr>
          <p:nvPr/>
        </p:nvSpPr>
        <p:spPr>
          <a:xfrm>
            <a:off x="2064847" y="136192"/>
            <a:ext cx="4971533" cy="338688"/>
          </a:xfrm>
          <a:prstGeom prst="rect">
            <a:avLst/>
          </a:prstGeom>
        </p:spPr>
        <p:txBody>
          <a:bodyPr vert="horz" lIns="91387" tIns="45693" rIns="91387" bIns="45693" rtlCol="0" anchor="t">
            <a:noAutofit/>
          </a:bodyPr>
          <a:lstStyle>
            <a:lvl1pPr algn="ctr" defTabSz="456922" rtl="0" eaLnBrk="1" latinLnBrk="0" hangingPunct="1">
              <a:spcBef>
                <a:spcPct val="0"/>
              </a:spcBef>
              <a:buNone/>
              <a:defRPr sz="3000" b="0" i="0" kern="1200" baseline="0">
                <a:solidFill>
                  <a:schemeClr val="bg1"/>
                </a:solidFill>
                <a:latin typeface="Avenir Heavy" panose="02000503020000020003" pitchFamily="2" charset="0"/>
                <a:ea typeface="+mj-ea"/>
                <a:cs typeface="+mj-cs"/>
              </a:defRPr>
            </a:lvl1pPr>
          </a:lstStyle>
          <a:p>
            <a:r>
              <a:rPr lang="en-US" sz="2100" b="1" dirty="0">
                <a:latin typeface="+mj-lt"/>
                <a:ea typeface="Microsoft JhengHei UI" panose="020B0604030504040204" pitchFamily="34" charset="-120"/>
                <a:cs typeface="Courier New" panose="02070309020205020404" pitchFamily="49" charset="0"/>
              </a:rPr>
              <a:t>References</a:t>
            </a:r>
          </a:p>
        </p:txBody>
      </p:sp>
    </p:spTree>
    <p:extLst>
      <p:ext uri="{BB962C8B-B14F-4D97-AF65-F5344CB8AC3E}">
        <p14:creationId xmlns:p14="http://schemas.microsoft.com/office/powerpoint/2010/main" val="261580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1D07A505-A831-09C1-3384-B7944C81C4CE}"/>
            </a:ext>
          </a:extLst>
        </p:cNvPr>
        <p:cNvGrpSpPr/>
        <p:nvPr/>
      </p:nvGrpSpPr>
      <p:grpSpPr>
        <a:xfrm>
          <a:off x="0" y="0"/>
          <a:ext cx="0" cy="0"/>
          <a:chOff x="0" y="0"/>
          <a:chExt cx="0" cy="0"/>
        </a:xfrm>
      </p:grpSpPr>
      <p:pic>
        <p:nvPicPr>
          <p:cNvPr id="2" name="Picture 4" descr="Comparison of glitches caused by light scattering. (Top) Slow scattering shows up as long duration arches and is correlated with an increase in ground motion in the earthquake (0.03–0.1 Hz) and microseismic (0.1–0.3 Hz) band. (Bottom) Fast scattering often consists of clusters of arches with a higher frequency, and is more common during an increase in anthropogenic band ground motion (1–6 Hz). The noise transients shown here are during the passing of a train close to the Livingston site when fast scattering triggers occur in clusters.">
            <a:extLst>
              <a:ext uri="{FF2B5EF4-FFF2-40B4-BE49-F238E27FC236}">
                <a16:creationId xmlns:a16="http://schemas.microsoft.com/office/drawing/2014/main" id="{656D2BFF-7A0C-7B2B-3ABC-FC8698D92A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94" t="58946" r="1691" b="11784"/>
          <a:stretch>
            <a:fillRect/>
          </a:stretch>
        </p:blipFill>
        <p:spPr bwMode="auto">
          <a:xfrm>
            <a:off x="1325930" y="994811"/>
            <a:ext cx="6357565" cy="30953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BLUR">
            <a:extLst>
              <a:ext uri="{FF2B5EF4-FFF2-40B4-BE49-F238E27FC236}">
                <a16:creationId xmlns:a16="http://schemas.microsoft.com/office/drawing/2014/main" id="{27891422-23F6-924E-50D9-EE63520CB5B3}"/>
              </a:ext>
            </a:extLst>
          </p:cNvPr>
          <p:cNvSpPr/>
          <p:nvPr/>
        </p:nvSpPr>
        <p:spPr>
          <a:xfrm>
            <a:off x="-30495" y="2064440"/>
            <a:ext cx="9144000" cy="580602"/>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uthor">
            <a:extLst>
              <a:ext uri="{FF2B5EF4-FFF2-40B4-BE49-F238E27FC236}">
                <a16:creationId xmlns:a16="http://schemas.microsoft.com/office/drawing/2014/main" id="{32852B3E-0688-5491-875D-CD9E8D9A5EAE}"/>
              </a:ext>
            </a:extLst>
          </p:cNvPr>
          <p:cNvSpPr txBox="1"/>
          <p:nvPr/>
        </p:nvSpPr>
        <p:spPr>
          <a:xfrm>
            <a:off x="579167" y="2047959"/>
            <a:ext cx="8046657" cy="1079469"/>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bg1"/>
                </a:solidFill>
                <a:latin typeface="Avenir Black Oblique" panose="02000503020000020003" pitchFamily="2" charset="0"/>
              </a:rPr>
              <a:t>Aislinn McCann,</a:t>
            </a:r>
          </a:p>
          <a:p>
            <a:pPr algn="ctr"/>
            <a:r>
              <a:rPr lang="en-US" b="1" i="1" dirty="0">
                <a:ln w="6350">
                  <a:solidFill>
                    <a:srgbClr val="080027"/>
                  </a:solidFill>
                </a:ln>
                <a:solidFill>
                  <a:schemeClr val="bg1"/>
                </a:solidFill>
                <a:latin typeface="Avenir Black Oblique" panose="02000503020000020003" pitchFamily="2" charset="0"/>
              </a:rPr>
              <a:t>Rhiannon Udall, Derek Davis</a:t>
            </a:r>
            <a:endParaRPr lang="en-US" dirty="0">
              <a:ln w="6350">
                <a:solidFill>
                  <a:srgbClr val="080027"/>
                </a:solidFill>
              </a:ln>
            </a:endParaRPr>
          </a:p>
        </p:txBody>
      </p:sp>
      <p:cxnSp>
        <p:nvCxnSpPr>
          <p:cNvPr id="8" name="!!BottomBar">
            <a:extLst>
              <a:ext uri="{FF2B5EF4-FFF2-40B4-BE49-F238E27FC236}">
                <a16:creationId xmlns:a16="http://schemas.microsoft.com/office/drawing/2014/main" id="{B60E85B3-85B5-C418-D70C-5F77D396AE99}"/>
              </a:ext>
            </a:extLst>
          </p:cNvPr>
          <p:cNvCxnSpPr>
            <a:cxnSpLocks/>
          </p:cNvCxnSpPr>
          <p:nvPr/>
        </p:nvCxnSpPr>
        <p:spPr>
          <a:xfrm>
            <a:off x="30494" y="2650161"/>
            <a:ext cx="9144000" cy="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 name="!!TopBar">
            <a:extLst>
              <a:ext uri="{FF2B5EF4-FFF2-40B4-BE49-F238E27FC236}">
                <a16:creationId xmlns:a16="http://schemas.microsoft.com/office/drawing/2014/main" id="{B94E7E66-BFAF-6560-8435-83F2514890E9}"/>
              </a:ext>
            </a:extLst>
          </p:cNvPr>
          <p:cNvCxnSpPr>
            <a:cxnSpLocks/>
          </p:cNvCxnSpPr>
          <p:nvPr/>
        </p:nvCxnSpPr>
        <p:spPr>
          <a:xfrm>
            <a:off x="30495" y="2059318"/>
            <a:ext cx="9143999" cy="5121"/>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GWANW">
            <a:extLst>
              <a:ext uri="{FF2B5EF4-FFF2-40B4-BE49-F238E27FC236}">
                <a16:creationId xmlns:a16="http://schemas.microsoft.com/office/drawing/2014/main" id="{F5F2F447-8D43-1D0A-D766-1D3E49CFBF82}"/>
              </a:ext>
            </a:extLst>
          </p:cNvPr>
          <p:cNvSpPr txBox="1"/>
          <p:nvPr/>
        </p:nvSpPr>
        <p:spPr>
          <a:xfrm>
            <a:off x="614790" y="4755967"/>
            <a:ext cx="7914420" cy="369332"/>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accent6">
                    <a:lumMod val="60000"/>
                    <a:lumOff val="40000"/>
                  </a:schemeClr>
                </a:solidFill>
                <a:latin typeface="Avenir Black Oblique" panose="02000503020000020003" pitchFamily="2" charset="0"/>
              </a:rPr>
              <a:t>GWANW Meeting </a:t>
            </a:r>
            <a:r>
              <a:rPr lang="en-US" b="1" dirty="0">
                <a:ln w="6350">
                  <a:solidFill>
                    <a:srgbClr val="080027"/>
                  </a:solidFill>
                </a:ln>
                <a:solidFill>
                  <a:schemeClr val="accent6">
                    <a:lumMod val="60000"/>
                    <a:lumOff val="40000"/>
                  </a:schemeClr>
                </a:solidFill>
                <a:latin typeface="Avenir Black" panose="02000503020000020003" pitchFamily="2" charset="0"/>
              </a:rPr>
              <a:t>|</a:t>
            </a:r>
            <a:r>
              <a:rPr lang="en-US" b="1" i="1" dirty="0">
                <a:ln w="6350">
                  <a:solidFill>
                    <a:srgbClr val="080027"/>
                  </a:solidFill>
                </a:ln>
                <a:solidFill>
                  <a:schemeClr val="accent6">
                    <a:lumMod val="60000"/>
                    <a:lumOff val="40000"/>
                  </a:schemeClr>
                </a:solidFill>
                <a:latin typeface="Avenir Black Oblique" panose="02000503020000020003" pitchFamily="2" charset="0"/>
              </a:rPr>
              <a:t> June 11, 2025</a:t>
            </a:r>
            <a:endParaRPr lang="en-US" dirty="0">
              <a:ln w="6350">
                <a:solidFill>
                  <a:srgbClr val="080027"/>
                </a:solidFill>
              </a:ln>
              <a:solidFill>
                <a:schemeClr val="accent6">
                  <a:lumMod val="60000"/>
                  <a:lumOff val="40000"/>
                </a:schemeClr>
              </a:solidFill>
            </a:endParaRPr>
          </a:p>
        </p:txBody>
      </p:sp>
      <p:sp>
        <p:nvSpPr>
          <p:cNvPr id="23" name="Slide Number Placeholder 3">
            <a:extLst>
              <a:ext uri="{FF2B5EF4-FFF2-40B4-BE49-F238E27FC236}">
                <a16:creationId xmlns:a16="http://schemas.microsoft.com/office/drawing/2014/main" id="{095B794C-8017-CA1D-7103-AB7CAFEC96B7}"/>
              </a:ext>
            </a:extLst>
          </p:cNvPr>
          <p:cNvSpPr txBox="1">
            <a:spLocks/>
          </p:cNvSpPr>
          <p:nvPr/>
        </p:nvSpPr>
        <p:spPr>
          <a:xfrm>
            <a:off x="6339811"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Tree>
    <p:extLst>
      <p:ext uri="{BB962C8B-B14F-4D97-AF65-F5344CB8AC3E}">
        <p14:creationId xmlns:p14="http://schemas.microsoft.com/office/powerpoint/2010/main" val="3446195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9B817D88-8290-96E7-A715-5548963062A9}"/>
            </a:ext>
          </a:extLst>
        </p:cNvPr>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B72C2F23-853D-A575-BAA2-C73D19A62A4B}"/>
              </a:ext>
            </a:extLst>
          </p:cNvPr>
          <p:cNvSpPr txBox="1">
            <a:spLocks/>
          </p:cNvSpPr>
          <p:nvPr/>
        </p:nvSpPr>
        <p:spPr>
          <a:xfrm>
            <a:off x="6339811"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pic>
        <p:nvPicPr>
          <p:cNvPr id="3" name="NSF" descr="National Science Foundation - Wikipedia">
            <a:extLst>
              <a:ext uri="{FF2B5EF4-FFF2-40B4-BE49-F238E27FC236}">
                <a16:creationId xmlns:a16="http://schemas.microsoft.com/office/drawing/2014/main" id="{9C831926-1FE7-12BA-9D9F-A217F95F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535" y="0"/>
            <a:ext cx="1035466" cy="1040525"/>
          </a:xfrm>
          <a:prstGeom prst="rect">
            <a:avLst/>
          </a:prstGeom>
          <a:noFill/>
          <a:extLst>
            <a:ext uri="{909E8E84-426E-40DD-AFC4-6F175D3DCCD1}">
              <a14:hiddenFill xmlns:a14="http://schemas.microsoft.com/office/drawing/2010/main">
                <a:solidFill>
                  <a:srgbClr val="FFFFFF"/>
                </a:solidFill>
              </a14:hiddenFill>
            </a:ext>
          </a:extLst>
        </p:spPr>
      </p:pic>
      <p:pic>
        <p:nvPicPr>
          <p:cNvPr id="5" name="LIGO">
            <a:extLst>
              <a:ext uri="{FF2B5EF4-FFF2-40B4-BE49-F238E27FC236}">
                <a16:creationId xmlns:a16="http://schemas.microsoft.com/office/drawing/2014/main" id="{473EB59A-4EB2-C589-7AE9-A098EA044C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5" t="30625" r="9234" b="29966"/>
          <a:stretch/>
        </p:blipFill>
        <p:spPr bwMode="auto">
          <a:xfrm>
            <a:off x="61490" y="4652524"/>
            <a:ext cx="1593889" cy="434697"/>
          </a:xfrm>
          <a:prstGeom prst="rect">
            <a:avLst/>
          </a:prstGeom>
          <a:noFill/>
          <a:extLst>
            <a:ext uri="{909E8E84-426E-40DD-AFC4-6F175D3DCCD1}">
              <a14:hiddenFill xmlns:a14="http://schemas.microsoft.com/office/drawing/2010/main">
                <a:solidFill>
                  <a:srgbClr val="FFFFFF"/>
                </a:solidFill>
              </a14:hiddenFill>
            </a:ext>
          </a:extLst>
        </p:spPr>
      </p:pic>
      <p:pic>
        <p:nvPicPr>
          <p:cNvPr id="12" name="UO">
            <a:extLst>
              <a:ext uri="{FF2B5EF4-FFF2-40B4-BE49-F238E27FC236}">
                <a16:creationId xmlns:a16="http://schemas.microsoft.com/office/drawing/2014/main" id="{66CC11BE-1A4B-D790-812E-E8F178B8E8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90" y="56279"/>
            <a:ext cx="2183870" cy="465415"/>
          </a:xfrm>
          <a:prstGeom prst="rect">
            <a:avLst/>
          </a:prstGeom>
        </p:spPr>
      </p:pic>
      <p:pic>
        <p:nvPicPr>
          <p:cNvPr id="1026" name="!!GWB" descr="Gravitational wave background - Wikipedia">
            <a:extLst>
              <a:ext uri="{FF2B5EF4-FFF2-40B4-BE49-F238E27FC236}">
                <a16:creationId xmlns:a16="http://schemas.microsoft.com/office/drawing/2014/main" id="{319A70F7-F60C-C295-E40C-7A91440A768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0" y="206375"/>
            <a:ext cx="9144000" cy="4572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uthor">
            <a:extLst>
              <a:ext uri="{FF2B5EF4-FFF2-40B4-BE49-F238E27FC236}">
                <a16:creationId xmlns:a16="http://schemas.microsoft.com/office/drawing/2014/main" id="{60FC61D8-8F15-DE58-9EA4-02D32F8C3FC4}"/>
              </a:ext>
            </a:extLst>
          </p:cNvPr>
          <p:cNvSpPr txBox="1"/>
          <p:nvPr/>
        </p:nvSpPr>
        <p:spPr>
          <a:xfrm>
            <a:off x="2689335" y="3252153"/>
            <a:ext cx="3755074" cy="646331"/>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bg1"/>
                </a:solidFill>
                <a:latin typeface="Avenir Black Oblique" panose="02000503020000020003" pitchFamily="2" charset="0"/>
              </a:rPr>
              <a:t>Aislinn McCann,</a:t>
            </a:r>
          </a:p>
          <a:p>
            <a:pPr algn="ctr"/>
            <a:r>
              <a:rPr lang="en-US" b="1" i="1" dirty="0">
                <a:ln w="6350">
                  <a:solidFill>
                    <a:srgbClr val="080027"/>
                  </a:solidFill>
                </a:ln>
                <a:solidFill>
                  <a:schemeClr val="bg1"/>
                </a:solidFill>
                <a:latin typeface="Avenir Black Oblique" panose="02000503020000020003" pitchFamily="2" charset="0"/>
              </a:rPr>
              <a:t>Rhiannon Udall, Derek Davis</a:t>
            </a:r>
            <a:endParaRPr lang="en-US" dirty="0">
              <a:ln w="6350">
                <a:solidFill>
                  <a:srgbClr val="080027"/>
                </a:solidFill>
              </a:ln>
            </a:endParaRPr>
          </a:p>
        </p:txBody>
      </p:sp>
      <p:sp>
        <p:nvSpPr>
          <p:cNvPr id="10" name="!!GWANW">
            <a:extLst>
              <a:ext uri="{FF2B5EF4-FFF2-40B4-BE49-F238E27FC236}">
                <a16:creationId xmlns:a16="http://schemas.microsoft.com/office/drawing/2014/main" id="{B3AEB2B8-6AAC-EC86-0451-EE40A619FD2F}"/>
              </a:ext>
            </a:extLst>
          </p:cNvPr>
          <p:cNvSpPr txBox="1"/>
          <p:nvPr/>
        </p:nvSpPr>
        <p:spPr>
          <a:xfrm>
            <a:off x="609662" y="4762760"/>
            <a:ext cx="7914420" cy="369332"/>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accent6">
                    <a:lumMod val="60000"/>
                    <a:lumOff val="40000"/>
                  </a:schemeClr>
                </a:solidFill>
                <a:latin typeface="Avenir Black Oblique" panose="02000503020000020003" pitchFamily="2" charset="0"/>
              </a:rPr>
              <a:t>GWANW Meeting </a:t>
            </a:r>
            <a:r>
              <a:rPr lang="en-US" b="1" dirty="0">
                <a:ln w="6350">
                  <a:solidFill>
                    <a:srgbClr val="080027"/>
                  </a:solidFill>
                </a:ln>
                <a:solidFill>
                  <a:schemeClr val="accent6">
                    <a:lumMod val="60000"/>
                    <a:lumOff val="40000"/>
                  </a:schemeClr>
                </a:solidFill>
                <a:latin typeface="Avenir Black" panose="02000503020000020003" pitchFamily="2" charset="0"/>
              </a:rPr>
              <a:t>|</a:t>
            </a:r>
            <a:r>
              <a:rPr lang="en-US" b="1" i="1" dirty="0">
                <a:ln w="6350">
                  <a:solidFill>
                    <a:srgbClr val="080027"/>
                  </a:solidFill>
                </a:ln>
                <a:solidFill>
                  <a:schemeClr val="accent6">
                    <a:lumMod val="60000"/>
                    <a:lumOff val="40000"/>
                  </a:schemeClr>
                </a:solidFill>
                <a:latin typeface="Avenir Black Oblique" panose="02000503020000020003" pitchFamily="2" charset="0"/>
              </a:rPr>
              <a:t> June 11, 2025</a:t>
            </a:r>
            <a:endParaRPr lang="en-US" dirty="0">
              <a:ln w="6350">
                <a:solidFill>
                  <a:srgbClr val="080027"/>
                </a:solidFill>
              </a:ln>
              <a:solidFill>
                <a:schemeClr val="accent6">
                  <a:lumMod val="60000"/>
                  <a:lumOff val="40000"/>
                </a:schemeClr>
              </a:solidFill>
            </a:endParaRPr>
          </a:p>
        </p:txBody>
      </p:sp>
      <p:sp>
        <p:nvSpPr>
          <p:cNvPr id="9" name="!!BLUR">
            <a:extLst>
              <a:ext uri="{FF2B5EF4-FFF2-40B4-BE49-F238E27FC236}">
                <a16:creationId xmlns:a16="http://schemas.microsoft.com/office/drawing/2014/main" id="{E9F5BEA1-FB29-8670-5377-88C1D4727219}"/>
              </a:ext>
            </a:extLst>
          </p:cNvPr>
          <p:cNvSpPr/>
          <p:nvPr/>
        </p:nvSpPr>
        <p:spPr>
          <a:xfrm>
            <a:off x="1" y="1032773"/>
            <a:ext cx="9144000" cy="2001438"/>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TopBar">
            <a:extLst>
              <a:ext uri="{FF2B5EF4-FFF2-40B4-BE49-F238E27FC236}">
                <a16:creationId xmlns:a16="http://schemas.microsoft.com/office/drawing/2014/main" id="{83D71C78-F5F6-1C6E-213F-171CFBC994DC}"/>
              </a:ext>
            </a:extLst>
          </p:cNvPr>
          <p:cNvCxnSpPr>
            <a:cxnSpLocks/>
          </p:cNvCxnSpPr>
          <p:nvPr/>
        </p:nvCxnSpPr>
        <p:spPr>
          <a:xfrm>
            <a:off x="2" y="1012037"/>
            <a:ext cx="9143999" cy="5121"/>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BottomBar">
            <a:extLst>
              <a:ext uri="{FF2B5EF4-FFF2-40B4-BE49-F238E27FC236}">
                <a16:creationId xmlns:a16="http://schemas.microsoft.com/office/drawing/2014/main" id="{1BC4221A-D7E7-4433-E727-55A0104FA77F}"/>
              </a:ext>
            </a:extLst>
          </p:cNvPr>
          <p:cNvCxnSpPr>
            <a:cxnSpLocks/>
          </p:cNvCxnSpPr>
          <p:nvPr/>
        </p:nvCxnSpPr>
        <p:spPr>
          <a:xfrm>
            <a:off x="1" y="3034211"/>
            <a:ext cx="9144000" cy="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5A91E98D-D166-4553-7BDD-468C456FDB84}"/>
              </a:ext>
            </a:extLst>
          </p:cNvPr>
          <p:cNvSpPr txBox="1"/>
          <p:nvPr/>
        </p:nvSpPr>
        <p:spPr>
          <a:xfrm>
            <a:off x="2489999" y="1223533"/>
            <a:ext cx="4471596" cy="1569660"/>
          </a:xfrm>
          <a:prstGeom prst="rect">
            <a:avLst/>
          </a:prstGeom>
          <a:solidFill>
            <a:srgbClr val="FFFFFF">
              <a:alpha val="0"/>
            </a:srgbClr>
          </a:solidFill>
          <a:effectLst/>
        </p:spPr>
        <p:txBody>
          <a:bodyPr wrap="square" rtlCol="0" anchor="ctr" anchorCtr="0">
            <a:spAutoFit/>
          </a:bodyPr>
          <a:lstStyle/>
          <a:p>
            <a:pPr algn="ctr"/>
            <a:r>
              <a:rPr lang="en-US" sz="3200" b="1" i="1" dirty="0">
                <a:ln w="9525">
                  <a:solidFill>
                    <a:srgbClr val="080027"/>
                  </a:solidFill>
                </a:ln>
                <a:solidFill>
                  <a:schemeClr val="bg1"/>
                </a:solidFill>
                <a:latin typeface="Avenir Black Oblique" panose="02000503020000020003" pitchFamily="2" charset="0"/>
              </a:rPr>
              <a:t>Modeling and Mitigating Fast Scattering Glitches with Bayesian Inference</a:t>
            </a:r>
          </a:p>
        </p:txBody>
      </p:sp>
      <p:pic>
        <p:nvPicPr>
          <p:cNvPr id="6" name="Picture 5">
            <a:extLst>
              <a:ext uri="{FF2B5EF4-FFF2-40B4-BE49-F238E27FC236}">
                <a16:creationId xmlns:a16="http://schemas.microsoft.com/office/drawing/2014/main" id="{B1EEABB8-E295-8348-8874-59B877E07A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6113" y="4674816"/>
            <a:ext cx="1506141" cy="3618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6DAB7EE-7867-17AD-67E2-0085392921D2}"/>
              </a:ext>
            </a:extLst>
          </p:cNvPr>
          <p:cNvSpPr txBox="1"/>
          <p:nvPr/>
        </p:nvSpPr>
        <p:spPr>
          <a:xfrm>
            <a:off x="6541404" y="4824315"/>
            <a:ext cx="963720" cy="246221"/>
          </a:xfrm>
          <a:prstGeom prst="rect">
            <a:avLst/>
          </a:prstGeom>
          <a:noFill/>
        </p:spPr>
        <p:txBody>
          <a:bodyPr wrap="square" rtlCol="0">
            <a:spAutoFit/>
          </a:bodyPr>
          <a:lstStyle/>
          <a:p>
            <a:r>
              <a:rPr lang="en-US" sz="1000" dirty="0">
                <a:solidFill>
                  <a:srgbClr val="FFFFFF"/>
                </a:solidFill>
              </a:rPr>
              <a:t>NASA / WMAP</a:t>
            </a:r>
          </a:p>
        </p:txBody>
      </p:sp>
    </p:spTree>
    <p:extLst>
      <p:ext uri="{BB962C8B-B14F-4D97-AF65-F5344CB8AC3E}">
        <p14:creationId xmlns:p14="http://schemas.microsoft.com/office/powerpoint/2010/main" val="37558688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DB7265-A598-4C8C-F29E-8E4CCCE6D0A6}"/>
            </a:ext>
          </a:extLst>
        </p:cNvPr>
        <p:cNvGrpSpPr/>
        <p:nvPr/>
      </p:nvGrpSpPr>
      <p:grpSpPr>
        <a:xfrm>
          <a:off x="0" y="0"/>
          <a:ext cx="0" cy="0"/>
          <a:chOff x="0" y="0"/>
          <a:chExt cx="0" cy="0"/>
        </a:xfrm>
      </p:grpSpPr>
      <p:pic>
        <p:nvPicPr>
          <p:cNvPr id="1028" name="Picture 4" descr="Comparison of glitches caused by light scattering. (Top) Slow scattering shows up as long duration arches and is correlated with an increase in ground motion in the earthquake (0.03–0.1 Hz) and microseismic (0.1–0.3 Hz) band. (Bottom) Fast scattering often consists of clusters of arches with a higher frequency, and is more common during an increase in anthropogenic band ground motion (1–6 Hz). The noise transients shown here are during the passing of a train close to the Livingston site when fast scattering triggers occur in clusters.">
            <a:extLst>
              <a:ext uri="{FF2B5EF4-FFF2-40B4-BE49-F238E27FC236}">
                <a16:creationId xmlns:a16="http://schemas.microsoft.com/office/drawing/2014/main" id="{3A48CF0B-B752-6823-83D1-4A16C8621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94" t="58946" r="1691" b="11784"/>
          <a:stretch>
            <a:fillRect/>
          </a:stretch>
        </p:blipFill>
        <p:spPr bwMode="auto">
          <a:xfrm>
            <a:off x="-14288" y="342297"/>
            <a:ext cx="9158286" cy="44589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id="{BBEF424D-380F-B400-096E-7A2D191470DE}"/>
              </a:ext>
            </a:extLst>
          </p:cNvPr>
          <p:cNvSpPr txBox="1">
            <a:spLocks/>
          </p:cNvSpPr>
          <p:nvPr/>
        </p:nvSpPr>
        <p:spPr>
          <a:xfrm>
            <a:off x="6339811"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pic>
        <p:nvPicPr>
          <p:cNvPr id="3" name="NSF" descr="National Science Foundation - Wikipedia">
            <a:extLst>
              <a:ext uri="{FF2B5EF4-FFF2-40B4-BE49-F238E27FC236}">
                <a16:creationId xmlns:a16="http://schemas.microsoft.com/office/drawing/2014/main" id="{D3871D2E-235A-9970-406B-858BF1884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535" y="0"/>
            <a:ext cx="1035466" cy="1040525"/>
          </a:xfrm>
          <a:prstGeom prst="rect">
            <a:avLst/>
          </a:prstGeom>
          <a:noFill/>
          <a:extLst>
            <a:ext uri="{909E8E84-426E-40DD-AFC4-6F175D3DCCD1}">
              <a14:hiddenFill xmlns:a14="http://schemas.microsoft.com/office/drawing/2010/main">
                <a:solidFill>
                  <a:srgbClr val="FFFFFF"/>
                </a:solidFill>
              </a14:hiddenFill>
            </a:ext>
          </a:extLst>
        </p:spPr>
      </p:pic>
      <p:pic>
        <p:nvPicPr>
          <p:cNvPr id="5" name="LIGO">
            <a:extLst>
              <a:ext uri="{FF2B5EF4-FFF2-40B4-BE49-F238E27FC236}">
                <a16:creationId xmlns:a16="http://schemas.microsoft.com/office/drawing/2014/main" id="{A66DA7E8-F780-AC01-DB0B-6E86C226C2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25" t="30625" r="9234" b="29966"/>
          <a:stretch/>
        </p:blipFill>
        <p:spPr bwMode="auto">
          <a:xfrm>
            <a:off x="61490" y="4652524"/>
            <a:ext cx="1593889" cy="434697"/>
          </a:xfrm>
          <a:prstGeom prst="rect">
            <a:avLst/>
          </a:prstGeom>
          <a:noFill/>
          <a:extLst>
            <a:ext uri="{909E8E84-426E-40DD-AFC4-6F175D3DCCD1}">
              <a14:hiddenFill xmlns:a14="http://schemas.microsoft.com/office/drawing/2010/main">
                <a:solidFill>
                  <a:srgbClr val="FFFFFF"/>
                </a:solidFill>
              </a14:hiddenFill>
            </a:ext>
          </a:extLst>
        </p:spPr>
      </p:pic>
      <p:pic>
        <p:nvPicPr>
          <p:cNvPr id="12" name="UO">
            <a:extLst>
              <a:ext uri="{FF2B5EF4-FFF2-40B4-BE49-F238E27FC236}">
                <a16:creationId xmlns:a16="http://schemas.microsoft.com/office/drawing/2014/main" id="{01891BA9-CF43-F260-C3B4-75CA00224A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90" y="56279"/>
            <a:ext cx="2183870" cy="465415"/>
          </a:xfrm>
          <a:prstGeom prst="rect">
            <a:avLst/>
          </a:prstGeom>
        </p:spPr>
      </p:pic>
      <p:sp>
        <p:nvSpPr>
          <p:cNvPr id="7" name="!!Author">
            <a:extLst>
              <a:ext uri="{FF2B5EF4-FFF2-40B4-BE49-F238E27FC236}">
                <a16:creationId xmlns:a16="http://schemas.microsoft.com/office/drawing/2014/main" id="{45CC5E6B-85E7-2EA7-EFA3-549CA7183145}"/>
              </a:ext>
            </a:extLst>
          </p:cNvPr>
          <p:cNvSpPr txBox="1"/>
          <p:nvPr/>
        </p:nvSpPr>
        <p:spPr>
          <a:xfrm>
            <a:off x="2689335" y="3252153"/>
            <a:ext cx="3755074" cy="646331"/>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bg1"/>
                </a:solidFill>
                <a:latin typeface="Avenir Black Oblique" panose="02000503020000020003" pitchFamily="2" charset="0"/>
              </a:rPr>
              <a:t>Aislinn McCann,</a:t>
            </a:r>
          </a:p>
          <a:p>
            <a:pPr algn="ctr"/>
            <a:r>
              <a:rPr lang="en-US" b="1" i="1" dirty="0">
                <a:ln w="6350">
                  <a:solidFill>
                    <a:srgbClr val="080027"/>
                  </a:solidFill>
                </a:ln>
                <a:solidFill>
                  <a:schemeClr val="bg1"/>
                </a:solidFill>
                <a:latin typeface="Avenir Black Oblique" panose="02000503020000020003" pitchFamily="2" charset="0"/>
              </a:rPr>
              <a:t>Rhiannon Udall, Derek Davis</a:t>
            </a:r>
            <a:endParaRPr lang="en-US" dirty="0">
              <a:ln w="6350">
                <a:solidFill>
                  <a:srgbClr val="080027"/>
                </a:solidFill>
              </a:ln>
            </a:endParaRPr>
          </a:p>
        </p:txBody>
      </p:sp>
      <p:sp>
        <p:nvSpPr>
          <p:cNvPr id="10" name="!!GWANW">
            <a:extLst>
              <a:ext uri="{FF2B5EF4-FFF2-40B4-BE49-F238E27FC236}">
                <a16:creationId xmlns:a16="http://schemas.microsoft.com/office/drawing/2014/main" id="{360C4E8D-BCE9-447E-F68B-5A436CA707CE}"/>
              </a:ext>
            </a:extLst>
          </p:cNvPr>
          <p:cNvSpPr txBox="1"/>
          <p:nvPr/>
        </p:nvSpPr>
        <p:spPr>
          <a:xfrm>
            <a:off x="609662" y="4762760"/>
            <a:ext cx="7914420" cy="369332"/>
          </a:xfrm>
          <a:prstGeom prst="rect">
            <a:avLst/>
          </a:prstGeom>
          <a:noFill/>
          <a:effectLst>
            <a:outerShdw blurRad="50800" dist="63500" dir="2700000" algn="tl" rotWithShape="0">
              <a:schemeClr val="tx1">
                <a:alpha val="64000"/>
              </a:schemeClr>
            </a:outerShdw>
          </a:effectLst>
        </p:spPr>
        <p:txBody>
          <a:bodyPr wrap="square" rtlCol="0">
            <a:spAutoFit/>
          </a:bodyPr>
          <a:lstStyle/>
          <a:p>
            <a:pPr algn="ctr"/>
            <a:r>
              <a:rPr lang="en-US" b="1" i="1" dirty="0">
                <a:ln w="6350">
                  <a:solidFill>
                    <a:srgbClr val="080027"/>
                  </a:solidFill>
                </a:ln>
                <a:solidFill>
                  <a:schemeClr val="accent6">
                    <a:lumMod val="60000"/>
                    <a:lumOff val="40000"/>
                  </a:schemeClr>
                </a:solidFill>
                <a:latin typeface="Avenir Black Oblique" panose="02000503020000020003" pitchFamily="2" charset="0"/>
              </a:rPr>
              <a:t>GWANW Meeting </a:t>
            </a:r>
            <a:r>
              <a:rPr lang="en-US" b="1" dirty="0">
                <a:ln w="6350">
                  <a:solidFill>
                    <a:srgbClr val="080027"/>
                  </a:solidFill>
                </a:ln>
                <a:solidFill>
                  <a:schemeClr val="accent6">
                    <a:lumMod val="60000"/>
                    <a:lumOff val="40000"/>
                  </a:schemeClr>
                </a:solidFill>
                <a:latin typeface="Avenir Black" panose="02000503020000020003" pitchFamily="2" charset="0"/>
              </a:rPr>
              <a:t>|</a:t>
            </a:r>
            <a:r>
              <a:rPr lang="en-US" b="1" i="1" dirty="0">
                <a:ln w="6350">
                  <a:solidFill>
                    <a:srgbClr val="080027"/>
                  </a:solidFill>
                </a:ln>
                <a:solidFill>
                  <a:schemeClr val="accent6">
                    <a:lumMod val="60000"/>
                    <a:lumOff val="40000"/>
                  </a:schemeClr>
                </a:solidFill>
                <a:latin typeface="Avenir Black Oblique" panose="02000503020000020003" pitchFamily="2" charset="0"/>
              </a:rPr>
              <a:t> June 11, 2025</a:t>
            </a:r>
            <a:endParaRPr lang="en-US" dirty="0">
              <a:ln w="6350">
                <a:solidFill>
                  <a:srgbClr val="080027"/>
                </a:solidFill>
              </a:ln>
              <a:solidFill>
                <a:schemeClr val="accent6">
                  <a:lumMod val="60000"/>
                  <a:lumOff val="40000"/>
                </a:schemeClr>
              </a:solidFill>
            </a:endParaRPr>
          </a:p>
        </p:txBody>
      </p:sp>
      <p:sp>
        <p:nvSpPr>
          <p:cNvPr id="9" name="!!BLUR">
            <a:extLst>
              <a:ext uri="{FF2B5EF4-FFF2-40B4-BE49-F238E27FC236}">
                <a16:creationId xmlns:a16="http://schemas.microsoft.com/office/drawing/2014/main" id="{57AFE12D-EF25-D1B6-86BF-F224C2D63AEE}"/>
              </a:ext>
            </a:extLst>
          </p:cNvPr>
          <p:cNvSpPr/>
          <p:nvPr/>
        </p:nvSpPr>
        <p:spPr>
          <a:xfrm>
            <a:off x="1" y="1032773"/>
            <a:ext cx="9144000" cy="2001438"/>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TopBar">
            <a:extLst>
              <a:ext uri="{FF2B5EF4-FFF2-40B4-BE49-F238E27FC236}">
                <a16:creationId xmlns:a16="http://schemas.microsoft.com/office/drawing/2014/main" id="{BD7E5CFF-62ED-065F-BBC0-E7ED9FC4960E}"/>
              </a:ext>
            </a:extLst>
          </p:cNvPr>
          <p:cNvCxnSpPr>
            <a:cxnSpLocks/>
          </p:cNvCxnSpPr>
          <p:nvPr/>
        </p:nvCxnSpPr>
        <p:spPr>
          <a:xfrm>
            <a:off x="2" y="1012037"/>
            <a:ext cx="9143999" cy="5121"/>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BottomBar">
            <a:extLst>
              <a:ext uri="{FF2B5EF4-FFF2-40B4-BE49-F238E27FC236}">
                <a16:creationId xmlns:a16="http://schemas.microsoft.com/office/drawing/2014/main" id="{B46B68C0-7E04-A796-DB7D-23B711454C51}"/>
              </a:ext>
            </a:extLst>
          </p:cNvPr>
          <p:cNvCxnSpPr>
            <a:cxnSpLocks/>
          </p:cNvCxnSpPr>
          <p:nvPr/>
        </p:nvCxnSpPr>
        <p:spPr>
          <a:xfrm>
            <a:off x="1" y="3034211"/>
            <a:ext cx="9144000" cy="0"/>
          </a:xfrm>
          <a:prstGeom prst="line">
            <a:avLst/>
          </a:prstGeom>
          <a:ln w="317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41986E58-C4CD-2690-EDF5-A57DCE747BC7}"/>
              </a:ext>
            </a:extLst>
          </p:cNvPr>
          <p:cNvSpPr txBox="1"/>
          <p:nvPr/>
        </p:nvSpPr>
        <p:spPr>
          <a:xfrm>
            <a:off x="2489999" y="1223533"/>
            <a:ext cx="4471596" cy="1569660"/>
          </a:xfrm>
          <a:prstGeom prst="rect">
            <a:avLst/>
          </a:prstGeom>
          <a:solidFill>
            <a:srgbClr val="FFFFFF">
              <a:alpha val="0"/>
            </a:srgbClr>
          </a:solidFill>
          <a:effectLst/>
        </p:spPr>
        <p:txBody>
          <a:bodyPr wrap="square" rtlCol="0" anchor="ctr" anchorCtr="0">
            <a:spAutoFit/>
          </a:bodyPr>
          <a:lstStyle/>
          <a:p>
            <a:pPr algn="ctr"/>
            <a:r>
              <a:rPr lang="en-US" sz="3200" b="1" i="1" dirty="0">
                <a:ln w="9525">
                  <a:solidFill>
                    <a:srgbClr val="080027"/>
                  </a:solidFill>
                </a:ln>
                <a:solidFill>
                  <a:schemeClr val="bg1"/>
                </a:solidFill>
                <a:latin typeface="Avenir Black Oblique" panose="02000503020000020003" pitchFamily="2" charset="0"/>
              </a:rPr>
              <a:t>Modeling and Mitigating Fast Scattering Glitches with Bayesian Inference</a:t>
            </a:r>
          </a:p>
        </p:txBody>
      </p:sp>
      <p:pic>
        <p:nvPicPr>
          <p:cNvPr id="6" name="Picture 5">
            <a:extLst>
              <a:ext uri="{FF2B5EF4-FFF2-40B4-BE49-F238E27FC236}">
                <a16:creationId xmlns:a16="http://schemas.microsoft.com/office/drawing/2014/main" id="{54130489-3B16-FDC5-6CBB-6365E57670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6113" y="4674816"/>
            <a:ext cx="1506141" cy="3618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15F7DC7-174A-CBB9-D404-A9CA9300DBFB}"/>
              </a:ext>
            </a:extLst>
          </p:cNvPr>
          <p:cNvSpPr txBox="1"/>
          <p:nvPr/>
        </p:nvSpPr>
        <p:spPr>
          <a:xfrm>
            <a:off x="6541404" y="4824315"/>
            <a:ext cx="963720" cy="246221"/>
          </a:xfrm>
          <a:prstGeom prst="rect">
            <a:avLst/>
          </a:prstGeom>
          <a:noFill/>
        </p:spPr>
        <p:txBody>
          <a:bodyPr wrap="square" rtlCol="0">
            <a:spAutoFit/>
          </a:bodyPr>
          <a:lstStyle/>
          <a:p>
            <a:r>
              <a:rPr lang="en-US" sz="1000" dirty="0">
                <a:solidFill>
                  <a:srgbClr val="FFFFFF"/>
                </a:solidFill>
              </a:rPr>
              <a:t>Soni+ 2021</a:t>
            </a:r>
          </a:p>
        </p:txBody>
      </p:sp>
    </p:spTree>
    <p:extLst>
      <p:ext uri="{BB962C8B-B14F-4D97-AF65-F5344CB8AC3E}">
        <p14:creationId xmlns:p14="http://schemas.microsoft.com/office/powerpoint/2010/main" val="16069616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2086233" y="89998"/>
            <a:ext cx="4971533" cy="338688"/>
          </a:xfrm>
        </p:spPr>
        <p:txBody>
          <a:bodyPr anchor="t">
            <a:noAutofit/>
          </a:bodyPr>
          <a:lstStyle/>
          <a:p>
            <a:pPr algn="ctr"/>
            <a:r>
              <a:rPr lang="en-US" sz="2100" b="1" dirty="0">
                <a:latin typeface="+mj-lt"/>
                <a:ea typeface="Microsoft JhengHei UI" panose="020B0604030504040204" pitchFamily="34" charset="-120"/>
                <a:cs typeface="Courier New" panose="02070309020205020404" pitchFamily="49" charset="0"/>
              </a:rPr>
              <a:t>Background</a:t>
            </a:r>
          </a:p>
        </p:txBody>
      </p:sp>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224844" y="961828"/>
            <a:ext cx="5864590" cy="1609922"/>
          </a:xfrm>
        </p:spPr>
        <p:txBody>
          <a:bodyPr>
            <a:normAutofit/>
          </a:bodyPr>
          <a:lstStyle/>
          <a:p>
            <a:pPr>
              <a:lnSpc>
                <a:spcPct val="100000"/>
              </a:lnSpc>
            </a:pPr>
            <a:r>
              <a:rPr lang="en-US" sz="1500" dirty="0"/>
              <a:t>LIGO detector: Michelson interferometer with 2 Fabry-Perot arms</a:t>
            </a:r>
          </a:p>
          <a:p>
            <a:pPr>
              <a:lnSpc>
                <a:spcPct val="100000"/>
              </a:lnSpc>
            </a:pPr>
            <a:r>
              <a:rPr lang="en-US" sz="1500" dirty="0"/>
              <a:t>Gravitational wave (GW) passes through, slightly displaces each arm</a:t>
            </a:r>
          </a:p>
          <a:p>
            <a:pPr>
              <a:lnSpc>
                <a:spcPct val="100000"/>
              </a:lnSpc>
            </a:pPr>
            <a:r>
              <a:rPr lang="en-US" sz="1500" dirty="0"/>
              <a:t>Phase shift converted to measurable signal</a:t>
            </a:r>
          </a:p>
          <a:p>
            <a:pPr>
              <a:lnSpc>
                <a:spcPct val="100000"/>
              </a:lnSpc>
            </a:pPr>
            <a:r>
              <a:rPr lang="en-US" sz="1500" b="1" dirty="0"/>
              <a:t>GWs help us probe the universe in a new way and verify general relativity!</a:t>
            </a:r>
          </a:p>
          <a:p>
            <a:pPr>
              <a:lnSpc>
                <a:spcPct val="100000"/>
              </a:lnSpc>
            </a:pPr>
            <a:endParaRPr lang="en-US" sz="1050" b="1" dirty="0"/>
          </a:p>
          <a:p>
            <a:pPr lvl="1">
              <a:lnSpc>
                <a:spcPct val="150000"/>
              </a:lnSpc>
            </a:pPr>
            <a:endParaRPr lang="en-US" sz="1050" dirty="0"/>
          </a:p>
        </p:txBody>
      </p:sp>
      <p:sp>
        <p:nvSpPr>
          <p:cNvPr id="9" name="TextBox 8">
            <a:extLst>
              <a:ext uri="{FF2B5EF4-FFF2-40B4-BE49-F238E27FC236}">
                <a16:creationId xmlns:a16="http://schemas.microsoft.com/office/drawing/2014/main" id="{42657D8B-2056-79F7-9984-24B1A1DA5900}"/>
              </a:ext>
            </a:extLst>
          </p:cNvPr>
          <p:cNvSpPr txBox="1"/>
          <p:nvPr/>
        </p:nvSpPr>
        <p:spPr>
          <a:xfrm>
            <a:off x="7597215" y="47451"/>
            <a:ext cx="1546785" cy="525785"/>
          </a:xfrm>
          <a:prstGeom prst="rect">
            <a:avLst/>
          </a:prstGeom>
          <a:noFill/>
        </p:spPr>
        <p:txBody>
          <a:bodyPr wrap="square">
            <a:spAutoFit/>
          </a:bodyPr>
          <a:lstStyle/>
          <a:p>
            <a:pPr algn="ctr">
              <a:spcAft>
                <a:spcPts val="450"/>
              </a:spcAft>
            </a:pPr>
            <a:endParaRPr lang="en-US" sz="1200" dirty="0">
              <a:solidFill>
                <a:schemeClr val="bg1"/>
              </a:solidFill>
            </a:endParaRPr>
          </a:p>
          <a:p>
            <a:pPr algn="ctr">
              <a:spcAft>
                <a:spcPts val="450"/>
              </a:spcAft>
            </a:pPr>
            <a:r>
              <a:rPr lang="en-US" sz="1200" dirty="0">
                <a:solidFill>
                  <a:schemeClr val="bg1"/>
                </a:solidFill>
              </a:rPr>
              <a:t>Soni+ 2020</a:t>
            </a:r>
          </a:p>
        </p:txBody>
      </p:sp>
      <p:pic>
        <p:nvPicPr>
          <p:cNvPr id="8" name="Picture 7" descr="A diagram of a mirror and mirror&#10;&#10;Description automatically generated">
            <a:extLst>
              <a:ext uri="{FF2B5EF4-FFF2-40B4-BE49-F238E27FC236}">
                <a16:creationId xmlns:a16="http://schemas.microsoft.com/office/drawing/2014/main" id="{A7AF1A1F-E602-DFCE-5897-FAC520620490}"/>
              </a:ext>
            </a:extLst>
          </p:cNvPr>
          <p:cNvPicPr>
            <a:picLocks noChangeAspect="1"/>
          </p:cNvPicPr>
          <p:nvPr/>
        </p:nvPicPr>
        <p:blipFill>
          <a:blip r:embed="rId3">
            <a:alphaModFix/>
          </a:blip>
          <a:stretch>
            <a:fillRect/>
          </a:stretch>
        </p:blipFill>
        <p:spPr>
          <a:xfrm>
            <a:off x="1367227" y="2329543"/>
            <a:ext cx="3579823" cy="2763623"/>
          </a:xfrm>
          <a:prstGeom prst="rect">
            <a:avLst/>
          </a:prstGeom>
          <a:ln>
            <a:noFill/>
          </a:ln>
          <a:effectLst>
            <a:softEdge rad="112500"/>
          </a:effectLst>
        </p:spPr>
      </p:pic>
      <p:sp>
        <p:nvSpPr>
          <p:cNvPr id="12" name="TextBox 11">
            <a:extLst>
              <a:ext uri="{FF2B5EF4-FFF2-40B4-BE49-F238E27FC236}">
                <a16:creationId xmlns:a16="http://schemas.microsoft.com/office/drawing/2014/main" id="{283A2A69-6585-3418-F6C7-BA2AF13B2262}"/>
              </a:ext>
            </a:extLst>
          </p:cNvPr>
          <p:cNvSpPr txBox="1"/>
          <p:nvPr/>
        </p:nvSpPr>
        <p:spPr>
          <a:xfrm>
            <a:off x="1429175" y="2433250"/>
            <a:ext cx="932699" cy="276999"/>
          </a:xfrm>
          <a:prstGeom prst="rect">
            <a:avLst/>
          </a:prstGeom>
          <a:noFill/>
        </p:spPr>
        <p:txBody>
          <a:bodyPr wrap="square">
            <a:spAutoFit/>
          </a:bodyPr>
          <a:lstStyle/>
          <a:p>
            <a:pPr algn="ctr">
              <a:spcAft>
                <a:spcPts val="450"/>
              </a:spcAft>
            </a:pPr>
            <a:r>
              <a:rPr lang="en-US" sz="1200" dirty="0">
                <a:solidFill>
                  <a:schemeClr val="bg1"/>
                </a:solidFill>
              </a:rPr>
              <a:t>NASA 2020</a:t>
            </a:r>
          </a:p>
        </p:txBody>
      </p:sp>
      <p:pic>
        <p:nvPicPr>
          <p:cNvPr id="5" name="Picture 2">
            <a:extLst>
              <a:ext uri="{FF2B5EF4-FFF2-40B4-BE49-F238E27FC236}">
                <a16:creationId xmlns:a16="http://schemas.microsoft.com/office/drawing/2014/main" id="{AB06F39A-1496-F9CA-93E9-BC50870001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28B8F-4A67-666D-EC56-1533B24B6356}"/>
              </a:ext>
            </a:extLst>
          </p:cNvPr>
          <p:cNvSpPr txBox="1"/>
          <p:nvPr/>
        </p:nvSpPr>
        <p:spPr>
          <a:xfrm>
            <a:off x="5963499" y="3874348"/>
            <a:ext cx="1092912" cy="276999"/>
          </a:xfrm>
          <a:prstGeom prst="rect">
            <a:avLst/>
          </a:prstGeom>
          <a:noFill/>
        </p:spPr>
        <p:txBody>
          <a:bodyPr wrap="square">
            <a:spAutoFit/>
          </a:bodyPr>
          <a:lstStyle/>
          <a:p>
            <a:pPr algn="ctr">
              <a:spcAft>
                <a:spcPts val="450"/>
              </a:spcAft>
            </a:pPr>
            <a:r>
              <a:rPr lang="en-US" sz="1200" dirty="0">
                <a:solidFill>
                  <a:schemeClr val="bg1"/>
                </a:solidFill>
              </a:rPr>
              <a:t>Abbott+ 2017</a:t>
            </a:r>
          </a:p>
        </p:txBody>
      </p:sp>
      <p:pic>
        <p:nvPicPr>
          <p:cNvPr id="18" name="Picture 17" descr="A screenshot of a computer screen&#10;&#10;Description automatically generated">
            <a:extLst>
              <a:ext uri="{FF2B5EF4-FFF2-40B4-BE49-F238E27FC236}">
                <a16:creationId xmlns:a16="http://schemas.microsoft.com/office/drawing/2014/main" id="{AE9D933E-4F0E-A5B5-D426-6729C55A34D5}"/>
              </a:ext>
            </a:extLst>
          </p:cNvPr>
          <p:cNvPicPr>
            <a:picLocks noChangeAspect="1"/>
          </p:cNvPicPr>
          <p:nvPr/>
        </p:nvPicPr>
        <p:blipFill>
          <a:blip r:embed="rId5"/>
          <a:stretch>
            <a:fillRect/>
          </a:stretch>
        </p:blipFill>
        <p:spPr>
          <a:xfrm>
            <a:off x="5963499" y="698769"/>
            <a:ext cx="2955657" cy="3452577"/>
          </a:xfrm>
          <a:prstGeom prst="rect">
            <a:avLst/>
          </a:prstGeom>
        </p:spPr>
      </p:pic>
      <p:sp>
        <p:nvSpPr>
          <p:cNvPr id="7" name="Slide Number Placeholder 3">
            <a:extLst>
              <a:ext uri="{FF2B5EF4-FFF2-40B4-BE49-F238E27FC236}">
                <a16:creationId xmlns:a16="http://schemas.microsoft.com/office/drawing/2014/main" id="{7CB842DC-E669-001F-C610-27F36086B5F8}"/>
              </a:ext>
            </a:extLst>
          </p:cNvPr>
          <p:cNvSpPr txBox="1">
            <a:spLocks/>
          </p:cNvSpPr>
          <p:nvPr/>
        </p:nvSpPr>
        <p:spPr>
          <a:xfrm>
            <a:off x="6400800" y="4778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9E6EE-4525-4722-82F5-31C709542B96}" type="slidenum">
              <a:rPr lang="en-US" smtClean="0"/>
              <a:pPr/>
              <a:t>7</a:t>
            </a:fld>
            <a:endParaRPr lang="en-US" dirty="0"/>
          </a:p>
        </p:txBody>
      </p:sp>
    </p:spTree>
    <p:extLst>
      <p:ext uri="{BB962C8B-B14F-4D97-AF65-F5344CB8AC3E}">
        <p14:creationId xmlns:p14="http://schemas.microsoft.com/office/powerpoint/2010/main" val="3088606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6E0400-5537-638C-592B-F2A46980739B}"/>
              </a:ext>
            </a:extLst>
          </p:cNvPr>
          <p:cNvSpPr>
            <a:spLocks noGrp="1"/>
          </p:cNvSpPr>
          <p:nvPr>
            <p:ph type="title"/>
          </p:nvPr>
        </p:nvSpPr>
        <p:spPr>
          <a:xfrm>
            <a:off x="2064847" y="136192"/>
            <a:ext cx="4971533" cy="338688"/>
          </a:xfrm>
        </p:spPr>
        <p:txBody>
          <a:bodyPr anchor="t">
            <a:noAutofit/>
          </a:bodyPr>
          <a:lstStyle/>
          <a:p>
            <a:pPr algn="ctr"/>
            <a:r>
              <a:rPr lang="en-US" sz="2100" b="1" dirty="0">
                <a:latin typeface="+mj-lt"/>
                <a:ea typeface="Microsoft JhengHei UI" panose="020B0604030504040204" pitchFamily="34" charset="-120"/>
                <a:cs typeface="Courier New" panose="02070309020205020404" pitchFamily="49" charset="0"/>
              </a:rPr>
              <a:t>Outline</a:t>
            </a:r>
          </a:p>
        </p:txBody>
      </p:sp>
      <p:pic>
        <p:nvPicPr>
          <p:cNvPr id="5" name="Picture 2">
            <a:extLst>
              <a:ext uri="{FF2B5EF4-FFF2-40B4-BE49-F238E27FC236}">
                <a16:creationId xmlns:a16="http://schemas.microsoft.com/office/drawing/2014/main" id="{EF0D0E00-676F-C184-7BB8-45D8067FA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F73C107-172E-F90A-05EE-92594B32BF74}"/>
              </a:ext>
            </a:extLst>
          </p:cNvPr>
          <p:cNvSpPr>
            <a:spLocks noGrp="1"/>
          </p:cNvSpPr>
          <p:nvPr>
            <p:ph idx="1"/>
          </p:nvPr>
        </p:nvSpPr>
        <p:spPr>
          <a:xfrm>
            <a:off x="1722120" y="677348"/>
            <a:ext cx="4678680" cy="3914972"/>
          </a:xfrm>
        </p:spPr>
        <p:txBody>
          <a:bodyPr>
            <a:normAutofit/>
          </a:bodyPr>
          <a:lstStyle/>
          <a:p>
            <a:pPr>
              <a:lnSpc>
                <a:spcPct val="100000"/>
              </a:lnSpc>
            </a:pPr>
            <a:r>
              <a:rPr lang="en-US" sz="1500" dirty="0"/>
              <a:t>Motivation</a:t>
            </a:r>
          </a:p>
          <a:p>
            <a:pPr lvl="1"/>
            <a:r>
              <a:rPr lang="en-US" sz="1300" dirty="0"/>
              <a:t>What are glitches?</a:t>
            </a:r>
          </a:p>
          <a:p>
            <a:pPr lvl="1"/>
            <a:r>
              <a:rPr lang="en-US" sz="1300" dirty="0"/>
              <a:t>Parameter estimation</a:t>
            </a:r>
          </a:p>
          <a:p>
            <a:pPr>
              <a:lnSpc>
                <a:spcPct val="100000"/>
              </a:lnSpc>
            </a:pPr>
            <a:r>
              <a:rPr lang="en-US" sz="1500" dirty="0"/>
              <a:t>Objectives</a:t>
            </a:r>
            <a:endParaRPr lang="en-US" sz="1300" dirty="0"/>
          </a:p>
          <a:p>
            <a:pPr>
              <a:lnSpc>
                <a:spcPct val="100000"/>
              </a:lnSpc>
            </a:pPr>
            <a:r>
              <a:rPr lang="en-US" sz="1500" dirty="0"/>
              <a:t>Approach</a:t>
            </a:r>
          </a:p>
          <a:p>
            <a:pPr lvl="1"/>
            <a:r>
              <a:rPr lang="en-US" sz="1300" dirty="0"/>
              <a:t>Model derivation</a:t>
            </a:r>
          </a:p>
          <a:p>
            <a:pPr lvl="1"/>
            <a:r>
              <a:rPr lang="en-US" sz="1300" dirty="0"/>
              <a:t>Model testing (waveforms) </a:t>
            </a:r>
          </a:p>
          <a:p>
            <a:pPr lvl="1"/>
            <a:r>
              <a:rPr lang="en-US" sz="1300" dirty="0"/>
              <a:t>Model testing (itself)</a:t>
            </a:r>
          </a:p>
          <a:p>
            <a:pPr lvl="2"/>
            <a:r>
              <a:rPr lang="en-US" sz="1100" dirty="0"/>
              <a:t>Parameter estimation</a:t>
            </a:r>
          </a:p>
          <a:p>
            <a:pPr lvl="2"/>
            <a:r>
              <a:rPr lang="en-US" sz="1100" dirty="0"/>
              <a:t>P-P testing</a:t>
            </a:r>
          </a:p>
          <a:p>
            <a:pPr lvl="1"/>
            <a:r>
              <a:rPr lang="en-US" sz="1300" dirty="0"/>
              <a:t>Model testing (hardware-injected events)</a:t>
            </a:r>
          </a:p>
          <a:p>
            <a:pPr lvl="1"/>
            <a:r>
              <a:rPr lang="en-US" sz="1300" dirty="0"/>
              <a:t>Model testing (real events)</a:t>
            </a:r>
            <a:endParaRPr lang="en-US" sz="900" dirty="0"/>
          </a:p>
          <a:p>
            <a:pPr>
              <a:lnSpc>
                <a:spcPct val="100000"/>
              </a:lnSpc>
            </a:pPr>
            <a:r>
              <a:rPr lang="en-US" sz="1500" dirty="0"/>
              <a:t>Conclusions</a:t>
            </a:r>
            <a:endParaRPr lang="en-US" sz="1100" dirty="0"/>
          </a:p>
          <a:p>
            <a:pPr>
              <a:lnSpc>
                <a:spcPct val="100000"/>
              </a:lnSpc>
            </a:pPr>
            <a:endParaRPr lang="en-US" sz="1050" b="1" dirty="0"/>
          </a:p>
          <a:p>
            <a:pPr lvl="1">
              <a:lnSpc>
                <a:spcPct val="150000"/>
              </a:lnSpc>
            </a:pPr>
            <a:endParaRPr lang="en-US" sz="1050" dirty="0"/>
          </a:p>
        </p:txBody>
      </p:sp>
    </p:spTree>
    <p:extLst>
      <p:ext uri="{BB962C8B-B14F-4D97-AF65-F5344CB8AC3E}">
        <p14:creationId xmlns:p14="http://schemas.microsoft.com/office/powerpoint/2010/main" val="384272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FBB564-4C31-C7A3-4B2C-079991D38F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D9E36D0-56C8-7F38-33D9-CD39954EAE61}"/>
              </a:ext>
            </a:extLst>
          </p:cNvPr>
          <p:cNvSpPr>
            <a:spLocks noGrp="1"/>
          </p:cNvSpPr>
          <p:nvPr>
            <p:ph type="title"/>
          </p:nvPr>
        </p:nvSpPr>
        <p:spPr>
          <a:xfrm>
            <a:off x="2064847" y="136192"/>
            <a:ext cx="4971533" cy="338688"/>
          </a:xfrm>
        </p:spPr>
        <p:txBody>
          <a:bodyPr anchor="t">
            <a:noAutofit/>
          </a:bodyPr>
          <a:lstStyle/>
          <a:p>
            <a:pPr algn="ctr"/>
            <a:r>
              <a:rPr lang="en-US" sz="2100" b="1" dirty="0">
                <a:latin typeface="+mj-lt"/>
                <a:ea typeface="Microsoft JhengHei UI" panose="020B0604030504040204" pitchFamily="34" charset="-120"/>
                <a:cs typeface="Courier New" panose="02070309020205020404" pitchFamily="49" charset="0"/>
              </a:rPr>
              <a:t>Outline</a:t>
            </a:r>
          </a:p>
        </p:txBody>
      </p:sp>
      <p:pic>
        <p:nvPicPr>
          <p:cNvPr id="5" name="Picture 2">
            <a:extLst>
              <a:ext uri="{FF2B5EF4-FFF2-40B4-BE49-F238E27FC236}">
                <a16:creationId xmlns:a16="http://schemas.microsoft.com/office/drawing/2014/main" id="{074934C6-2AB2-858C-1EC8-ADE8202AC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25" t="30625" r="9234" b="29966"/>
          <a:stretch/>
        </p:blipFill>
        <p:spPr bwMode="auto">
          <a:xfrm>
            <a:off x="61490" y="130359"/>
            <a:ext cx="1593889" cy="4346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3FCD0BB6-9C2D-39EC-9263-A22814475160}"/>
              </a:ext>
            </a:extLst>
          </p:cNvPr>
          <p:cNvGraphicFramePr>
            <a:graphicFrameLocks noGrp="1"/>
          </p:cNvGraphicFramePr>
          <p:nvPr>
            <p:ph idx="1"/>
            <p:extLst>
              <p:ext uri="{D42A27DB-BD31-4B8C-83A1-F6EECF244321}">
                <p14:modId xmlns:p14="http://schemas.microsoft.com/office/powerpoint/2010/main" val="1036380449"/>
              </p:ext>
            </p:extLst>
          </p:nvPr>
        </p:nvGraphicFramePr>
        <p:xfrm>
          <a:off x="2142744" y="565056"/>
          <a:ext cx="4858512" cy="4145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450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graphicEl>
                                              <a:dgm id="{BC69DF1C-06DB-40E4-BF42-EEE8177A3664}"/>
                                            </p:graphicEl>
                                          </p:spTgt>
                                        </p:tgtEl>
                                        <p:attrNameLst>
                                          <p:attrName>style.visibility</p:attrName>
                                        </p:attrNameLst>
                                      </p:cBhvr>
                                      <p:to>
                                        <p:strVal val="visible"/>
                                      </p:to>
                                    </p:set>
                                    <p:anim calcmode="lin" valueType="num">
                                      <p:cBhvr additive="base">
                                        <p:cTn id="7" dur="500" fill="hold"/>
                                        <p:tgtEl>
                                          <p:spTgt spid="8">
                                            <p:graphicEl>
                                              <a:dgm id="{BC69DF1C-06DB-40E4-BF42-EEE8177A366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graphicEl>
                                              <a:dgm id="{BC69DF1C-06DB-40E4-BF42-EEE8177A3664}"/>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graphicEl>
                                              <a:dgm id="{7C50C5EF-5AF5-42D0-8E37-23C4DDD23C5E}"/>
                                            </p:graphicEl>
                                          </p:spTgt>
                                        </p:tgtEl>
                                        <p:attrNameLst>
                                          <p:attrName>style.visibility</p:attrName>
                                        </p:attrNameLst>
                                      </p:cBhvr>
                                      <p:to>
                                        <p:strVal val="visible"/>
                                      </p:to>
                                    </p:set>
                                    <p:animEffect transition="in" filter="fade">
                                      <p:cBhvr>
                                        <p:cTn id="13" dur="500"/>
                                        <p:tgtEl>
                                          <p:spTgt spid="8">
                                            <p:graphicEl>
                                              <a:dgm id="{7C50C5EF-5AF5-42D0-8E37-23C4DDD23C5E}"/>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graphicEl>
                                              <a:dgm id="{0751147D-308F-4A63-A111-4518055BB18A}"/>
                                            </p:graphicEl>
                                          </p:spTgt>
                                        </p:tgtEl>
                                        <p:attrNameLst>
                                          <p:attrName>style.visibility</p:attrName>
                                        </p:attrNameLst>
                                      </p:cBhvr>
                                      <p:to>
                                        <p:strVal val="visible"/>
                                      </p:to>
                                    </p:set>
                                    <p:anim calcmode="lin" valueType="num">
                                      <p:cBhvr additive="base">
                                        <p:cTn id="18" dur="500" fill="hold"/>
                                        <p:tgtEl>
                                          <p:spTgt spid="8">
                                            <p:graphicEl>
                                              <a:dgm id="{0751147D-308F-4A63-A111-4518055BB18A}"/>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graphicEl>
                                              <a:dgm id="{0751147D-308F-4A63-A111-4518055BB18A}"/>
                                            </p:graphic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graphicEl>
                                              <a:dgm id="{1C482ADA-61AF-4BFF-9553-6F9CBF318071}"/>
                                            </p:graphicEl>
                                          </p:spTgt>
                                        </p:tgtEl>
                                        <p:attrNameLst>
                                          <p:attrName>style.visibility</p:attrName>
                                        </p:attrNameLst>
                                      </p:cBhvr>
                                      <p:to>
                                        <p:strVal val="visible"/>
                                      </p:to>
                                    </p:set>
                                    <p:anim calcmode="lin" valueType="num">
                                      <p:cBhvr additive="base">
                                        <p:cTn id="24" dur="500" fill="hold"/>
                                        <p:tgtEl>
                                          <p:spTgt spid="8">
                                            <p:graphicEl>
                                              <a:dgm id="{1C482ADA-61AF-4BFF-9553-6F9CBF318071}"/>
                                            </p:graphic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
                                            <p:graphicEl>
                                              <a:dgm id="{1C482ADA-61AF-4BFF-9553-6F9CBF318071}"/>
                                            </p:graphic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graphicEl>
                                              <a:dgm id="{2F654ED7-C6B0-4DB4-B413-1F038C87ABF7}"/>
                                            </p:graphicEl>
                                          </p:spTgt>
                                        </p:tgtEl>
                                        <p:attrNameLst>
                                          <p:attrName>style.visibility</p:attrName>
                                        </p:attrNameLst>
                                      </p:cBhvr>
                                      <p:to>
                                        <p:strVal val="visible"/>
                                      </p:to>
                                    </p:set>
                                    <p:animEffect transition="in" filter="fade">
                                      <p:cBhvr>
                                        <p:cTn id="30" dur="500"/>
                                        <p:tgtEl>
                                          <p:spTgt spid="8">
                                            <p:graphicEl>
                                              <a:dgm id="{2F654ED7-C6B0-4DB4-B413-1F038C87ABF7}"/>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
                                            <p:graphicEl>
                                              <a:dgm id="{9DD2BAEB-73A8-4B49-898A-B4D570BC9D57}"/>
                                            </p:graphicEl>
                                          </p:spTgt>
                                        </p:tgtEl>
                                        <p:attrNameLst>
                                          <p:attrName>style.visibility</p:attrName>
                                        </p:attrNameLst>
                                      </p:cBhvr>
                                      <p:to>
                                        <p:strVal val="visible"/>
                                      </p:to>
                                    </p:set>
                                    <p:anim calcmode="lin" valueType="num">
                                      <p:cBhvr additive="base">
                                        <p:cTn id="35" dur="500" fill="hold"/>
                                        <p:tgtEl>
                                          <p:spTgt spid="8">
                                            <p:graphicEl>
                                              <a:dgm id="{9DD2BAEB-73A8-4B49-898A-B4D570BC9D57}"/>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graphicEl>
                                              <a:dgm id="{9DD2BAEB-73A8-4B49-898A-B4D570BC9D5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theme/theme1.xml><?xml version="1.0" encoding="utf-8"?>
<a:theme xmlns:a="http://schemas.openxmlformats.org/drawingml/2006/main" name="Office Theme">
  <a:themeElements>
    <a:clrScheme name="Cal-Bridge 2020">
      <a:dk1>
        <a:srgbClr val="191632"/>
      </a:dk1>
      <a:lt1>
        <a:srgbClr val="FFFFFF"/>
      </a:lt1>
      <a:dk2>
        <a:srgbClr val="375698"/>
      </a:dk2>
      <a:lt2>
        <a:srgbClr val="EEECE1"/>
      </a:lt2>
      <a:accent1>
        <a:srgbClr val="A2CC76"/>
      </a:accent1>
      <a:accent2>
        <a:srgbClr val="DF5329"/>
      </a:accent2>
      <a:accent3>
        <a:srgbClr val="4EAAC3"/>
      </a:accent3>
      <a:accent4>
        <a:srgbClr val="7B3456"/>
      </a:accent4>
      <a:accent5>
        <a:srgbClr val="C15384"/>
      </a:accent5>
      <a:accent6>
        <a:srgbClr val="E69A2C"/>
      </a:accent6>
      <a:hlink>
        <a:srgbClr val="FFFDF8"/>
      </a:hlink>
      <a:folHlink>
        <a:srgbClr val="FEFFFF"/>
      </a:folHlink>
    </a:clrScheme>
    <a:fontScheme name="CalBridge">
      <a:majorFont>
        <a:latin typeface="Avenir Heavy"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Roman"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56394</TotalTime>
  <Words>3875</Words>
  <Application>Microsoft Office PowerPoint</Application>
  <PresentationFormat>On-screen Show (16:9)</PresentationFormat>
  <Paragraphs>326</Paragraphs>
  <Slides>32</Slides>
  <Notes>30</Notes>
  <HiddenSlides>11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Arial</vt:lpstr>
      <vt:lpstr>Avenir</vt:lpstr>
      <vt:lpstr>Avenir Black</vt:lpstr>
      <vt:lpstr>Avenir Black Oblique</vt:lpstr>
      <vt:lpstr>Avenir Heavy</vt:lpstr>
      <vt:lpstr>Calibri</vt:lpstr>
      <vt:lpstr>Calibri Light</vt:lpstr>
      <vt:lpstr>Cambria Math</vt:lpstr>
      <vt:lpstr>gg sans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Background</vt:lpstr>
      <vt:lpstr>Outline</vt:lpstr>
      <vt:lpstr>Outline</vt:lpstr>
      <vt:lpstr>What are Glitches?</vt:lpstr>
      <vt:lpstr>What are Glitches?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Cal-Bridge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Alex Rudolph</dc:creator>
  <cp:keywords/>
  <dc:description/>
  <cp:lastModifiedBy>Aislinn Mccann</cp:lastModifiedBy>
  <cp:revision>1021</cp:revision>
  <cp:lastPrinted>2018-04-05T01:36:50Z</cp:lastPrinted>
  <dcterms:created xsi:type="dcterms:W3CDTF">2012-08-06T13:47:42Z</dcterms:created>
  <dcterms:modified xsi:type="dcterms:W3CDTF">2025-06-11T06:04:08Z</dcterms:modified>
  <cp:category/>
</cp:coreProperties>
</file>