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6.jpg" ContentType="image/jpg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73" r:id="rId4"/>
  </p:sldMasterIdLst>
  <p:notesMasterIdLst>
    <p:notesMasterId r:id="rId19"/>
  </p:notesMasterIdLst>
  <p:handoutMasterIdLst>
    <p:handoutMasterId r:id="rId20"/>
  </p:handoutMasterIdLst>
  <p:sldIdLst>
    <p:sldId id="260" r:id="rId5"/>
    <p:sldId id="280" r:id="rId6"/>
    <p:sldId id="261" r:id="rId7"/>
    <p:sldId id="264" r:id="rId8"/>
    <p:sldId id="274" r:id="rId9"/>
    <p:sldId id="278" r:id="rId10"/>
    <p:sldId id="282" r:id="rId11"/>
    <p:sldId id="270" r:id="rId12"/>
    <p:sldId id="275" r:id="rId13"/>
    <p:sldId id="276" r:id="rId14"/>
    <p:sldId id="277" r:id="rId15"/>
    <p:sldId id="281" r:id="rId16"/>
    <p:sldId id="262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C21"/>
    <a:srgbClr val="C8A52D"/>
    <a:srgbClr val="162B4F"/>
    <a:srgbClr val="1C2434"/>
    <a:srgbClr val="1E2739"/>
    <a:srgbClr val="141B40"/>
    <a:srgbClr val="12193A"/>
    <a:srgbClr val="0E132C"/>
    <a:srgbClr val="E7E6E6"/>
    <a:srgbClr val="00A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4" autoAdjust="0"/>
    <p:restoredTop sz="90098" autoAdjust="0"/>
  </p:normalViewPr>
  <p:slideViewPr>
    <p:cSldViewPr snapToGrid="0">
      <p:cViewPr varScale="1">
        <p:scale>
          <a:sx n="106" d="100"/>
          <a:sy n="106" d="100"/>
        </p:scale>
        <p:origin x="632" y="192"/>
      </p:cViewPr>
      <p:guideLst/>
    </p:cSldViewPr>
  </p:slideViewPr>
  <p:outlineViewPr>
    <p:cViewPr>
      <p:scale>
        <a:sx n="33" d="100"/>
        <a:sy n="33" d="100"/>
      </p:scale>
      <p:origin x="0" y="-3483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53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2EB3A6-08F9-4620-96BB-0C59FDA56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17414-ECF7-48A5-9775-6A5AD38BEC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E7C94-16A4-4054-B652-7DD2A812D30D}" type="datetimeFigureOut">
              <a:rPr lang="en-US" smtClean="0"/>
              <a:t>6/9/25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CCEB4-8612-47D3-8652-8C9DFFA35D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FDD38-4641-4FC3-8E55-8E63F1563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AF883-18B4-4A93-BDB7-2847AFC7C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35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2T02:40:24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2T02:42:26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2T02:42:0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2T22:16:2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2T02:42:1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2T22:16:2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2T02:42:14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2T22:16:2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2T02:42:18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2T02:42:2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5ED17-416B-4083-A6B3-B23D2AC2171C}" type="datetimeFigureOut">
              <a:rPr lang="en-US" smtClean="0"/>
              <a:t>6/9/25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F9531-3326-4057-9EBA-1F5D68C6F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78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093C1-1A36-BE6F-566F-863A96BC6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B9BA9-F434-2F52-82DF-1F5B7364B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72A6D-58FC-984C-1FC9-E09E357BA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07A20-FFCE-1677-4146-4CFA5719EC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6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7EAD4-28D6-FB7E-C04D-EFED715A2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7BD98-60D7-6571-401A-527ECC6A5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3629E-91F6-494E-1057-728EA4023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0C819-6C2E-7BAF-BEFD-CAD3D48E0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4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bs exp for squeezer ,losses adding in noise</a:t>
            </a:r>
            <a:br>
              <a:rPr lang="en-US" dirty="0"/>
            </a:br>
            <a:r>
              <a:rPr lang="en-US" dirty="0"/>
              <a:t>explain mode mis-match adding in noise.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20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4D47-1093-0CC5-0E98-9BBDC87B3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EC5906-F9E9-4EB3-0559-9A8B3F27C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420BA-8338-5399-5599-59D9A1866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D1231-CBFB-2FF2-B44D-9890CE6AB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3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2.png"/><Relationship Id="rId10" Type="http://schemas.openxmlformats.org/officeDocument/2006/relationships/image" Target="../media/image1.png"/><Relationship Id="rId4" Type="http://schemas.openxmlformats.org/officeDocument/2006/relationships/customXml" Target="../ink/ink1.xml"/><Relationship Id="rId9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2.png"/><Relationship Id="rId10" Type="http://schemas.openxmlformats.org/officeDocument/2006/relationships/image" Target="../media/image1.png"/><Relationship Id="rId4" Type="http://schemas.openxmlformats.org/officeDocument/2006/relationships/customXml" Target="../ink/ink2.xml"/><Relationship Id="rId9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4.xml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5.xml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6.xml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7" Type="http://schemas.microsoft.com/office/2007/relationships/hdphoto" Target="../media/hdphoto1.wdp"/><Relationship Id="rId2" Type="http://schemas.openxmlformats.org/officeDocument/2006/relationships/customXml" Target="../ink/ink7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image" Target="../media/image40.png"/><Relationship Id="rId10" Type="http://schemas.openxmlformats.org/officeDocument/2006/relationships/image" Target="../media/image1.png"/><Relationship Id="rId9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2.png"/><Relationship Id="rId10" Type="http://schemas.openxmlformats.org/officeDocument/2006/relationships/image" Target="../media/image1.png"/><Relationship Id="rId4" Type="http://schemas.openxmlformats.org/officeDocument/2006/relationships/customXml" Target="../ink/ink9.xml"/><Relationship Id="rId9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2.png"/><Relationship Id="rId10" Type="http://schemas.openxmlformats.org/officeDocument/2006/relationships/image" Target="../media/image1.png"/><Relationship Id="rId4" Type="http://schemas.openxmlformats.org/officeDocument/2006/relationships/customXml" Target="../ink/ink10.xml"/><Relationship Id="rId9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730087"/>
            <a:ext cx="10515600" cy="1543213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12806"/>
            <a:ext cx="9144000" cy="6511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G24xxxxx-v0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A619-F10B-4FF3-BAF5-F05D18E5C5C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810000" y="-908886"/>
            <a:ext cx="4572000" cy="4572000"/>
            <a:chOff x="6829516" y="249773"/>
            <a:chExt cx="4206240" cy="4206240"/>
          </a:xfrm>
        </p:grpSpPr>
        <p:sp>
          <p:nvSpPr>
            <p:cNvPr id="8" name="Oval 7"/>
            <p:cNvSpPr/>
            <p:nvPr/>
          </p:nvSpPr>
          <p:spPr>
            <a:xfrm rot="12281876">
              <a:off x="6829516" y="249773"/>
              <a:ext cx="4206240" cy="4206240"/>
            </a:xfrm>
            <a:prstGeom prst="ellipse">
              <a:avLst/>
            </a:prstGeom>
            <a:noFill/>
            <a:ln w="3175">
              <a:solidFill>
                <a:srgbClr val="C8A52D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506131" y="936494"/>
              <a:ext cx="2834640" cy="2834640"/>
            </a:xfrm>
            <a:prstGeom prst="ellipse">
              <a:avLst/>
            </a:prstGeom>
            <a:solidFill>
              <a:srgbClr val="0E132C">
                <a:alpha val="46000"/>
              </a:srgbClr>
            </a:solidFill>
            <a:ln w="6350">
              <a:solidFill>
                <a:srgbClr val="C8A52D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734731" y="1164869"/>
              <a:ext cx="2377440" cy="2377440"/>
            </a:xfrm>
            <a:prstGeom prst="ellipse">
              <a:avLst/>
            </a:prstGeom>
            <a:solidFill>
              <a:srgbClr val="0E132C"/>
            </a:solidFill>
            <a:ln w="9525">
              <a:solidFill>
                <a:srgbClr val="C8A52D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871891" y="1302254"/>
              <a:ext cx="2103120" cy="2103120"/>
            </a:xfrm>
            <a:prstGeom prst="ellipse">
              <a:avLst/>
            </a:prstGeom>
            <a:solidFill>
              <a:schemeClr val="accent1">
                <a:lumMod val="75000"/>
                <a:alpha val="2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282" y="2308527"/>
              <a:ext cx="1954416" cy="6847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2" descr="NSF_LOGO_4-Color_bitmap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004" y="1392672"/>
              <a:ext cx="921355" cy="925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3"/>
            <p:cNvSpPr/>
            <p:nvPr/>
          </p:nvSpPr>
          <p:spPr>
            <a:xfrm rot="10800000">
              <a:off x="7231811" y="661949"/>
              <a:ext cx="3383280" cy="3383280"/>
            </a:xfrm>
            <a:prstGeom prst="ellipse">
              <a:avLst/>
            </a:prstGeom>
            <a:noFill/>
            <a:ln w="3175">
              <a:solidFill>
                <a:srgbClr val="C8A52D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32C16-00E4-8F53-1D34-BD0AE942A4B0}"/>
              </a:ext>
            </a:extLst>
          </p:cNvPr>
          <p:cNvGrpSpPr/>
          <p:nvPr userDrawn="1"/>
        </p:nvGrpSpPr>
        <p:grpSpPr>
          <a:xfrm>
            <a:off x="3022765" y="-1724010"/>
            <a:ext cx="6126480" cy="6126480"/>
            <a:chOff x="6105268" y="-500138"/>
            <a:chExt cx="5636365" cy="563636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F1A59E2-0F5D-A2E5-8ED8-1977FB2C76CC}"/>
                </a:ext>
              </a:extLst>
            </p:cNvPr>
            <p:cNvSpPr>
              <a:spLocks noChangeAspect="1"/>
            </p:cNvSpPr>
            <p:nvPr/>
          </p:nvSpPr>
          <p:spPr>
            <a:xfrm rot="12281876">
              <a:off x="6105268" y="-500138"/>
              <a:ext cx="5636365" cy="5636365"/>
            </a:xfrm>
            <a:prstGeom prst="ellipse">
              <a:avLst/>
            </a:prstGeom>
            <a:noFill/>
            <a:ln w="3175">
              <a:solidFill>
                <a:srgbClr val="C8A52D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7C1A680-800C-F1F5-A33C-3C565DE9F95A}"/>
                </a:ext>
              </a:extLst>
            </p:cNvPr>
            <p:cNvSpPr/>
            <p:nvPr/>
          </p:nvSpPr>
          <p:spPr>
            <a:xfrm>
              <a:off x="7506131" y="936494"/>
              <a:ext cx="2834640" cy="2834640"/>
            </a:xfrm>
            <a:prstGeom prst="ellipse">
              <a:avLst/>
            </a:prstGeom>
            <a:solidFill>
              <a:srgbClr val="0E132C">
                <a:alpha val="46000"/>
              </a:srgbClr>
            </a:solidFill>
            <a:ln w="6350">
              <a:solidFill>
                <a:srgbClr val="C8A52D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3B4E08F-F779-B892-8404-B8B42E599F83}"/>
                </a:ext>
              </a:extLst>
            </p:cNvPr>
            <p:cNvSpPr/>
            <p:nvPr/>
          </p:nvSpPr>
          <p:spPr>
            <a:xfrm>
              <a:off x="7734731" y="1164869"/>
              <a:ext cx="2377440" cy="2377440"/>
            </a:xfrm>
            <a:prstGeom prst="ellipse">
              <a:avLst/>
            </a:prstGeom>
            <a:solidFill>
              <a:srgbClr val="0E132C"/>
            </a:solidFill>
            <a:ln w="9525">
              <a:solidFill>
                <a:srgbClr val="C8A52D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57A8C56-E888-86B7-9B70-B178CB76D72C}"/>
                </a:ext>
              </a:extLst>
            </p:cNvPr>
            <p:cNvSpPr/>
            <p:nvPr/>
          </p:nvSpPr>
          <p:spPr>
            <a:xfrm>
              <a:off x="7871891" y="1302254"/>
              <a:ext cx="2103120" cy="2103120"/>
            </a:xfrm>
            <a:prstGeom prst="ellipse">
              <a:avLst/>
            </a:prstGeom>
            <a:solidFill>
              <a:schemeClr val="accent1">
                <a:lumMod val="75000"/>
                <a:alpha val="2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5B54B7-59B2-D3F9-1D39-28B6FE9E2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282" y="2308527"/>
              <a:ext cx="1954416" cy="6847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" descr="NSF_LOGO_4-Color_bitmap_Logo.png">
              <a:extLst>
                <a:ext uri="{FF2B5EF4-FFF2-40B4-BE49-F238E27FC236}">
                  <a16:creationId xmlns:a16="http://schemas.microsoft.com/office/drawing/2014/main" id="{6C9D61FB-88CF-0A6A-1082-E58DD337D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004" y="1392672"/>
              <a:ext cx="921355" cy="925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3CBF148-F2BD-1E15-1C5F-0480B6539D81}"/>
                </a:ext>
              </a:extLst>
            </p:cNvPr>
            <p:cNvSpPr/>
            <p:nvPr/>
          </p:nvSpPr>
          <p:spPr>
            <a:xfrm rot="10800000">
              <a:off x="7231811" y="661949"/>
              <a:ext cx="3383280" cy="3383280"/>
            </a:xfrm>
            <a:prstGeom prst="ellipse">
              <a:avLst/>
            </a:prstGeom>
            <a:noFill/>
            <a:ln w="3175">
              <a:solidFill>
                <a:srgbClr val="C8A52D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20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W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2FF66795-6E92-4CF4-E9C9-9FCB483D5901}"/>
              </a:ext>
            </a:extLst>
          </p:cNvPr>
          <p:cNvGrpSpPr/>
          <p:nvPr userDrawn="1"/>
        </p:nvGrpSpPr>
        <p:grpSpPr>
          <a:xfrm>
            <a:off x="-165754" y="963277"/>
            <a:ext cx="12184380" cy="265103"/>
            <a:chOff x="2052749" y="2026877"/>
            <a:chExt cx="7328436" cy="26510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4B0C3BB-77E4-3599-341C-82EF3B4A2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696" l="5000" r="94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4" b="-3233"/>
            <a:stretch/>
          </p:blipFill>
          <p:spPr>
            <a:xfrm>
              <a:off x="2052749" y="2026877"/>
              <a:ext cx="193873" cy="265103"/>
            </a:xfrm>
            <a:prstGeom prst="rect">
              <a:avLst/>
            </a:prstGeom>
            <a:ln>
              <a:noFill/>
            </a:ln>
            <a:effectLst>
              <a:glow rad="50800">
                <a:srgbClr val="FF0000">
                  <a:alpha val="60000"/>
                </a:srgbClr>
              </a:glow>
            </a:effectLst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0C5E8A1-088F-6049-D9F8-C717E9B04016}"/>
                </a:ext>
              </a:extLst>
            </p:cNvPr>
            <p:cNvCxnSpPr>
              <a:cxnSpLocks/>
            </p:cNvCxnSpPr>
            <p:nvPr/>
          </p:nvCxnSpPr>
          <p:spPr>
            <a:xfrm>
              <a:off x="2150379" y="2159429"/>
              <a:ext cx="7230806" cy="0"/>
            </a:xfrm>
            <a:prstGeom prst="line">
              <a:avLst/>
            </a:prstGeom>
            <a:ln w="12700">
              <a:gradFill>
                <a:gsLst>
                  <a:gs pos="36000">
                    <a:srgbClr val="FF0000"/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glow rad="635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99"/>
            <a:ext cx="10087555" cy="10649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Full-slide single text box w/bullets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>
            <a:lvl1pPr algn="l">
              <a:defRPr sz="1100"/>
            </a:lvl1pPr>
          </a:lstStyle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4925" y="642359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0019AADA-B50C-4EDE-9F0B-A96D4EAAA5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556CF2-1FBE-0F3B-BEAF-D373A8436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" y="1188720"/>
            <a:ext cx="10271129" cy="4819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574675" indent="-341313">
              <a:lnSpc>
                <a:spcPct val="100000"/>
              </a:lnSpc>
              <a:spcBef>
                <a:spcPts val="600"/>
              </a:spcBef>
              <a:buClr>
                <a:srgbClr val="779FD0"/>
              </a:buClr>
              <a:buSzPct val="100000"/>
              <a:buFont typeface="Webdings" panose="05030102010509060703" pitchFamily="18" charset="2"/>
              <a:buChar char="&lt;"/>
              <a:defRPr sz="2000"/>
            </a:lvl2pPr>
            <a:lvl3pPr marL="862013" indent="-290513">
              <a:lnSpc>
                <a:spcPct val="100000"/>
              </a:lnSpc>
              <a:spcAft>
                <a:spcPts val="300"/>
              </a:spcAft>
              <a:buClr>
                <a:schemeClr val="accent4"/>
              </a:buClr>
              <a:buSzPct val="80000"/>
              <a:buFont typeface="Arial" panose="020B0604020202020204" pitchFamily="34" charset="0"/>
              <a:buChar char="►"/>
              <a:defRPr sz="1800"/>
            </a:lvl3pPr>
            <a:lvl4pPr marL="1376363" indent="-228600">
              <a:lnSpc>
                <a:spcPct val="100000"/>
              </a:lnSpc>
              <a:buClrTx/>
              <a:buFont typeface="Calibri" panose="020F0502020204030204" pitchFamily="34" charset="0"/>
              <a:buChar char="-"/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Sub-bullet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C99739-0685-5175-7D17-EC00069B040E}"/>
              </a:ext>
            </a:extLst>
          </p:cNvPr>
          <p:cNvGrpSpPr/>
          <p:nvPr userDrawn="1"/>
        </p:nvGrpSpPr>
        <p:grpSpPr>
          <a:xfrm>
            <a:off x="4076274" y="-1659323"/>
            <a:ext cx="9814081" cy="8852745"/>
            <a:chOff x="3842640" y="-1380404"/>
            <a:chExt cx="9814081" cy="88527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 descr="Drawing point">
                  <a:extLst>
                    <a:ext uri="{FF2B5EF4-FFF2-40B4-BE49-F238E27FC236}">
                      <a16:creationId xmlns:a16="http://schemas.microsoft.com/office/drawing/2014/main" id="{B2C13815-3E2E-C941-6BD2-65F774A678F8}"/>
                    </a:ext>
                  </a:extLst>
                </p14:cNvPr>
                <p14:cNvContentPartPr/>
                <p14:nvPr/>
              </p14:nvContentPartPr>
              <p14:xfrm>
                <a:off x="3842640" y="7462621"/>
                <a:ext cx="360" cy="9720"/>
              </p14:xfrm>
            </p:contentPart>
          </mc:Choice>
          <mc:Fallback xmlns="">
            <p:pic>
              <p:nvPicPr>
                <p:cNvPr id="66" name="Ink 65" descr="Drawing point">
                  <a:extLst>
                    <a:ext uri="{FF2B5EF4-FFF2-40B4-BE49-F238E27FC236}">
                      <a16:creationId xmlns:a16="http://schemas.microsoft.com/office/drawing/2014/main" id="{9FE62378-625A-40E4-A5E5-226DF2DDE5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36160" y="7456861"/>
                  <a:ext cx="13320" cy="2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2CF9AAB-576D-A5E6-DBEC-BCEC76906D19}"/>
                </a:ext>
              </a:extLst>
            </p:cNvPr>
            <p:cNvGrpSpPr/>
            <p:nvPr/>
          </p:nvGrpSpPr>
          <p:grpSpPr>
            <a:xfrm>
              <a:off x="9273127" y="-702828"/>
              <a:ext cx="3657600" cy="3657600"/>
              <a:chOff x="6770194" y="237413"/>
              <a:chExt cx="4206240" cy="420624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B793F35-23B6-FC67-3F65-881CCF5DA1F5}"/>
                  </a:ext>
                </a:extLst>
              </p:cNvPr>
              <p:cNvSpPr/>
              <p:nvPr/>
            </p:nvSpPr>
            <p:spPr>
              <a:xfrm rot="12281876">
                <a:off x="6770194" y="237413"/>
                <a:ext cx="4206240" cy="420624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84EB421-8D76-62FE-C0E4-D5C53BA1394E}"/>
                  </a:ext>
                </a:extLst>
              </p:cNvPr>
              <p:cNvSpPr/>
              <p:nvPr/>
            </p:nvSpPr>
            <p:spPr>
              <a:xfrm>
                <a:off x="7552506" y="926366"/>
                <a:ext cx="2734056" cy="2734056"/>
              </a:xfrm>
              <a:prstGeom prst="ellipse">
                <a:avLst/>
              </a:prstGeom>
              <a:solidFill>
                <a:srgbClr val="0E132C">
                  <a:alpha val="35000"/>
                </a:srgbClr>
              </a:solidFill>
              <a:ln w="3175">
                <a:solidFill>
                  <a:srgbClr val="C8A52D">
                    <a:alpha val="3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8EACC30-44F3-9F65-64EE-5C426A1FD403}"/>
                  </a:ext>
                </a:extLst>
              </p:cNvPr>
              <p:cNvSpPr/>
              <p:nvPr/>
            </p:nvSpPr>
            <p:spPr>
              <a:xfrm>
                <a:off x="7815396" y="1189256"/>
                <a:ext cx="2208276" cy="2208276"/>
              </a:xfrm>
              <a:prstGeom prst="ellipse">
                <a:avLst/>
              </a:prstGeom>
              <a:solidFill>
                <a:srgbClr val="0E132C">
                  <a:alpha val="60000"/>
                </a:srgbClr>
              </a:solidFill>
              <a:ln w="6350">
                <a:solidFill>
                  <a:srgbClr val="C8A52D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B638B91-DF53-D2A6-1729-EE942B8E524E}"/>
                  </a:ext>
                </a:extLst>
              </p:cNvPr>
              <p:cNvSpPr/>
              <p:nvPr/>
            </p:nvSpPr>
            <p:spPr>
              <a:xfrm>
                <a:off x="8030906" y="1404766"/>
                <a:ext cx="1787652" cy="1787652"/>
              </a:xfrm>
              <a:prstGeom prst="ellipse">
                <a:avLst/>
              </a:prstGeom>
              <a:solidFill>
                <a:srgbClr val="162B4F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5525F05-21D8-04B1-03EC-B2861734B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1896" y="2348962"/>
                <a:ext cx="1577340" cy="5526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2" descr="NSF_LOGO_4-Color_bitmap_Logo.png">
                <a:extLst>
                  <a:ext uri="{FF2B5EF4-FFF2-40B4-BE49-F238E27FC236}">
                    <a16:creationId xmlns:a16="http://schemas.microsoft.com/office/drawing/2014/main" id="{DB5F99CE-A9B0-87E7-7C05-3DCC72633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085" y="1491820"/>
                <a:ext cx="837596" cy="84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37A52B3-64EF-E576-58BF-85388CADF49A}"/>
                  </a:ext>
                </a:extLst>
              </p:cNvPr>
              <p:cNvSpPr/>
              <p:nvPr/>
            </p:nvSpPr>
            <p:spPr>
              <a:xfrm rot="10800000">
                <a:off x="7343741" y="739164"/>
                <a:ext cx="3154680" cy="315468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24C7377-44A5-BB3B-8298-613289EB0201}"/>
                </a:ext>
              </a:extLst>
            </p:cNvPr>
            <p:cNvSpPr/>
            <p:nvPr/>
          </p:nvSpPr>
          <p:spPr>
            <a:xfrm rot="12281876">
              <a:off x="8627521" y="-1380404"/>
              <a:ext cx="5029200" cy="5029200"/>
            </a:xfrm>
            <a:prstGeom prst="ellipse">
              <a:avLst/>
            </a:prstGeom>
            <a:noFill/>
            <a:ln w="3175">
              <a:solidFill>
                <a:srgbClr val="C8A52D">
                  <a:alpha val="1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41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Text and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2FF66795-6E92-4CF4-E9C9-9FCB483D5901}"/>
              </a:ext>
            </a:extLst>
          </p:cNvPr>
          <p:cNvGrpSpPr/>
          <p:nvPr userDrawn="1"/>
        </p:nvGrpSpPr>
        <p:grpSpPr>
          <a:xfrm>
            <a:off x="-165754" y="963277"/>
            <a:ext cx="12184380" cy="265103"/>
            <a:chOff x="2052749" y="2026877"/>
            <a:chExt cx="7328436" cy="26510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4B0C3BB-77E4-3599-341C-82EF3B4A2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696" l="5000" r="94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4" b="-3233"/>
            <a:stretch/>
          </p:blipFill>
          <p:spPr>
            <a:xfrm>
              <a:off x="2052749" y="2026877"/>
              <a:ext cx="193873" cy="265103"/>
            </a:xfrm>
            <a:prstGeom prst="rect">
              <a:avLst/>
            </a:prstGeom>
            <a:ln>
              <a:noFill/>
            </a:ln>
            <a:effectLst>
              <a:glow rad="50800">
                <a:srgbClr val="FF0000">
                  <a:alpha val="60000"/>
                </a:srgbClr>
              </a:glow>
            </a:effectLst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0C5E8A1-088F-6049-D9F8-C717E9B04016}"/>
                </a:ext>
              </a:extLst>
            </p:cNvPr>
            <p:cNvCxnSpPr>
              <a:cxnSpLocks/>
            </p:cNvCxnSpPr>
            <p:nvPr/>
          </p:nvCxnSpPr>
          <p:spPr>
            <a:xfrm>
              <a:off x="2150379" y="2159429"/>
              <a:ext cx="7230806" cy="0"/>
            </a:xfrm>
            <a:prstGeom prst="line">
              <a:avLst/>
            </a:prstGeom>
            <a:ln w="12700">
              <a:gradFill>
                <a:gsLst>
                  <a:gs pos="36000">
                    <a:srgbClr val="FF0000"/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glow rad="635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99"/>
            <a:ext cx="10087555" cy="10649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Full-slide single text box w/bullets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>
            <a:lvl1pPr algn="l">
              <a:defRPr sz="1100"/>
            </a:lvl1pPr>
          </a:lstStyle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4925" y="642359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0019AADA-B50C-4EDE-9F0B-A96D4EAAA5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556CF2-1FBE-0F3B-BEAF-D373A8436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" y="1188720"/>
            <a:ext cx="5902931" cy="4819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574675" indent="-341313">
              <a:lnSpc>
                <a:spcPct val="100000"/>
              </a:lnSpc>
              <a:spcBef>
                <a:spcPts val="600"/>
              </a:spcBef>
              <a:buClr>
                <a:srgbClr val="779FD0"/>
              </a:buClr>
              <a:buSzPct val="100000"/>
              <a:buFont typeface="Webdings" panose="05030102010509060703" pitchFamily="18" charset="2"/>
              <a:buChar char="&lt;"/>
              <a:defRPr sz="2000"/>
            </a:lvl2pPr>
            <a:lvl3pPr marL="862013" indent="-290513">
              <a:lnSpc>
                <a:spcPct val="100000"/>
              </a:lnSpc>
              <a:spcAft>
                <a:spcPts val="300"/>
              </a:spcAft>
              <a:buClr>
                <a:schemeClr val="accent4"/>
              </a:buClr>
              <a:buSzPct val="80000"/>
              <a:buFont typeface="Arial" panose="020B0604020202020204" pitchFamily="34" charset="0"/>
              <a:buChar char="►"/>
              <a:defRPr sz="1800"/>
            </a:lvl3pPr>
            <a:lvl4pPr marL="1376363" indent="-228600">
              <a:lnSpc>
                <a:spcPct val="100000"/>
              </a:lnSpc>
              <a:buClrTx/>
              <a:buFont typeface="Calibri" panose="020F0502020204030204" pitchFamily="34" charset="0"/>
              <a:buChar char="-"/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Sub-bullet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A4F5CD30-95AB-B841-72F6-8DE7F2A2A1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7630" y="1807864"/>
            <a:ext cx="5820995" cy="42469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265935-BD0F-42D2-9903-EE472582D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6950" y="6183313"/>
            <a:ext cx="3798888" cy="365125"/>
          </a:xfrm>
          <a:solidFill>
            <a:srgbClr val="0C0C21"/>
          </a:solidFill>
          <a:ln>
            <a:solidFill>
              <a:srgbClr val="C8A52D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3514EDB-DB2C-B219-B1E1-EA5F9AC20530}"/>
              </a:ext>
            </a:extLst>
          </p:cNvPr>
          <p:cNvGrpSpPr/>
          <p:nvPr userDrawn="1"/>
        </p:nvGrpSpPr>
        <p:grpSpPr>
          <a:xfrm>
            <a:off x="4076274" y="-1659323"/>
            <a:ext cx="9814081" cy="8852745"/>
            <a:chOff x="3842640" y="-1380404"/>
            <a:chExt cx="9814081" cy="88527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1" name="Ink 70" descr="Drawing point">
                  <a:extLst>
                    <a:ext uri="{FF2B5EF4-FFF2-40B4-BE49-F238E27FC236}">
                      <a16:creationId xmlns:a16="http://schemas.microsoft.com/office/drawing/2014/main" id="{79EA46AD-751D-4CB9-4612-0691EF44F8CD}"/>
                    </a:ext>
                  </a:extLst>
                </p14:cNvPr>
                <p14:cNvContentPartPr/>
                <p14:nvPr/>
              </p14:nvContentPartPr>
              <p14:xfrm>
                <a:off x="3842640" y="7462621"/>
                <a:ext cx="360" cy="9720"/>
              </p14:xfrm>
            </p:contentPart>
          </mc:Choice>
          <mc:Fallback xmlns="">
            <p:pic>
              <p:nvPicPr>
                <p:cNvPr id="66" name="Ink 65" descr="Drawing point">
                  <a:extLst>
                    <a:ext uri="{FF2B5EF4-FFF2-40B4-BE49-F238E27FC236}">
                      <a16:creationId xmlns:a16="http://schemas.microsoft.com/office/drawing/2014/main" id="{9FE62378-625A-40E4-A5E5-226DF2DDE5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36160" y="7456861"/>
                  <a:ext cx="13320" cy="2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51401F2-2B31-2887-21A0-FA698B573712}"/>
                </a:ext>
              </a:extLst>
            </p:cNvPr>
            <p:cNvGrpSpPr/>
            <p:nvPr/>
          </p:nvGrpSpPr>
          <p:grpSpPr>
            <a:xfrm>
              <a:off x="9273127" y="-702828"/>
              <a:ext cx="3657600" cy="3657600"/>
              <a:chOff x="6770194" y="237413"/>
              <a:chExt cx="4206240" cy="420624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C56DA90-86CE-50D5-DD6A-9E140A98B31C}"/>
                  </a:ext>
                </a:extLst>
              </p:cNvPr>
              <p:cNvSpPr/>
              <p:nvPr/>
            </p:nvSpPr>
            <p:spPr>
              <a:xfrm rot="12281876">
                <a:off x="6770194" y="237413"/>
                <a:ext cx="4206240" cy="420624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6D33B58-B1FD-C10B-72A9-8A2F0375A4F4}"/>
                  </a:ext>
                </a:extLst>
              </p:cNvPr>
              <p:cNvSpPr/>
              <p:nvPr/>
            </p:nvSpPr>
            <p:spPr>
              <a:xfrm>
                <a:off x="7552506" y="926366"/>
                <a:ext cx="2734056" cy="2734056"/>
              </a:xfrm>
              <a:prstGeom prst="ellipse">
                <a:avLst/>
              </a:prstGeom>
              <a:solidFill>
                <a:srgbClr val="0E132C">
                  <a:alpha val="35000"/>
                </a:srgbClr>
              </a:solidFill>
              <a:ln w="3175">
                <a:solidFill>
                  <a:srgbClr val="C8A52D">
                    <a:alpha val="3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FF4ADEE-CC49-8B34-DA86-2C219FAE4729}"/>
                  </a:ext>
                </a:extLst>
              </p:cNvPr>
              <p:cNvSpPr/>
              <p:nvPr/>
            </p:nvSpPr>
            <p:spPr>
              <a:xfrm>
                <a:off x="7815396" y="1189256"/>
                <a:ext cx="2208276" cy="2208276"/>
              </a:xfrm>
              <a:prstGeom prst="ellipse">
                <a:avLst/>
              </a:prstGeom>
              <a:solidFill>
                <a:srgbClr val="0E132C">
                  <a:alpha val="60000"/>
                </a:srgbClr>
              </a:solidFill>
              <a:ln w="6350">
                <a:solidFill>
                  <a:srgbClr val="C8A52D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EF36BC4-E752-EAA7-06CA-2B0EB4552809}"/>
                  </a:ext>
                </a:extLst>
              </p:cNvPr>
              <p:cNvSpPr/>
              <p:nvPr/>
            </p:nvSpPr>
            <p:spPr>
              <a:xfrm>
                <a:off x="8030906" y="1404766"/>
                <a:ext cx="1787652" cy="1787652"/>
              </a:xfrm>
              <a:prstGeom prst="ellipse">
                <a:avLst/>
              </a:prstGeom>
              <a:solidFill>
                <a:srgbClr val="162B4F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F45F0885-2404-F7BC-5DA4-9C52511FB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1896" y="2348962"/>
                <a:ext cx="1577340" cy="5526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9" name="Picture 2" descr="NSF_LOGO_4-Color_bitmap_Logo.png">
                <a:extLst>
                  <a:ext uri="{FF2B5EF4-FFF2-40B4-BE49-F238E27FC236}">
                    <a16:creationId xmlns:a16="http://schemas.microsoft.com/office/drawing/2014/main" id="{75FB967B-EAEF-D62E-A1F2-140A56965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085" y="1491820"/>
                <a:ext cx="837596" cy="84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904F39F-D188-669F-4D8A-021662DBCEF3}"/>
                  </a:ext>
                </a:extLst>
              </p:cNvPr>
              <p:cNvSpPr/>
              <p:nvPr/>
            </p:nvSpPr>
            <p:spPr>
              <a:xfrm rot="10800000">
                <a:off x="7343741" y="739164"/>
                <a:ext cx="3154680" cy="315468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C130C69-43D4-105D-1EBD-5663C9EE52AC}"/>
                </a:ext>
              </a:extLst>
            </p:cNvPr>
            <p:cNvSpPr/>
            <p:nvPr/>
          </p:nvSpPr>
          <p:spPr>
            <a:xfrm rot="12281876">
              <a:off x="8627521" y="-1380404"/>
              <a:ext cx="5029200" cy="5029200"/>
            </a:xfrm>
            <a:prstGeom prst="ellipse">
              <a:avLst/>
            </a:prstGeom>
            <a:noFill/>
            <a:ln w="3175">
              <a:solidFill>
                <a:srgbClr val="C8A52D">
                  <a:alpha val="1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618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W Number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99"/>
            <a:ext cx="10087555" cy="10649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Half-slide numbered bulleted list (room for fig.)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>
            <a:lvl1pPr algn="l">
              <a:defRPr sz="1100"/>
            </a:lvl1pPr>
          </a:lstStyle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7971" y="6423599"/>
            <a:ext cx="540154" cy="365125"/>
          </a:xfrm>
        </p:spPr>
        <p:txBody>
          <a:bodyPr/>
          <a:lstStyle>
            <a:lvl1pPr algn="r">
              <a:defRPr/>
            </a:lvl1pPr>
          </a:lstStyle>
          <a:p>
            <a:fld id="{0019AADA-B50C-4EDE-9F0B-A96D4EAAA5A0}" type="slidenum">
              <a:rPr lang="en-US" smtClean="0"/>
              <a:pPr/>
              <a:t>‹#›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42640" y="7398453"/>
              <a:ext cx="360" cy="9720"/>
            </p14:xfrm>
          </p:contentPart>
        </mc:Choice>
        <mc:Fallback xmlns="">
          <p:pic>
            <p:nvPicPr>
              <p:cNvPr id="66" name="Ink 65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3640" y="7389453"/>
                <a:ext cx="1800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CE63A9C3-06DF-4F34-4228-56F013F6F16B}"/>
              </a:ext>
            </a:extLst>
          </p:cNvPr>
          <p:cNvGrpSpPr/>
          <p:nvPr userDrawn="1"/>
        </p:nvGrpSpPr>
        <p:grpSpPr>
          <a:xfrm>
            <a:off x="-165754" y="963277"/>
            <a:ext cx="12184380" cy="265103"/>
            <a:chOff x="2052749" y="2026877"/>
            <a:chExt cx="7328436" cy="26510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7EF4C7-D591-CC10-B4FF-7C0D976AD827}"/>
                </a:ext>
              </a:extLst>
            </p:cNvPr>
            <p:cNvCxnSpPr>
              <a:cxnSpLocks/>
            </p:cNvCxnSpPr>
            <p:nvPr/>
          </p:nvCxnSpPr>
          <p:spPr>
            <a:xfrm>
              <a:off x="2150379" y="2159429"/>
              <a:ext cx="7230806" cy="0"/>
            </a:xfrm>
            <a:prstGeom prst="line">
              <a:avLst/>
            </a:prstGeom>
            <a:ln w="12700">
              <a:gradFill>
                <a:gsLst>
                  <a:gs pos="36000">
                    <a:srgbClr val="FF0000"/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glow rad="635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0D31E8F-2D37-F760-8A88-2FAAABE53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96" l="5000" r="94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4" b="-3233"/>
            <a:stretch/>
          </p:blipFill>
          <p:spPr>
            <a:xfrm>
              <a:off x="2052749" y="2026877"/>
              <a:ext cx="193873" cy="265103"/>
            </a:xfrm>
            <a:prstGeom prst="rect">
              <a:avLst/>
            </a:prstGeom>
            <a:ln>
              <a:noFill/>
            </a:ln>
            <a:effectLst>
              <a:glow rad="50800">
                <a:srgbClr val="FF0000">
                  <a:alpha val="60000"/>
                </a:srgbClr>
              </a:glow>
            </a:effectLst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5C7EFD-86EB-0D88-861A-D505273630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39" y="1188720"/>
            <a:ext cx="6217920" cy="49942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698309" indent="-457200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rabicParenR"/>
              <a:defRPr sz="2000"/>
            </a:lvl2pPr>
            <a:lvl3pPr marL="1090613" indent="-342900">
              <a:lnSpc>
                <a:spcPct val="100000"/>
              </a:lnSpc>
              <a:spcAft>
                <a:spcPts val="300"/>
              </a:spcAft>
              <a:buClrTx/>
              <a:buSzPct val="100000"/>
              <a:buFont typeface="+mj-lt"/>
              <a:buAutoNum type="alphaLcPeriod"/>
              <a:defRPr sz="1800"/>
            </a:lvl3pPr>
            <a:lvl4pPr marL="1376363" indent="-228600">
              <a:lnSpc>
                <a:spcPct val="100000"/>
              </a:lnSpc>
              <a:buClrTx/>
              <a:buFont typeface="Calibri" panose="020F0502020204030204" pitchFamily="34" charset="0"/>
              <a:buChar char="-"/>
              <a:defRPr sz="1600"/>
            </a:lvl4pPr>
          </a:lstStyle>
          <a:p>
            <a:pPr lvl="0"/>
            <a:r>
              <a:rPr lang="en-US" dirty="0"/>
              <a:t>Numbered bulleted list:</a:t>
            </a:r>
          </a:p>
          <a:p>
            <a:pPr lvl="1"/>
            <a:r>
              <a:rPr lang="en-US" dirty="0"/>
              <a:t>First numbered bullet</a:t>
            </a:r>
          </a:p>
          <a:p>
            <a:pPr lvl="2"/>
            <a:r>
              <a:rPr lang="en-US" dirty="0"/>
              <a:t>Sub-number bullet</a:t>
            </a:r>
          </a:p>
          <a:p>
            <a:pPr lvl="1"/>
            <a:r>
              <a:rPr lang="en-US" dirty="0"/>
              <a:t>Second numbered bullet</a:t>
            </a:r>
          </a:p>
          <a:p>
            <a:pPr lvl="2"/>
            <a:r>
              <a:rPr lang="en-US" dirty="0"/>
              <a:t>Sub-number bullet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988204A-A4B6-E8F4-800E-E8500CEB451F}"/>
              </a:ext>
            </a:extLst>
          </p:cNvPr>
          <p:cNvGrpSpPr/>
          <p:nvPr userDrawn="1"/>
        </p:nvGrpSpPr>
        <p:grpSpPr>
          <a:xfrm>
            <a:off x="4076274" y="-1659323"/>
            <a:ext cx="9814081" cy="8852745"/>
            <a:chOff x="3842640" y="-1380404"/>
            <a:chExt cx="9814081" cy="88527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0" name="Ink 69" descr="Drawing point">
                  <a:extLst>
                    <a:ext uri="{FF2B5EF4-FFF2-40B4-BE49-F238E27FC236}">
                      <a16:creationId xmlns:a16="http://schemas.microsoft.com/office/drawing/2014/main" id="{979F5AA7-2ACE-38A1-22FF-E18B670278F8}"/>
                    </a:ext>
                  </a:extLst>
                </p14:cNvPr>
                <p14:cNvContentPartPr/>
                <p14:nvPr/>
              </p14:nvContentPartPr>
              <p14:xfrm>
                <a:off x="3842640" y="7462621"/>
                <a:ext cx="360" cy="9720"/>
              </p14:xfrm>
            </p:contentPart>
          </mc:Choice>
          <mc:Fallback xmlns="">
            <p:pic>
              <p:nvPicPr>
                <p:cNvPr id="66" name="Ink 65" descr="Drawing point">
                  <a:extLst>
                    <a:ext uri="{FF2B5EF4-FFF2-40B4-BE49-F238E27FC236}">
                      <a16:creationId xmlns:a16="http://schemas.microsoft.com/office/drawing/2014/main" id="{9FE62378-625A-40E4-A5E5-226DF2DDE5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36160" y="7456861"/>
                  <a:ext cx="13320" cy="2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020FA93-356F-F6FD-576B-3DFE1FEFA60B}"/>
                </a:ext>
              </a:extLst>
            </p:cNvPr>
            <p:cNvGrpSpPr/>
            <p:nvPr/>
          </p:nvGrpSpPr>
          <p:grpSpPr>
            <a:xfrm>
              <a:off x="9273127" y="-702828"/>
              <a:ext cx="3657600" cy="3657600"/>
              <a:chOff x="6770194" y="237413"/>
              <a:chExt cx="4206240" cy="420624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C47D0EA-921B-136D-95E6-F74ACB6EAA43}"/>
                  </a:ext>
                </a:extLst>
              </p:cNvPr>
              <p:cNvSpPr/>
              <p:nvPr/>
            </p:nvSpPr>
            <p:spPr>
              <a:xfrm rot="12281876">
                <a:off x="6770194" y="237413"/>
                <a:ext cx="4206240" cy="420624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07199ED-366B-0A72-3642-6B72968563A3}"/>
                  </a:ext>
                </a:extLst>
              </p:cNvPr>
              <p:cNvSpPr/>
              <p:nvPr/>
            </p:nvSpPr>
            <p:spPr>
              <a:xfrm>
                <a:off x="7552506" y="926366"/>
                <a:ext cx="2734056" cy="2734056"/>
              </a:xfrm>
              <a:prstGeom prst="ellipse">
                <a:avLst/>
              </a:prstGeom>
              <a:solidFill>
                <a:srgbClr val="0E132C">
                  <a:alpha val="35000"/>
                </a:srgbClr>
              </a:solidFill>
              <a:ln w="3175">
                <a:solidFill>
                  <a:srgbClr val="C8A52D">
                    <a:alpha val="3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70BDF90-871C-75DA-6282-E443E134DE81}"/>
                  </a:ext>
                </a:extLst>
              </p:cNvPr>
              <p:cNvSpPr/>
              <p:nvPr/>
            </p:nvSpPr>
            <p:spPr>
              <a:xfrm>
                <a:off x="7815396" y="1189256"/>
                <a:ext cx="2208276" cy="2208276"/>
              </a:xfrm>
              <a:prstGeom prst="ellipse">
                <a:avLst/>
              </a:prstGeom>
              <a:solidFill>
                <a:srgbClr val="0E132C">
                  <a:alpha val="60000"/>
                </a:srgbClr>
              </a:solidFill>
              <a:ln w="6350">
                <a:solidFill>
                  <a:srgbClr val="C8A52D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43B9061-F4E6-4BEF-58EA-B63E89FE3108}"/>
                  </a:ext>
                </a:extLst>
              </p:cNvPr>
              <p:cNvSpPr/>
              <p:nvPr/>
            </p:nvSpPr>
            <p:spPr>
              <a:xfrm>
                <a:off x="8030906" y="1404766"/>
                <a:ext cx="1787652" cy="1787652"/>
              </a:xfrm>
              <a:prstGeom prst="ellipse">
                <a:avLst/>
              </a:prstGeom>
              <a:solidFill>
                <a:srgbClr val="162B4F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9F894E6A-A83A-24F0-DF1A-75439F5FF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1896" y="2348962"/>
                <a:ext cx="1577340" cy="5526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8" name="Picture 2" descr="NSF_LOGO_4-Color_bitmap_Logo.png">
                <a:extLst>
                  <a:ext uri="{FF2B5EF4-FFF2-40B4-BE49-F238E27FC236}">
                    <a16:creationId xmlns:a16="http://schemas.microsoft.com/office/drawing/2014/main" id="{CE076AAB-7F95-6BBC-BB00-0974B965B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085" y="1491820"/>
                <a:ext cx="837596" cy="84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19B0D95-603D-C368-958D-DEF9CC2818A0}"/>
                  </a:ext>
                </a:extLst>
              </p:cNvPr>
              <p:cNvSpPr/>
              <p:nvPr/>
            </p:nvSpPr>
            <p:spPr>
              <a:xfrm rot="10800000">
                <a:off x="7343741" y="739164"/>
                <a:ext cx="3154680" cy="315468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0FE53B0-DC37-CBCC-FF93-A8106C6FF3D4}"/>
                </a:ext>
              </a:extLst>
            </p:cNvPr>
            <p:cNvSpPr/>
            <p:nvPr/>
          </p:nvSpPr>
          <p:spPr>
            <a:xfrm rot="12281876">
              <a:off x="8627521" y="-1380404"/>
              <a:ext cx="5029200" cy="5029200"/>
            </a:xfrm>
            <a:prstGeom prst="ellipse">
              <a:avLst/>
            </a:prstGeom>
            <a:noFill/>
            <a:ln w="3175">
              <a:solidFill>
                <a:srgbClr val="C8A52D">
                  <a:alpha val="1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521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W Letter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99"/>
            <a:ext cx="10087555" cy="10649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Half-slide lettered bulleted list (room for fig.)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>
            <a:lvl1pPr algn="l">
              <a:defRPr sz="1100"/>
            </a:lvl1pPr>
          </a:lstStyle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7971" y="6423599"/>
            <a:ext cx="540154" cy="365125"/>
          </a:xfrm>
        </p:spPr>
        <p:txBody>
          <a:bodyPr/>
          <a:lstStyle>
            <a:lvl1pPr algn="r">
              <a:defRPr/>
            </a:lvl1pPr>
          </a:lstStyle>
          <a:p>
            <a:fld id="{0019AADA-B50C-4EDE-9F0B-A96D4EAAA5A0}" type="slidenum">
              <a:rPr lang="en-US" smtClean="0"/>
              <a:pPr/>
              <a:t>‹#›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42640" y="7398453"/>
              <a:ext cx="360" cy="9720"/>
            </p14:xfrm>
          </p:contentPart>
        </mc:Choice>
        <mc:Fallback xmlns="">
          <p:pic>
            <p:nvPicPr>
              <p:cNvPr id="66" name="Ink 65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3640" y="7389453"/>
                <a:ext cx="1800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CE63A9C3-06DF-4F34-4228-56F013F6F16B}"/>
              </a:ext>
            </a:extLst>
          </p:cNvPr>
          <p:cNvGrpSpPr/>
          <p:nvPr userDrawn="1"/>
        </p:nvGrpSpPr>
        <p:grpSpPr>
          <a:xfrm>
            <a:off x="-165754" y="963277"/>
            <a:ext cx="12184380" cy="265103"/>
            <a:chOff x="2052749" y="2026877"/>
            <a:chExt cx="7328436" cy="26510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7EF4C7-D591-CC10-B4FF-7C0D976AD827}"/>
                </a:ext>
              </a:extLst>
            </p:cNvPr>
            <p:cNvCxnSpPr>
              <a:cxnSpLocks/>
            </p:cNvCxnSpPr>
            <p:nvPr/>
          </p:nvCxnSpPr>
          <p:spPr>
            <a:xfrm>
              <a:off x="2150379" y="2159429"/>
              <a:ext cx="7230806" cy="0"/>
            </a:xfrm>
            <a:prstGeom prst="line">
              <a:avLst/>
            </a:prstGeom>
            <a:ln w="12700">
              <a:gradFill>
                <a:gsLst>
                  <a:gs pos="36000">
                    <a:srgbClr val="FF0000"/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glow rad="635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0D31E8F-2D37-F760-8A88-2FAAABE53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96" l="5000" r="94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4" b="-3233"/>
            <a:stretch/>
          </p:blipFill>
          <p:spPr>
            <a:xfrm>
              <a:off x="2052749" y="2026877"/>
              <a:ext cx="193873" cy="265103"/>
            </a:xfrm>
            <a:prstGeom prst="rect">
              <a:avLst/>
            </a:prstGeom>
            <a:ln>
              <a:noFill/>
            </a:ln>
            <a:effectLst>
              <a:glow rad="50800">
                <a:srgbClr val="FF0000">
                  <a:alpha val="60000"/>
                </a:srgbClr>
              </a:glow>
            </a:effectLst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5C7EFD-86EB-0D88-861A-D505273630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" y="1188720"/>
            <a:ext cx="6217920" cy="49942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698309" indent="-457200">
              <a:lnSpc>
                <a:spcPct val="100000"/>
              </a:lnSpc>
              <a:spcBef>
                <a:spcPts val="600"/>
              </a:spcBef>
              <a:buClrTx/>
              <a:buFont typeface="+mj-lt"/>
              <a:buAutoNum type="alphaUcPeriod"/>
              <a:defRPr sz="2000"/>
            </a:lvl2pPr>
            <a:lvl3pPr marL="1090613" indent="-342900">
              <a:lnSpc>
                <a:spcPct val="100000"/>
              </a:lnSpc>
              <a:spcAft>
                <a:spcPts val="300"/>
              </a:spcAft>
              <a:buClrTx/>
              <a:buSzPct val="100000"/>
              <a:buFont typeface="+mj-lt"/>
              <a:buAutoNum type="romanLcPeriod"/>
              <a:defRPr sz="1800"/>
            </a:lvl3pPr>
            <a:lvl4pPr marL="1376363" indent="-228600">
              <a:lnSpc>
                <a:spcPct val="100000"/>
              </a:lnSpc>
              <a:buClrTx/>
              <a:buFont typeface="Calibri" panose="020F0502020204030204" pitchFamily="34" charset="0"/>
              <a:buChar char="-"/>
              <a:defRPr sz="1600"/>
            </a:lvl4pPr>
          </a:lstStyle>
          <a:p>
            <a:pPr lvl="0"/>
            <a:r>
              <a:rPr lang="en-US" dirty="0"/>
              <a:t>Lettered bulleted list:</a:t>
            </a:r>
          </a:p>
          <a:p>
            <a:pPr lvl="1"/>
            <a:r>
              <a:rPr lang="en-US" dirty="0"/>
              <a:t>First numbered bullet</a:t>
            </a:r>
          </a:p>
          <a:p>
            <a:pPr lvl="2"/>
            <a:r>
              <a:rPr lang="en-US" dirty="0"/>
              <a:t>Sub-number bullet</a:t>
            </a:r>
          </a:p>
          <a:p>
            <a:pPr lvl="1"/>
            <a:r>
              <a:rPr lang="en-US" dirty="0"/>
              <a:t>Second numbered bullet</a:t>
            </a:r>
          </a:p>
          <a:p>
            <a:pPr lvl="2"/>
            <a:r>
              <a:rPr lang="en-US" dirty="0"/>
              <a:t>Sub-number bullet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90BA968-DDB2-D6EC-7EDA-2E07DA8988C7}"/>
              </a:ext>
            </a:extLst>
          </p:cNvPr>
          <p:cNvGrpSpPr/>
          <p:nvPr userDrawn="1"/>
        </p:nvGrpSpPr>
        <p:grpSpPr>
          <a:xfrm>
            <a:off x="4076274" y="-1659323"/>
            <a:ext cx="9814081" cy="8852745"/>
            <a:chOff x="3842640" y="-1380404"/>
            <a:chExt cx="9814081" cy="88527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0" name="Ink 69" descr="Drawing point">
                  <a:extLst>
                    <a:ext uri="{FF2B5EF4-FFF2-40B4-BE49-F238E27FC236}">
                      <a16:creationId xmlns:a16="http://schemas.microsoft.com/office/drawing/2014/main" id="{2EE91A99-9037-5D18-1716-98902DB5C7DB}"/>
                    </a:ext>
                  </a:extLst>
                </p14:cNvPr>
                <p14:cNvContentPartPr/>
                <p14:nvPr/>
              </p14:nvContentPartPr>
              <p14:xfrm>
                <a:off x="3842640" y="7462621"/>
                <a:ext cx="360" cy="9720"/>
              </p14:xfrm>
            </p:contentPart>
          </mc:Choice>
          <mc:Fallback xmlns="">
            <p:pic>
              <p:nvPicPr>
                <p:cNvPr id="66" name="Ink 65" descr="Drawing point">
                  <a:extLst>
                    <a:ext uri="{FF2B5EF4-FFF2-40B4-BE49-F238E27FC236}">
                      <a16:creationId xmlns:a16="http://schemas.microsoft.com/office/drawing/2014/main" id="{9FE62378-625A-40E4-A5E5-226DF2DDE5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36160" y="7456861"/>
                  <a:ext cx="13320" cy="2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130A36B-BA58-488A-9D52-7328BF215AA6}"/>
                </a:ext>
              </a:extLst>
            </p:cNvPr>
            <p:cNvGrpSpPr/>
            <p:nvPr/>
          </p:nvGrpSpPr>
          <p:grpSpPr>
            <a:xfrm>
              <a:off x="9273127" y="-702828"/>
              <a:ext cx="3657600" cy="3657600"/>
              <a:chOff x="6770194" y="237413"/>
              <a:chExt cx="4206240" cy="420624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511E311-D12E-3E8E-57AC-592D5A750595}"/>
                  </a:ext>
                </a:extLst>
              </p:cNvPr>
              <p:cNvSpPr/>
              <p:nvPr/>
            </p:nvSpPr>
            <p:spPr>
              <a:xfrm rot="12281876">
                <a:off x="6770194" y="237413"/>
                <a:ext cx="4206240" cy="420624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2C03542-B3C7-9348-543E-F075A88BBAE9}"/>
                  </a:ext>
                </a:extLst>
              </p:cNvPr>
              <p:cNvSpPr/>
              <p:nvPr/>
            </p:nvSpPr>
            <p:spPr>
              <a:xfrm>
                <a:off x="7552506" y="926366"/>
                <a:ext cx="2734056" cy="2734056"/>
              </a:xfrm>
              <a:prstGeom prst="ellipse">
                <a:avLst/>
              </a:prstGeom>
              <a:solidFill>
                <a:srgbClr val="0E132C">
                  <a:alpha val="35000"/>
                </a:srgbClr>
              </a:solidFill>
              <a:ln w="3175">
                <a:solidFill>
                  <a:srgbClr val="C8A52D">
                    <a:alpha val="3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4739BF4-A7AB-C210-21BD-1AC3C6D06BD8}"/>
                  </a:ext>
                </a:extLst>
              </p:cNvPr>
              <p:cNvSpPr/>
              <p:nvPr/>
            </p:nvSpPr>
            <p:spPr>
              <a:xfrm>
                <a:off x="7815396" y="1189256"/>
                <a:ext cx="2208276" cy="2208276"/>
              </a:xfrm>
              <a:prstGeom prst="ellipse">
                <a:avLst/>
              </a:prstGeom>
              <a:solidFill>
                <a:srgbClr val="0E132C">
                  <a:alpha val="60000"/>
                </a:srgbClr>
              </a:solidFill>
              <a:ln w="6350">
                <a:solidFill>
                  <a:srgbClr val="C8A52D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79971F87-6EC8-872F-4D62-01B899083FC4}"/>
                  </a:ext>
                </a:extLst>
              </p:cNvPr>
              <p:cNvSpPr/>
              <p:nvPr/>
            </p:nvSpPr>
            <p:spPr>
              <a:xfrm>
                <a:off x="8030906" y="1404766"/>
                <a:ext cx="1787652" cy="1787652"/>
              </a:xfrm>
              <a:prstGeom prst="ellipse">
                <a:avLst/>
              </a:prstGeom>
              <a:solidFill>
                <a:srgbClr val="162B4F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BB0DBCE9-A05B-AA70-1438-F8EFF0D48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1896" y="2348962"/>
                <a:ext cx="1577340" cy="5526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8" name="Picture 2" descr="NSF_LOGO_4-Color_bitmap_Logo.png">
                <a:extLst>
                  <a:ext uri="{FF2B5EF4-FFF2-40B4-BE49-F238E27FC236}">
                    <a16:creationId xmlns:a16="http://schemas.microsoft.com/office/drawing/2014/main" id="{66519A1D-52EF-22CA-B102-E03A72115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085" y="1491820"/>
                <a:ext cx="837596" cy="84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12DED89-5544-D7E5-7024-0ABFE0A4C12A}"/>
                  </a:ext>
                </a:extLst>
              </p:cNvPr>
              <p:cNvSpPr/>
              <p:nvPr/>
            </p:nvSpPr>
            <p:spPr>
              <a:xfrm rot="10800000">
                <a:off x="7343741" y="739164"/>
                <a:ext cx="3154680" cy="315468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C7B6190-CA6E-A8FE-CEBD-9C9FF268813B}"/>
                </a:ext>
              </a:extLst>
            </p:cNvPr>
            <p:cNvSpPr/>
            <p:nvPr/>
          </p:nvSpPr>
          <p:spPr>
            <a:xfrm rot="12281876">
              <a:off x="8627521" y="-1380404"/>
              <a:ext cx="5029200" cy="5029200"/>
            </a:xfrm>
            <a:prstGeom prst="ellipse">
              <a:avLst/>
            </a:prstGeom>
            <a:noFill/>
            <a:ln w="3175">
              <a:solidFill>
                <a:srgbClr val="C8A52D">
                  <a:alpha val="1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532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99"/>
            <a:ext cx="10087555" cy="10649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Full slide table w/caption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>
            <a:lvl1pPr algn="l">
              <a:defRPr sz="1100"/>
            </a:lvl1pPr>
          </a:lstStyle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4925" y="642359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0019AADA-B50C-4EDE-9F0B-A96D4EAAA5A0}" type="slidenum">
              <a:rPr lang="en-US" smtClean="0"/>
              <a:pPr/>
              <a:t>‹#›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42640" y="7398453"/>
              <a:ext cx="360" cy="9720"/>
            </p14:xfrm>
          </p:contentPart>
        </mc:Choice>
        <mc:Fallback xmlns="">
          <p:pic>
            <p:nvPicPr>
              <p:cNvPr id="66" name="Ink 65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3640" y="7389453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91D095F6-C416-47E6-0736-19CB38FCA06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457132" y="1603526"/>
            <a:ext cx="9096162" cy="38579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D2E0B53-2FE2-EF73-141E-FDCED8126F17}"/>
              </a:ext>
            </a:extLst>
          </p:cNvPr>
          <p:cNvGrpSpPr/>
          <p:nvPr userDrawn="1"/>
        </p:nvGrpSpPr>
        <p:grpSpPr>
          <a:xfrm>
            <a:off x="-165754" y="963277"/>
            <a:ext cx="12184380" cy="265103"/>
            <a:chOff x="2052749" y="2026877"/>
            <a:chExt cx="7328436" cy="26510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B85536F-8035-DB50-D7B4-3CB5D4DC75BD}"/>
                </a:ext>
              </a:extLst>
            </p:cNvPr>
            <p:cNvCxnSpPr>
              <a:cxnSpLocks/>
            </p:cNvCxnSpPr>
            <p:nvPr/>
          </p:nvCxnSpPr>
          <p:spPr>
            <a:xfrm>
              <a:off x="2150379" y="2159429"/>
              <a:ext cx="7230806" cy="0"/>
            </a:xfrm>
            <a:prstGeom prst="line">
              <a:avLst/>
            </a:prstGeom>
            <a:ln w="12700">
              <a:gradFill>
                <a:gsLst>
                  <a:gs pos="36000">
                    <a:srgbClr val="FF0000"/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glow rad="635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CA87A4F-87FF-18A6-AFA9-F2BF40201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696" l="5000" r="94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4" b="-3233"/>
            <a:stretch/>
          </p:blipFill>
          <p:spPr>
            <a:xfrm>
              <a:off x="2052749" y="2026877"/>
              <a:ext cx="193873" cy="265103"/>
            </a:xfrm>
            <a:prstGeom prst="rect">
              <a:avLst/>
            </a:prstGeom>
            <a:ln>
              <a:noFill/>
            </a:ln>
            <a:effectLst>
              <a:glow rad="50800">
                <a:srgbClr val="FF0000">
                  <a:alpha val="60000"/>
                </a:srgbClr>
              </a:glow>
            </a:effectLst>
          </p:spPr>
        </p:pic>
      </p:grp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394748B7-F927-A018-F20D-9632B13544C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14787" y="5752728"/>
            <a:ext cx="4162425" cy="471487"/>
          </a:xfrm>
          <a:solidFill>
            <a:srgbClr val="0E132C"/>
          </a:solidFill>
          <a:ln>
            <a:solidFill>
              <a:srgbClr val="C8A52D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726A918-27CB-7995-2892-57B0754F046F}"/>
              </a:ext>
            </a:extLst>
          </p:cNvPr>
          <p:cNvGrpSpPr/>
          <p:nvPr userDrawn="1"/>
        </p:nvGrpSpPr>
        <p:grpSpPr>
          <a:xfrm>
            <a:off x="4076274" y="-1659323"/>
            <a:ext cx="9814081" cy="8852745"/>
            <a:chOff x="3842640" y="-1380404"/>
            <a:chExt cx="9814081" cy="88527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1" name="Ink 70" descr="Drawing point">
                  <a:extLst>
                    <a:ext uri="{FF2B5EF4-FFF2-40B4-BE49-F238E27FC236}">
                      <a16:creationId xmlns:a16="http://schemas.microsoft.com/office/drawing/2014/main" id="{E857CC8B-5400-D7EA-DA85-EA354C7B4BA2}"/>
                    </a:ext>
                  </a:extLst>
                </p14:cNvPr>
                <p14:cNvContentPartPr/>
                <p14:nvPr/>
              </p14:nvContentPartPr>
              <p14:xfrm>
                <a:off x="3842640" y="7462621"/>
                <a:ext cx="360" cy="9720"/>
              </p14:xfrm>
            </p:contentPart>
          </mc:Choice>
          <mc:Fallback xmlns="">
            <p:pic>
              <p:nvPicPr>
                <p:cNvPr id="66" name="Ink 65" descr="Drawing point">
                  <a:extLst>
                    <a:ext uri="{FF2B5EF4-FFF2-40B4-BE49-F238E27FC236}">
                      <a16:creationId xmlns:a16="http://schemas.microsoft.com/office/drawing/2014/main" id="{9FE62378-625A-40E4-A5E5-226DF2DDE5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36160" y="7456861"/>
                  <a:ext cx="13320" cy="2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C224B32-FABE-4F58-94B6-F137BFBA9E7E}"/>
                </a:ext>
              </a:extLst>
            </p:cNvPr>
            <p:cNvGrpSpPr/>
            <p:nvPr/>
          </p:nvGrpSpPr>
          <p:grpSpPr>
            <a:xfrm>
              <a:off x="9273127" y="-702828"/>
              <a:ext cx="3657600" cy="3657600"/>
              <a:chOff x="6770194" y="237413"/>
              <a:chExt cx="4206240" cy="420624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03D4DCA-3D4D-FBBB-DFA8-6530D1352725}"/>
                  </a:ext>
                </a:extLst>
              </p:cNvPr>
              <p:cNvSpPr/>
              <p:nvPr/>
            </p:nvSpPr>
            <p:spPr>
              <a:xfrm rot="12281876">
                <a:off x="6770194" y="237413"/>
                <a:ext cx="4206240" cy="420624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25143EB-BDFF-F05E-9DF5-90593B59BE2B}"/>
                  </a:ext>
                </a:extLst>
              </p:cNvPr>
              <p:cNvSpPr/>
              <p:nvPr/>
            </p:nvSpPr>
            <p:spPr>
              <a:xfrm>
                <a:off x="7552506" y="926366"/>
                <a:ext cx="2734056" cy="2734056"/>
              </a:xfrm>
              <a:prstGeom prst="ellipse">
                <a:avLst/>
              </a:prstGeom>
              <a:solidFill>
                <a:srgbClr val="0E132C">
                  <a:alpha val="35000"/>
                </a:srgbClr>
              </a:solidFill>
              <a:ln w="3175">
                <a:solidFill>
                  <a:srgbClr val="C8A52D">
                    <a:alpha val="3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5338935-1A56-6CC1-F6A6-448FAC2F77E7}"/>
                  </a:ext>
                </a:extLst>
              </p:cNvPr>
              <p:cNvSpPr/>
              <p:nvPr/>
            </p:nvSpPr>
            <p:spPr>
              <a:xfrm>
                <a:off x="7815396" y="1189256"/>
                <a:ext cx="2208276" cy="2208276"/>
              </a:xfrm>
              <a:prstGeom prst="ellipse">
                <a:avLst/>
              </a:prstGeom>
              <a:solidFill>
                <a:srgbClr val="0E132C">
                  <a:alpha val="60000"/>
                </a:srgbClr>
              </a:solidFill>
              <a:ln w="6350">
                <a:solidFill>
                  <a:srgbClr val="C8A52D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704F5DA-9B8B-7A9D-5DDB-FF042B6F40F9}"/>
                  </a:ext>
                </a:extLst>
              </p:cNvPr>
              <p:cNvSpPr/>
              <p:nvPr/>
            </p:nvSpPr>
            <p:spPr>
              <a:xfrm>
                <a:off x="8030906" y="1404766"/>
                <a:ext cx="1787652" cy="1787652"/>
              </a:xfrm>
              <a:prstGeom prst="ellipse">
                <a:avLst/>
              </a:prstGeom>
              <a:solidFill>
                <a:srgbClr val="162B4F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F88C1FC-77BA-9422-C7B7-25B51CEB7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1896" y="2348962"/>
                <a:ext cx="1577340" cy="5526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9" name="Picture 2" descr="NSF_LOGO_4-Color_bitmap_Logo.png">
                <a:extLst>
                  <a:ext uri="{FF2B5EF4-FFF2-40B4-BE49-F238E27FC236}">
                    <a16:creationId xmlns:a16="http://schemas.microsoft.com/office/drawing/2014/main" id="{3914BF6D-D137-5E47-D96F-30ED4D0E3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085" y="1491820"/>
                <a:ext cx="837596" cy="84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A8904CA-DD39-9BBA-0905-E519E4DF465A}"/>
                  </a:ext>
                </a:extLst>
              </p:cNvPr>
              <p:cNvSpPr/>
              <p:nvPr/>
            </p:nvSpPr>
            <p:spPr>
              <a:xfrm rot="10800000">
                <a:off x="7343741" y="739164"/>
                <a:ext cx="3154680" cy="315468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46CC1D8-9ECB-534A-8198-FEE644B7BB2B}"/>
                </a:ext>
              </a:extLst>
            </p:cNvPr>
            <p:cNvSpPr/>
            <p:nvPr/>
          </p:nvSpPr>
          <p:spPr>
            <a:xfrm rot="12281876">
              <a:off x="8627521" y="-1380404"/>
              <a:ext cx="5029200" cy="5029200"/>
            </a:xfrm>
            <a:prstGeom prst="ellipse">
              <a:avLst/>
            </a:prstGeom>
            <a:noFill/>
            <a:ln w="3175">
              <a:solidFill>
                <a:srgbClr val="C8A52D">
                  <a:alpha val="1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960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99"/>
            <a:ext cx="10087555" cy="10649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Two text boxes/two column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>
            <a:lvl1pPr algn="l">
              <a:defRPr sz="1100"/>
            </a:lvl1pPr>
          </a:lstStyle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4925" y="642359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0019AADA-B50C-4EDE-9F0B-A96D4EAAA5A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E800A7E-42C4-AF98-535F-F65D2CAACC23}"/>
              </a:ext>
            </a:extLst>
          </p:cNvPr>
          <p:cNvGrpSpPr/>
          <p:nvPr userDrawn="1"/>
        </p:nvGrpSpPr>
        <p:grpSpPr>
          <a:xfrm>
            <a:off x="-165754" y="963277"/>
            <a:ext cx="12184380" cy="265103"/>
            <a:chOff x="2052749" y="2026877"/>
            <a:chExt cx="7328436" cy="265103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F23EC7E-33A2-823A-2600-28A9E67FED88}"/>
                </a:ext>
              </a:extLst>
            </p:cNvPr>
            <p:cNvCxnSpPr>
              <a:cxnSpLocks/>
            </p:cNvCxnSpPr>
            <p:nvPr/>
          </p:nvCxnSpPr>
          <p:spPr>
            <a:xfrm>
              <a:off x="2150379" y="2159429"/>
              <a:ext cx="7230806" cy="0"/>
            </a:xfrm>
            <a:prstGeom prst="line">
              <a:avLst/>
            </a:prstGeom>
            <a:ln w="12700">
              <a:gradFill>
                <a:gsLst>
                  <a:gs pos="36000">
                    <a:srgbClr val="FF0000"/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glow rad="635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72C43D7-1C23-F7A9-C058-C80D61B80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696" l="5000" r="94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4" b="-3233"/>
            <a:stretch/>
          </p:blipFill>
          <p:spPr>
            <a:xfrm>
              <a:off x="2052749" y="2026877"/>
              <a:ext cx="193873" cy="265103"/>
            </a:xfrm>
            <a:prstGeom prst="rect">
              <a:avLst/>
            </a:prstGeom>
            <a:ln>
              <a:noFill/>
            </a:ln>
            <a:effectLst>
              <a:glow rad="50800">
                <a:srgbClr val="FF0000">
                  <a:alpha val="60000"/>
                </a:srgbClr>
              </a:glow>
            </a:effectLst>
          </p:spPr>
        </p:pic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DB7D08-5FA8-66EB-7F85-0C980F7FA8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3384" y="1188720"/>
            <a:ext cx="5675535" cy="511370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574675" indent="-341313">
              <a:lnSpc>
                <a:spcPct val="100000"/>
              </a:lnSpc>
              <a:buClr>
                <a:srgbClr val="779FD0"/>
              </a:buClr>
              <a:buSzPct val="100000"/>
              <a:buFont typeface="Webdings" panose="05030102010509060703" pitchFamily="18" charset="2"/>
              <a:buChar char=""/>
              <a:defRPr sz="2000"/>
            </a:lvl2pPr>
            <a:lvl3pPr marL="862013" indent="-290513">
              <a:lnSpc>
                <a:spcPct val="100000"/>
              </a:lnSpc>
              <a:buClr>
                <a:schemeClr val="accent4"/>
              </a:buClr>
              <a:buSzPct val="80000"/>
              <a:buFont typeface="Arial" panose="020B0604020202020204" pitchFamily="34" charset="0"/>
              <a:buChar char="►"/>
              <a:defRPr sz="1800"/>
            </a:lvl3pPr>
            <a:lvl4pPr marL="1600200" indent="-228600">
              <a:lnSpc>
                <a:spcPct val="100000"/>
              </a:lnSpc>
              <a:buClrTx/>
              <a:buFont typeface="Calibri" panose="020F0502020204030204" pitchFamily="34" charset="0"/>
              <a:buChar char="-"/>
              <a:defRPr sz="1600"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Sub-bullet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3D7CF42-F71A-B882-9EC7-3DD9B8A7C5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440" y="1188719"/>
            <a:ext cx="5675535" cy="511370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574675" indent="-341313">
              <a:lnSpc>
                <a:spcPct val="100000"/>
              </a:lnSpc>
              <a:buClr>
                <a:srgbClr val="779FD0"/>
              </a:buClr>
              <a:buSzPct val="100000"/>
              <a:buFont typeface="Webdings" panose="05030102010509060703" pitchFamily="18" charset="2"/>
              <a:buChar char=""/>
              <a:defRPr sz="2000"/>
            </a:lvl2pPr>
            <a:lvl3pPr marL="862013" indent="-290513">
              <a:lnSpc>
                <a:spcPct val="100000"/>
              </a:lnSpc>
              <a:buClr>
                <a:schemeClr val="accent4"/>
              </a:buClr>
              <a:buSzPct val="80000"/>
              <a:buFont typeface="Arial" panose="020B0604020202020204" pitchFamily="34" charset="0"/>
              <a:buChar char="►"/>
              <a:defRPr sz="1800"/>
            </a:lvl3pPr>
            <a:lvl4pPr marL="1600200" indent="-228600">
              <a:lnSpc>
                <a:spcPct val="100000"/>
              </a:lnSpc>
              <a:buClrTx/>
              <a:buFont typeface="Calibri" panose="020F0502020204030204" pitchFamily="34" charset="0"/>
              <a:buChar char="-"/>
              <a:defRPr sz="1600"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Sub-bullet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13CAA34-8DCA-28FC-F36A-70DE12D524C9}"/>
              </a:ext>
            </a:extLst>
          </p:cNvPr>
          <p:cNvGrpSpPr/>
          <p:nvPr userDrawn="1"/>
        </p:nvGrpSpPr>
        <p:grpSpPr>
          <a:xfrm>
            <a:off x="4076274" y="-1659323"/>
            <a:ext cx="9814081" cy="8852745"/>
            <a:chOff x="3842640" y="-1380404"/>
            <a:chExt cx="9814081" cy="88527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1" name="Ink 70" descr="Drawing point">
                  <a:extLst>
                    <a:ext uri="{FF2B5EF4-FFF2-40B4-BE49-F238E27FC236}">
                      <a16:creationId xmlns:a16="http://schemas.microsoft.com/office/drawing/2014/main" id="{0CB47A50-75FB-99FF-F2CA-CF791EECFEE5}"/>
                    </a:ext>
                  </a:extLst>
                </p14:cNvPr>
                <p14:cNvContentPartPr/>
                <p14:nvPr/>
              </p14:nvContentPartPr>
              <p14:xfrm>
                <a:off x="3842640" y="7462621"/>
                <a:ext cx="360" cy="9720"/>
              </p14:xfrm>
            </p:contentPart>
          </mc:Choice>
          <mc:Fallback xmlns="">
            <p:pic>
              <p:nvPicPr>
                <p:cNvPr id="66" name="Ink 65" descr="Drawing point">
                  <a:extLst>
                    <a:ext uri="{FF2B5EF4-FFF2-40B4-BE49-F238E27FC236}">
                      <a16:creationId xmlns:a16="http://schemas.microsoft.com/office/drawing/2014/main" id="{9FE62378-625A-40E4-A5E5-226DF2DDE5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36160" y="7456861"/>
                  <a:ext cx="13320" cy="2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FF9BC95-209B-EAC4-FE3D-E3D379C7A32A}"/>
                </a:ext>
              </a:extLst>
            </p:cNvPr>
            <p:cNvGrpSpPr/>
            <p:nvPr/>
          </p:nvGrpSpPr>
          <p:grpSpPr>
            <a:xfrm>
              <a:off x="9273127" y="-702828"/>
              <a:ext cx="3657600" cy="3657600"/>
              <a:chOff x="6770194" y="237413"/>
              <a:chExt cx="4206240" cy="420624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78FD8BA-96E3-CEB1-B96E-33BF90C075ED}"/>
                  </a:ext>
                </a:extLst>
              </p:cNvPr>
              <p:cNvSpPr/>
              <p:nvPr/>
            </p:nvSpPr>
            <p:spPr>
              <a:xfrm rot="12281876">
                <a:off x="6770194" y="237413"/>
                <a:ext cx="4206240" cy="420624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491E527-C03E-C3D0-3398-61B4FC1017D2}"/>
                  </a:ext>
                </a:extLst>
              </p:cNvPr>
              <p:cNvSpPr/>
              <p:nvPr/>
            </p:nvSpPr>
            <p:spPr>
              <a:xfrm>
                <a:off x="7552506" y="926366"/>
                <a:ext cx="2734056" cy="2734056"/>
              </a:xfrm>
              <a:prstGeom prst="ellipse">
                <a:avLst/>
              </a:prstGeom>
              <a:solidFill>
                <a:srgbClr val="0E132C">
                  <a:alpha val="35000"/>
                </a:srgbClr>
              </a:solidFill>
              <a:ln w="3175">
                <a:solidFill>
                  <a:srgbClr val="C8A52D">
                    <a:alpha val="3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199505C-BAF8-AB43-0528-5BE854C075AB}"/>
                  </a:ext>
                </a:extLst>
              </p:cNvPr>
              <p:cNvSpPr/>
              <p:nvPr/>
            </p:nvSpPr>
            <p:spPr>
              <a:xfrm>
                <a:off x="7815396" y="1189256"/>
                <a:ext cx="2208276" cy="2208276"/>
              </a:xfrm>
              <a:prstGeom prst="ellipse">
                <a:avLst/>
              </a:prstGeom>
              <a:solidFill>
                <a:srgbClr val="0E132C">
                  <a:alpha val="60000"/>
                </a:srgbClr>
              </a:solidFill>
              <a:ln w="6350">
                <a:solidFill>
                  <a:srgbClr val="C8A52D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812D48F-33C6-F712-BE9A-43FF1E0C21D3}"/>
                  </a:ext>
                </a:extLst>
              </p:cNvPr>
              <p:cNvSpPr/>
              <p:nvPr/>
            </p:nvSpPr>
            <p:spPr>
              <a:xfrm>
                <a:off x="8030906" y="1404766"/>
                <a:ext cx="1787652" cy="1787652"/>
              </a:xfrm>
              <a:prstGeom prst="ellipse">
                <a:avLst/>
              </a:prstGeom>
              <a:solidFill>
                <a:srgbClr val="162B4F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3E161D3-AFD2-2F95-C468-5E5C177D4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1896" y="2348962"/>
                <a:ext cx="1577340" cy="5526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9" name="Picture 2" descr="NSF_LOGO_4-Color_bitmap_Logo.png">
                <a:extLst>
                  <a:ext uri="{FF2B5EF4-FFF2-40B4-BE49-F238E27FC236}">
                    <a16:creationId xmlns:a16="http://schemas.microsoft.com/office/drawing/2014/main" id="{426B2532-0376-C187-4FC9-616F22801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085" y="1491820"/>
                <a:ext cx="837596" cy="84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AC197E0-9F03-D84F-1454-869BDC35F51B}"/>
                  </a:ext>
                </a:extLst>
              </p:cNvPr>
              <p:cNvSpPr/>
              <p:nvPr/>
            </p:nvSpPr>
            <p:spPr>
              <a:xfrm rot="10800000">
                <a:off x="7343741" y="739164"/>
                <a:ext cx="3154680" cy="315468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36EE311-029A-E883-6EEA-9D7D89622B93}"/>
                </a:ext>
              </a:extLst>
            </p:cNvPr>
            <p:cNvSpPr/>
            <p:nvPr/>
          </p:nvSpPr>
          <p:spPr>
            <a:xfrm rot="12281876">
              <a:off x="8627521" y="-1380404"/>
              <a:ext cx="5029200" cy="5029200"/>
            </a:xfrm>
            <a:prstGeom prst="ellipse">
              <a:avLst/>
            </a:prstGeom>
            <a:noFill/>
            <a:ln w="3175">
              <a:solidFill>
                <a:srgbClr val="C8A52D">
                  <a:alpha val="1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727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Blank for figs or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99"/>
            <a:ext cx="10087555" cy="10649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Blank for multiple photos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>
            <a:lvl1pPr algn="l">
              <a:defRPr sz="1100"/>
            </a:lvl1pPr>
          </a:lstStyle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4925" y="642359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0019AADA-B50C-4EDE-9F0B-A96D4EAAA5A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D1AB070-CB08-44A0-CE76-40526847E94C}"/>
              </a:ext>
            </a:extLst>
          </p:cNvPr>
          <p:cNvGrpSpPr/>
          <p:nvPr userDrawn="1"/>
        </p:nvGrpSpPr>
        <p:grpSpPr>
          <a:xfrm>
            <a:off x="-165754" y="963277"/>
            <a:ext cx="12184380" cy="265103"/>
            <a:chOff x="2052749" y="2026877"/>
            <a:chExt cx="7328436" cy="265103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81FA526-B359-B675-DAEA-BA3707B2C96D}"/>
                </a:ext>
              </a:extLst>
            </p:cNvPr>
            <p:cNvCxnSpPr>
              <a:cxnSpLocks/>
            </p:cNvCxnSpPr>
            <p:nvPr/>
          </p:nvCxnSpPr>
          <p:spPr>
            <a:xfrm>
              <a:off x="2150379" y="2159429"/>
              <a:ext cx="7230806" cy="0"/>
            </a:xfrm>
            <a:prstGeom prst="line">
              <a:avLst/>
            </a:prstGeom>
            <a:ln w="12700">
              <a:gradFill>
                <a:gsLst>
                  <a:gs pos="36000">
                    <a:srgbClr val="FF0000"/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glow rad="635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2169193-0055-BCDF-924B-8A36B1E3D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696" l="5000" r="94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4" b="-3233"/>
            <a:stretch/>
          </p:blipFill>
          <p:spPr>
            <a:xfrm>
              <a:off x="2052749" y="2026877"/>
              <a:ext cx="193873" cy="265103"/>
            </a:xfrm>
            <a:prstGeom prst="rect">
              <a:avLst/>
            </a:prstGeom>
            <a:ln>
              <a:noFill/>
            </a:ln>
            <a:effectLst>
              <a:glow rad="50800">
                <a:srgbClr val="FF0000">
                  <a:alpha val="60000"/>
                </a:srgbClr>
              </a:glow>
            </a:effectLst>
          </p:spPr>
        </p:pic>
      </p:grp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8DB53BE-479D-E2A7-4B9B-03D5618A87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1350963"/>
            <a:ext cx="11039475" cy="5016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C0E6343-92C2-1EAD-9405-E567013F9D32}"/>
              </a:ext>
            </a:extLst>
          </p:cNvPr>
          <p:cNvGrpSpPr/>
          <p:nvPr userDrawn="1"/>
        </p:nvGrpSpPr>
        <p:grpSpPr>
          <a:xfrm>
            <a:off x="4076274" y="-1659323"/>
            <a:ext cx="9814081" cy="8852745"/>
            <a:chOff x="3842640" y="-1380404"/>
            <a:chExt cx="9814081" cy="88527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9" name="Ink 68" descr="Drawing point">
                  <a:extLst>
                    <a:ext uri="{FF2B5EF4-FFF2-40B4-BE49-F238E27FC236}">
                      <a16:creationId xmlns:a16="http://schemas.microsoft.com/office/drawing/2014/main" id="{BB9D5F34-5B16-D840-D2A4-D2BACDBA7610}"/>
                    </a:ext>
                  </a:extLst>
                </p14:cNvPr>
                <p14:cNvContentPartPr/>
                <p14:nvPr/>
              </p14:nvContentPartPr>
              <p14:xfrm>
                <a:off x="3842640" y="7462621"/>
                <a:ext cx="360" cy="9720"/>
              </p14:xfrm>
            </p:contentPart>
          </mc:Choice>
          <mc:Fallback xmlns="">
            <p:pic>
              <p:nvPicPr>
                <p:cNvPr id="66" name="Ink 65" descr="Drawing point">
                  <a:extLst>
                    <a:ext uri="{FF2B5EF4-FFF2-40B4-BE49-F238E27FC236}">
                      <a16:creationId xmlns:a16="http://schemas.microsoft.com/office/drawing/2014/main" id="{9FE62378-625A-40E4-A5E5-226DF2DDE5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36160" y="7456861"/>
                  <a:ext cx="13320" cy="2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3BC9A04-7F7A-28F9-76A5-9B94C998D710}"/>
                </a:ext>
              </a:extLst>
            </p:cNvPr>
            <p:cNvGrpSpPr/>
            <p:nvPr/>
          </p:nvGrpSpPr>
          <p:grpSpPr>
            <a:xfrm>
              <a:off x="9273127" y="-702828"/>
              <a:ext cx="3657600" cy="3657600"/>
              <a:chOff x="6770194" y="237413"/>
              <a:chExt cx="4206240" cy="420624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0041E8A-6B96-832C-6505-68B0253128F1}"/>
                  </a:ext>
                </a:extLst>
              </p:cNvPr>
              <p:cNvSpPr/>
              <p:nvPr/>
            </p:nvSpPr>
            <p:spPr>
              <a:xfrm rot="12281876">
                <a:off x="6770194" y="237413"/>
                <a:ext cx="4206240" cy="420624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06F7D4F-232E-1AAF-D142-0348B1DF3BC4}"/>
                  </a:ext>
                </a:extLst>
              </p:cNvPr>
              <p:cNvSpPr/>
              <p:nvPr/>
            </p:nvSpPr>
            <p:spPr>
              <a:xfrm>
                <a:off x="7552506" y="926366"/>
                <a:ext cx="2734056" cy="2734056"/>
              </a:xfrm>
              <a:prstGeom prst="ellipse">
                <a:avLst/>
              </a:prstGeom>
              <a:solidFill>
                <a:srgbClr val="0E132C">
                  <a:alpha val="35000"/>
                </a:srgbClr>
              </a:solidFill>
              <a:ln w="3175">
                <a:solidFill>
                  <a:srgbClr val="C8A52D">
                    <a:alpha val="3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43BA3FE-66A9-0E06-87A6-CA883A4E4DB1}"/>
                  </a:ext>
                </a:extLst>
              </p:cNvPr>
              <p:cNvSpPr/>
              <p:nvPr/>
            </p:nvSpPr>
            <p:spPr>
              <a:xfrm>
                <a:off x="7815396" y="1189256"/>
                <a:ext cx="2208276" cy="2208276"/>
              </a:xfrm>
              <a:prstGeom prst="ellipse">
                <a:avLst/>
              </a:prstGeom>
              <a:solidFill>
                <a:srgbClr val="0E132C">
                  <a:alpha val="60000"/>
                </a:srgbClr>
              </a:solidFill>
              <a:ln w="6350">
                <a:solidFill>
                  <a:srgbClr val="C8A52D">
                    <a:alpha val="3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02FFAA1-355A-0CB2-7E07-1A22E6D5A090}"/>
                  </a:ext>
                </a:extLst>
              </p:cNvPr>
              <p:cNvSpPr/>
              <p:nvPr/>
            </p:nvSpPr>
            <p:spPr>
              <a:xfrm>
                <a:off x="8030906" y="1404766"/>
                <a:ext cx="1787652" cy="1787652"/>
              </a:xfrm>
              <a:prstGeom prst="ellipse">
                <a:avLst/>
              </a:prstGeom>
              <a:solidFill>
                <a:srgbClr val="162B4F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513800E-9D88-CFA4-AD81-633CD5576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1896" y="2348962"/>
                <a:ext cx="1577340" cy="5526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7" name="Picture 2" descr="NSF_LOGO_4-Color_bitmap_Logo.png">
                <a:extLst>
                  <a:ext uri="{FF2B5EF4-FFF2-40B4-BE49-F238E27FC236}">
                    <a16:creationId xmlns:a16="http://schemas.microsoft.com/office/drawing/2014/main" id="{A6C296D7-169B-2FB8-E5FB-58DC03832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085" y="1491820"/>
                <a:ext cx="837596" cy="84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DA06665-07C0-3ABC-94FD-C1475E85C1F3}"/>
                  </a:ext>
                </a:extLst>
              </p:cNvPr>
              <p:cNvSpPr/>
              <p:nvPr/>
            </p:nvSpPr>
            <p:spPr>
              <a:xfrm rot="10800000">
                <a:off x="7343741" y="739164"/>
                <a:ext cx="3154680" cy="3154680"/>
              </a:xfrm>
              <a:prstGeom prst="ellipse">
                <a:avLst/>
              </a:prstGeom>
              <a:noFill/>
              <a:ln w="3175">
                <a:solidFill>
                  <a:srgbClr val="C8A52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0A403A1-C9BA-AFB7-084F-EB673633D65A}"/>
                </a:ext>
              </a:extLst>
            </p:cNvPr>
            <p:cNvSpPr/>
            <p:nvPr/>
          </p:nvSpPr>
          <p:spPr>
            <a:xfrm rot="12281876">
              <a:off x="8627521" y="-1380404"/>
              <a:ext cx="5029200" cy="5029200"/>
            </a:xfrm>
            <a:prstGeom prst="ellipse">
              <a:avLst/>
            </a:prstGeom>
            <a:noFill/>
            <a:ln w="3175">
              <a:solidFill>
                <a:srgbClr val="C8A52D">
                  <a:alpha val="1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065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206">
              <a:schemeClr val="bg2">
                <a:lumMod val="87000"/>
                <a:lumOff val="13000"/>
              </a:schemeClr>
            </a:gs>
            <a:gs pos="36000">
              <a:srgbClr val="394658"/>
            </a:gs>
            <a:gs pos="9700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852" y="996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80336" y="6346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BA619-F10B-4FF3-BAF5-F05D18E5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64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2" r:id="rId3"/>
    <p:sldLayoutId id="2147483680" r:id="rId4"/>
    <p:sldLayoutId id="2147483681" r:id="rId5"/>
    <p:sldLayoutId id="2147483678" r:id="rId6"/>
    <p:sldLayoutId id="2147483676" r:id="rId7"/>
    <p:sldLayoutId id="2147483679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ebdings" panose="05030102010509060703" pitchFamily="18" charset="2"/>
        <a:buChar char="&lt;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SzPct val="90000"/>
        <a:buFont typeface="Arial" panose="020B0604020202020204" pitchFamily="34" charset="0"/>
        <a:buChar char="►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Tx/>
        <a:buFont typeface="Calibri" panose="020F050202020403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0414" y="3594771"/>
            <a:ext cx="9931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LIGO – What goes into a GW detector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5180665"/>
            <a:ext cx="9144000" cy="1078065"/>
          </a:xfrm>
        </p:spPr>
        <p:txBody>
          <a:bodyPr>
            <a:normAutofit/>
          </a:bodyPr>
          <a:lstStyle/>
          <a:p>
            <a:r>
              <a:rPr lang="en-US" dirty="0"/>
              <a:t>Dr. Jennie Wright</a:t>
            </a:r>
          </a:p>
          <a:p>
            <a:r>
              <a:rPr lang="en-US" sz="1400" dirty="0"/>
              <a:t>June 10</a:t>
            </a:r>
            <a:r>
              <a:rPr lang="en-US" sz="1400" baseline="30000" dirty="0"/>
              <a:t>th</a:t>
            </a:r>
            <a:r>
              <a:rPr lang="en-US" sz="1400" dirty="0"/>
              <a:t>, 2025</a:t>
            </a:r>
          </a:p>
          <a:p>
            <a:r>
              <a:rPr lang="en-US" sz="1400" dirty="0"/>
              <a:t>DCC: LIGO-G2501210-v3</a:t>
            </a:r>
          </a:p>
        </p:txBody>
      </p:sp>
    </p:spTree>
    <p:extLst>
      <p:ext uri="{BB962C8B-B14F-4D97-AF65-F5344CB8AC3E}">
        <p14:creationId xmlns:p14="http://schemas.microsoft.com/office/powerpoint/2010/main" val="176536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F240F8-6BBE-8070-176C-560407FEBE91}"/>
              </a:ext>
            </a:extLst>
          </p:cNvPr>
          <p:cNvSpPr/>
          <p:nvPr/>
        </p:nvSpPr>
        <p:spPr>
          <a:xfrm>
            <a:off x="942677" y="1982206"/>
            <a:ext cx="2855935" cy="2367419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C8A52D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A19B7-D2DA-60EC-C0C4-9444081F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8B2D1-050C-345B-40AE-9A9CE0F1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0935E0F-B1BC-2139-4821-5526F952848A}"/>
              </a:ext>
            </a:extLst>
          </p:cNvPr>
          <p:cNvSpPr/>
          <p:nvPr/>
        </p:nvSpPr>
        <p:spPr>
          <a:xfrm>
            <a:off x="6965422" y="2722984"/>
            <a:ext cx="2855935" cy="2367419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C8A52D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ed arrows pointing to a square&#10;&#10;AI-generated content may be incorrect.">
            <a:extLst>
              <a:ext uri="{FF2B5EF4-FFF2-40B4-BE49-F238E27FC236}">
                <a16:creationId xmlns:a16="http://schemas.microsoft.com/office/drawing/2014/main" id="{BF7175F3-41B9-8BC6-F81B-32F896112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95" y="2378343"/>
            <a:ext cx="1587500" cy="1600200"/>
          </a:xfrm>
          <a:prstGeom prst="rect">
            <a:avLst/>
          </a:prstGeom>
        </p:spPr>
      </p:pic>
      <p:pic>
        <p:nvPicPr>
          <p:cNvPr id="11" name="Picture 10" descr="A red light in a dark room&#10;&#10;AI-generated content may be incorrect.">
            <a:extLst>
              <a:ext uri="{FF2B5EF4-FFF2-40B4-BE49-F238E27FC236}">
                <a16:creationId xmlns:a16="http://schemas.microsoft.com/office/drawing/2014/main" id="{9281DE6D-5506-E036-1A90-DC3ECC653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543" y="4160945"/>
            <a:ext cx="762000" cy="762000"/>
          </a:xfrm>
          <a:prstGeom prst="rect">
            <a:avLst/>
          </a:prstGeom>
        </p:spPr>
      </p:pic>
      <p:pic>
        <p:nvPicPr>
          <p:cNvPr id="13" name="Picture 12" descr="A red light in a dark room&#10;&#10;AI-generated content may be incorrect.">
            <a:extLst>
              <a:ext uri="{FF2B5EF4-FFF2-40B4-BE49-F238E27FC236}">
                <a16:creationId xmlns:a16="http://schemas.microsoft.com/office/drawing/2014/main" id="{F66D992B-DD46-CE45-1610-DF610E660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8543" y="2974960"/>
            <a:ext cx="762000" cy="762000"/>
          </a:xfrm>
          <a:prstGeom prst="rect">
            <a:avLst/>
          </a:prstGeom>
        </p:spPr>
      </p:pic>
      <p:pic>
        <p:nvPicPr>
          <p:cNvPr id="17" name="Picture 16" descr="A red circle with a cross on it&#10;&#10;AI-generated content may be incorrect.">
            <a:extLst>
              <a:ext uri="{FF2B5EF4-FFF2-40B4-BE49-F238E27FC236}">
                <a16:creationId xmlns:a16="http://schemas.microsoft.com/office/drawing/2014/main" id="{0451D6E4-5636-E37C-4BCF-252A965FD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031" y="3434770"/>
            <a:ext cx="762000" cy="76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99D494-7BA8-CF9B-572A-522AF707742E}"/>
              </a:ext>
            </a:extLst>
          </p:cNvPr>
          <p:cNvSpPr txBox="1"/>
          <p:nvPr/>
        </p:nvSpPr>
        <p:spPr>
          <a:xfrm>
            <a:off x="7866116" y="3146242"/>
            <a:ext cx="625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AC8E0-142C-6361-DDE3-875514251CF8}"/>
              </a:ext>
            </a:extLst>
          </p:cNvPr>
          <p:cNvSpPr txBox="1"/>
          <p:nvPr/>
        </p:nvSpPr>
        <p:spPr>
          <a:xfrm>
            <a:off x="6965422" y="3687052"/>
            <a:ext cx="1290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chemeClr val="bg1"/>
                </a:solidFill>
              </a:rPr>
              <a:t>amplitude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FB814-6299-D594-7531-07E9E3ACBBFC}"/>
              </a:ext>
            </a:extLst>
          </p:cNvPr>
          <p:cNvSpPr txBox="1"/>
          <p:nvPr/>
        </p:nvSpPr>
        <p:spPr>
          <a:xfrm>
            <a:off x="856526" y="4582571"/>
            <a:ext cx="3680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Vacuum adds in uncorrelated noise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9229E3-6E8B-99CA-003F-97CDD8124645}"/>
              </a:ext>
            </a:extLst>
          </p:cNvPr>
          <p:cNvSpPr txBox="1"/>
          <p:nvPr/>
        </p:nvSpPr>
        <p:spPr>
          <a:xfrm>
            <a:off x="5226579" y="3398861"/>
            <a:ext cx="1967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vacuum 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9B866-A8FF-841E-411B-2EB3FEB8D0C0}"/>
              </a:ext>
            </a:extLst>
          </p:cNvPr>
          <p:cNvSpPr txBox="1"/>
          <p:nvPr/>
        </p:nvSpPr>
        <p:spPr>
          <a:xfrm>
            <a:off x="8491767" y="1205319"/>
            <a:ext cx="1967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Amplitude  squeezed vacuum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AE353-0449-4C6D-9E1E-7A62524D7ABF}"/>
              </a:ext>
            </a:extLst>
          </p:cNvPr>
          <p:cNvSpPr txBox="1"/>
          <p:nvPr/>
        </p:nvSpPr>
        <p:spPr>
          <a:xfrm>
            <a:off x="8255603" y="5234982"/>
            <a:ext cx="1967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Phase squeezed vacuum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BB26BDF-02B8-5949-D629-CE39ABFE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</p:spTree>
    <p:extLst>
      <p:ext uri="{BB962C8B-B14F-4D97-AF65-F5344CB8AC3E}">
        <p14:creationId xmlns:p14="http://schemas.microsoft.com/office/powerpoint/2010/main" val="215946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C4C66-9A0C-2D53-D54D-8F940F26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 Squeezer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D6BE4-9FF8-3553-B29E-AABEE0A6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81FEB900-A56D-D2A7-C09E-2625D77202A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7583" y="1419800"/>
            <a:ext cx="5689599" cy="5003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C24E7-4622-CDAB-E662-36C94134D143}"/>
              </a:ext>
            </a:extLst>
          </p:cNvPr>
          <p:cNvSpPr txBox="1"/>
          <p:nvPr/>
        </p:nvSpPr>
        <p:spPr>
          <a:xfrm>
            <a:off x="595087" y="1712686"/>
            <a:ext cx="17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Makes squeezing ellipse rotate with 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D47CF-CE83-09FB-5573-2D9C795A823F}"/>
              </a:ext>
            </a:extLst>
          </p:cNvPr>
          <p:cNvSpPr txBox="1"/>
          <p:nvPr/>
        </p:nvSpPr>
        <p:spPr>
          <a:xfrm>
            <a:off x="8242408" y="3130952"/>
            <a:ext cx="17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Cleans output beam of higher order modes and sidebands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6A82E-BF80-C2CE-7645-2FA7BA2D4C18}"/>
              </a:ext>
            </a:extLst>
          </p:cNvPr>
          <p:cNvSpPr txBox="1"/>
          <p:nvPr/>
        </p:nvSpPr>
        <p:spPr>
          <a:xfrm>
            <a:off x="497210" y="4955527"/>
            <a:ext cx="17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Produces squeezed light using non-linear crystal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0BFEA-47CF-FB02-DCB2-219138F9437F}"/>
              </a:ext>
            </a:extLst>
          </p:cNvPr>
          <p:cNvSpPr txBox="1"/>
          <p:nvPr/>
        </p:nvSpPr>
        <p:spPr>
          <a:xfrm>
            <a:off x="626530" y="3429000"/>
            <a:ext cx="17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Squeezed light injected through dark port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416C59-83FB-F5E8-BCEB-0D16E9A3281F}"/>
              </a:ext>
            </a:extLst>
          </p:cNvPr>
          <p:cNvCxnSpPr>
            <a:cxnSpLocks/>
          </p:cNvCxnSpPr>
          <p:nvPr/>
        </p:nvCxnSpPr>
        <p:spPr>
          <a:xfrm>
            <a:off x="1466587" y="4363656"/>
            <a:ext cx="4019813" cy="119203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23CEF6-200A-6639-1556-BACBB46E786B}"/>
              </a:ext>
            </a:extLst>
          </p:cNvPr>
          <p:cNvCxnSpPr>
            <a:cxnSpLocks/>
          </p:cNvCxnSpPr>
          <p:nvPr/>
        </p:nvCxnSpPr>
        <p:spPr>
          <a:xfrm flipH="1">
            <a:off x="6705602" y="3755198"/>
            <a:ext cx="1541076" cy="16830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D84089E-55F5-315E-7442-AE4B8A067771}"/>
              </a:ext>
            </a:extLst>
          </p:cNvPr>
          <p:cNvCxnSpPr>
            <a:cxnSpLocks/>
          </p:cNvCxnSpPr>
          <p:nvPr/>
        </p:nvCxnSpPr>
        <p:spPr>
          <a:xfrm flipV="1">
            <a:off x="1863524" y="5555691"/>
            <a:ext cx="1612969" cy="19109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11F6D9-6224-294A-980B-FB7CC172B350}"/>
              </a:ext>
            </a:extLst>
          </p:cNvPr>
          <p:cNvCxnSpPr>
            <a:cxnSpLocks/>
          </p:cNvCxnSpPr>
          <p:nvPr/>
        </p:nvCxnSpPr>
        <p:spPr>
          <a:xfrm flipV="1">
            <a:off x="1653711" y="1992061"/>
            <a:ext cx="1665372" cy="1239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07A5BCEF-E907-9A8E-B869-ECA7A9F08A7F}"/>
              </a:ext>
            </a:extLst>
          </p:cNvPr>
          <p:cNvSpPr txBox="1">
            <a:spLocks/>
          </p:cNvSpPr>
          <p:nvPr/>
        </p:nvSpPr>
        <p:spPr>
          <a:xfrm>
            <a:off x="2580780" y="6482053"/>
            <a:ext cx="5423203" cy="319950"/>
          </a:xfrm>
          <a:prstGeom prst="rect">
            <a:avLst/>
          </a:prstGeom>
          <a:solidFill>
            <a:srgbClr val="0C0C21"/>
          </a:solidFill>
          <a:ln>
            <a:solidFill>
              <a:srgbClr val="C8A52D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[3] D. Ganapathy et. al. Physical Review X 13, 041021 (2023)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7C7B484-37B1-6F28-5183-9BFF8C4F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</p:spTree>
    <p:extLst>
      <p:ext uri="{BB962C8B-B14F-4D97-AF65-F5344CB8AC3E}">
        <p14:creationId xmlns:p14="http://schemas.microsoft.com/office/powerpoint/2010/main" val="414034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E6DD0-0B11-238E-38B6-81CF95046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15DFF-922A-8C24-5DD5-D33B6478BA91}"/>
              </a:ext>
            </a:extLst>
          </p:cNvPr>
          <p:cNvSpPr txBox="1"/>
          <p:nvPr/>
        </p:nvSpPr>
        <p:spPr>
          <a:xfrm>
            <a:off x="1130414" y="3594771"/>
            <a:ext cx="9931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F9225-BCF9-9730-1803-C6E8391A8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25" y="6423599"/>
            <a:ext cx="2743200" cy="365125"/>
          </a:xfrm>
        </p:spPr>
        <p:txBody>
          <a:bodyPr/>
          <a:lstStyle/>
          <a:p>
            <a:fld id="{0019AADA-B50C-4EDE-9F0B-A96D4EAAA5A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07284CC-8228-A9C4-7497-0F383ACBA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</p:spTree>
    <p:extLst>
      <p:ext uri="{BB962C8B-B14F-4D97-AF65-F5344CB8AC3E}">
        <p14:creationId xmlns:p14="http://schemas.microsoft.com/office/powerpoint/2010/main" val="131725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E63B-11CE-B6EE-4B8A-356E7CE8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6069C-4792-C3A7-6C16-08E1AE20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89D50-E98E-6392-8CAF-A24CCC74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05F9E4E-73DF-2181-099A-80DAD76B895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E3895F-0C1D-A0F0-C3AB-8D27CE60D86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11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6230-6760-2F5A-A302-0A29E209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Guidelines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46525-27F8-67BB-6628-C958FB9CD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D02D9-C207-B4BE-BAB5-EFA99084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5928D-697E-0526-6187-0EA068DE7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" y="1271154"/>
            <a:ext cx="11976685" cy="481965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Duplicate standard slide layouts as needed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Overwrite slide description with slide heading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You may swap text/figure fields </a:t>
            </a:r>
            <a:r>
              <a:rPr lang="en-US" sz="2800" u="sng" dirty="0"/>
              <a:t>side-to-side</a:t>
            </a:r>
            <a:r>
              <a:rPr lang="en-US" sz="2800" dirty="0"/>
              <a:t> to suit your content </a:t>
            </a:r>
            <a:r>
              <a:rPr lang="en-US" sz="2400" dirty="0">
                <a:solidFill>
                  <a:schemeClr val="tx1"/>
                </a:solidFill>
              </a:rPr>
              <a:t>(PPT’s automated ‘Design’ sidebar may show alt suggestions)</a:t>
            </a:r>
            <a:r>
              <a:rPr lang="en-US" sz="2000" dirty="0"/>
              <a:t> </a:t>
            </a:r>
            <a:r>
              <a:rPr lang="en-US" sz="2800" dirty="0"/>
              <a:t>but try to keep vertical placement of text boxes consistent between slides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Resize photos/figures as needed while maintaining font size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Use the provided bullet formats and caption fields. Click in “Caption” box to add caption.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To add a new level bullet, click:                                to increase list level.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5FA051-3CC1-CE74-8B04-6AAAA156001B}"/>
              </a:ext>
            </a:extLst>
          </p:cNvPr>
          <p:cNvGrpSpPr/>
          <p:nvPr/>
        </p:nvGrpSpPr>
        <p:grpSpPr>
          <a:xfrm>
            <a:off x="5637924" y="5018151"/>
            <a:ext cx="2918011" cy="1689638"/>
            <a:chOff x="5864357" y="4954805"/>
            <a:chExt cx="2657846" cy="14289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F9CDC3-2B1B-D613-C478-F0F9E4F7F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4357" y="4954805"/>
              <a:ext cx="2657846" cy="142894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DB478D6-1A50-330F-0441-C778CABB10B4}"/>
                </a:ext>
              </a:extLst>
            </p:cNvPr>
            <p:cNvSpPr/>
            <p:nvPr/>
          </p:nvSpPr>
          <p:spPr>
            <a:xfrm>
              <a:off x="7132320" y="5195944"/>
              <a:ext cx="516367" cy="54864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516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AE5F1-B6BC-A388-5016-282110CC9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AC6440-2EB7-C562-2FA5-F0800BAAB16E}"/>
              </a:ext>
            </a:extLst>
          </p:cNvPr>
          <p:cNvSpPr txBox="1"/>
          <p:nvPr/>
        </p:nvSpPr>
        <p:spPr>
          <a:xfrm>
            <a:off x="1130414" y="3594771"/>
            <a:ext cx="9931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Optical Systems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A5402B9-B4DE-3B28-6323-C7CD366AB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80665"/>
            <a:ext cx="9144000" cy="1078065"/>
          </a:xfrm>
        </p:spPr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26DFB-42DD-0B36-84C5-54B178C4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9171D-53F2-FB31-AC04-208C2BEA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25" y="6423599"/>
            <a:ext cx="2743200" cy="365125"/>
          </a:xfrm>
        </p:spPr>
        <p:txBody>
          <a:bodyPr/>
          <a:lstStyle/>
          <a:p>
            <a:fld id="{0019AADA-B50C-4EDE-9F0B-A96D4EAAA5A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4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E792-A504-0DFD-7289-C66A7A03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Michelson Interferometer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3FFF9-F2B9-6079-931D-64E82601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G24xxxxx-v0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E582D-BE99-FD5C-C998-41B02B7C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9984E03-3B54-4C79-82A7-741371D954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Top level text</a:t>
            </a:r>
          </a:p>
          <a:p>
            <a:pPr lvl="1"/>
            <a:r>
              <a:rPr lang="en-US" dirty="0"/>
              <a:t>First bullet</a:t>
            </a:r>
          </a:p>
          <a:p>
            <a:pPr lvl="1"/>
            <a:r>
              <a:rPr lang="en-US" dirty="0"/>
              <a:t>Sub-bullet</a:t>
            </a:r>
          </a:p>
          <a:p>
            <a:pPr lvl="1"/>
            <a:r>
              <a:rPr lang="en-US" dirty="0"/>
              <a:t>B</a:t>
            </a:r>
          </a:p>
          <a:p>
            <a:pPr lvl="1"/>
            <a:r>
              <a:rPr lang="en-US" dirty="0"/>
              <a:t>B</a:t>
            </a:r>
          </a:p>
          <a:p>
            <a:pPr lvl="1"/>
            <a:r>
              <a:rPr lang="en-US" dirty="0"/>
              <a:t>b</a:t>
            </a:r>
          </a:p>
        </p:txBody>
      </p:sp>
      <p:pic>
        <p:nvPicPr>
          <p:cNvPr id="7" name="Interferometer Animation-1080p.m4v">
            <a:hlinkClick r:id="" action="ppaction://media"/>
            <a:extLst>
              <a:ext uri="{FF2B5EF4-FFF2-40B4-BE49-F238E27FC236}">
                <a16:creationId xmlns:a16="http://schemas.microsoft.com/office/drawing/2014/main" id="{F0E5E97A-F1F0-405E-424F-9FE7CE71A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A4E07-1150-D6D5-36C1-EBD3B032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Arm Cavities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A057F-DBC7-6365-D910-EEFFFC73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B779B68-D8E8-B351-AA60-198D2A4AF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" y="1188720"/>
            <a:ext cx="5902931" cy="2378940"/>
          </a:xfrm>
        </p:spPr>
        <p:txBody>
          <a:bodyPr>
            <a:normAutofit/>
          </a:bodyPr>
          <a:lstStyle/>
          <a:p>
            <a:r>
              <a:rPr lang="en-US" dirty="0"/>
              <a:t>Increase light travel time</a:t>
            </a:r>
          </a:p>
          <a:p>
            <a:pPr lvl="1"/>
            <a:r>
              <a:rPr lang="en-US" dirty="0"/>
              <a:t>Mirrors added are called ‘input test masses’.</a:t>
            </a:r>
          </a:p>
          <a:p>
            <a:pPr lvl="2"/>
            <a:r>
              <a:rPr lang="en-US" dirty="0"/>
              <a:t>Create resonant optical cavities.</a:t>
            </a:r>
          </a:p>
          <a:p>
            <a:pPr lvl="2"/>
            <a:r>
              <a:rPr lang="en-US" dirty="0"/>
              <a:t>Light trapped between two mirrors.</a:t>
            </a:r>
          </a:p>
          <a:p>
            <a:pPr lvl="2"/>
            <a:r>
              <a:rPr lang="en-US" dirty="0"/>
              <a:t>Equivalent to making arms longer -&gt; smaller strain detectable.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E7EF48-B4F2-D517-E194-5F0DCE7D43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74658" y="6203567"/>
            <a:ext cx="3798888" cy="365125"/>
          </a:xfrm>
        </p:spPr>
        <p:txBody>
          <a:bodyPr/>
          <a:lstStyle/>
          <a:p>
            <a:r>
              <a:rPr lang="en-US" dirty="0"/>
              <a:t>Simplified Michelson with Arm Cavities</a:t>
            </a:r>
          </a:p>
        </p:txBody>
      </p:sp>
      <p:pic>
        <p:nvPicPr>
          <p:cNvPr id="19" name="Picture 18" descr="A diagram of a red line&#10;&#10;AI-generated content may be incorrect.">
            <a:extLst>
              <a:ext uri="{FF2B5EF4-FFF2-40B4-BE49-F238E27FC236}">
                <a16:creationId xmlns:a16="http://schemas.microsoft.com/office/drawing/2014/main" id="{FFBD8C2A-DB94-0778-66CD-8D836FCB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6021"/>
            <a:ext cx="5356204" cy="4382349"/>
          </a:xfrm>
          <a:prstGeom prst="rect">
            <a:avLst/>
          </a:prstGeom>
        </p:spPr>
      </p:pic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E3D7AEB6-9E02-2FAB-5DC4-D6EC020AC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</p:spTree>
    <p:extLst>
      <p:ext uri="{BB962C8B-B14F-4D97-AF65-F5344CB8AC3E}">
        <p14:creationId xmlns:p14="http://schemas.microsoft.com/office/powerpoint/2010/main" val="408615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D6B43-0CF2-2774-8285-98D841265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57842-B102-9F46-509D-2E8C1A1F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Arm Cavities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B287D-A810-7B77-434B-B624C409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 Placeholder 15">
                <a:extLst>
                  <a:ext uri="{FF2B5EF4-FFF2-40B4-BE49-F238E27FC236}">
                    <a16:creationId xmlns:a16="http://schemas.microsoft.com/office/drawing/2014/main" id="{B0CAD69B-F73E-6960-BD81-461EA109BDE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91440" y="1188720"/>
                <a:ext cx="5902931" cy="32990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Increase input power</a:t>
                </a:r>
              </a:p>
              <a:p>
                <a:pPr lvl="1"/>
                <a:r>
                  <a:rPr lang="en-US" dirty="0"/>
                  <a:t>Quantum Shot Noise</a:t>
                </a:r>
              </a:p>
              <a:p>
                <a:pPr lvl="2"/>
                <a:r>
                  <a:rPr lang="en-US" dirty="0"/>
                  <a:t>SNR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More photons, higher SNR</a:t>
                </a:r>
              </a:p>
              <a:p>
                <a:pPr lvl="1"/>
                <a:r>
                  <a:rPr lang="en-US" dirty="0"/>
                  <a:t>Technical limits to laser power.</a:t>
                </a:r>
              </a:p>
              <a:p>
                <a:pPr lvl="1"/>
                <a:r>
                  <a:rPr lang="en-US" dirty="0"/>
                  <a:t>Add mirror between ITMs and Laser.</a:t>
                </a:r>
              </a:p>
              <a:p>
                <a:pPr lvl="2"/>
                <a:r>
                  <a:rPr lang="en-US" dirty="0"/>
                  <a:t>Light builds up to higher power inside interferometer.</a:t>
                </a:r>
              </a:p>
            </p:txBody>
          </p:sp>
        </mc:Choice>
        <mc:Fallback>
          <p:sp>
            <p:nvSpPr>
              <p:cNvPr id="16" name="Text Placeholder 15">
                <a:extLst>
                  <a:ext uri="{FF2B5EF4-FFF2-40B4-BE49-F238E27FC236}">
                    <a16:creationId xmlns:a16="http://schemas.microsoft.com/office/drawing/2014/main" id="{B0CAD69B-F73E-6960-BD81-461EA109B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91440" y="1188720"/>
                <a:ext cx="5902931" cy="3299059"/>
              </a:xfrm>
              <a:blipFill>
                <a:blip r:embed="rId2"/>
                <a:stretch>
                  <a:fillRect l="-2366" t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AC794D-4956-76B5-2473-97726432FD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875" y="6164623"/>
            <a:ext cx="3798888" cy="365125"/>
          </a:xfrm>
        </p:spPr>
        <p:txBody>
          <a:bodyPr/>
          <a:lstStyle/>
          <a:p>
            <a:r>
              <a:rPr lang="en-US" dirty="0"/>
              <a:t>Power Recycled Michelson</a:t>
            </a:r>
          </a:p>
        </p:txBody>
      </p:sp>
      <p:pic>
        <p:nvPicPr>
          <p:cNvPr id="7" name="Picture 6" descr="A diagram of a red line&#10;&#10;AI-generated content may be incorrect.">
            <a:extLst>
              <a:ext uri="{FF2B5EF4-FFF2-40B4-BE49-F238E27FC236}">
                <a16:creationId xmlns:a16="http://schemas.microsoft.com/office/drawing/2014/main" id="{45A85662-324B-CFCC-57CC-7AF63F3E1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71" y="1562419"/>
            <a:ext cx="5363896" cy="4472716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5739203-CB53-A23A-E4CC-E9FA489A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</p:spTree>
    <p:extLst>
      <p:ext uri="{BB962C8B-B14F-4D97-AF65-F5344CB8AC3E}">
        <p14:creationId xmlns:p14="http://schemas.microsoft.com/office/powerpoint/2010/main" val="1626352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70254-1309-54FC-48E7-7433FEAEA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BBDF-F25A-6779-704B-AAE0FBEB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Signal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97AC0-E2CF-688B-621A-04735EF79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C295390-54EE-ABD8-64BE-F900EC7E8F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" y="1188720"/>
            <a:ext cx="5902931" cy="3299059"/>
          </a:xfrm>
        </p:spPr>
        <p:txBody>
          <a:bodyPr>
            <a:normAutofit/>
          </a:bodyPr>
          <a:lstStyle/>
          <a:p>
            <a:r>
              <a:rPr lang="en-US" dirty="0"/>
              <a:t>Extracts GW signal</a:t>
            </a:r>
          </a:p>
          <a:p>
            <a:pPr lvl="1"/>
            <a:r>
              <a:rPr lang="en-US" dirty="0"/>
              <a:t>Original beam circulates back into interferometer but signal is extracted from IFO.</a:t>
            </a:r>
          </a:p>
          <a:p>
            <a:pPr lvl="1"/>
            <a:r>
              <a:rPr lang="en-US" dirty="0"/>
              <a:t>Broadens frequency sensitivity of IFO.</a:t>
            </a:r>
          </a:p>
          <a:p>
            <a:r>
              <a:rPr lang="en-US" dirty="0"/>
              <a:t>Adds mirror before output.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E578FC-B2A0-9CE3-B959-DD62EE16B0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875" y="6164623"/>
            <a:ext cx="3798888" cy="365125"/>
          </a:xfrm>
        </p:spPr>
        <p:txBody>
          <a:bodyPr/>
          <a:lstStyle/>
          <a:p>
            <a:r>
              <a:rPr lang="en-US" dirty="0"/>
              <a:t>Dual-Recycled Michelson</a:t>
            </a:r>
          </a:p>
        </p:txBody>
      </p:sp>
      <p:pic>
        <p:nvPicPr>
          <p:cNvPr id="8" name="Picture 7" descr="A diagram of a diagram&#10;&#10;AI-generated content may be incorrect.">
            <a:extLst>
              <a:ext uri="{FF2B5EF4-FFF2-40B4-BE49-F238E27FC236}">
                <a16:creationId xmlns:a16="http://schemas.microsoft.com/office/drawing/2014/main" id="{B2257C4F-B21B-AC7B-D195-A109BEE5F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484" y="1588357"/>
            <a:ext cx="4980833" cy="4418733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C3943FC-5658-9010-173D-834F03FB5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</p:spTree>
    <p:extLst>
      <p:ext uri="{BB962C8B-B14F-4D97-AF65-F5344CB8AC3E}">
        <p14:creationId xmlns:p14="http://schemas.microsoft.com/office/powerpoint/2010/main" val="2824899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83697-78D4-977C-35A0-D8AB1BBC7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DDF65E-344D-C8FF-135A-1ED740C42731}"/>
              </a:ext>
            </a:extLst>
          </p:cNvPr>
          <p:cNvSpPr txBox="1"/>
          <p:nvPr/>
        </p:nvSpPr>
        <p:spPr>
          <a:xfrm>
            <a:off x="1130414" y="3594771"/>
            <a:ext cx="9931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Mechanical Systems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7BF172D-2A50-9B28-F78A-0C31F16EB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80665"/>
            <a:ext cx="9144000" cy="1078065"/>
          </a:xfrm>
        </p:spPr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D39D6-1569-A3E1-F061-67F46937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25" y="6423599"/>
            <a:ext cx="2743200" cy="365125"/>
          </a:xfrm>
        </p:spPr>
        <p:txBody>
          <a:bodyPr/>
          <a:lstStyle/>
          <a:p>
            <a:fld id="{0019AADA-B50C-4EDE-9F0B-A96D4EAAA5A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2F09494-961B-6D69-EB97-746539FA8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</p:spTree>
    <p:extLst>
      <p:ext uri="{BB962C8B-B14F-4D97-AF65-F5344CB8AC3E}">
        <p14:creationId xmlns:p14="http://schemas.microsoft.com/office/powerpoint/2010/main" val="70313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002F-C822-3C42-E180-A57EFBBC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F0A0B-3089-F7CC-40ED-B8078F5D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2A97B0-C819-DC00-E04E-DF9A9A450F8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End mirrors must be in free-fall</a:t>
            </a:r>
          </a:p>
          <a:p>
            <a:pPr lvl="1"/>
            <a:r>
              <a:rPr lang="en-US" dirty="0"/>
              <a:t>Can achieve in horizontal direction.</a:t>
            </a:r>
          </a:p>
          <a:p>
            <a:pPr lvl="1"/>
            <a:r>
              <a:rPr lang="en-US" dirty="0"/>
              <a:t>Use Mirror Suspensions.</a:t>
            </a:r>
          </a:p>
          <a:p>
            <a:pPr lvl="1"/>
            <a:r>
              <a:rPr lang="en-US" dirty="0"/>
              <a:t>Provide isolation above resonance.</a:t>
            </a:r>
          </a:p>
          <a:p>
            <a:pPr lvl="1"/>
            <a:endParaRPr lang="en-US" dirty="0"/>
          </a:p>
          <a:p>
            <a:r>
              <a:rPr lang="en-US" dirty="0"/>
              <a:t>Cascaded Suspension stages</a:t>
            </a:r>
          </a:p>
          <a:p>
            <a:pPr lvl="1"/>
            <a:r>
              <a:rPr lang="en-US" dirty="0"/>
              <a:t>Give extra noise filtering above resonance.</a:t>
            </a:r>
          </a:p>
        </p:txBody>
      </p:sp>
      <p:pic>
        <p:nvPicPr>
          <p:cNvPr id="7" name="Picture 6" descr="Diagram of a mechanical mechanism&#10;&#10;AI-generated content may be incorrect.">
            <a:extLst>
              <a:ext uri="{FF2B5EF4-FFF2-40B4-BE49-F238E27FC236}">
                <a16:creationId xmlns:a16="http://schemas.microsoft.com/office/drawing/2014/main" id="{EB1414C8-9D79-CCE8-1452-4C50922A7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52" y="1302948"/>
            <a:ext cx="4190402" cy="4989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1BD8B3-04A1-46AA-19EF-BBCA0F9D9F09}"/>
              </a:ext>
            </a:extLst>
          </p:cNvPr>
          <p:cNvSpPr txBox="1"/>
          <p:nvPr/>
        </p:nvSpPr>
        <p:spPr>
          <a:xfrm>
            <a:off x="6360590" y="6423599"/>
            <a:ext cx="4391526" cy="338554"/>
          </a:xfrm>
          <a:prstGeom prst="rect">
            <a:avLst/>
          </a:prstGeom>
          <a:solidFill>
            <a:srgbClr val="0C0C21"/>
          </a:solidFill>
          <a:ln>
            <a:solidFill>
              <a:srgbClr val="C8A52D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Credit: IGR, University of Glasgow / LIGO Lab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85BC0A3-56D8-7745-5B72-B49F76DA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</p:spTree>
    <p:extLst>
      <p:ext uri="{BB962C8B-B14F-4D97-AF65-F5344CB8AC3E}">
        <p14:creationId xmlns:p14="http://schemas.microsoft.com/office/powerpoint/2010/main" val="159208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0DFB0-AACE-F440-4D1F-A2E1F75CC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B14DC-16D5-C2BA-702C-96A60D1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Isolation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F8F5E-9FD1-61FF-AD60-1A9B3645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AADA-B50C-4EDE-9F0B-A96D4EAAA5A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3D7C773-4E7C-A158-B6E9-189C04281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1" y="1188720"/>
            <a:ext cx="3731052" cy="4975903"/>
          </a:xfrm>
        </p:spPr>
        <p:txBody>
          <a:bodyPr>
            <a:normAutofit/>
          </a:bodyPr>
          <a:lstStyle/>
          <a:p>
            <a:r>
              <a:rPr lang="en-US" dirty="0"/>
              <a:t>Ground Motion</a:t>
            </a:r>
          </a:p>
          <a:p>
            <a:pPr lvl="1"/>
            <a:r>
              <a:rPr lang="en-US" dirty="0"/>
              <a:t>Earthquakes.</a:t>
            </a:r>
          </a:p>
          <a:p>
            <a:pPr lvl="1"/>
            <a:r>
              <a:rPr lang="en-US" dirty="0"/>
              <a:t>Wind.</a:t>
            </a:r>
          </a:p>
          <a:p>
            <a:pPr lvl="1"/>
            <a:r>
              <a:rPr lang="en-US" dirty="0"/>
              <a:t>Waves.</a:t>
            </a:r>
          </a:p>
          <a:p>
            <a:pPr lvl="1"/>
            <a:r>
              <a:rPr lang="en-US" dirty="0"/>
              <a:t>Traffic.</a:t>
            </a:r>
          </a:p>
          <a:p>
            <a:r>
              <a:rPr lang="en-US" dirty="0"/>
              <a:t>Seismic Isolation Tables</a:t>
            </a:r>
          </a:p>
          <a:p>
            <a:pPr lvl="1"/>
            <a:r>
              <a:rPr lang="en-US" dirty="0"/>
              <a:t>Uses position and inertial sensors.</a:t>
            </a:r>
          </a:p>
          <a:p>
            <a:pPr lvl="1"/>
            <a:r>
              <a:rPr lang="en-US" dirty="0"/>
              <a:t>Feedback &amp; feedforward used to keep table still.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AE3BC5-A31B-E27C-4396-6B2B3EE4E0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09249" y="6382294"/>
            <a:ext cx="3798888" cy="365125"/>
          </a:xfrm>
        </p:spPr>
        <p:txBody>
          <a:bodyPr/>
          <a:lstStyle/>
          <a:p>
            <a:r>
              <a:rPr lang="en-US" dirty="0"/>
              <a:t>Credit: Betsy Weaver</a:t>
            </a:r>
          </a:p>
        </p:txBody>
      </p:sp>
      <p:pic>
        <p:nvPicPr>
          <p:cNvPr id="12" name="Picture 11" descr="A group of people working in a factory&#10;&#10;AI-generated content may be incorrect.">
            <a:extLst>
              <a:ext uri="{FF2B5EF4-FFF2-40B4-BE49-F238E27FC236}">
                <a16:creationId xmlns:a16="http://schemas.microsoft.com/office/drawing/2014/main" id="{C30351A7-32E2-4C65-8F3E-655BD854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493" y="1792648"/>
            <a:ext cx="7772400" cy="4371975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1DFFE82-0C1D-E25E-EF07-63DCCB76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778" y="6529748"/>
            <a:ext cx="1266617" cy="365125"/>
          </a:xfrm>
        </p:spPr>
        <p:txBody>
          <a:bodyPr/>
          <a:lstStyle/>
          <a:p>
            <a:r>
              <a:rPr lang="en-US" dirty="0"/>
              <a:t>G2501210-v3</a:t>
            </a:r>
          </a:p>
        </p:txBody>
      </p:sp>
    </p:spTree>
    <p:extLst>
      <p:ext uri="{BB962C8B-B14F-4D97-AF65-F5344CB8AC3E}">
        <p14:creationId xmlns:p14="http://schemas.microsoft.com/office/powerpoint/2010/main" val="1530312409"/>
      </p:ext>
    </p:extLst>
  </p:cSld>
  <p:clrMapOvr>
    <a:masterClrMapping/>
  </p:clrMapOvr>
</p:sld>
</file>

<file path=ppt/theme/theme1.xml><?xml version="1.0" encoding="utf-8"?>
<a:theme xmlns:a="http://schemas.openxmlformats.org/drawingml/2006/main" name="LIGO presentation templat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ED7D3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28575">
          <a:solidFill>
            <a:srgbClr val="C8A52D"/>
          </a:solidFill>
        </a:ln>
        <a:effectLst>
          <a:innerShdw blurRad="63500" dist="50800">
            <a:prstClr val="black">
              <a:alpha val="50000"/>
            </a:prstClr>
          </a:inn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IGO presentation template" id="{F93DFFE8-5565-4B83-BC79-1EAFEE868001}" vid="{90E85DBA-89E7-444A-964E-DFA611154F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BF661-15AD-4E9C-97C8-820AEEE03512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16c05727-aa75-4e4a-9b5f-8a80a1165891"/>
    <ds:schemaRef ds:uri="71af3243-3dd4-4a8d-8c0d-dd76da1f02a5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0A79D2A-7790-4E25-BDFD-87FCE4B053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94C7F2-17AF-4E35-855F-7E1BB34398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437</Words>
  <Application>Microsoft Macintosh PowerPoint</Application>
  <PresentationFormat>Widescreen</PresentationFormat>
  <Paragraphs>108</Paragraphs>
  <Slides>14</Slides>
  <Notes>6</Notes>
  <HiddenSlides>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Webdings</vt:lpstr>
      <vt:lpstr>LIGO presentation template</vt:lpstr>
      <vt:lpstr>PowerPoint Presentation</vt:lpstr>
      <vt:lpstr>PowerPoint Presentation</vt:lpstr>
      <vt:lpstr>Michelson Interferometer</vt:lpstr>
      <vt:lpstr>Add Arm Cavities</vt:lpstr>
      <vt:lpstr>Add Arm Cavities</vt:lpstr>
      <vt:lpstr>Add Signal Extraction</vt:lpstr>
      <vt:lpstr>PowerPoint Presentation</vt:lpstr>
      <vt:lpstr>Suspensions</vt:lpstr>
      <vt:lpstr>Seismic Isolation</vt:lpstr>
      <vt:lpstr>Quantum Noise</vt:lpstr>
      <vt:lpstr>LIGO Squeezer</vt:lpstr>
      <vt:lpstr>PowerPoint Presentation</vt:lpstr>
      <vt:lpstr>PowerPoint Presentation</vt:lpstr>
      <vt:lpstr>Template Guidelines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2019-08-14T01:15:55Z</dcterms:created>
  <dcterms:modified xsi:type="dcterms:W3CDTF">2025-06-10T17:26:35Z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