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  <p:sldMasterId id="2147483662" r:id="rId6"/>
    <p:sldMasterId id="214748366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5143500" cx="9144000"/>
  <p:notesSz cx="6858000" cy="9144000"/>
  <p:embeddedFontLst>
    <p:embeddedFont>
      <p:font typeface="Open Sans SemiBold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Francisco Carcoba"/>
  <p:cmAuthor clrIdx="1" id="1" initials="" lastIdx="1" name="Dhatri Raghunathan"/>
  <p:cmAuthor clrIdx="2" id="2" initials="" lastIdx="1" name="Radhika Bhat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SemiBold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OpenSans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" Target="slides/slide3.xml"/><Relationship Id="rId33" Type="http://schemas.openxmlformats.org/officeDocument/2006/relationships/font" Target="fonts/OpenSans-italic.fntdata"/><Relationship Id="rId10" Type="http://schemas.openxmlformats.org/officeDocument/2006/relationships/slide" Target="slides/slide2.xml"/><Relationship Id="rId32" Type="http://schemas.openxmlformats.org/officeDocument/2006/relationships/font" Target="fonts/OpenSans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7-25T22:27:05.847">
    <p:pos x="6000" y="0"/>
    <p:text>Why not use your more "complete" diagram from https://nodus.ligo.caltech.edu:8081/40m/240722_151626/IMG_1732.jpeg</p:text>
  </p:cm>
  <p:cm authorId="1" idx="1" dt="2024-07-25T22:27:05.847">
    <p:pos x="6000" y="0"/>
    <p:text>I use it in a later slide - for the seismic noise contribution. Is this one okay or should I use that twice?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1" dt="2024-07-25T19:30:30.927">
    <p:pos x="6000" y="0"/>
    <p:text>For the conclusion of this noise study, does the control noise curve here limit the out of loop ALS noise from the previous slide? If so, that's a good conclusion to state; if not, then you can say more investigation is needed to determine what is limiting the out-of-loop ALS noise.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e99afaf56_1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ce99afaf56_1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e99afaf56_5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ce99afaf56_5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9ba08e38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9ba08e38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79ba08e384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79ba08e384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e99afaf56_10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ce99afaf56_1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e4e0f1da5_0_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ee4e0f1da5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e99afaf56_5_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ce99afaf56_5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9ba08e384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79ba08e384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e99afaf56_5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ce99afaf56_5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e99afaf56_10_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ce99afaf56_10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e99afaf56_1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</a:pPr>
            <a:r>
              <a:rPr lang="en-GB" sz="10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LIGO and its 40m prototype locks and stabilizes the primary laser to the arm cavity by using an auxiliary (AUX) laser as a reference. Noise budgeting catalogs all relevant noise sources to explain the observed noise, enabling targeted improvements to enhance the interferometer stability and sensitivity.</a:t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gce99afaf56_1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0446c0502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a0446c0502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f929202d9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9f929202d9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7eaaa496d_0_34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c7eaaa496d_0_34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c3674ecd9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cc3674ecd9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e4e0f1da5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ee4e0f1da5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e99afaf56_1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ce99afaf56_1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e7de3ab68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ee7de3ab68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326144" y="4813451"/>
            <a:ext cx="189206" cy="181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326144" y="4813451"/>
            <a:ext cx="189206" cy="181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202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26144" y="4813451"/>
            <a:ext cx="189206" cy="181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326144" y="4813451"/>
            <a:ext cx="189206" cy="181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521512" y="-1613550"/>
            <a:ext cx="7906200" cy="7932000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2686354" y="-578421"/>
            <a:ext cx="3538200" cy="3538200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8124373" y="1646448"/>
            <a:ext cx="513900" cy="5139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7"/>
          <p:cNvSpPr/>
          <p:nvPr/>
        </p:nvSpPr>
        <p:spPr>
          <a:xfrm>
            <a:off x="6738589" y="4603551"/>
            <a:ext cx="860700" cy="8607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5874140" y="734791"/>
            <a:ext cx="608700" cy="6087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235307" y="2828020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7"/>
          <p:cNvSpPr/>
          <p:nvPr/>
        </p:nvSpPr>
        <p:spPr>
          <a:xfrm>
            <a:off x="4116177" y="734802"/>
            <a:ext cx="911647" cy="911647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2774918" y="289291"/>
            <a:ext cx="261900" cy="2619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17"/>
          <p:cNvGrpSpPr/>
          <p:nvPr/>
        </p:nvGrpSpPr>
        <p:grpSpPr>
          <a:xfrm>
            <a:off x="3728818" y="3515340"/>
            <a:ext cx="1686362" cy="407257"/>
            <a:chOff x="7270632" y="-1838946"/>
            <a:chExt cx="10461300" cy="1269900"/>
          </a:xfrm>
        </p:grpSpPr>
        <p:sp>
          <p:nvSpPr>
            <p:cNvPr id="77" name="Google Shape;77;p17"/>
            <p:cNvSpPr/>
            <p:nvPr/>
          </p:nvSpPr>
          <p:spPr>
            <a:xfrm>
              <a:off x="7270632" y="-1838946"/>
              <a:ext cx="10461300" cy="1269900"/>
            </a:xfrm>
            <a:prstGeom prst="roundRect">
              <a:avLst>
                <a:gd fmla="val 50000" name="adj"/>
              </a:avLst>
            </a:prstGeom>
            <a:solidFill>
              <a:srgbClr val="EAECE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7"/>
            <p:cNvSpPr txBox="1"/>
            <p:nvPr/>
          </p:nvSpPr>
          <p:spPr>
            <a:xfrm>
              <a:off x="7844676" y="-1671816"/>
              <a:ext cx="93132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B1"/>
                </a:buClr>
                <a:buSzPts val="1500"/>
                <a:buFont typeface="Open Sans SemiBold"/>
                <a:buNone/>
              </a:pPr>
              <a:r>
                <a:rPr b="1" lang="en-GB" sz="1500">
                  <a:solidFill>
                    <a:srgbClr val="434343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26th July 2024</a:t>
              </a:r>
              <a:endParaRPr sz="500">
                <a:solidFill>
                  <a:srgbClr val="434343"/>
                </a:solidFill>
              </a:endParaRPr>
            </a:p>
          </p:txBody>
        </p:sp>
      </p:grpSp>
      <p:sp>
        <p:nvSpPr>
          <p:cNvPr id="79" name="Google Shape;79;p17"/>
          <p:cNvSpPr txBox="1"/>
          <p:nvPr/>
        </p:nvSpPr>
        <p:spPr>
          <a:xfrm>
            <a:off x="1103250" y="1515562"/>
            <a:ext cx="69375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4500"/>
              <a:buFont typeface="Open Sans SemiBold"/>
              <a:buNone/>
            </a:pPr>
            <a:r>
              <a:rPr b="1" lang="en-GB" sz="35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Upconverted light for GW detector control and readout</a:t>
            </a:r>
            <a:endParaRPr b="1" sz="3500">
              <a:solidFill>
                <a:srgbClr val="403F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80" name="Google Shape;80;p17"/>
          <p:cNvGrpSpPr/>
          <p:nvPr/>
        </p:nvGrpSpPr>
        <p:grpSpPr>
          <a:xfrm>
            <a:off x="3038637" y="3993500"/>
            <a:ext cx="3066713" cy="761967"/>
            <a:chOff x="-309498" y="-580894"/>
            <a:chExt cx="9138000" cy="1342200"/>
          </a:xfrm>
        </p:grpSpPr>
        <p:sp>
          <p:nvSpPr>
            <p:cNvPr id="81" name="Google Shape;81;p17"/>
            <p:cNvSpPr/>
            <p:nvPr/>
          </p:nvSpPr>
          <p:spPr>
            <a:xfrm>
              <a:off x="45615" y="-544742"/>
              <a:ext cx="8313600" cy="1269900"/>
            </a:xfrm>
            <a:prstGeom prst="roundRect">
              <a:avLst>
                <a:gd fmla="val 50000" name="adj"/>
              </a:avLst>
            </a:prstGeom>
            <a:solidFill>
              <a:srgbClr val="EAECE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7"/>
            <p:cNvSpPr txBox="1"/>
            <p:nvPr/>
          </p:nvSpPr>
          <p:spPr>
            <a:xfrm>
              <a:off x="-309498" y="-580894"/>
              <a:ext cx="9138000" cy="13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B1"/>
                </a:buClr>
                <a:buSzPts val="1500"/>
                <a:buFont typeface="Open Sans SemiBold"/>
                <a:buNone/>
              </a:pPr>
              <a:r>
                <a:rPr b="1" lang="en-GB" sz="1500">
                  <a:solidFill>
                    <a:srgbClr val="434343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Mentors: Rana Adhikari, </a:t>
              </a:r>
              <a:endParaRPr b="1" sz="15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B1"/>
                </a:buClr>
                <a:buSzPts val="1500"/>
                <a:buFont typeface="Open Sans SemiBold"/>
                <a:buNone/>
              </a:pPr>
              <a:r>
                <a:rPr b="1" lang="en-GB" sz="1500">
                  <a:solidFill>
                    <a:srgbClr val="434343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Koji Arai, Radhika Bhatt, Francisco Salces Carcoba</a:t>
              </a:r>
              <a:endParaRPr sz="500">
                <a:solidFill>
                  <a:srgbClr val="434343"/>
                </a:solidFill>
              </a:endParaRPr>
            </a:p>
          </p:txBody>
        </p:sp>
      </p:grpSp>
      <p:sp>
        <p:nvSpPr>
          <p:cNvPr id="83" name="Google Shape;83;p17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00" y="70713"/>
            <a:ext cx="1314450" cy="94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7"/>
          <p:cNvGrpSpPr/>
          <p:nvPr/>
        </p:nvGrpSpPr>
        <p:grpSpPr>
          <a:xfrm>
            <a:off x="2448787" y="3037201"/>
            <a:ext cx="4051661" cy="407257"/>
            <a:chOff x="-789231" y="-1838946"/>
            <a:chExt cx="10461300" cy="1269900"/>
          </a:xfrm>
        </p:grpSpPr>
        <p:sp>
          <p:nvSpPr>
            <p:cNvPr id="86" name="Google Shape;86;p17"/>
            <p:cNvSpPr/>
            <p:nvPr/>
          </p:nvSpPr>
          <p:spPr>
            <a:xfrm>
              <a:off x="-789231" y="-1838946"/>
              <a:ext cx="10461300" cy="1269900"/>
            </a:xfrm>
            <a:prstGeom prst="roundRect">
              <a:avLst>
                <a:gd fmla="val 50000" name="adj"/>
              </a:avLst>
            </a:prstGeom>
            <a:solidFill>
              <a:srgbClr val="EAECE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7"/>
            <p:cNvSpPr txBox="1"/>
            <p:nvPr/>
          </p:nvSpPr>
          <p:spPr>
            <a:xfrm>
              <a:off x="-215187" y="-1671855"/>
              <a:ext cx="93132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B1"/>
                </a:buClr>
                <a:buSzPts val="1500"/>
                <a:buFont typeface="Open Sans SemiBold"/>
                <a:buNone/>
              </a:pPr>
              <a:r>
                <a:rPr b="1" lang="en-GB" sz="1500">
                  <a:solidFill>
                    <a:srgbClr val="434343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Dhatri Raghunathan | IIT Kharagpur</a:t>
              </a:r>
              <a:endParaRPr sz="500"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/>
          <p:nvPr/>
        </p:nvSpPr>
        <p:spPr>
          <a:xfrm>
            <a:off x="-129425" y="675438"/>
            <a:ext cx="2754300" cy="2754300"/>
          </a:xfrm>
          <a:prstGeom prst="ellipse">
            <a:avLst/>
          </a:prstGeom>
          <a:gradFill>
            <a:gsLst>
              <a:gs pos="0">
                <a:srgbClr val="4675EC"/>
              </a:gs>
              <a:gs pos="100000">
                <a:srgbClr val="68ACF6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5691F2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1009650" y="3742850"/>
            <a:ext cx="476400" cy="4764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834907" y="4525845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1116843" y="134778"/>
            <a:ext cx="261900" cy="2619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260096" y="1146613"/>
            <a:ext cx="19752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 Matching and Beam Alignment</a:t>
            </a:r>
            <a:endParaRPr sz="2800"/>
          </a:p>
        </p:txBody>
      </p:sp>
      <p:sp>
        <p:nvSpPr>
          <p:cNvPr id="234" name="Google Shape;234;p26"/>
          <p:cNvSpPr txBox="1"/>
          <p:nvPr/>
        </p:nvSpPr>
        <p:spPr>
          <a:xfrm>
            <a:off x="2902150" y="134775"/>
            <a:ext cx="57795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4500"/>
              <a:buFont typeface="Open Sans SemiBold"/>
              <a:buNone/>
            </a:pPr>
            <a:r>
              <a:rPr b="1" lang="en-GB" sz="29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Get the waist required at the crystal position</a:t>
            </a:r>
            <a:endParaRPr sz="2900"/>
          </a:p>
        </p:txBody>
      </p:sp>
      <p:cxnSp>
        <p:nvCxnSpPr>
          <p:cNvPr id="235" name="Google Shape;235;p26"/>
          <p:cNvCxnSpPr/>
          <p:nvPr/>
        </p:nvCxnSpPr>
        <p:spPr>
          <a:xfrm flipH="1" rot="10800000">
            <a:off x="3009465" y="1168882"/>
            <a:ext cx="5145300" cy="20100"/>
          </a:xfrm>
          <a:prstGeom prst="straightConnector1">
            <a:avLst/>
          </a:prstGeom>
          <a:noFill/>
          <a:ln cap="rnd" cmpd="sng" w="63500">
            <a:solidFill>
              <a:schemeClr val="lt2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236" name="Google Shape;236;p26"/>
          <p:cNvSpPr/>
          <p:nvPr/>
        </p:nvSpPr>
        <p:spPr>
          <a:xfrm>
            <a:off x="6889550" y="3069575"/>
            <a:ext cx="1867800" cy="17931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Using 2 steering mirrors simultaneously for alignment</a:t>
            </a:r>
            <a:endParaRPr sz="16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6680300" y="1403125"/>
            <a:ext cx="2286300" cy="14523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Optimal focal lengths and lens positions </a:t>
            </a:r>
            <a:r>
              <a:rPr lang="en-GB" sz="16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chosen</a:t>
            </a:r>
            <a:r>
              <a:rPr lang="en-GB" sz="16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to achieve required beam waist</a:t>
            </a:r>
            <a:endParaRPr sz="16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663" y="1771548"/>
            <a:ext cx="3672389" cy="27542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94" y="0"/>
            <a:ext cx="80168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/>
          <p:nvPr/>
        </p:nvSpPr>
        <p:spPr>
          <a:xfrm>
            <a:off x="-129425" y="675438"/>
            <a:ext cx="2754300" cy="2754300"/>
          </a:xfrm>
          <a:prstGeom prst="ellipse">
            <a:avLst/>
          </a:prstGeom>
          <a:gradFill>
            <a:gsLst>
              <a:gs pos="0">
                <a:srgbClr val="4675EC"/>
              </a:gs>
              <a:gs pos="100000">
                <a:srgbClr val="68ACF6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5691F2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1009650" y="3742850"/>
            <a:ext cx="476400" cy="4764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834907" y="4525845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1116843" y="134778"/>
            <a:ext cx="261900" cy="2619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260246" y="1586988"/>
            <a:ext cx="19752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SHG Observed!</a:t>
            </a:r>
            <a:endParaRPr sz="2800"/>
          </a:p>
        </p:txBody>
      </p:sp>
      <p:sp>
        <p:nvSpPr>
          <p:cNvPr id="254" name="Google Shape;254;p28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325" y="565852"/>
            <a:ext cx="5176375" cy="38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/>
          <p:nvPr/>
        </p:nvSpPr>
        <p:spPr>
          <a:xfrm>
            <a:off x="-129425" y="1423150"/>
            <a:ext cx="2754400" cy="27544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834907" y="4525845"/>
            <a:ext cx="825736" cy="825736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1116843" y="134778"/>
            <a:ext cx="261863" cy="261864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1077850" y="739971"/>
            <a:ext cx="339850" cy="339849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-129375" y="2063988"/>
            <a:ext cx="27543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SHG </a:t>
            </a:r>
            <a:endParaRPr b="1" sz="2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Output Characterization</a:t>
            </a:r>
            <a:endParaRPr sz="2300"/>
          </a:p>
        </p:txBody>
      </p:sp>
      <p:sp>
        <p:nvSpPr>
          <p:cNvPr id="265" name="Google Shape;265;p29"/>
          <p:cNvSpPr txBox="1"/>
          <p:nvPr/>
        </p:nvSpPr>
        <p:spPr>
          <a:xfrm>
            <a:off x="2957325" y="59550"/>
            <a:ext cx="577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9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Effect of pump power</a:t>
            </a:r>
            <a:endParaRPr b="1" sz="2900">
              <a:solidFill>
                <a:srgbClr val="403F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66" name="Google Shape;266;p29"/>
          <p:cNvCxnSpPr/>
          <p:nvPr/>
        </p:nvCxnSpPr>
        <p:spPr>
          <a:xfrm flipH="1" rot="10800000">
            <a:off x="2957315" y="648182"/>
            <a:ext cx="5338200" cy="3900"/>
          </a:xfrm>
          <a:prstGeom prst="straightConnector1">
            <a:avLst/>
          </a:prstGeom>
          <a:noFill/>
          <a:ln cap="rnd" cmpd="sng" w="63500">
            <a:solidFill>
              <a:schemeClr val="lt2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-1399" t="0"/>
          <a:stretch/>
        </p:blipFill>
        <p:spPr>
          <a:xfrm>
            <a:off x="2859300" y="688538"/>
            <a:ext cx="5414699" cy="37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/>
          <p:nvPr/>
        </p:nvSpPr>
        <p:spPr>
          <a:xfrm>
            <a:off x="2897550" y="4444500"/>
            <a:ext cx="5338200" cy="5859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Polarization checked to account for </a:t>
            </a: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discrepancy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8750375" y="4786975"/>
            <a:ext cx="522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/>
          <p:nvPr/>
        </p:nvSpPr>
        <p:spPr>
          <a:xfrm>
            <a:off x="-129425" y="1423150"/>
            <a:ext cx="2754300" cy="27543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834907" y="4525845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1116843" y="134778"/>
            <a:ext cx="261900" cy="2619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1077850" y="739971"/>
            <a:ext cx="339900" cy="3399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-129375" y="2063988"/>
            <a:ext cx="27543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SHG </a:t>
            </a:r>
            <a:endParaRPr b="1" sz="2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Output Characterization</a:t>
            </a:r>
            <a:endParaRPr sz="2300"/>
          </a:p>
        </p:txBody>
      </p:sp>
      <p:sp>
        <p:nvSpPr>
          <p:cNvPr id="279" name="Google Shape;279;p30"/>
          <p:cNvSpPr txBox="1"/>
          <p:nvPr/>
        </p:nvSpPr>
        <p:spPr>
          <a:xfrm>
            <a:off x="3052775" y="134775"/>
            <a:ext cx="577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9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Effect of crystal temperature</a:t>
            </a:r>
            <a:endParaRPr b="1" sz="2900">
              <a:solidFill>
                <a:srgbClr val="403F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80" name="Google Shape;280;p30"/>
          <p:cNvCxnSpPr/>
          <p:nvPr/>
        </p:nvCxnSpPr>
        <p:spPr>
          <a:xfrm flipH="1" rot="10800000">
            <a:off x="3150465" y="739982"/>
            <a:ext cx="5338200" cy="3900"/>
          </a:xfrm>
          <a:prstGeom prst="straightConnector1">
            <a:avLst/>
          </a:prstGeom>
          <a:noFill/>
          <a:ln cap="rnd" cmpd="sng" w="63500">
            <a:solidFill>
              <a:schemeClr val="lt2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7550" y="891750"/>
            <a:ext cx="5717575" cy="340486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/>
          <p:nvPr/>
        </p:nvSpPr>
        <p:spPr>
          <a:xfrm>
            <a:off x="2682900" y="4444500"/>
            <a:ext cx="5717700" cy="504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37.2 °C: Highest efficiency while still first order insensitive to temperature fluctuations!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8750375" y="4786975"/>
            <a:ext cx="522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/>
          <p:nvPr/>
        </p:nvSpPr>
        <p:spPr>
          <a:xfrm>
            <a:off x="1009650" y="1242575"/>
            <a:ext cx="476250" cy="47625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1094128" y="665962"/>
            <a:ext cx="307293" cy="307293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-129425" y="2068469"/>
            <a:ext cx="2754400" cy="27544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1116843" y="134778"/>
            <a:ext cx="261863" cy="261864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3052775" y="319325"/>
            <a:ext cx="5779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8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Almost there!</a:t>
            </a:r>
            <a:endParaRPr b="1" sz="2800">
              <a:solidFill>
                <a:srgbClr val="403F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93" name="Google Shape;293;p31"/>
          <p:cNvCxnSpPr/>
          <p:nvPr/>
        </p:nvCxnSpPr>
        <p:spPr>
          <a:xfrm flipH="1" rot="10800000">
            <a:off x="3137265" y="973557"/>
            <a:ext cx="5338200" cy="3900"/>
          </a:xfrm>
          <a:prstGeom prst="straightConnector1">
            <a:avLst/>
          </a:prstGeom>
          <a:noFill/>
          <a:ln cap="rnd" cmpd="sng" w="63500">
            <a:solidFill>
              <a:schemeClr val="lt2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294" name="Google Shape;294;p31"/>
          <p:cNvSpPr/>
          <p:nvPr/>
        </p:nvSpPr>
        <p:spPr>
          <a:xfrm>
            <a:off x="2920975" y="4229784"/>
            <a:ext cx="2602800" cy="557100"/>
          </a:xfrm>
          <a:prstGeom prst="roundRect">
            <a:avLst>
              <a:gd fmla="val 19622" name="adj"/>
            </a:avLst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Crystal replaced</a:t>
            </a:r>
            <a:endParaRPr sz="1600">
              <a:solidFill>
                <a:srgbClr val="33333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260171" y="2810713"/>
            <a:ext cx="1975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Sum Frequency Generation</a:t>
            </a:r>
            <a:endParaRPr sz="2600"/>
          </a:p>
        </p:txBody>
      </p:sp>
      <p:sp>
        <p:nvSpPr>
          <p:cNvPr id="296" name="Google Shape;296;p31"/>
          <p:cNvSpPr txBox="1"/>
          <p:nvPr/>
        </p:nvSpPr>
        <p:spPr>
          <a:xfrm>
            <a:off x="8750375" y="4786975"/>
            <a:ext cx="522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208" y="1181580"/>
            <a:ext cx="2486459" cy="280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 rotWithShape="1">
          <a:blip r:embed="rId4">
            <a:alphaModFix/>
          </a:blip>
          <a:srcRect b="0" l="32727" r="0" t="35283"/>
          <a:stretch/>
        </p:blipFill>
        <p:spPr>
          <a:xfrm rot="5400000">
            <a:off x="5793029" y="1336246"/>
            <a:ext cx="2801843" cy="248755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/>
          <p:nvPr/>
        </p:nvSpPr>
        <p:spPr>
          <a:xfrm>
            <a:off x="5872537" y="4216939"/>
            <a:ext cx="2602800" cy="557100"/>
          </a:xfrm>
          <a:prstGeom prst="roundRect">
            <a:avLst>
              <a:gd fmla="val 19622" name="adj"/>
            </a:avLst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ECDL ready</a:t>
            </a:r>
            <a:endParaRPr sz="1600">
              <a:solidFill>
                <a:srgbClr val="33333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/>
          <p:nvPr/>
        </p:nvSpPr>
        <p:spPr>
          <a:xfrm>
            <a:off x="1009650" y="1242575"/>
            <a:ext cx="476400" cy="4764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1094128" y="665962"/>
            <a:ext cx="307200" cy="3072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-129425" y="2068469"/>
            <a:ext cx="2754300" cy="27543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1116843" y="134778"/>
            <a:ext cx="261900" cy="2619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2"/>
          <p:cNvSpPr txBox="1"/>
          <p:nvPr/>
        </p:nvSpPr>
        <p:spPr>
          <a:xfrm>
            <a:off x="2984575" y="338500"/>
            <a:ext cx="6468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9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Theoretical estimate: efficiency</a:t>
            </a:r>
            <a:endParaRPr b="1" sz="2900">
              <a:solidFill>
                <a:srgbClr val="403F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flipH="1" rot="10800000">
            <a:off x="3137265" y="973557"/>
            <a:ext cx="5338200" cy="3900"/>
          </a:xfrm>
          <a:prstGeom prst="straightConnector1">
            <a:avLst/>
          </a:prstGeom>
          <a:noFill/>
          <a:ln cap="rnd" cmpd="sng" w="63500">
            <a:solidFill>
              <a:schemeClr val="lt2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310" name="Google Shape;310;p32"/>
          <p:cNvSpPr txBox="1"/>
          <p:nvPr/>
        </p:nvSpPr>
        <p:spPr>
          <a:xfrm>
            <a:off x="260171" y="2810713"/>
            <a:ext cx="1975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Sum Frequency Generation</a:t>
            </a:r>
            <a:endParaRPr sz="2600"/>
          </a:p>
        </p:txBody>
      </p:sp>
      <p:sp>
        <p:nvSpPr>
          <p:cNvPr id="311" name="Google Shape;311;p32"/>
          <p:cNvSpPr txBox="1"/>
          <p:nvPr/>
        </p:nvSpPr>
        <p:spPr>
          <a:xfrm>
            <a:off x="8750375" y="4786975"/>
            <a:ext cx="522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875" y="1096800"/>
            <a:ext cx="6216078" cy="395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/>
          <p:nvPr/>
        </p:nvSpPr>
        <p:spPr>
          <a:xfrm>
            <a:off x="-1003772" y="-2402522"/>
            <a:ext cx="7932000" cy="7932000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3"/>
          <p:cNvSpPr/>
          <p:nvPr/>
        </p:nvSpPr>
        <p:spPr>
          <a:xfrm>
            <a:off x="-90271" y="-385546"/>
            <a:ext cx="3538200" cy="3538200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3"/>
          <p:cNvSpPr/>
          <p:nvPr/>
        </p:nvSpPr>
        <p:spPr>
          <a:xfrm>
            <a:off x="2705273" y="-148127"/>
            <a:ext cx="513900" cy="5139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172589" y="4139426"/>
            <a:ext cx="860700" cy="8607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6489190" y="245691"/>
            <a:ext cx="608700" cy="6087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3"/>
          <p:cNvSpPr/>
          <p:nvPr/>
        </p:nvSpPr>
        <p:spPr>
          <a:xfrm>
            <a:off x="-90268" y="2078545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3"/>
          <p:cNvSpPr/>
          <p:nvPr/>
        </p:nvSpPr>
        <p:spPr>
          <a:xfrm>
            <a:off x="735325" y="508575"/>
            <a:ext cx="1391100" cy="1365000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1864618" y="1496066"/>
            <a:ext cx="261900" cy="2619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 txBox="1"/>
          <p:nvPr/>
        </p:nvSpPr>
        <p:spPr>
          <a:xfrm>
            <a:off x="172600" y="626875"/>
            <a:ext cx="3457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4500"/>
              <a:buFont typeface="Open Sans SemiBold"/>
              <a:buNone/>
            </a:pPr>
            <a:r>
              <a:rPr b="1" lang="en-GB" sz="35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Other efforts</a:t>
            </a:r>
            <a:endParaRPr b="1" sz="45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6" name="Google Shape;326;p33"/>
          <p:cNvGrpSpPr/>
          <p:nvPr/>
        </p:nvGrpSpPr>
        <p:grpSpPr>
          <a:xfrm>
            <a:off x="3850897" y="1873583"/>
            <a:ext cx="4551333" cy="983267"/>
            <a:chOff x="3818696" y="-1746562"/>
            <a:chExt cx="12565800" cy="2881791"/>
          </a:xfrm>
        </p:grpSpPr>
        <p:sp>
          <p:nvSpPr>
            <p:cNvPr id="327" name="Google Shape;327;p33"/>
            <p:cNvSpPr/>
            <p:nvPr/>
          </p:nvSpPr>
          <p:spPr>
            <a:xfrm>
              <a:off x="3818696" y="-1746562"/>
              <a:ext cx="12565800" cy="2431200"/>
            </a:xfrm>
            <a:prstGeom prst="roundRect">
              <a:avLst>
                <a:gd fmla="val 50000" name="adj"/>
              </a:avLst>
            </a:prstGeom>
            <a:solidFill>
              <a:srgbClr val="383938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3"/>
            <p:cNvSpPr txBox="1"/>
            <p:nvPr/>
          </p:nvSpPr>
          <p:spPr>
            <a:xfrm>
              <a:off x="4883811" y="-1255771"/>
              <a:ext cx="11341200" cy="23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500">
                  <a:solidFill>
                    <a:srgbClr val="EFEFE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40m interferometer locking controls &amp; challenges</a:t>
              </a:r>
              <a:endParaRPr sz="1500"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329" name="Google Shape;329;p33"/>
          <p:cNvSpPr/>
          <p:nvPr/>
        </p:nvSpPr>
        <p:spPr>
          <a:xfrm>
            <a:off x="1556725" y="3356375"/>
            <a:ext cx="4129500" cy="608700"/>
          </a:xfrm>
          <a:prstGeom prst="roundRect">
            <a:avLst>
              <a:gd fmla="val 50000" name="adj"/>
            </a:avLst>
          </a:prstGeom>
          <a:solidFill>
            <a:srgbClr val="AE67F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3"/>
          <p:cNvSpPr txBox="1"/>
          <p:nvPr/>
        </p:nvSpPr>
        <p:spPr>
          <a:xfrm>
            <a:off x="1724725" y="3452963"/>
            <a:ext cx="379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Vacuum pressure tank checker</a:t>
            </a:r>
            <a:endParaRPr sz="1500">
              <a:solidFill>
                <a:srgbClr val="EFEFE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8750375" y="4786975"/>
            <a:ext cx="522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 sz="1600">
              <a:solidFill>
                <a:srgbClr val="33333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/>
          <p:nvPr/>
        </p:nvSpPr>
        <p:spPr>
          <a:xfrm>
            <a:off x="3202000" y="-210399"/>
            <a:ext cx="2739900" cy="2739900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4"/>
          <p:cNvSpPr/>
          <p:nvPr/>
        </p:nvSpPr>
        <p:spPr>
          <a:xfrm>
            <a:off x="443650" y="-2827274"/>
            <a:ext cx="8256600" cy="8256600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2121261" y="3542377"/>
            <a:ext cx="4901400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3000"/>
              <a:buFont typeface="Open Sans SemiBold"/>
              <a:buNone/>
            </a:pPr>
            <a:r>
              <a:rPr b="1" lang="en-GB" sz="40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Thank you!</a:t>
            </a:r>
            <a:endParaRPr b="1" sz="4000">
              <a:solidFill>
                <a:srgbClr val="403F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3000"/>
              <a:buFont typeface="Open Sans SemiBold"/>
              <a:buNone/>
            </a:pPr>
            <a:r>
              <a:rPr lang="en-GB" sz="2000">
                <a:solidFill>
                  <a:srgbClr val="403F42"/>
                </a:solidFill>
                <a:latin typeface="Open Sans"/>
                <a:ea typeface="Open Sans"/>
                <a:cs typeface="Open Sans"/>
                <a:sym typeface="Open Sans"/>
              </a:rPr>
              <a:t>The entire 40m group, folks at WB/Downs and my fellow SURFS!</a:t>
            </a:r>
            <a:endParaRPr sz="2000">
              <a:solidFill>
                <a:srgbClr val="403F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3000"/>
              <a:buFont typeface="Open Sans SemiBold"/>
              <a:buNone/>
            </a:pPr>
            <a:r>
              <a:rPr b="1" lang="en-GB" sz="28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Questions please</a:t>
            </a:r>
            <a:br>
              <a:rPr b="1" lang="en-GB" sz="28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endParaRPr sz="100"/>
          </a:p>
        </p:txBody>
      </p:sp>
      <p:pic>
        <p:nvPicPr>
          <p:cNvPr id="339" name="Google Shape;3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1850" y="2342975"/>
            <a:ext cx="2417300" cy="181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1850" y="341550"/>
            <a:ext cx="2417300" cy="181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300" y="132075"/>
            <a:ext cx="5116713" cy="341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4"/>
          <p:cNvSpPr txBox="1"/>
          <p:nvPr/>
        </p:nvSpPr>
        <p:spPr>
          <a:xfrm>
            <a:off x="8750375" y="4786975"/>
            <a:ext cx="522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5158513" y="-3413987"/>
            <a:ext cx="8142300" cy="8142300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7460679" y="-1111821"/>
            <a:ext cx="3538091" cy="3538091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8713403" y="140903"/>
            <a:ext cx="1032644" cy="1032644"/>
          </a:xfrm>
          <a:prstGeom prst="ellipse">
            <a:avLst/>
          </a:prstGeom>
          <a:noFill/>
          <a:ln cap="flat" cmpd="sng" w="63500">
            <a:solidFill>
              <a:srgbClr val="E9ECE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751725" y="424238"/>
            <a:ext cx="6763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F3F43"/>
                </a:solidFill>
                <a:latin typeface="Open Sans"/>
                <a:ea typeface="Open Sans"/>
                <a:cs typeface="Open Sans"/>
                <a:sym typeface="Open Sans"/>
              </a:rPr>
              <a:t>2 Phases: Time Split Between 40m Lab and West Bridge Sub basement</a:t>
            </a:r>
            <a:endParaRPr b="1" sz="2400">
              <a:solidFill>
                <a:srgbClr val="3F3F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8658298" y="2246711"/>
            <a:ext cx="245700" cy="2457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832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1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8"/>
          <p:cNvCxnSpPr/>
          <p:nvPr/>
        </p:nvCxnSpPr>
        <p:spPr>
          <a:xfrm>
            <a:off x="813569" y="1270094"/>
            <a:ext cx="6313500" cy="3000"/>
          </a:xfrm>
          <a:prstGeom prst="straightConnector1">
            <a:avLst/>
          </a:prstGeom>
          <a:noFill/>
          <a:ln cap="rnd" cmpd="sng" w="635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98" name="Google Shape;98;p18"/>
          <p:cNvSpPr/>
          <p:nvPr/>
        </p:nvSpPr>
        <p:spPr>
          <a:xfrm>
            <a:off x="4856797" y="-224790"/>
            <a:ext cx="611400" cy="6114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7301700" y="4832200"/>
            <a:ext cx="1356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alibri"/>
                <a:ea typeface="Calibri"/>
                <a:cs typeface="Calibri"/>
                <a:sym typeface="Calibri"/>
              </a:rPr>
              <a:t>Image source: 40m wiki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425" y="3565551"/>
            <a:ext cx="8353149" cy="12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751725" y="1422613"/>
            <a:ext cx="3112500" cy="6114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Arm Length Stabilization: Upconverted light for control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1554525" y="2916400"/>
            <a:ext cx="1506900" cy="471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LIGO 40m lab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1428825" y="2183553"/>
            <a:ext cx="1758300" cy="5553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Auxiliary (AUX) laser reference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4106200" y="1422613"/>
            <a:ext cx="3112500" cy="6114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Sum-frequency generation: Upconverted light for readout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822000" y="2889513"/>
            <a:ext cx="1680900" cy="5553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Single pass demonstration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4702600" y="2156063"/>
            <a:ext cx="1919700" cy="6114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Voyager readout: 2 µm to 700 nm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1081512" y="709925"/>
            <a:ext cx="354600" cy="3546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985675" y="703050"/>
            <a:ext cx="6010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4500"/>
              <a:buFont typeface="Open Sans SemiBold"/>
              <a:buNone/>
            </a:pPr>
            <a:r>
              <a:rPr b="1" lang="en-GB" sz="29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Arm Length Stabilization (ALS) </a:t>
            </a:r>
            <a:endParaRPr sz="600"/>
          </a:p>
        </p:txBody>
      </p:sp>
      <p:sp>
        <p:nvSpPr>
          <p:cNvPr id="114" name="Google Shape;114;p19"/>
          <p:cNvSpPr/>
          <p:nvPr/>
        </p:nvSpPr>
        <p:spPr>
          <a:xfrm>
            <a:off x="238590" y="4862728"/>
            <a:ext cx="608700" cy="6087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-317618" y="1092558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2051354" y="81580"/>
            <a:ext cx="202500" cy="2025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9"/>
          <p:cNvCxnSpPr/>
          <p:nvPr/>
        </p:nvCxnSpPr>
        <p:spPr>
          <a:xfrm flipH="1" rot="10800000">
            <a:off x="2046750" y="1325625"/>
            <a:ext cx="5988900" cy="4500"/>
          </a:xfrm>
          <a:prstGeom prst="straightConnector1">
            <a:avLst/>
          </a:prstGeom>
          <a:noFill/>
          <a:ln cap="rnd" cmpd="sng" w="635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18" name="Google Shape;118;p19"/>
          <p:cNvSpPr/>
          <p:nvPr/>
        </p:nvSpPr>
        <p:spPr>
          <a:xfrm>
            <a:off x="1909874" y="1772813"/>
            <a:ext cx="1401900" cy="7647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88888"/>
              </a:gs>
              <a:gs pos="100000">
                <a:srgbClr val="393939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Sense L</a:t>
            </a:r>
            <a:r>
              <a:rPr baseline="-25000" lang="en-GB" sz="12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ARM</a:t>
            </a:r>
            <a:r>
              <a:rPr lang="en-GB" sz="12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independently</a:t>
            </a:r>
            <a:endParaRPr sz="12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2177075" y="3947775"/>
            <a:ext cx="1563000" cy="825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88888"/>
              </a:gs>
              <a:gs pos="100000">
                <a:srgbClr val="393939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Feedback loop: </a:t>
            </a:r>
            <a:endParaRPr sz="13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IMC - PSL</a:t>
            </a:r>
            <a:endParaRPr sz="13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557850" y="2877447"/>
            <a:ext cx="1401900" cy="825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88888"/>
              </a:gs>
              <a:gs pos="100000">
                <a:srgbClr val="393939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Beat signal = </a:t>
            </a:r>
            <a:endParaRPr sz="13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PSL - AUX Laser</a:t>
            </a:r>
            <a:endParaRPr sz="13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b="0" l="55665" r="0" t="0"/>
          <a:stretch/>
        </p:blipFill>
        <p:spPr>
          <a:xfrm>
            <a:off x="3740075" y="1437000"/>
            <a:ext cx="4740050" cy="37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1081512" y="709925"/>
            <a:ext cx="354600" cy="3546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1919150" y="538613"/>
            <a:ext cx="6600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4500"/>
              <a:buFont typeface="Open Sans SemiBold"/>
              <a:buNone/>
            </a:pPr>
            <a:r>
              <a:rPr b="1" lang="en-GB" sz="29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Noise budgeting</a:t>
            </a:r>
            <a:endParaRPr sz="100"/>
          </a:p>
        </p:txBody>
      </p:sp>
      <p:sp>
        <p:nvSpPr>
          <p:cNvPr id="129" name="Google Shape;129;p20"/>
          <p:cNvSpPr/>
          <p:nvPr/>
        </p:nvSpPr>
        <p:spPr>
          <a:xfrm>
            <a:off x="238590" y="4862728"/>
            <a:ext cx="608700" cy="6087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-317618" y="1092558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2051354" y="81580"/>
            <a:ext cx="202500" cy="2025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20"/>
          <p:cNvCxnSpPr/>
          <p:nvPr/>
        </p:nvCxnSpPr>
        <p:spPr>
          <a:xfrm>
            <a:off x="1919150" y="1142050"/>
            <a:ext cx="6054000" cy="14400"/>
          </a:xfrm>
          <a:prstGeom prst="straightConnector1">
            <a:avLst/>
          </a:prstGeom>
          <a:noFill/>
          <a:ln cap="rnd" cmpd="sng" w="635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33" name="Google Shape;133;p20"/>
          <p:cNvSpPr/>
          <p:nvPr/>
        </p:nvSpPr>
        <p:spPr>
          <a:xfrm>
            <a:off x="149650" y="2966563"/>
            <a:ext cx="2859900" cy="1032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Controls noise: Auxiliary laser feedback loop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Physical &amp; Environmental noise: </a:t>
            </a: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Seismic Contribution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847288" y="1642900"/>
            <a:ext cx="2859900" cy="1032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Golden Triad: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400"/>
              <a:buFont typeface="Open Sans SemiBold"/>
              <a:buChar char="●"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Noise measurements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400"/>
              <a:buFont typeface="Open Sans SemiBold"/>
              <a:buChar char="●"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Transfer functions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400"/>
              <a:buFont typeface="Open Sans SemiBold"/>
              <a:buChar char="●"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Calibration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1724025" y="4392375"/>
            <a:ext cx="6327300" cy="5157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RMS of Beat signal when PSL locked to IMC, AUX lasers locked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800" y="1308850"/>
            <a:ext cx="5006724" cy="2828999"/>
          </a:xfrm>
          <a:prstGeom prst="rect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3972" scaled="0"/>
          </a:gradFill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238590" y="4862728"/>
            <a:ext cx="608700" cy="6087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-317618" y="1092558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2051354" y="81580"/>
            <a:ext cx="202500" cy="2025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5871575" y="1707375"/>
            <a:ext cx="3052800" cy="825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Isolate different subparts of the feedback loop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6157025" y="2828575"/>
            <a:ext cx="2481900" cy="19584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controls noise due to the feedback loop contributes the most to the noise as the plot shows.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1081512" y="709925"/>
            <a:ext cx="354600" cy="3546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031425" y="709913"/>
            <a:ext cx="6600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4500"/>
              <a:buFont typeface="Open Sans SemiBold"/>
              <a:buNone/>
            </a:pPr>
            <a:r>
              <a:rPr b="1" lang="en-GB" sz="29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AUX REFL PD Feedback Loop</a:t>
            </a:r>
            <a:endParaRPr b="1" sz="2900">
              <a:solidFill>
                <a:srgbClr val="403F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149" name="Google Shape;149;p21"/>
          <p:cNvCxnSpPr/>
          <p:nvPr/>
        </p:nvCxnSpPr>
        <p:spPr>
          <a:xfrm>
            <a:off x="2031425" y="1321625"/>
            <a:ext cx="6054000" cy="14400"/>
          </a:xfrm>
          <a:prstGeom prst="straightConnector1">
            <a:avLst/>
          </a:prstGeom>
          <a:noFill/>
          <a:ln cap="rnd" cmpd="sng" w="635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974" y="1432029"/>
            <a:ext cx="4995050" cy="365362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882800" y="4883150"/>
            <a:ext cx="1370700" cy="20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 flipH="1" rot="10800000">
            <a:off x="847300" y="2269950"/>
            <a:ext cx="202500" cy="17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2536900" y="4776650"/>
            <a:ext cx="206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Fourier frequency in Hz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 rot="-5400000">
            <a:off x="-340950" y="2869975"/>
            <a:ext cx="2429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Spectral density (Hz/rt(Hz))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081512" y="709925"/>
            <a:ext cx="354600" cy="3546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238590" y="4862728"/>
            <a:ext cx="608700" cy="6087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-317618" y="1092558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2051354" y="81580"/>
            <a:ext cx="202500" cy="2025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22"/>
          <p:cNvCxnSpPr/>
          <p:nvPr/>
        </p:nvCxnSpPr>
        <p:spPr>
          <a:xfrm>
            <a:off x="1840996" y="1201932"/>
            <a:ext cx="7034400" cy="5400"/>
          </a:xfrm>
          <a:prstGeom prst="straightConnector1">
            <a:avLst/>
          </a:prstGeom>
          <a:noFill/>
          <a:ln cap="rnd" cmpd="sng" w="635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65" name="Google Shape;165;p22"/>
          <p:cNvSpPr txBox="1"/>
          <p:nvPr/>
        </p:nvSpPr>
        <p:spPr>
          <a:xfrm>
            <a:off x="1799750" y="572050"/>
            <a:ext cx="7116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9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Seismic Noise Contribution</a:t>
            </a:r>
            <a:endParaRPr b="1" sz="2900">
              <a:solidFill>
                <a:srgbClr val="403F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5692625" y="4035300"/>
            <a:ext cx="330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907300" y="1747575"/>
            <a:ext cx="2490600" cy="825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Residual ALS BEAT noise at low frequency</a:t>
            </a:r>
            <a:endParaRPr sz="1600">
              <a:solidFill>
                <a:srgbClr val="33333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3485600" y="3886050"/>
            <a:ext cx="5389800" cy="1083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Proposal: Increase XAUX servo gain or implement seismic feedforward techniques</a:t>
            </a:r>
            <a:endParaRPr sz="1600">
              <a:solidFill>
                <a:srgbClr val="33333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735650" y="3042050"/>
            <a:ext cx="2091900" cy="1351800"/>
          </a:xfrm>
          <a:prstGeom prst="roundRect">
            <a:avLst>
              <a:gd fmla="val 19622" name="adj"/>
            </a:avLst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Finite common-mode rejection -&gt; AUX laser gain</a:t>
            </a:r>
            <a:endParaRPr sz="1600">
              <a:solidFill>
                <a:srgbClr val="33333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227" y="1375762"/>
            <a:ext cx="4617757" cy="234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>
            <a:off x="1081512" y="709925"/>
            <a:ext cx="354600" cy="3546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238590" y="4862728"/>
            <a:ext cx="608700" cy="6087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2051354" y="81580"/>
            <a:ext cx="202500" cy="2025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23"/>
          <p:cNvCxnSpPr/>
          <p:nvPr/>
        </p:nvCxnSpPr>
        <p:spPr>
          <a:xfrm>
            <a:off x="1840996" y="1158607"/>
            <a:ext cx="7034400" cy="5400"/>
          </a:xfrm>
          <a:prstGeom prst="straightConnector1">
            <a:avLst/>
          </a:prstGeom>
          <a:noFill/>
          <a:ln cap="rnd" cmpd="sng" w="6350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80" name="Google Shape;180;p23"/>
          <p:cNvSpPr txBox="1"/>
          <p:nvPr/>
        </p:nvSpPr>
        <p:spPr>
          <a:xfrm>
            <a:off x="1766775" y="561675"/>
            <a:ext cx="7570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9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Sum Frequency Generation (SFG) </a:t>
            </a:r>
            <a:endParaRPr b="1" sz="2900">
              <a:solidFill>
                <a:srgbClr val="403F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5741875" y="4250100"/>
            <a:ext cx="330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1694950" y="1383575"/>
            <a:ext cx="5987100" cy="4926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LIGO Voyager upgrade: requires a quantum efficiency (QE) of at least 99% at the 2 µm operating wavelength</a:t>
            </a:r>
            <a:endParaRPr sz="16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4572000" y="3829925"/>
            <a:ext cx="4179000" cy="9792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Demonstrate a single pass of SFG using a PPLN crystal and a pump of 1064 µm, upconverting 2 µm light to 700 nm</a:t>
            </a:r>
            <a:endParaRPr sz="16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5055900" y="2271500"/>
            <a:ext cx="3064800" cy="11631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 nonlinear crystal materials, second-order SFG process occurs: ν1 + </a:t>
            </a:r>
            <a:r>
              <a:rPr lang="en-GB" sz="1600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ν2 = ν3 </a:t>
            </a:r>
            <a:endParaRPr sz="1600"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00" y="2095750"/>
            <a:ext cx="4238974" cy="25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-317618" y="1092558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/>
          <p:nvPr/>
        </p:nvSpPr>
        <p:spPr>
          <a:xfrm>
            <a:off x="-129425" y="146800"/>
            <a:ext cx="2754300" cy="27543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1009650" y="3742850"/>
            <a:ext cx="476400" cy="4764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834907" y="4525845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1116843" y="3174243"/>
            <a:ext cx="261900" cy="2619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134701" y="540800"/>
            <a:ext cx="22263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Second Harmonic Generation: Initial Setup</a:t>
            </a:r>
            <a:endParaRPr sz="2800"/>
          </a:p>
        </p:txBody>
      </p:sp>
      <p:sp>
        <p:nvSpPr>
          <p:cNvPr id="197" name="Google Shape;197;p24"/>
          <p:cNvSpPr txBox="1"/>
          <p:nvPr/>
        </p:nvSpPr>
        <p:spPr>
          <a:xfrm>
            <a:off x="3070825" y="146800"/>
            <a:ext cx="57795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4500"/>
              <a:buFont typeface="Open Sans SemiBold"/>
              <a:buNone/>
            </a:pPr>
            <a:r>
              <a:rPr b="1" lang="en-GB" sz="25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Single 1064 nm laser input to PPKTP crystal, generating 532 nm output</a:t>
            </a:r>
            <a:endParaRPr sz="2500"/>
          </a:p>
        </p:txBody>
      </p:sp>
      <p:cxnSp>
        <p:nvCxnSpPr>
          <p:cNvPr id="198" name="Google Shape;198;p24"/>
          <p:cNvCxnSpPr/>
          <p:nvPr/>
        </p:nvCxnSpPr>
        <p:spPr>
          <a:xfrm flipH="1" rot="10800000">
            <a:off x="3120015" y="1062057"/>
            <a:ext cx="5764800" cy="27600"/>
          </a:xfrm>
          <a:prstGeom prst="straightConnector1">
            <a:avLst/>
          </a:prstGeom>
          <a:noFill/>
          <a:ln cap="rnd" cmpd="sng" w="63500">
            <a:solidFill>
              <a:schemeClr val="lt2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99" name="Google Shape;199;p24"/>
          <p:cNvSpPr/>
          <p:nvPr/>
        </p:nvSpPr>
        <p:spPr>
          <a:xfrm>
            <a:off x="3221050" y="1443775"/>
            <a:ext cx="1449300" cy="6705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Beam Profiling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918210" y="1443775"/>
            <a:ext cx="1745100" cy="6705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Beam Waist determination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5019445" y="1443775"/>
            <a:ext cx="1549800" cy="6705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Consider crystal damage threshold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02" name="Google Shape;202;p24"/>
          <p:cNvCxnSpPr/>
          <p:nvPr/>
        </p:nvCxnSpPr>
        <p:spPr>
          <a:xfrm>
            <a:off x="4670487" y="1776520"/>
            <a:ext cx="349200" cy="5100"/>
          </a:xfrm>
          <a:prstGeom prst="straightConnector1">
            <a:avLst/>
          </a:prstGeom>
          <a:noFill/>
          <a:ln cap="flat" cmpd="sng" w="28575">
            <a:solidFill>
              <a:srgbClr val="D84C9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24"/>
          <p:cNvCxnSpPr/>
          <p:nvPr/>
        </p:nvCxnSpPr>
        <p:spPr>
          <a:xfrm>
            <a:off x="6580959" y="1776520"/>
            <a:ext cx="349200" cy="5100"/>
          </a:xfrm>
          <a:prstGeom prst="straightConnector1">
            <a:avLst/>
          </a:prstGeom>
          <a:noFill/>
          <a:ln cap="flat" cmpd="sng" w="28575">
            <a:solidFill>
              <a:srgbClr val="D84C9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24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b="0" l="24481" r="28401" t="22088"/>
          <a:stretch/>
        </p:blipFill>
        <p:spPr>
          <a:xfrm>
            <a:off x="2285875" y="2201075"/>
            <a:ext cx="4572276" cy="28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/>
          <p:nvPr/>
        </p:nvSpPr>
        <p:spPr>
          <a:xfrm>
            <a:off x="6702375" y="2468400"/>
            <a:ext cx="2348100" cy="17931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x² / a² - y² / b² = 1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x: Rayleigh range, 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y: beam width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>
            <a:off x="-129425" y="146800"/>
            <a:ext cx="2754300" cy="2754300"/>
          </a:xfrm>
          <a:prstGeom prst="ellipse">
            <a:avLst/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F056BA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1009650" y="3742850"/>
            <a:ext cx="476400" cy="476400"/>
          </a:xfrm>
          <a:prstGeom prst="ellipse">
            <a:avLst/>
          </a:prstGeom>
          <a:gradFill>
            <a:gsLst>
              <a:gs pos="0">
                <a:srgbClr val="854DF3"/>
              </a:gs>
              <a:gs pos="100000">
                <a:srgbClr val="C475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AE67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834907" y="4525845"/>
            <a:ext cx="825600" cy="825600"/>
          </a:xfrm>
          <a:prstGeom prst="ellipse">
            <a:avLst/>
          </a:prstGeom>
          <a:gradFill>
            <a:gsLst>
              <a:gs pos="0">
                <a:srgbClr val="EB5E53"/>
              </a:gs>
              <a:gs pos="100000">
                <a:srgbClr val="FF835D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E4775F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1116843" y="3174243"/>
            <a:ext cx="261900" cy="261900"/>
          </a:xfrm>
          <a:prstGeom prst="ellipse">
            <a:avLst/>
          </a:prstGeom>
          <a:gradFill>
            <a:gsLst>
              <a:gs pos="0">
                <a:srgbClr val="2E6AF3"/>
              </a:gs>
              <a:gs pos="100000">
                <a:srgbClr val="54BDFF"/>
              </a:gs>
            </a:gsLst>
            <a:lin ang="3092941" scaled="0"/>
          </a:gradFill>
          <a:ln>
            <a:noFill/>
          </a:ln>
          <a:effectLst>
            <a:outerShdw blurRad="482600" rotWithShape="0" dir="5400000" dist="166003">
              <a:srgbClr val="408EF7">
                <a:alpha val="749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C97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134701" y="540800"/>
            <a:ext cx="22263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b="1" lang="en-GB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Second Harmonic Generation: Initial Setup</a:t>
            </a:r>
            <a:endParaRPr sz="2800"/>
          </a:p>
        </p:txBody>
      </p:sp>
      <p:sp>
        <p:nvSpPr>
          <p:cNvPr id="216" name="Google Shape;216;p25"/>
          <p:cNvSpPr txBox="1"/>
          <p:nvPr/>
        </p:nvSpPr>
        <p:spPr>
          <a:xfrm>
            <a:off x="3070825" y="146800"/>
            <a:ext cx="57795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F42"/>
              </a:buClr>
              <a:buSzPts val="4500"/>
              <a:buFont typeface="Open Sans SemiBold"/>
              <a:buNone/>
            </a:pPr>
            <a:r>
              <a:rPr b="1" lang="en-GB" sz="2500">
                <a:solidFill>
                  <a:srgbClr val="403F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Single 1064 nm laser input to PPKTP crystal, generating 532 nm output</a:t>
            </a:r>
            <a:endParaRPr sz="2500"/>
          </a:p>
        </p:txBody>
      </p:sp>
      <p:cxnSp>
        <p:nvCxnSpPr>
          <p:cNvPr id="217" name="Google Shape;217;p25"/>
          <p:cNvCxnSpPr/>
          <p:nvPr/>
        </p:nvCxnSpPr>
        <p:spPr>
          <a:xfrm flipH="1" rot="10800000">
            <a:off x="3120015" y="1062057"/>
            <a:ext cx="5764800" cy="27600"/>
          </a:xfrm>
          <a:prstGeom prst="straightConnector1">
            <a:avLst/>
          </a:prstGeom>
          <a:noFill/>
          <a:ln cap="rnd" cmpd="sng" w="63500">
            <a:solidFill>
              <a:schemeClr val="lt2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218" name="Google Shape;218;p25"/>
          <p:cNvSpPr/>
          <p:nvPr/>
        </p:nvSpPr>
        <p:spPr>
          <a:xfrm>
            <a:off x="3239450" y="1266713"/>
            <a:ext cx="1449300" cy="6705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Beam Profiling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6936610" y="1266713"/>
            <a:ext cx="1745100" cy="6705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Beam Waist determination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5037845" y="1266713"/>
            <a:ext cx="1549800" cy="670500"/>
          </a:xfrm>
          <a:prstGeom prst="roundRect">
            <a:avLst>
              <a:gd fmla="val 19622" name="adj"/>
            </a:avLst>
          </a:prstGeom>
          <a:gradFill>
            <a:gsLst>
              <a:gs pos="0">
                <a:srgbClr val="E83887"/>
              </a:gs>
              <a:gs pos="100000">
                <a:srgbClr val="F54ACC"/>
              </a:gs>
            </a:gsLst>
            <a:lin ang="309397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>
                <a:solidFill>
                  <a:srgbClr val="F5F5F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Consider crystal damage threshold</a:t>
            </a:r>
            <a:endParaRPr>
              <a:solidFill>
                <a:srgbClr val="F5F5F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21" name="Google Shape;221;p25"/>
          <p:cNvCxnSpPr/>
          <p:nvPr/>
        </p:nvCxnSpPr>
        <p:spPr>
          <a:xfrm>
            <a:off x="4688887" y="1599457"/>
            <a:ext cx="349200" cy="5100"/>
          </a:xfrm>
          <a:prstGeom prst="straightConnector1">
            <a:avLst/>
          </a:prstGeom>
          <a:noFill/>
          <a:ln cap="flat" cmpd="sng" w="28575">
            <a:solidFill>
              <a:srgbClr val="D84C9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25"/>
          <p:cNvCxnSpPr/>
          <p:nvPr/>
        </p:nvCxnSpPr>
        <p:spPr>
          <a:xfrm>
            <a:off x="6599359" y="1599457"/>
            <a:ext cx="349200" cy="5100"/>
          </a:xfrm>
          <a:prstGeom prst="straightConnector1">
            <a:avLst/>
          </a:prstGeom>
          <a:noFill/>
          <a:ln cap="flat" cmpd="sng" w="28575">
            <a:solidFill>
              <a:srgbClr val="D84C9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25"/>
          <p:cNvSpPr txBox="1"/>
          <p:nvPr/>
        </p:nvSpPr>
        <p:spPr>
          <a:xfrm>
            <a:off x="8750375" y="4786975"/>
            <a:ext cx="401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049" y="1943776"/>
            <a:ext cx="4033100" cy="31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