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65" r:id="rId4"/>
    <p:sldId id="325" r:id="rId5"/>
    <p:sldId id="326" r:id="rId6"/>
    <p:sldId id="327" r:id="rId7"/>
    <p:sldId id="310" r:id="rId8"/>
    <p:sldId id="331" r:id="rId9"/>
    <p:sldId id="328" r:id="rId10"/>
    <p:sldId id="329" r:id="rId11"/>
    <p:sldId id="330" r:id="rId12"/>
    <p:sldId id="332" r:id="rId13"/>
    <p:sldId id="333" r:id="rId14"/>
    <p:sldId id="303" r:id="rId15"/>
    <p:sldId id="341" r:id="rId16"/>
    <p:sldId id="320" r:id="rId17"/>
    <p:sldId id="313" r:id="rId18"/>
    <p:sldId id="337" r:id="rId19"/>
    <p:sldId id="335" r:id="rId20"/>
    <p:sldId id="297" r:id="rId21"/>
    <p:sldId id="338" r:id="rId22"/>
    <p:sldId id="339" r:id="rId23"/>
    <p:sldId id="288" r:id="rId24"/>
    <p:sldId id="291" r:id="rId25"/>
    <p:sldId id="290" r:id="rId26"/>
    <p:sldId id="271" r:id="rId27"/>
    <p:sldId id="318" r:id="rId28"/>
    <p:sldId id="273" r:id="rId29"/>
    <p:sldId id="321" r:id="rId30"/>
    <p:sldId id="311" r:id="rId31"/>
    <p:sldId id="284" r:id="rId32"/>
    <p:sldId id="277" r:id="rId33"/>
    <p:sldId id="292" r:id="rId34"/>
    <p:sldId id="322" r:id="rId35"/>
    <p:sldId id="279" r:id="rId36"/>
    <p:sldId id="340" r:id="rId37"/>
    <p:sldId id="275" r:id="rId38"/>
    <p:sldId id="323" r:id="rId39"/>
    <p:sldId id="280" r:id="rId40"/>
    <p:sldId id="276" r:id="rId41"/>
    <p:sldId id="281" r:id="rId42"/>
    <p:sldId id="324" r:id="rId43"/>
    <p:sldId id="314" r:id="rId44"/>
    <p:sldId id="315" r:id="rId45"/>
    <p:sldId id="316" r:id="rId46"/>
    <p:sldId id="282" r:id="rId47"/>
    <p:sldId id="342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5033" autoAdjust="0"/>
  </p:normalViewPr>
  <p:slideViewPr>
    <p:cSldViewPr snapToGrid="0" snapToObjects="1">
      <p:cViewPr>
        <p:scale>
          <a:sx n="70" d="100"/>
          <a:sy n="70" d="100"/>
        </p:scale>
        <p:origin x="1862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05830-ED9D-4247-BEF1-D6CC5B3A901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9EC5-4375-49AE-9173-65621BBC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table explaining event-level vs. data-level PPCs/algorithms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59EC5-4375-49AE-9173-65621BBCA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table explaining event-level vs. data-level PPCs/algorithms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59EC5-4375-49AE-9173-65621BBCA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table explaining event-level vs. data-level PPCs/algorithms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59EC5-4375-49AE-9173-65621BBCA7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table explaining event-level vs. data-level PPCs/algorithms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59EC5-4375-49AE-9173-65621BBCA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novelty of this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59EC5-4375-49AE-9173-65621BBCA7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3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theory, p-values distributions are useful, but they normally look like this: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59EC5-4375-49AE-9173-65621BBCA7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6DDAE39-7B0D-4A27-BA2D-C58762F14480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994C1A3-9FAC-4AD5-B77C-71D748637FB3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147176-12F4-475B-935A-50D0C5455FA3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6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C889391-51D5-45F0-8B73-331879EEB0D9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172640"/>
            <a:ext cx="499341" cy="240507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B68D16-0CE2-A544-AAE1-DE70B06D7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3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C54F953-BE4C-4C0B-900C-A9E6FC3740D7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2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8A4B6CA-51CF-452C-BEEE-7D73F74F8EB5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D0898F-DC74-42AC-8A42-F34437A63753}" type="datetime1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E25AC5-3C73-4244-B5D3-BB290F1BE1AB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3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699A726-B7A0-43C9-AF25-B49B683CEA27}" type="datetime1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B3B9B3D-FF0E-4DF2-8387-304BBB692E19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A678FDE-01BC-4458-94A1-6D97AB7DD676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8B68D16-0CE2-A544-AAE1-DE70B06D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57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0BA99A-0D8C-4945-B5A3-82BAEF578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9227"/>
            <a:ext cx="9144000" cy="757177"/>
          </a:xfrm>
        </p:spPr>
        <p:txBody>
          <a:bodyPr/>
          <a:lstStyle/>
          <a:p>
            <a:r>
              <a:rPr lang="en-US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Posterior Predictive Checks for Gravitational Wave Population Analyses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3DCBD30-A8B2-FA4C-A1CE-EC971EE0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27880"/>
            <a:ext cx="9144000" cy="684852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Sophia Winney, Simona Miller, Katerina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Chatziioannou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167B0113-D388-D040-976E-4642ABD47E8F}"/>
              </a:ext>
            </a:extLst>
          </p:cNvPr>
          <p:cNvSpPr txBox="1">
            <a:spLocks/>
          </p:cNvSpPr>
          <p:nvPr/>
        </p:nvSpPr>
        <p:spPr>
          <a:xfrm>
            <a:off x="0" y="4523694"/>
            <a:ext cx="2324814" cy="126536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August 22,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4FDEA0-0862-C746-AC12-E20785E8D94A}"/>
              </a:ext>
            </a:extLst>
          </p:cNvPr>
          <p:cNvCxnSpPr>
            <a:cxnSpLocks/>
          </p:cNvCxnSpPr>
          <p:nvPr/>
        </p:nvCxnSpPr>
        <p:spPr>
          <a:xfrm>
            <a:off x="4351149" y="2571750"/>
            <a:ext cx="441702" cy="0"/>
          </a:xfrm>
          <a:prstGeom prst="line">
            <a:avLst/>
          </a:prstGeom>
          <a:ln w="50800">
            <a:solidFill>
              <a:srgbClr val="FF6B0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DC2FED8-1035-563E-80B3-CBA93E59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11" y="3458189"/>
            <a:ext cx="4129177" cy="13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5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76631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Bayes’ Theorem in Context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306285"/>
            <a:ext cx="7666182" cy="271509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600" b="0" dirty="0">
                <a:effectLst/>
              </a:rPr>
            </a:b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|{d}) </a:t>
            </a:r>
            <a:r>
              <a:rPr lang="en-US" sz="3600" dirty="0">
                <a:latin typeface="Arial" panose="020B0604020202020204" pitchFamily="34" charset="0"/>
              </a:rPr>
              <a:t> ~</a:t>
            </a:r>
            <a:r>
              <a:rPr lang="en-US" sz="3600" i="0" u="none" strike="noStrike" dirty="0">
                <a:latin typeface="Arial" panose="020B0604020202020204" pitchFamily="34" charset="0"/>
              </a:rPr>
              <a:t> p({d}|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 </a:t>
            </a:r>
            <a:r>
              <a:rPr lang="el-GR" sz="36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 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|{d})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  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POSTERIOR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: Probability of the BH having tilt angle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θ 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given what has been observed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0" u="none" strike="noStrike" dirty="0">
                <a:latin typeface="Arial" panose="020B0604020202020204" pitchFamily="34" charset="0"/>
              </a:rPr>
              <a:t>p({d}|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latin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dirty="0">
                <a:latin typeface="Arial" panose="020B0604020202020204" pitchFamily="34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</a:rPr>
              <a:t>LIKELIHOOD</a:t>
            </a:r>
            <a:r>
              <a:rPr lang="en-US" sz="1600" dirty="0">
                <a:latin typeface="Arial" panose="020B0604020202020204" pitchFamily="34" charset="0"/>
              </a:rPr>
              <a:t>: Probability of collecting the observed data if the tilt were truly angle 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endParaRPr lang="en-US" sz="16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6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i="0" u="none" strike="noStrike" dirty="0">
                <a:latin typeface="Arial" panose="020B0604020202020204" pitchFamily="34" charset="0"/>
              </a:rPr>
              <a:t>(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latin typeface="Arial" panose="020B0604020202020204" pitchFamily="34" charset="0"/>
              </a:rPr>
              <a:t>)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i="0" u="none" strike="noStrike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PRIOR</a:t>
            </a:r>
            <a:r>
              <a:rPr lang="en-US" sz="1600" dirty="0">
                <a:latin typeface="Arial" panose="020B0604020202020204" pitchFamily="34" charset="0"/>
              </a:rPr>
              <a:t>: Probability of a BH having tilt angle 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, regardless of any observations </a:t>
            </a:r>
            <a:endParaRPr lang="en-US" sz="2000" b="1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20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b="1" i="0" u="none" strike="noStrike" dirty="0">
              <a:effectLst/>
              <a:highlight>
                <a:srgbClr val="C9DAF8"/>
              </a:highlight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200" dirty="0"/>
            </a:b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4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76631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Bayes’ Theorem in Context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306285"/>
            <a:ext cx="7666182" cy="271509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600" b="0" dirty="0">
                <a:effectLst/>
              </a:rPr>
            </a:b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|{d}) </a:t>
            </a:r>
            <a:r>
              <a:rPr lang="en-US" sz="3600" dirty="0">
                <a:latin typeface="Arial" panose="020B0604020202020204" pitchFamily="34" charset="0"/>
              </a:rPr>
              <a:t> ~</a:t>
            </a:r>
            <a:r>
              <a:rPr lang="en-US" sz="3600" i="0" u="none" strike="noStrike" dirty="0">
                <a:latin typeface="Arial" panose="020B0604020202020204" pitchFamily="34" charset="0"/>
              </a:rPr>
              <a:t> p({d}|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 </a:t>
            </a:r>
            <a:r>
              <a:rPr lang="el-GR" sz="36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 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|{d})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  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POSTERIOR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: Probability of the BH having tilt angle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θ 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given what has been observed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0" u="none" strike="noStrike" dirty="0">
                <a:latin typeface="Arial" panose="020B0604020202020204" pitchFamily="34" charset="0"/>
              </a:rPr>
              <a:t>p({d}|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latin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dirty="0">
                <a:latin typeface="Arial" panose="020B0604020202020204" pitchFamily="34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</a:rPr>
              <a:t>LIKELIHOOD</a:t>
            </a:r>
            <a:r>
              <a:rPr lang="en-US" sz="1600" dirty="0">
                <a:latin typeface="Arial" panose="020B0604020202020204" pitchFamily="34" charset="0"/>
              </a:rPr>
              <a:t>: Probability of collecting the observed data if the tilt were truly angle 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endParaRPr lang="en-US" sz="16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6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i="0" u="none" strike="noStrike" dirty="0">
                <a:latin typeface="Arial" panose="020B0604020202020204" pitchFamily="34" charset="0"/>
              </a:rPr>
              <a:t>(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latin typeface="Arial" panose="020B0604020202020204" pitchFamily="34" charset="0"/>
              </a:rPr>
              <a:t>)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600" i="0" u="none" strike="noStrike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PRIOR</a:t>
            </a:r>
            <a:r>
              <a:rPr lang="en-US" sz="1600" dirty="0">
                <a:latin typeface="Arial" panose="020B0604020202020204" pitchFamily="34" charset="0"/>
              </a:rPr>
              <a:t>: Probability of a BH having tilt angle 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, regardless of any observations </a:t>
            </a:r>
            <a:endParaRPr lang="en-US" sz="2000" b="1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Arial" panose="020B0604020202020204" pitchFamily="34" charset="0"/>
              </a:rPr>
              <a:t>Population models act as priors.</a:t>
            </a:r>
            <a:endParaRPr lang="en-US" sz="2800" b="1" i="0" strike="noStrike" dirty="0">
              <a:effectLst/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20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b="1" i="0" u="none" strike="noStrike" dirty="0">
              <a:effectLst/>
              <a:highlight>
                <a:srgbClr val="C9DAF8"/>
              </a:highlight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200" dirty="0"/>
            </a:b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4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73223" y="384592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(Event-level) PPCs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358285" y="1116739"/>
            <a:ext cx="4865846" cy="29916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73223" y="384592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(Event-level) PPCs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358285" y="1116739"/>
            <a:ext cx="4865846" cy="29916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Individual events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parameter posteriors inferred from the simulated populations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7AEED-23F4-9EA7-3A2E-33847051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433" y="1398597"/>
            <a:ext cx="3790560" cy="9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8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73223" y="384592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(Event-level) PPCs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358285" y="1116739"/>
            <a:ext cx="4865846" cy="29916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Individual events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parameter posteriors inferred from the simulated populations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Hyperposterior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overall distribution of individual event hyperparameters (e.g. mean, standard deviation)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2CD77-9A5D-CBBD-403D-3CF3F3D4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271" y="1471753"/>
            <a:ext cx="3810136" cy="21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73223" y="384592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(Event-level) PPCs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358285" y="1116739"/>
            <a:ext cx="4865846" cy="29916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Individual events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parameter posteriors inferred from the simulated populations</a:t>
            </a:r>
          </a:p>
          <a:p>
            <a:pPr>
              <a:lnSpc>
                <a:spcPct val="10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Hyperposterior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overall distribution of individual event hyperparameters (e.g. mean, standard deviation)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Injected population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a uniform tilt angle population distribution passed through some detectability criteria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2CD77-9A5D-CBBD-403D-3CF3F3D4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271" y="1471753"/>
            <a:ext cx="3810136" cy="2187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9A333-2761-BC8E-5F07-E80573BD2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74" y="3528204"/>
            <a:ext cx="1599645" cy="11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2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FFB567-FD86-48AB-DFA1-A45BF6AE7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2" y="2571750"/>
            <a:ext cx="3745682" cy="1424182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73223" y="384592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(Event-level) PPCs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34E76-7380-D385-E7D9-F1E9A74604DF}"/>
              </a:ext>
            </a:extLst>
          </p:cNvPr>
          <p:cNvSpPr txBox="1"/>
          <p:nvPr/>
        </p:nvSpPr>
        <p:spPr>
          <a:xfrm>
            <a:off x="510584" y="1811824"/>
            <a:ext cx="38606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How PPCs are done: reweighting by the ratio of priors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0EEBB-8AF0-A2E4-EFB0-9249B5AA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6034"/>
            <a:ext cx="4109213" cy="26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5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38205-EE52-ECE8-2583-1D5DB31483CE}"/>
              </a:ext>
            </a:extLst>
          </p:cNvPr>
          <p:cNvSpPr txBox="1"/>
          <p:nvPr/>
        </p:nvSpPr>
        <p:spPr>
          <a:xfrm>
            <a:off x="1296170" y="376661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event posterior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110C3-2E7E-BE3E-D303-A59E7C13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r="62976" b="46045"/>
          <a:stretch/>
        </p:blipFill>
        <p:spPr bwMode="auto">
          <a:xfrm>
            <a:off x="2329470" y="493683"/>
            <a:ext cx="1501628" cy="9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C951CCA-7E57-FE3A-D7D6-2F15E451F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 r="35868" b="46045"/>
          <a:stretch/>
        </p:blipFill>
        <p:spPr bwMode="auto">
          <a:xfrm>
            <a:off x="5675838" y="517056"/>
            <a:ext cx="169457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F898D87-1FAA-69B9-BACA-EA353383C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r="9672" b="46045"/>
          <a:stretch/>
        </p:blipFill>
        <p:spPr bwMode="auto">
          <a:xfrm>
            <a:off x="5056417" y="1781459"/>
            <a:ext cx="169457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4426C9-BC9F-3AD3-8C89-C9A31A69E852}"/>
              </a:ext>
            </a:extLst>
          </p:cNvPr>
          <p:cNvSpPr txBox="1"/>
          <p:nvPr/>
        </p:nvSpPr>
        <p:spPr>
          <a:xfrm>
            <a:off x="3910986" y="99662"/>
            <a:ext cx="1863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hyperparameter, reweight according to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8E0B6-EA5E-7A45-749D-3B6DA7FA45E2}"/>
              </a:ext>
            </a:extLst>
          </p:cNvPr>
          <p:cNvSpPr txBox="1"/>
          <p:nvPr/>
        </p:nvSpPr>
        <p:spPr>
          <a:xfrm>
            <a:off x="7453789" y="350937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a weighted draw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F2CF61-AF38-85C5-43C9-8FFBF52F1D3B}"/>
              </a:ext>
            </a:extLst>
          </p:cNvPr>
          <p:cNvSpPr txBox="1"/>
          <p:nvPr/>
        </p:nvSpPr>
        <p:spPr>
          <a:xfrm>
            <a:off x="6975618" y="1722815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x70 (for each individual event)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9E0A6F6-17A6-3550-975C-37CFA95E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51" b="50458"/>
          <a:stretch/>
        </p:blipFill>
        <p:spPr bwMode="auto">
          <a:xfrm>
            <a:off x="0" y="391844"/>
            <a:ext cx="1392269" cy="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B61B3-5A01-2648-35F1-15F04EEA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8" y="2714721"/>
            <a:ext cx="8598716" cy="186077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AFE1460-730B-6163-208B-6DF8A9023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r="22950" b="46045"/>
          <a:stretch/>
        </p:blipFill>
        <p:spPr bwMode="auto">
          <a:xfrm>
            <a:off x="8532000" y="542565"/>
            <a:ext cx="48269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7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38205-EE52-ECE8-2583-1D5DB31483CE}"/>
              </a:ext>
            </a:extLst>
          </p:cNvPr>
          <p:cNvSpPr txBox="1"/>
          <p:nvPr/>
        </p:nvSpPr>
        <p:spPr>
          <a:xfrm>
            <a:off x="1296170" y="376661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event posterior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110C3-2E7E-BE3E-D303-A59E7C13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r="62976" b="46045"/>
          <a:stretch/>
        </p:blipFill>
        <p:spPr bwMode="auto">
          <a:xfrm>
            <a:off x="2329470" y="493683"/>
            <a:ext cx="1501628" cy="9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C951CCA-7E57-FE3A-D7D6-2F15E451F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 r="35868" b="46045"/>
          <a:stretch/>
        </p:blipFill>
        <p:spPr bwMode="auto">
          <a:xfrm>
            <a:off x="5675838" y="517056"/>
            <a:ext cx="169457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F898D87-1FAA-69B9-BACA-EA353383C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r="9672" b="46045"/>
          <a:stretch/>
        </p:blipFill>
        <p:spPr bwMode="auto">
          <a:xfrm>
            <a:off x="5056417" y="1781459"/>
            <a:ext cx="169457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4426C9-BC9F-3AD3-8C89-C9A31A69E852}"/>
              </a:ext>
            </a:extLst>
          </p:cNvPr>
          <p:cNvSpPr txBox="1"/>
          <p:nvPr/>
        </p:nvSpPr>
        <p:spPr>
          <a:xfrm>
            <a:off x="3910986" y="99662"/>
            <a:ext cx="1863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hyperparameter, reweight according to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8E0B6-EA5E-7A45-749D-3B6DA7FA45E2}"/>
              </a:ext>
            </a:extLst>
          </p:cNvPr>
          <p:cNvSpPr txBox="1"/>
          <p:nvPr/>
        </p:nvSpPr>
        <p:spPr>
          <a:xfrm>
            <a:off x="7453789" y="350937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a weighted draw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F2CF61-AF38-85C5-43C9-8FFBF52F1D3B}"/>
              </a:ext>
            </a:extLst>
          </p:cNvPr>
          <p:cNvSpPr txBox="1"/>
          <p:nvPr/>
        </p:nvSpPr>
        <p:spPr>
          <a:xfrm>
            <a:off x="6975618" y="1722815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x70 (for each individual event)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9E0A6F6-17A6-3550-975C-37CFA95E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51" b="50458"/>
          <a:stretch/>
        </p:blipFill>
        <p:spPr bwMode="auto">
          <a:xfrm>
            <a:off x="0" y="391844"/>
            <a:ext cx="1392269" cy="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B61B3-5A01-2648-35F1-15F04EEA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8" y="2714721"/>
            <a:ext cx="8598716" cy="186077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AFE1460-730B-6163-208B-6DF8A9023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r="22950" b="46045"/>
          <a:stretch/>
        </p:blipFill>
        <p:spPr bwMode="auto">
          <a:xfrm>
            <a:off x="8532000" y="542565"/>
            <a:ext cx="48269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FA38AF-31D7-E935-1854-9774134DCA13}"/>
              </a:ext>
            </a:extLst>
          </p:cNvPr>
          <p:cNvSpPr txBox="1"/>
          <p:nvPr/>
        </p:nvSpPr>
        <p:spPr>
          <a:xfrm>
            <a:off x="353934" y="1494532"/>
            <a:ext cx="355705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PROBLEM LIES HERE! </a:t>
            </a:r>
            <a:r>
              <a:rPr lang="en-US" sz="1600" dirty="0"/>
              <a:t>Individual events with wide, prior-dominated (uncertain) posteriors conform to the model after reweighting.</a:t>
            </a:r>
          </a:p>
        </p:txBody>
      </p:sp>
    </p:spTree>
    <p:extLst>
      <p:ext uri="{BB962C8B-B14F-4D97-AF65-F5344CB8AC3E}">
        <p14:creationId xmlns:p14="http://schemas.microsoft.com/office/powerpoint/2010/main" val="64929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903E2E-AEC8-A40B-44F0-52756126B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50000" r="62976"/>
          <a:stretch/>
        </p:blipFill>
        <p:spPr bwMode="auto">
          <a:xfrm>
            <a:off x="2651500" y="3348595"/>
            <a:ext cx="1426128" cy="85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338205-EE52-ECE8-2583-1D5DB31483CE}"/>
              </a:ext>
            </a:extLst>
          </p:cNvPr>
          <p:cNvSpPr txBox="1"/>
          <p:nvPr/>
        </p:nvSpPr>
        <p:spPr>
          <a:xfrm>
            <a:off x="1296170" y="376661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event posterior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110C3-2E7E-BE3E-D303-A59E7C13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r="62976" b="46045"/>
          <a:stretch/>
        </p:blipFill>
        <p:spPr bwMode="auto">
          <a:xfrm>
            <a:off x="2329470" y="493683"/>
            <a:ext cx="1501628" cy="9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C951CCA-7E57-FE3A-D7D6-2F15E451F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 r="35868" b="46045"/>
          <a:stretch/>
        </p:blipFill>
        <p:spPr bwMode="auto">
          <a:xfrm>
            <a:off x="5675838" y="517056"/>
            <a:ext cx="169457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F898D87-1FAA-69B9-BACA-EA353383C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r="9672" b="46045"/>
          <a:stretch/>
        </p:blipFill>
        <p:spPr bwMode="auto">
          <a:xfrm>
            <a:off x="5056417" y="1781459"/>
            <a:ext cx="169457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047D93-D378-5B5C-8B7C-3DD3814A14E7}"/>
              </a:ext>
            </a:extLst>
          </p:cNvPr>
          <p:cNvSpPr txBox="1"/>
          <p:nvPr/>
        </p:nvSpPr>
        <p:spPr>
          <a:xfrm>
            <a:off x="1291519" y="3404069"/>
            <a:ext cx="132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uniform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0B977-7709-C3B5-F461-1927DE5E4F90}"/>
              </a:ext>
            </a:extLst>
          </p:cNvPr>
          <p:cNvSpPr txBox="1"/>
          <p:nvPr/>
        </p:nvSpPr>
        <p:spPr>
          <a:xfrm>
            <a:off x="4071288" y="3068723"/>
            <a:ext cx="1863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hyperparameter, reweight according to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426C9-BC9F-3AD3-8C89-C9A31A69E852}"/>
              </a:ext>
            </a:extLst>
          </p:cNvPr>
          <p:cNvSpPr txBox="1"/>
          <p:nvPr/>
        </p:nvSpPr>
        <p:spPr>
          <a:xfrm>
            <a:off x="3910986" y="99662"/>
            <a:ext cx="1863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hyperparameter, reweight according to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8E0B6-EA5E-7A45-749D-3B6DA7FA45E2}"/>
              </a:ext>
            </a:extLst>
          </p:cNvPr>
          <p:cNvSpPr txBox="1"/>
          <p:nvPr/>
        </p:nvSpPr>
        <p:spPr>
          <a:xfrm>
            <a:off x="7453789" y="350937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a weighted draw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66921D-A89D-87CB-7A4F-D2A1B53A4E22}"/>
              </a:ext>
            </a:extLst>
          </p:cNvPr>
          <p:cNvSpPr txBox="1"/>
          <p:nvPr/>
        </p:nvSpPr>
        <p:spPr>
          <a:xfrm>
            <a:off x="7479425" y="3557917"/>
            <a:ext cx="169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 70 weighted draws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F2CF61-AF38-85C5-43C9-8FFBF52F1D3B}"/>
              </a:ext>
            </a:extLst>
          </p:cNvPr>
          <p:cNvSpPr txBox="1"/>
          <p:nvPr/>
        </p:nvSpPr>
        <p:spPr>
          <a:xfrm>
            <a:off x="6975618" y="1722815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x70 (for each individual event)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A340F31-C5A1-0D15-7716-016AAABBB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4" r="86951"/>
          <a:stretch/>
        </p:blipFill>
        <p:spPr bwMode="auto">
          <a:xfrm>
            <a:off x="0" y="3304802"/>
            <a:ext cx="1327694" cy="9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9E0A6F6-17A6-3550-975C-37CFA95E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51" b="50458"/>
          <a:stretch/>
        </p:blipFill>
        <p:spPr bwMode="auto">
          <a:xfrm>
            <a:off x="0" y="391844"/>
            <a:ext cx="1392269" cy="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10F3D226-1217-3E44-1494-CEE29371D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8" t="45896" r="9450"/>
          <a:stretch/>
        </p:blipFill>
        <p:spPr bwMode="auto">
          <a:xfrm>
            <a:off x="5738880" y="3273192"/>
            <a:ext cx="169457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B61B3-5A01-2648-35F1-15F04EEA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8" y="2714721"/>
            <a:ext cx="8598716" cy="186077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AFE1460-730B-6163-208B-6DF8A9023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r="22950" b="46045"/>
          <a:stretch/>
        </p:blipFill>
        <p:spPr bwMode="auto">
          <a:xfrm>
            <a:off x="8532000" y="542565"/>
            <a:ext cx="48269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FA38AF-31D7-E935-1854-9774134DCA13}"/>
              </a:ext>
            </a:extLst>
          </p:cNvPr>
          <p:cNvSpPr txBox="1"/>
          <p:nvPr/>
        </p:nvSpPr>
        <p:spPr>
          <a:xfrm>
            <a:off x="353934" y="1494532"/>
            <a:ext cx="355705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PROBLEM LIES HERE! </a:t>
            </a:r>
            <a:r>
              <a:rPr lang="en-US" sz="1600" dirty="0"/>
              <a:t>Individual events with wide, prior-dominated (uncertain) posteriors conform to the model after reweighting.</a:t>
            </a:r>
          </a:p>
        </p:txBody>
      </p:sp>
    </p:spTree>
    <p:extLst>
      <p:ext uri="{BB962C8B-B14F-4D97-AF65-F5344CB8AC3E}">
        <p14:creationId xmlns:p14="http://schemas.microsoft.com/office/powerpoint/2010/main" val="223214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89249" y="98682"/>
            <a:ext cx="8640147" cy="107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Gravitational Wave Population Analyses</a:t>
            </a:r>
          </a:p>
        </p:txBody>
      </p:sp>
      <p:sp>
        <p:nvSpPr>
          <p:cNvPr id="207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429369" y="1621907"/>
            <a:ext cx="4585976" cy="3089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Binary black holes (BBHs) are completely described by 15 parameters</a:t>
            </a:r>
          </a:p>
          <a:p>
            <a:pPr indent="-228600" defTabSz="91440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accumulation of detections from BBHs enables us to propose population models for these parameters</a:t>
            </a:r>
          </a:p>
          <a:p>
            <a:pPr indent="-228600" defTabSz="91440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tilt angle (θ)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between the angular momentum vector of the system and the BH</a:t>
            </a:r>
          </a:p>
          <a:p>
            <a:pPr lvl="1" indent="-228600" defTabSz="9144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Insight to stellar evolution, BBH formation channels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5B877C4-E4BD-36E6-33AD-7AD8FF60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5" y="1575143"/>
            <a:ext cx="3843298" cy="28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3408D-0FAA-4D96-5C42-14E6A1A8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38C74-63CF-2CF8-66A9-A99DCE7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20</a:t>
            </a:fld>
            <a:endParaRPr lang="en-US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C7547E5D-C55B-D46A-B403-BCF83227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6303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DEA7D1-15D4-E76B-E6B3-4FD524375B15}"/>
              </a:ext>
            </a:extLst>
          </p:cNvPr>
          <p:cNvSpPr txBox="1"/>
          <p:nvPr/>
        </p:nvSpPr>
        <p:spPr>
          <a:xfrm>
            <a:off x="52736" y="62060"/>
            <a:ext cx="14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*Replicated from </a:t>
            </a:r>
          </a:p>
          <a:p>
            <a:r>
              <a:rPr lang="en-US" sz="1200" dirty="0"/>
              <a:t>Miller et al.,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4A1E1-9BD7-CFFF-D072-CB3F9DF3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766" y="146410"/>
            <a:ext cx="1057423" cy="266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E4347-BD9E-60E8-C188-DE9F66DE8761}"/>
              </a:ext>
            </a:extLst>
          </p:cNvPr>
          <p:cNvSpPr txBox="1"/>
          <p:nvPr/>
        </p:nvSpPr>
        <p:spPr>
          <a:xfrm>
            <a:off x="6029098" y="226726"/>
            <a:ext cx="205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94E6E-273F-3F13-A779-27B9BD62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72" y="1985554"/>
            <a:ext cx="6706539" cy="30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38C74-63CF-2CF8-66A9-A99DCE7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21</a:t>
            </a:fld>
            <a:endParaRPr lang="en-US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C7547E5D-C55B-D46A-B403-BCF83227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6303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DEA7D1-15D4-E76B-E6B3-4FD524375B15}"/>
              </a:ext>
            </a:extLst>
          </p:cNvPr>
          <p:cNvSpPr txBox="1"/>
          <p:nvPr/>
        </p:nvSpPr>
        <p:spPr>
          <a:xfrm>
            <a:off x="52736" y="62060"/>
            <a:ext cx="14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*Replicated from </a:t>
            </a:r>
          </a:p>
          <a:p>
            <a:r>
              <a:rPr lang="en-US" sz="1200" dirty="0"/>
              <a:t>Miller et al.,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4A1E1-9BD7-CFFF-D072-CB3F9DF3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766" y="146410"/>
            <a:ext cx="1057423" cy="266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E4347-BD9E-60E8-C188-DE9F66DE8761}"/>
              </a:ext>
            </a:extLst>
          </p:cNvPr>
          <p:cNvSpPr txBox="1"/>
          <p:nvPr/>
        </p:nvSpPr>
        <p:spPr>
          <a:xfrm>
            <a:off x="6029098" y="226726"/>
            <a:ext cx="205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35C3E-FF88-9235-FC38-84E511C6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68" y="3324733"/>
            <a:ext cx="1105054" cy="514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52A3E-BB5E-F0FC-1E0B-FF1CE220C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72" y="3561806"/>
            <a:ext cx="6706539" cy="15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4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38C74-63CF-2CF8-66A9-A99DCE7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22</a:t>
            </a:fld>
            <a:endParaRPr lang="en-US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C7547E5D-C55B-D46A-B403-BCF83227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6303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DEA7D1-15D4-E76B-E6B3-4FD524375B15}"/>
              </a:ext>
            </a:extLst>
          </p:cNvPr>
          <p:cNvSpPr txBox="1"/>
          <p:nvPr/>
        </p:nvSpPr>
        <p:spPr>
          <a:xfrm>
            <a:off x="52736" y="62060"/>
            <a:ext cx="14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*Replicated from </a:t>
            </a:r>
          </a:p>
          <a:p>
            <a:r>
              <a:rPr lang="en-US" sz="1200" dirty="0"/>
              <a:t>Miller et al.,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4A1E1-9BD7-CFFF-D072-CB3F9DF3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766" y="146410"/>
            <a:ext cx="1057423" cy="266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E4347-BD9E-60E8-C188-DE9F66DE8761}"/>
              </a:ext>
            </a:extLst>
          </p:cNvPr>
          <p:cNvSpPr txBox="1"/>
          <p:nvPr/>
        </p:nvSpPr>
        <p:spPr>
          <a:xfrm>
            <a:off x="6029098" y="226726"/>
            <a:ext cx="205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</p:spTree>
    <p:extLst>
      <p:ext uri="{BB962C8B-B14F-4D97-AF65-F5344CB8AC3E}">
        <p14:creationId xmlns:p14="http://schemas.microsoft.com/office/powerpoint/2010/main" val="148294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38909" y="413147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Model Misspecification: </a:t>
            </a:r>
          </a:p>
          <a:p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D9982-0639-9113-52DA-4427A84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23</a:t>
            </a:fld>
            <a:endParaRPr lang="en-US"/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525CE6D9-2EB4-E058-5A00-15463BD184BC}"/>
              </a:ext>
            </a:extLst>
          </p:cNvPr>
          <p:cNvSpPr txBox="1">
            <a:spLocks/>
          </p:cNvSpPr>
          <p:nvPr/>
        </p:nvSpPr>
        <p:spPr>
          <a:xfrm>
            <a:off x="738909" y="1534884"/>
            <a:ext cx="4514226" cy="42609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Requires a choice of a diagnostic statistic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12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38909" y="413147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Model Misspecification: </a:t>
            </a:r>
          </a:p>
          <a:p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09" y="1979645"/>
            <a:ext cx="4644854" cy="24562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the distribution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across 1000 predicted catalogs →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D9982-0639-9113-52DA-4427A84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24</a:t>
            </a:fld>
            <a:endParaRPr lang="en-US"/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525CE6D9-2EB4-E058-5A00-15463BD184BC}"/>
              </a:ext>
            </a:extLst>
          </p:cNvPr>
          <p:cNvSpPr txBox="1">
            <a:spLocks/>
          </p:cNvSpPr>
          <p:nvPr/>
        </p:nvSpPr>
        <p:spPr>
          <a:xfrm>
            <a:off x="738909" y="1534884"/>
            <a:ext cx="4514226" cy="42609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Requires a choice of a diagnostic statistic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16509B-985C-A5FA-7B4B-F0EB1B37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95" y="1755835"/>
            <a:ext cx="1424532" cy="953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9A1155-0884-496A-211A-077DA3659F9E}"/>
              </a:ext>
            </a:extLst>
          </p:cNvPr>
          <p:cNvSpPr txBox="1"/>
          <p:nvPr/>
        </p:nvSpPr>
        <p:spPr>
          <a:xfrm>
            <a:off x="6127237" y="2585025"/>
            <a:ext cx="3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D3966-F768-57A5-7E7F-BC39ACFDEB73}"/>
              </a:ext>
            </a:extLst>
          </p:cNvPr>
          <p:cNvSpPr txBox="1"/>
          <p:nvPr/>
        </p:nvSpPr>
        <p:spPr>
          <a:xfrm rot="16200000">
            <a:off x="5134308" y="2059976"/>
            <a:ext cx="57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F40D0-E9AF-C241-529E-D108E3921822}"/>
              </a:ext>
            </a:extLst>
          </p:cNvPr>
          <p:cNvSpPr txBox="1"/>
          <p:nvPr/>
        </p:nvSpPr>
        <p:spPr>
          <a:xfrm>
            <a:off x="6446213" y="1762783"/>
            <a:ext cx="6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23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38909" y="413147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Model Misspecification: </a:t>
            </a:r>
          </a:p>
          <a:p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09" y="1979645"/>
            <a:ext cx="4644854" cy="24562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the distribution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across 1000 predicted catalogs →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an observed catalog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D9982-0639-9113-52DA-4427A84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25</a:t>
            </a:fld>
            <a:endParaRPr lang="en-US"/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525CE6D9-2EB4-E058-5A00-15463BD184BC}"/>
              </a:ext>
            </a:extLst>
          </p:cNvPr>
          <p:cNvSpPr txBox="1">
            <a:spLocks/>
          </p:cNvSpPr>
          <p:nvPr/>
        </p:nvSpPr>
        <p:spPr>
          <a:xfrm>
            <a:off x="738909" y="1534884"/>
            <a:ext cx="4514226" cy="42609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Requires a choice of a diagnostic statistic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16509B-985C-A5FA-7B4B-F0EB1B37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95" y="1755835"/>
            <a:ext cx="1424532" cy="953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50D8E3-1AC5-187D-1094-2E44429D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007" y="2502617"/>
            <a:ext cx="1706810" cy="1146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9A1155-0884-496A-211A-077DA3659F9E}"/>
              </a:ext>
            </a:extLst>
          </p:cNvPr>
          <p:cNvSpPr txBox="1"/>
          <p:nvPr/>
        </p:nvSpPr>
        <p:spPr>
          <a:xfrm>
            <a:off x="6127237" y="2585025"/>
            <a:ext cx="3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F5FCB-D639-D99A-3BB9-8DB259C89A53}"/>
              </a:ext>
            </a:extLst>
          </p:cNvPr>
          <p:cNvSpPr txBox="1"/>
          <p:nvPr/>
        </p:nvSpPr>
        <p:spPr>
          <a:xfrm>
            <a:off x="8067509" y="3494800"/>
            <a:ext cx="3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D3966-F768-57A5-7E7F-BC39ACFDEB73}"/>
              </a:ext>
            </a:extLst>
          </p:cNvPr>
          <p:cNvSpPr txBox="1"/>
          <p:nvPr/>
        </p:nvSpPr>
        <p:spPr>
          <a:xfrm rot="16200000">
            <a:off x="5134308" y="2059976"/>
            <a:ext cx="57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E9EC7-5E2E-FFAB-A04A-A5C3B7089B08}"/>
              </a:ext>
            </a:extLst>
          </p:cNvPr>
          <p:cNvSpPr txBox="1"/>
          <p:nvPr/>
        </p:nvSpPr>
        <p:spPr>
          <a:xfrm rot="16200000">
            <a:off x="6931088" y="2918709"/>
            <a:ext cx="57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F40D0-E9AF-C241-529E-D108E3921822}"/>
              </a:ext>
            </a:extLst>
          </p:cNvPr>
          <p:cNvSpPr txBox="1"/>
          <p:nvPr/>
        </p:nvSpPr>
        <p:spPr>
          <a:xfrm>
            <a:off x="6446213" y="1762783"/>
            <a:ext cx="6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5D2F97-1D58-A19A-D369-B81DFB685729}"/>
              </a:ext>
            </a:extLst>
          </p:cNvPr>
          <p:cNvSpPr txBox="1"/>
          <p:nvPr/>
        </p:nvSpPr>
        <p:spPr>
          <a:xfrm>
            <a:off x="7708841" y="2500717"/>
            <a:ext cx="48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C76908-D6C4-6E9A-377A-A532A65C73ED}"/>
              </a:ext>
            </a:extLst>
          </p:cNvPr>
          <p:cNvSpPr txBox="1"/>
          <p:nvPr/>
        </p:nvSpPr>
        <p:spPr>
          <a:xfrm>
            <a:off x="8342451" y="2571749"/>
            <a:ext cx="6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445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DF4BD7-9953-AFE0-46A0-10D081C4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26" y="3523088"/>
            <a:ext cx="2086266" cy="1467055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38909" y="413147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Model Misspecification: </a:t>
            </a:r>
          </a:p>
          <a:p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09" y="1979645"/>
            <a:ext cx="4644854" cy="24562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the distribution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across 1000 predicted catalogs →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an observed catalog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Integrate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 from [-∞,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] to get the chance of observing that amount of deviation from the model‘s predictions→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-value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D9982-0639-9113-52DA-4427A84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26</a:t>
            </a:fld>
            <a:endParaRPr lang="en-US"/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525CE6D9-2EB4-E058-5A00-15463BD184BC}"/>
              </a:ext>
            </a:extLst>
          </p:cNvPr>
          <p:cNvSpPr txBox="1">
            <a:spLocks/>
          </p:cNvSpPr>
          <p:nvPr/>
        </p:nvSpPr>
        <p:spPr>
          <a:xfrm>
            <a:off x="738909" y="1534884"/>
            <a:ext cx="4514226" cy="42609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Requires a choice of a diagnostic statistic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16509B-985C-A5FA-7B4B-F0EB1B379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95" y="1755835"/>
            <a:ext cx="1424532" cy="953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50D8E3-1AC5-187D-1094-2E44429D5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007" y="2502617"/>
            <a:ext cx="1706810" cy="1146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9A1155-0884-496A-211A-077DA3659F9E}"/>
              </a:ext>
            </a:extLst>
          </p:cNvPr>
          <p:cNvSpPr txBox="1"/>
          <p:nvPr/>
        </p:nvSpPr>
        <p:spPr>
          <a:xfrm>
            <a:off x="6127237" y="2585025"/>
            <a:ext cx="3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F5FCB-D639-D99A-3BB9-8DB259C89A53}"/>
              </a:ext>
            </a:extLst>
          </p:cNvPr>
          <p:cNvSpPr txBox="1"/>
          <p:nvPr/>
        </p:nvSpPr>
        <p:spPr>
          <a:xfrm>
            <a:off x="8067509" y="3494800"/>
            <a:ext cx="3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BE3CAC-5348-9F58-0011-1AAA58B6E2E0}"/>
              </a:ext>
            </a:extLst>
          </p:cNvPr>
          <p:cNvSpPr txBox="1"/>
          <p:nvPr/>
        </p:nvSpPr>
        <p:spPr>
          <a:xfrm>
            <a:off x="6528051" y="4576464"/>
            <a:ext cx="3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F7168-CFF5-0C57-A711-F47C2A38B9A3}"/>
              </a:ext>
            </a:extLst>
          </p:cNvPr>
          <p:cNvSpPr txBox="1"/>
          <p:nvPr/>
        </p:nvSpPr>
        <p:spPr>
          <a:xfrm rot="16200000">
            <a:off x="5383764" y="3932252"/>
            <a:ext cx="57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D3966-F768-57A5-7E7F-BC39ACFDEB73}"/>
              </a:ext>
            </a:extLst>
          </p:cNvPr>
          <p:cNvSpPr txBox="1"/>
          <p:nvPr/>
        </p:nvSpPr>
        <p:spPr>
          <a:xfrm rot="16200000">
            <a:off x="5134308" y="2059976"/>
            <a:ext cx="57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E9EC7-5E2E-FFAB-A04A-A5C3B7089B08}"/>
              </a:ext>
            </a:extLst>
          </p:cNvPr>
          <p:cNvSpPr txBox="1"/>
          <p:nvPr/>
        </p:nvSpPr>
        <p:spPr>
          <a:xfrm rot="16200000">
            <a:off x="6931088" y="2918709"/>
            <a:ext cx="57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F40D0-E9AF-C241-529E-D108E3921822}"/>
              </a:ext>
            </a:extLst>
          </p:cNvPr>
          <p:cNvSpPr txBox="1"/>
          <p:nvPr/>
        </p:nvSpPr>
        <p:spPr>
          <a:xfrm>
            <a:off x="6446213" y="1762783"/>
            <a:ext cx="6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FC147A-1DD7-F286-60A6-DE2501020F8F}"/>
              </a:ext>
            </a:extLst>
          </p:cNvPr>
          <p:cNvSpPr txBox="1"/>
          <p:nvPr/>
        </p:nvSpPr>
        <p:spPr>
          <a:xfrm>
            <a:off x="6172856" y="3494343"/>
            <a:ext cx="48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5D2F97-1D58-A19A-D369-B81DFB685729}"/>
              </a:ext>
            </a:extLst>
          </p:cNvPr>
          <p:cNvSpPr txBox="1"/>
          <p:nvPr/>
        </p:nvSpPr>
        <p:spPr>
          <a:xfrm>
            <a:off x="7708841" y="2500717"/>
            <a:ext cx="48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A36B5-FEBF-F572-8E4A-6511DE563DD8}"/>
              </a:ext>
            </a:extLst>
          </p:cNvPr>
          <p:cNvSpPr txBox="1"/>
          <p:nvPr/>
        </p:nvSpPr>
        <p:spPr>
          <a:xfrm>
            <a:off x="6905697" y="3713091"/>
            <a:ext cx="6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C76908-D6C4-6E9A-377A-A532A65C73ED}"/>
              </a:ext>
            </a:extLst>
          </p:cNvPr>
          <p:cNvSpPr txBox="1"/>
          <p:nvPr/>
        </p:nvSpPr>
        <p:spPr>
          <a:xfrm>
            <a:off x="8342451" y="2571749"/>
            <a:ext cx="6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992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555ED9E2-C4ED-6976-E819-C5DC916F2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t="50000" r="-87"/>
          <a:stretch/>
        </p:blipFill>
        <p:spPr bwMode="auto">
          <a:xfrm>
            <a:off x="4607645" y="2104346"/>
            <a:ext cx="4444646" cy="189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88306C-37F0-36F1-7560-5D3D05358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463" y="3993473"/>
            <a:ext cx="2057687" cy="1073674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312766" y="178466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analysis of model mismatch using </a:t>
            </a:r>
            <a:r>
              <a:rPr lang="en-US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D9982-0639-9113-52DA-4427A84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636153-6031-5F4A-B187-9AC5F0312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61835"/>
          <a:stretch/>
        </p:blipFill>
        <p:spPr bwMode="auto">
          <a:xfrm>
            <a:off x="1974810" y="636754"/>
            <a:ext cx="5432664" cy="14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250A43-B3E4-9BCE-46F9-1E17F0B15D1C}"/>
              </a:ext>
            </a:extLst>
          </p:cNvPr>
          <p:cNvSpPr txBox="1"/>
          <p:nvPr/>
        </p:nvSpPr>
        <p:spPr>
          <a:xfrm>
            <a:off x="447097" y="3866817"/>
            <a:ext cx="200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mean is not inconsistent with true 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23766-EF56-F9DC-C44F-256CBDFB9333}"/>
              </a:ext>
            </a:extLst>
          </p:cNvPr>
          <p:cNvSpPr txBox="1"/>
          <p:nvPr/>
        </p:nvSpPr>
        <p:spPr>
          <a:xfrm>
            <a:off x="2602676" y="3866818"/>
            <a:ext cx="200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severely underpredicts width of true curve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0A8A33-AC8E-70C5-B370-E728E5D1EBFC}"/>
              </a:ext>
            </a:extLst>
          </p:cNvPr>
          <p:cNvSpPr txBox="1"/>
          <p:nvPr/>
        </p:nvSpPr>
        <p:spPr>
          <a:xfrm>
            <a:off x="4758255" y="3866818"/>
            <a:ext cx="200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tends to underpredict anti-aligned spins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78D41-B2CE-6D78-7B98-5DEE7202CBA0}"/>
              </a:ext>
            </a:extLst>
          </p:cNvPr>
          <p:cNvSpPr txBox="1"/>
          <p:nvPr/>
        </p:nvSpPr>
        <p:spPr>
          <a:xfrm>
            <a:off x="6976463" y="3866818"/>
            <a:ext cx="200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severely overpredicts cos</a:t>
            </a:r>
            <a:r>
              <a:rPr lang="el-GR" dirty="0"/>
              <a:t>θ</a:t>
            </a:r>
            <a:r>
              <a:rPr lang="en-US" dirty="0"/>
              <a:t> ≈ zero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59C5CAD-45A8-9B1A-F4B4-CF56BDB52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9556" y="2104346"/>
            <a:ext cx="4367171" cy="18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3C0CA-A14F-11D9-41C0-05855793C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657" y="636754"/>
            <a:ext cx="1209844" cy="1465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53EC2E-DB4E-98E6-E71B-3B32A8140185}"/>
              </a:ext>
            </a:extLst>
          </p:cNvPr>
          <p:cNvSpPr txBox="1"/>
          <p:nvPr/>
        </p:nvSpPr>
        <p:spPr>
          <a:xfrm>
            <a:off x="6000774" y="587147"/>
            <a:ext cx="1951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</p:spTree>
    <p:extLst>
      <p:ext uri="{BB962C8B-B14F-4D97-AF65-F5344CB8AC3E}">
        <p14:creationId xmlns:p14="http://schemas.microsoft.com/office/powerpoint/2010/main" val="2319615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79211" y="292893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p-values are uninformative: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D9982-0639-9113-52DA-4427A84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52113D-24D8-587C-2EC9-2F8C118D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93" y="825896"/>
            <a:ext cx="4780014" cy="43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0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594759" y="477741"/>
            <a:ext cx="4439085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Alternative: 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Data-level PPCs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628650" y="1525518"/>
            <a:ext cx="3554550" cy="6505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data-driven PPCs, we avoid reweighting the individual events to the population model and instead emulate observation with the predicted parameters.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5EC7E-EC93-03DE-C74D-3E2AFBDF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44" y="560944"/>
            <a:ext cx="3251099" cy="2000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023E2-1066-7CD7-7FAF-C88D4D4A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46" y="2988590"/>
            <a:ext cx="5487191" cy="21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1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911358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Predictive Checks (PPCs)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477931"/>
            <a:ext cx="7666182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06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38205-EE52-ECE8-2583-1D5DB31483CE}"/>
              </a:ext>
            </a:extLst>
          </p:cNvPr>
          <p:cNvSpPr txBox="1"/>
          <p:nvPr/>
        </p:nvSpPr>
        <p:spPr>
          <a:xfrm>
            <a:off x="1296170" y="376661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event posterior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110C3-2E7E-BE3E-D303-A59E7C13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r="62976" b="46045"/>
          <a:stretch/>
        </p:blipFill>
        <p:spPr bwMode="auto">
          <a:xfrm>
            <a:off x="2329470" y="493683"/>
            <a:ext cx="1501628" cy="9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4426C9-BC9F-3AD3-8C89-C9A31A69E852}"/>
              </a:ext>
            </a:extLst>
          </p:cNvPr>
          <p:cNvSpPr txBox="1"/>
          <p:nvPr/>
        </p:nvSpPr>
        <p:spPr>
          <a:xfrm>
            <a:off x="3914473" y="331188"/>
            <a:ext cx="20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maximum likelihood parameters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F2CF61-AF38-85C5-43C9-8FFBF52F1D3B}"/>
              </a:ext>
            </a:extLst>
          </p:cNvPr>
          <p:cNvSpPr txBox="1"/>
          <p:nvPr/>
        </p:nvSpPr>
        <p:spPr>
          <a:xfrm>
            <a:off x="6975618" y="493683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x70 (for each individual event)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9E0A6F6-17A6-3550-975C-37CFA95E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51" b="50458"/>
          <a:stretch/>
        </p:blipFill>
        <p:spPr bwMode="auto">
          <a:xfrm>
            <a:off x="0" y="391844"/>
            <a:ext cx="1392269" cy="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B61B3-5A01-2648-35F1-15F04EEA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4" y="1800338"/>
            <a:ext cx="8598716" cy="18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26A90-E899-6CCF-A67C-1474CDC40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7" r="43549" b="50726"/>
          <a:stretch/>
        </p:blipFill>
        <p:spPr bwMode="auto">
          <a:xfrm>
            <a:off x="5170822" y="553989"/>
            <a:ext cx="1694576" cy="7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8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6F6517-0F4C-28E2-836A-CB6CABD1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38205-EE52-ECE8-2583-1D5DB31483CE}"/>
              </a:ext>
            </a:extLst>
          </p:cNvPr>
          <p:cNvSpPr txBox="1"/>
          <p:nvPr/>
        </p:nvSpPr>
        <p:spPr>
          <a:xfrm>
            <a:off x="1296170" y="376661"/>
            <a:ext cx="125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event posterior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110C3-2E7E-BE3E-D303-A59E7C13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r="62976" b="46045"/>
          <a:stretch/>
        </p:blipFill>
        <p:spPr bwMode="auto">
          <a:xfrm>
            <a:off x="2329470" y="493683"/>
            <a:ext cx="1501628" cy="9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047D93-D378-5B5C-8B7C-3DD3814A14E7}"/>
              </a:ext>
            </a:extLst>
          </p:cNvPr>
          <p:cNvSpPr txBox="1"/>
          <p:nvPr/>
        </p:nvSpPr>
        <p:spPr>
          <a:xfrm>
            <a:off x="1354247" y="2432349"/>
            <a:ext cx="132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model predictions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426C9-BC9F-3AD3-8C89-C9A31A69E852}"/>
              </a:ext>
            </a:extLst>
          </p:cNvPr>
          <p:cNvSpPr txBox="1"/>
          <p:nvPr/>
        </p:nvSpPr>
        <p:spPr>
          <a:xfrm>
            <a:off x="3914473" y="331188"/>
            <a:ext cx="20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maximum likelihood parameters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F2CF61-AF38-85C5-43C9-8FFBF52F1D3B}"/>
              </a:ext>
            </a:extLst>
          </p:cNvPr>
          <p:cNvSpPr txBox="1"/>
          <p:nvPr/>
        </p:nvSpPr>
        <p:spPr>
          <a:xfrm>
            <a:off x="6975618" y="493683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x70 (for each individual event)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A340F31-C5A1-0D15-7716-016AAABBB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4" r="86951"/>
          <a:stretch/>
        </p:blipFill>
        <p:spPr bwMode="auto">
          <a:xfrm>
            <a:off x="32287" y="2273560"/>
            <a:ext cx="1327694" cy="9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9E0A6F6-17A6-3550-975C-37CFA95E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51" b="50458"/>
          <a:stretch/>
        </p:blipFill>
        <p:spPr bwMode="auto">
          <a:xfrm>
            <a:off x="0" y="391844"/>
            <a:ext cx="1392269" cy="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B61B3-5A01-2648-35F1-15F04EEA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4" y="1800338"/>
            <a:ext cx="8598716" cy="18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26A90-E899-6CCF-A67C-1474CDC40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7" r="43549" b="50726"/>
          <a:stretch/>
        </p:blipFill>
        <p:spPr bwMode="auto">
          <a:xfrm>
            <a:off x="5170822" y="553989"/>
            <a:ext cx="1694576" cy="7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DD7E21E-FD55-7E4D-C44E-296A24FBB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7" t="53087" r="8128" b="8966"/>
          <a:stretch/>
        </p:blipFill>
        <p:spPr bwMode="auto">
          <a:xfrm>
            <a:off x="7092193" y="3500456"/>
            <a:ext cx="360727" cy="5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5C67368-11C7-8D78-1A8F-D856FF500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48986" r="66943"/>
          <a:stretch/>
        </p:blipFill>
        <p:spPr bwMode="auto">
          <a:xfrm>
            <a:off x="2589352" y="2299982"/>
            <a:ext cx="1342239" cy="7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5F478B1-823C-4CA6-1920-9AE2E167B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t="54436" r="42904"/>
          <a:stretch/>
        </p:blipFill>
        <p:spPr bwMode="auto">
          <a:xfrm>
            <a:off x="5405820" y="2359461"/>
            <a:ext cx="1529467" cy="6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F293BB-E38B-43F9-D0BF-2F1F1E0B5585}"/>
              </a:ext>
            </a:extLst>
          </p:cNvPr>
          <p:cNvSpPr txBox="1"/>
          <p:nvPr/>
        </p:nvSpPr>
        <p:spPr>
          <a:xfrm>
            <a:off x="3962237" y="2367455"/>
            <a:ext cx="145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a set of parameters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FCB49-70F2-EFD6-F37A-99E4E2647F78}"/>
              </a:ext>
            </a:extLst>
          </p:cNvPr>
          <p:cNvSpPr txBox="1"/>
          <p:nvPr/>
        </p:nvSpPr>
        <p:spPr>
          <a:xfrm>
            <a:off x="6983004" y="2260751"/>
            <a:ext cx="187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parameters to generate a signal with noise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E581AC3-656C-3947-0107-951F1368F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2" t="43136" r="17593"/>
          <a:stretch/>
        </p:blipFill>
        <p:spPr bwMode="auto">
          <a:xfrm>
            <a:off x="3138131" y="3355597"/>
            <a:ext cx="1702965" cy="8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7FC7E0-EC8A-4B96-4108-87C10AABB139}"/>
              </a:ext>
            </a:extLst>
          </p:cNvPr>
          <p:cNvSpPr txBox="1"/>
          <p:nvPr/>
        </p:nvSpPr>
        <p:spPr>
          <a:xfrm>
            <a:off x="4841096" y="3433783"/>
            <a:ext cx="225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maximum likelihood parameters for the signal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046932-F0AB-A155-758C-1F18C44CABE9}"/>
              </a:ext>
            </a:extLst>
          </p:cNvPr>
          <p:cNvSpPr txBox="1"/>
          <p:nvPr/>
        </p:nvSpPr>
        <p:spPr>
          <a:xfrm>
            <a:off x="7449424" y="3665365"/>
            <a:ext cx="16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x70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9A300BC-B25F-160C-FD4A-3F5BF579E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r="22950" b="46045"/>
          <a:stretch/>
        </p:blipFill>
        <p:spPr bwMode="auto">
          <a:xfrm>
            <a:off x="8659468" y="2467699"/>
            <a:ext cx="48269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8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026E7BF6-2D71-D006-F7DA-743CC268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6303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B4862-54F0-BA45-59E1-9BBFC25CD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17" y="146410"/>
            <a:ext cx="1057423" cy="2667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F59BF-45CD-D6ED-FA12-837483D6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5A09B-902F-B7A6-874A-99E2C12E64F7}"/>
              </a:ext>
            </a:extLst>
          </p:cNvPr>
          <p:cNvSpPr txBox="1"/>
          <p:nvPr/>
        </p:nvSpPr>
        <p:spPr>
          <a:xfrm>
            <a:off x="6029098" y="226726"/>
            <a:ext cx="205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</p:spTree>
    <p:extLst>
      <p:ext uri="{BB962C8B-B14F-4D97-AF65-F5344CB8AC3E}">
        <p14:creationId xmlns:p14="http://schemas.microsoft.com/office/powerpoint/2010/main" val="1826190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808432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PPCs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10" y="1343559"/>
            <a:ext cx="4175062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Remove one degree of freedom by fixing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If we fix one attribute of the two distributions to be the same, what other characteristics of the curves are revealed?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73E66-6340-39B7-1B27-6458CC52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08" y="1417165"/>
            <a:ext cx="3671620" cy="23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39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808432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PPCs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10" y="1343559"/>
            <a:ext cx="4175062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Remove one degree of freedom by fixing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If we fix one attribute of the two distributions to be the same, what other characteristics of the curves are revealed?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Generate an observed and predicted catalog using the same process as traditional PPCs.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Regenerate the predicted catalog until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&lt; 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73E66-6340-39B7-1B27-6458CC52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08" y="1417165"/>
            <a:ext cx="3671620" cy="23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56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35</a:t>
            </a:fld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A9506829-AF93-F142-531C-7C2823B5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9" y="559813"/>
            <a:ext cx="3973004" cy="38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6E8B19-0CC6-D56A-282C-593C5CFB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652" y="2579183"/>
            <a:ext cx="1171739" cy="134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69D9C-861C-39D4-EA54-0A56DD5530B5}"/>
              </a:ext>
            </a:extLst>
          </p:cNvPr>
          <p:cNvSpPr txBox="1"/>
          <p:nvPr/>
        </p:nvSpPr>
        <p:spPr>
          <a:xfrm>
            <a:off x="2464449" y="2515644"/>
            <a:ext cx="205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</p:spTree>
    <p:extLst>
      <p:ext uri="{BB962C8B-B14F-4D97-AF65-F5344CB8AC3E}">
        <p14:creationId xmlns:p14="http://schemas.microsoft.com/office/powerpoint/2010/main" val="3382974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36</a:t>
            </a:fld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A9506829-AF93-F142-531C-7C2823B5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9" y="559813"/>
            <a:ext cx="3973004" cy="38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6E8B19-0CC6-D56A-282C-593C5CFB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652" y="2579183"/>
            <a:ext cx="1171739" cy="134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69D9C-861C-39D4-EA54-0A56DD5530B5}"/>
              </a:ext>
            </a:extLst>
          </p:cNvPr>
          <p:cNvSpPr txBox="1"/>
          <p:nvPr/>
        </p:nvSpPr>
        <p:spPr>
          <a:xfrm>
            <a:off x="2464449" y="2515644"/>
            <a:ext cx="205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C7BCF5-5691-4814-E9CF-F4421AEB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49" y="629382"/>
            <a:ext cx="4096058" cy="37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3EAFE-6649-FA80-ABC2-29A36DC4D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283" y="622008"/>
            <a:ext cx="1571961" cy="2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66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79824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Predictive Checks (SPCs)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09" y="1361184"/>
            <a:ext cx="4427823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Partition the individual events into two subsets and use one to learn about the other.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0944B-71D1-1E57-3E1B-1C701B14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19" y="1657814"/>
            <a:ext cx="3517775" cy="21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63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79824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Predictive Checks (SPCs)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09" y="1361184"/>
            <a:ext cx="4427823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Partition the individual events into two subsets and use one to learn about the other.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Calculate the probability of each hyperparameter given half of the individual event posteriors.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 weighted draws of hyperparameters instead of uniform draws.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Reweight the other half of the individual events and the injected population.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0944B-71D1-1E57-3E1B-1C701B14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19" y="1657814"/>
            <a:ext cx="3517775" cy="21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62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39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D83C533-3553-5241-8033-5185A2A6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6303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DE47A1-3769-4174-7DED-22BE14770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61" y="184515"/>
            <a:ext cx="1171739" cy="228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B87AA-BEC4-F539-1D0D-96B96E40FA41}"/>
              </a:ext>
            </a:extLst>
          </p:cNvPr>
          <p:cNvSpPr txBox="1"/>
          <p:nvPr/>
        </p:nvSpPr>
        <p:spPr>
          <a:xfrm>
            <a:off x="6029098" y="226726"/>
            <a:ext cx="205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Realistic Event Posteriors</a:t>
            </a:r>
          </a:p>
        </p:txBody>
      </p:sp>
    </p:spTree>
    <p:extLst>
      <p:ext uri="{BB962C8B-B14F-4D97-AF65-F5344CB8AC3E}">
        <p14:creationId xmlns:p14="http://schemas.microsoft.com/office/powerpoint/2010/main" val="196488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911358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Predictive Checks (PPCs)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477931"/>
            <a:ext cx="7666182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a good population model should predict data that aligns with the observed data.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50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318768" y="75698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318768" y="3057777"/>
            <a:ext cx="8506464" cy="17563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Data-level PPCs are able to show model misspecification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realistic measurement uncertainties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-value distributions can demonstrate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whether a model checker is informative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well as show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characteristics of the true population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6B12C-D8E2-C66F-D927-38720D01D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242" y="944748"/>
            <a:ext cx="2934939" cy="176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A74B4-0956-C0CC-2B5D-51266240217E}"/>
              </a:ext>
            </a:extLst>
          </p:cNvPr>
          <p:cNvSpPr txBox="1"/>
          <p:nvPr/>
        </p:nvSpPr>
        <p:spPr>
          <a:xfrm>
            <a:off x="327820" y="1303451"/>
            <a:ext cx="4876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Event-level (traditional/partial/split) PPCs are not discerning of bad models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high measurement uncertainties, regardless of the method used to generate the observed/predicted catalogs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15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523295" y="582896"/>
            <a:ext cx="4140984" cy="834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506645" y="1821410"/>
            <a:ext cx="5800431" cy="2585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Thank you to:</a:t>
            </a:r>
          </a:p>
          <a:p>
            <a:pPr indent="-228600" defTabSz="91440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Simona Miller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Katerina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Chatziioannou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Patrick Meyers</a:t>
            </a:r>
          </a:p>
          <a:p>
            <a:pPr indent="-228600" defTabSz="91440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NSF REU &amp; NSF LIGO Lab SURF</a:t>
            </a:r>
          </a:p>
          <a:p>
            <a:pPr indent="-228600" defTabSz="91440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Caltech Student-Faculty Programs &amp; WAVE Fellowship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0AD619E4-9C82-1CC4-12D0-214C0353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462" y="3364664"/>
            <a:ext cx="1813893" cy="11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90872D30-93F9-707D-9B61-E7FD6F91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848" y="315418"/>
            <a:ext cx="2045972" cy="15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A4273303-F38F-F7D8-7AD1-1B321BEF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8572" y="1654026"/>
            <a:ext cx="1544525" cy="155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fld id="{D8B68D16-0CE2-A544-AAE1-DE70B06D704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914400"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5375" name="Group 15374">
            <a:extLst>
              <a:ext uri="{FF2B5EF4-FFF2-40B4-BE49-F238E27FC236}">
                <a16:creationId xmlns:a16="http://schemas.microsoft.com/office/drawing/2014/main" id="{32CC9F2B-E219-AF55-BBE8-372B5AC6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053149"/>
            <a:ext cx="9144000" cy="92524"/>
            <a:chOff x="1" y="6737460"/>
            <a:chExt cx="12192000" cy="123364"/>
          </a:xfrm>
        </p:grpSpPr>
        <p:sp>
          <p:nvSpPr>
            <p:cNvPr id="15372" name="Rectangle 15371">
              <a:extLst>
                <a:ext uri="{FF2B5EF4-FFF2-40B4-BE49-F238E27FC236}">
                  <a16:creationId xmlns:a16="http://schemas.microsoft.com/office/drawing/2014/main" id="{E456E449-1EFC-16B5-CB11-7E6A8BBBC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6" name="Rectangle 15375">
              <a:extLst>
                <a:ext uri="{FF2B5EF4-FFF2-40B4-BE49-F238E27FC236}">
                  <a16:creationId xmlns:a16="http://schemas.microsoft.com/office/drawing/2014/main" id="{1E734DB8-CD27-D04F-74D4-3AC47BA0B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C3144A-6E18-AC94-B52A-949DE6BD2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83" y="1472509"/>
            <a:ext cx="4327342" cy="1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41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AE50-D8A7-4195-8037-9216A506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6980"/>
            <a:ext cx="7886700" cy="62103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002D9-E5B0-0459-E82E-40F38032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5"/>
            <a:ext cx="7886700" cy="32635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S. J. Miller, Z. Ko, T. A. Callister, K.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Chatziioannou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Gravitational waves carry information beyond effective spin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parameters but it is hard to extract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(2024), arXiv:2401.05613.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J. Li, J. Huggins,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Calibrated model criticism using split predictive checks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(2024), arXiv:2203.15897.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M.J.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Bayarri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M.E. Castellanos,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Bayesian Checking of the Second Levels of Hierarchical Models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(2007), DOI:10.1214/07-STS235.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M. Fishbach, W. M. Farr, D. E.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Holz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Most Massive Binary Black Hole Detections and the Identification of Population Outliers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(2019), arXiv:1911.05882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C304B-48CC-511E-5AB0-70391489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69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200034" y="1582995"/>
            <a:ext cx="3022137" cy="223876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Bonus: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Data-level PPC using O3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44075D-9430-ADF3-30ED-9B185AE0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0"/>
            <a:ext cx="195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F18695-DFE1-327A-1F43-656C27EA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43" y="0"/>
            <a:ext cx="1854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12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A1C01-4343-9BD4-63A4-12C373F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4C7F93-CD21-6721-0472-36424C06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25" y="0"/>
            <a:ext cx="57705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65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A1C01-4343-9BD4-63A4-12C373F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48389B-F6D2-C48B-0BAE-FC47FDE5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77" y="783245"/>
            <a:ext cx="7334845" cy="3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90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38909" y="1561906"/>
            <a:ext cx="7666182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1F3C5-C318-0C80-F18A-85D62AB8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t>46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C7C8546-B3FB-2438-CFA7-3D0566E8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0"/>
            <a:ext cx="6270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09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7B272-D28E-DD71-0E11-BCA025F0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8D16-0CE2-A544-AAE1-DE70B06D704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733640A-5F45-FBB0-4946-9662BE3B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6" y="413147"/>
            <a:ext cx="4151433" cy="40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0D540957-0BBE-DF09-04A9-080B375C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60" y="398021"/>
            <a:ext cx="4194827" cy="40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2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911358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Predictive Checks (PPCs)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477931"/>
            <a:ext cx="7666182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a good population model should predict data that aligns with the observed data.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when uncertainties are high, comparing the observations (or event posteriors) to the predicted data is not very informative about the model’s performance.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911358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Predictive Checks (PPCs)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477931"/>
            <a:ext cx="7666182" cy="289925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Premise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a good population model should predict data that aligns with the observed data.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when uncertainties are high, comparing the observations (or event posteriors) to the predicted data is not very informative about the model’s performance.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use simulated populations with known parameter distributions to see if the following PPCs can appropriately identify bad models:</a:t>
            </a:r>
          </a:p>
          <a:p>
            <a:pPr lvl="1"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Traditional (event-level) PPCs: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Currently used in GW population analysis</a:t>
            </a:r>
          </a:p>
          <a:p>
            <a:pPr lvl="1"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Maximum likelihood (data-level) PPCs</a:t>
            </a:r>
          </a:p>
          <a:p>
            <a:pPr lvl="1"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Partial PPCs </a:t>
            </a:r>
          </a:p>
          <a:p>
            <a:pPr lvl="1">
              <a:lnSpc>
                <a:spcPct val="10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Split predictive checks (SPCs)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7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76631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Bayes’ Theorem in Context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306285"/>
            <a:ext cx="7666182" cy="271509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600" b="0" dirty="0">
                <a:effectLst/>
              </a:rPr>
            </a:b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|{d}) </a:t>
            </a:r>
            <a:r>
              <a:rPr lang="en-US" sz="3600" dirty="0">
                <a:latin typeface="Arial" panose="020B0604020202020204" pitchFamily="34" charset="0"/>
              </a:rPr>
              <a:t> ~</a:t>
            </a:r>
            <a:r>
              <a:rPr lang="en-US" sz="3600" i="0" u="none" strike="noStrike" dirty="0">
                <a:latin typeface="Arial" panose="020B0604020202020204" pitchFamily="34" charset="0"/>
              </a:rPr>
              <a:t> p({d}|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 </a:t>
            </a:r>
            <a:r>
              <a:rPr lang="el-GR" sz="36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 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20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b="1" i="0" u="none" strike="noStrike" dirty="0">
              <a:effectLst/>
              <a:highlight>
                <a:srgbClr val="C9DAF8"/>
              </a:highlight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200" dirty="0"/>
            </a:b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1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76631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Bayes’ Theorem in Context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306285"/>
            <a:ext cx="7666182" cy="271509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600" b="0" dirty="0">
                <a:effectLst/>
              </a:rPr>
            </a:b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|{d}) </a:t>
            </a:r>
            <a:r>
              <a:rPr lang="en-US" sz="3600" dirty="0">
                <a:latin typeface="Arial" panose="020B0604020202020204" pitchFamily="34" charset="0"/>
              </a:rPr>
              <a:t> ~</a:t>
            </a:r>
            <a:r>
              <a:rPr lang="en-US" sz="3600" i="0" u="none" strike="noStrike" dirty="0">
                <a:latin typeface="Arial" panose="020B0604020202020204" pitchFamily="34" charset="0"/>
              </a:rPr>
              <a:t> p({d}|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 </a:t>
            </a:r>
            <a:r>
              <a:rPr lang="el-GR" sz="36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 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|{d})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  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POSTERIOR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: Probability of the BH having tilt angle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θ 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given what has been observed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20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b="1" i="0" u="none" strike="noStrike" dirty="0">
              <a:effectLst/>
              <a:highlight>
                <a:srgbClr val="C9DAF8"/>
              </a:highlight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200" dirty="0"/>
            </a:b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6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8EA3975-19E1-0C4F-8294-73E5F817E648}"/>
              </a:ext>
            </a:extLst>
          </p:cNvPr>
          <p:cNvSpPr txBox="1">
            <a:spLocks/>
          </p:cNvSpPr>
          <p:nvPr/>
        </p:nvSpPr>
        <p:spPr>
          <a:xfrm>
            <a:off x="757383" y="766311"/>
            <a:ext cx="7666182" cy="65054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Bayes’ Theorem in Context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0F1C0695-CE5F-0748-944B-71F25FC0CDDC}"/>
              </a:ext>
            </a:extLst>
          </p:cNvPr>
          <p:cNvSpPr txBox="1">
            <a:spLocks/>
          </p:cNvSpPr>
          <p:nvPr/>
        </p:nvSpPr>
        <p:spPr>
          <a:xfrm>
            <a:off x="757383" y="1306285"/>
            <a:ext cx="7666182" cy="271509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600" b="0" dirty="0">
                <a:effectLst/>
              </a:rPr>
            </a:b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effectLst/>
                <a:latin typeface="Arial" panose="020B0604020202020204" pitchFamily="34" charset="0"/>
              </a:rPr>
              <a:t>|{d}) </a:t>
            </a:r>
            <a:r>
              <a:rPr lang="en-US" sz="3600" dirty="0">
                <a:latin typeface="Arial" panose="020B0604020202020204" pitchFamily="34" charset="0"/>
              </a:rPr>
              <a:t> ~</a:t>
            </a:r>
            <a:r>
              <a:rPr lang="en-US" sz="3600" i="0" u="none" strike="noStrike" dirty="0">
                <a:latin typeface="Arial" panose="020B0604020202020204" pitchFamily="34" charset="0"/>
              </a:rPr>
              <a:t> p({d}|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 </a:t>
            </a:r>
            <a:r>
              <a:rPr lang="el-GR" sz="36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l-GR" sz="3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3600" i="0" u="none" strike="noStrike" dirty="0">
                <a:latin typeface="Arial" panose="020B0604020202020204" pitchFamily="34" charset="0"/>
              </a:rPr>
              <a:t>) 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P(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|{d})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  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POSTERIOR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: Probability of the BH having tilt angle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θ 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given what has been observed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0" u="none" strike="noStrike" dirty="0">
                <a:latin typeface="Arial" panose="020B0604020202020204" pitchFamily="34" charset="0"/>
              </a:rPr>
              <a:t>p({d}|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r>
              <a:rPr lang="en-US" sz="1600" i="0" u="none" strike="noStrike" dirty="0">
                <a:latin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600" dirty="0">
                <a:latin typeface="Arial" panose="020B0604020202020204" pitchFamily="34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</a:rPr>
              <a:t>LIKELIHOOD</a:t>
            </a:r>
            <a:r>
              <a:rPr lang="en-US" sz="1600" dirty="0">
                <a:latin typeface="Arial" panose="020B0604020202020204" pitchFamily="34" charset="0"/>
              </a:rPr>
              <a:t>: Probability of collecting the observed data if the tilt were truly angle </a:t>
            </a:r>
            <a:r>
              <a:rPr lang="el-GR" sz="1600" i="0" u="none" strike="noStrike" dirty="0">
                <a:effectLst/>
                <a:latin typeface="Arial" panose="020B0604020202020204" pitchFamily="34" charset="0"/>
              </a:rPr>
              <a:t>θ</a:t>
            </a:r>
            <a:endParaRPr lang="en-US" sz="1600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20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b="1" i="0" u="none" strike="noStrike" dirty="0">
              <a:effectLst/>
              <a:highlight>
                <a:srgbClr val="C9DAF8"/>
              </a:highlight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sz="1200" dirty="0"/>
            </a:b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BB653-3013-E8FB-956B-ECE0BD4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764" y="172640"/>
            <a:ext cx="258618" cy="240507"/>
          </a:xfrm>
        </p:spPr>
        <p:txBody>
          <a:bodyPr/>
          <a:lstStyle/>
          <a:p>
            <a:fld id="{D8B68D16-0CE2-A544-AAE1-DE70B06D70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2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1730</Words>
  <Application>Microsoft Office PowerPoint</Application>
  <PresentationFormat>On-screen Show (16:9)</PresentationFormat>
  <Paragraphs>274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Arial</vt:lpstr>
      <vt:lpstr>Times New Roman</vt:lpstr>
      <vt:lpstr>Office Theme</vt:lpstr>
      <vt:lpstr>Improving Posterior Predictive Checks for Gravitational Wave Population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Lan, Dennis Y.</dc:creator>
  <cp:lastModifiedBy>Sophia Winney</cp:lastModifiedBy>
  <cp:revision>38</cp:revision>
  <dcterms:created xsi:type="dcterms:W3CDTF">2022-03-09T23:33:42Z</dcterms:created>
  <dcterms:modified xsi:type="dcterms:W3CDTF">2024-08-22T07:41:36Z</dcterms:modified>
</cp:coreProperties>
</file>