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20"/>
  </p:notesMasterIdLst>
  <p:sldIdLst>
    <p:sldId id="256" r:id="rId2"/>
    <p:sldId id="312" r:id="rId3"/>
    <p:sldId id="313" r:id="rId4"/>
    <p:sldId id="263" r:id="rId5"/>
    <p:sldId id="335" r:id="rId6"/>
    <p:sldId id="319" r:id="rId7"/>
    <p:sldId id="328" r:id="rId8"/>
    <p:sldId id="320" r:id="rId9"/>
    <p:sldId id="323" r:id="rId10"/>
    <p:sldId id="332" r:id="rId11"/>
    <p:sldId id="333" r:id="rId12"/>
    <p:sldId id="334" r:id="rId13"/>
    <p:sldId id="336" r:id="rId14"/>
    <p:sldId id="337" r:id="rId15"/>
    <p:sldId id="339" r:id="rId16"/>
    <p:sldId id="340" r:id="rId17"/>
    <p:sldId id="325" r:id="rId18"/>
    <p:sldId id="326" r:id="rId19"/>
  </p:sldIdLst>
  <p:sldSz cx="9144000" cy="5143500" type="screen16x9"/>
  <p:notesSz cx="6858000" cy="9144000"/>
  <p:embeddedFontLst>
    <p:embeddedFont>
      <p:font typeface="Anaheim" pitchFamily="2" charset="77"/>
      <p:regular r:id="rId21"/>
      <p:bold r:id="rId22"/>
    </p:embeddedFont>
    <p:embeddedFont>
      <p:font typeface="Bebas Neue" panose="020B0606020202050201" pitchFamily="34" charset="77"/>
      <p:regular r:id="rId23"/>
    </p:embeddedFont>
    <p:embeddedFont>
      <p:font typeface="Cambria Math" panose="02040503050406030204" pitchFamily="18" charset="0"/>
      <p:regular r:id="rId24"/>
    </p:embeddedFont>
    <p:embeddedFont>
      <p:font typeface="Kanit" pitchFamily="2" charset="-34"/>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5AD04-B1B3-48EC-8995-6B61E3184DAA}">
  <a:tblStyle styleId="{E0D5AD04-B1B3-48EC-8995-6B61E3184D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33766E-A6F7-428C-876C-C52851FD724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8"/>
    <p:restoredTop sz="94676"/>
  </p:normalViewPr>
  <p:slideViewPr>
    <p:cSldViewPr snapToGrid="0">
      <p:cViewPr>
        <p:scale>
          <a:sx n="138" d="100"/>
          <a:sy n="138" d="100"/>
        </p:scale>
        <p:origin x="74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C64A6-15B4-F545-91C5-BD3E8A7BC09C}" type="doc">
      <dgm:prSet loTypeId="urn:microsoft.com/office/officeart/2005/8/layout/hierarchy1" loCatId="process" qsTypeId="urn:microsoft.com/office/officeart/2005/8/quickstyle/simple4" qsCatId="simple" csTypeId="urn:microsoft.com/office/officeart/2005/8/colors/accent1_2" csCatId="accent1" phldr="1"/>
      <dgm:spPr/>
      <dgm:t>
        <a:bodyPr/>
        <a:lstStyle/>
        <a:p>
          <a:endParaRPr lang="en-US"/>
        </a:p>
      </dgm:t>
    </dgm:pt>
    <dgm:pt modelId="{82C27444-952B-6F49-9D36-E7BA3F9745D7}">
      <dgm:prSet/>
      <dgm:spPr/>
      <dgm:t>
        <a:bodyPr/>
        <a:lstStyle/>
        <a:p>
          <a:r>
            <a:rPr lang="en-US" dirty="0"/>
            <a:t>Expand Comparisons </a:t>
          </a:r>
        </a:p>
      </dgm:t>
    </dgm:pt>
    <dgm:pt modelId="{B2FA2B78-B056-A84C-B358-E93879DE8CE9}" type="parTrans" cxnId="{BF6D7CE7-02B0-124A-A935-E091A6605A32}">
      <dgm:prSet/>
      <dgm:spPr/>
      <dgm:t>
        <a:bodyPr/>
        <a:lstStyle/>
        <a:p>
          <a:endParaRPr lang="en-US"/>
        </a:p>
      </dgm:t>
    </dgm:pt>
    <dgm:pt modelId="{2E39D6BF-3F87-C94B-A47A-7043A4977692}" type="sibTrans" cxnId="{BF6D7CE7-02B0-124A-A935-E091A6605A32}">
      <dgm:prSet/>
      <dgm:spPr/>
      <dgm:t>
        <a:bodyPr/>
        <a:lstStyle/>
        <a:p>
          <a:endParaRPr lang="en-US"/>
        </a:p>
      </dgm:t>
    </dgm:pt>
    <dgm:pt modelId="{122DF873-8420-0A40-A0C3-2C6AF19454B9}">
      <dgm:prSet/>
      <dgm:spPr/>
      <dgm:t>
        <a:bodyPr/>
        <a:lstStyle/>
        <a:p>
          <a:r>
            <a:rPr lang="en-US" dirty="0"/>
            <a:t>Separate Comparisons by SNR, Frequencies, </a:t>
          </a:r>
        </a:p>
      </dgm:t>
    </dgm:pt>
    <dgm:pt modelId="{2ED050CC-16F2-334A-BDF9-700309785E43}" type="sibTrans" cxnId="{92C1653E-DB33-9744-AC9E-25C73E9FC71A}">
      <dgm:prSet/>
      <dgm:spPr/>
      <dgm:t>
        <a:bodyPr/>
        <a:lstStyle/>
        <a:p>
          <a:endParaRPr lang="en-US"/>
        </a:p>
      </dgm:t>
    </dgm:pt>
    <dgm:pt modelId="{565E3D7F-4D5C-ED4C-8B70-4CFE2E6446F2}" type="parTrans" cxnId="{92C1653E-DB33-9744-AC9E-25C73E9FC71A}">
      <dgm:prSet/>
      <dgm:spPr/>
      <dgm:t>
        <a:bodyPr/>
        <a:lstStyle/>
        <a:p>
          <a:endParaRPr lang="en-US"/>
        </a:p>
      </dgm:t>
    </dgm:pt>
    <dgm:pt modelId="{BE695A8A-EF62-874B-818F-A211D0128D80}">
      <dgm:prSet/>
      <dgm:spPr/>
      <dgm:t>
        <a:bodyPr/>
        <a:lstStyle/>
        <a:p>
          <a:r>
            <a:rPr lang="en-US" dirty="0"/>
            <a:t>Train reliable Dingo model </a:t>
          </a:r>
        </a:p>
      </dgm:t>
    </dgm:pt>
    <dgm:pt modelId="{F8C2295C-E232-8C41-AE32-84A59F04B6E7}" type="sibTrans" cxnId="{AF83A7F2-8F06-B84B-BFAB-744A5EDE8910}">
      <dgm:prSet/>
      <dgm:spPr/>
      <dgm:t>
        <a:bodyPr/>
        <a:lstStyle/>
        <a:p>
          <a:endParaRPr lang="en-US"/>
        </a:p>
      </dgm:t>
    </dgm:pt>
    <dgm:pt modelId="{C8C8ADB8-4B6A-624F-BB88-AF34E6117580}" type="parTrans" cxnId="{AF83A7F2-8F06-B84B-BFAB-744A5EDE8910}">
      <dgm:prSet/>
      <dgm:spPr/>
      <dgm:t>
        <a:bodyPr/>
        <a:lstStyle/>
        <a:p>
          <a:endParaRPr lang="en-US"/>
        </a:p>
      </dgm:t>
    </dgm:pt>
    <dgm:pt modelId="{EB829D96-B410-394C-9E51-FC2615C617DA}">
      <dgm:prSet/>
      <dgm:spPr/>
      <dgm:t>
        <a:bodyPr/>
        <a:lstStyle/>
        <a:p>
          <a:r>
            <a:rPr lang="en-US" dirty="0"/>
            <a:t>Use a greater quantity of Injections</a:t>
          </a:r>
        </a:p>
      </dgm:t>
    </dgm:pt>
    <dgm:pt modelId="{29BC5037-D4ED-F14F-B3AC-58185D3D372B}" type="parTrans" cxnId="{A8AB35F4-C82A-DF4A-8E97-B61EE781C101}">
      <dgm:prSet/>
      <dgm:spPr/>
      <dgm:t>
        <a:bodyPr/>
        <a:lstStyle/>
        <a:p>
          <a:endParaRPr lang="en-US"/>
        </a:p>
      </dgm:t>
    </dgm:pt>
    <dgm:pt modelId="{AE841C6C-C6C9-9846-A4C7-C992CA57BD47}" type="sibTrans" cxnId="{A8AB35F4-C82A-DF4A-8E97-B61EE781C101}">
      <dgm:prSet/>
      <dgm:spPr/>
      <dgm:t>
        <a:bodyPr/>
        <a:lstStyle/>
        <a:p>
          <a:endParaRPr lang="en-US"/>
        </a:p>
      </dgm:t>
    </dgm:pt>
    <dgm:pt modelId="{C09C46B4-2F4D-F642-A8B9-3E2B19C57646}">
      <dgm:prSet/>
      <dgm:spPr/>
      <dgm:t>
        <a:bodyPr/>
        <a:lstStyle/>
        <a:p>
          <a:r>
            <a:rPr lang="en-US" dirty="0"/>
            <a:t>Conduct comparison using different priors</a:t>
          </a:r>
        </a:p>
      </dgm:t>
    </dgm:pt>
    <dgm:pt modelId="{0B5A0D67-A968-3E43-A60D-C5A8B1A44E95}" type="parTrans" cxnId="{4BED80BB-A52F-AD4F-A12E-EFC46BCFA29D}">
      <dgm:prSet/>
      <dgm:spPr/>
      <dgm:t>
        <a:bodyPr/>
        <a:lstStyle/>
        <a:p>
          <a:endParaRPr lang="en-US"/>
        </a:p>
      </dgm:t>
    </dgm:pt>
    <dgm:pt modelId="{BFBB5499-7579-E94B-9592-E904C0340B3D}" type="sibTrans" cxnId="{4BED80BB-A52F-AD4F-A12E-EFC46BCFA29D}">
      <dgm:prSet/>
      <dgm:spPr/>
      <dgm:t>
        <a:bodyPr/>
        <a:lstStyle/>
        <a:p>
          <a:endParaRPr lang="en-US"/>
        </a:p>
      </dgm:t>
    </dgm:pt>
    <dgm:pt modelId="{87A80C9D-79DD-3740-BCB6-1BA80361A808}">
      <dgm:prSet/>
      <dgm:spPr/>
      <dgm:t>
        <a:bodyPr/>
        <a:lstStyle/>
        <a:p>
          <a:r>
            <a:rPr lang="en-US" dirty="0"/>
            <a:t>Conduct Individual detector test</a:t>
          </a:r>
        </a:p>
      </dgm:t>
    </dgm:pt>
    <dgm:pt modelId="{66952CF2-8C7F-F640-A68F-C33369510F70}" type="parTrans" cxnId="{2B210E57-2BE7-964C-A33D-E2A9DB5D0259}">
      <dgm:prSet/>
      <dgm:spPr/>
      <dgm:t>
        <a:bodyPr/>
        <a:lstStyle/>
        <a:p>
          <a:endParaRPr lang="en-US"/>
        </a:p>
      </dgm:t>
    </dgm:pt>
    <dgm:pt modelId="{EA81799F-00C1-EC42-A8FB-0CCB46B8F901}" type="sibTrans" cxnId="{2B210E57-2BE7-964C-A33D-E2A9DB5D0259}">
      <dgm:prSet/>
      <dgm:spPr/>
      <dgm:t>
        <a:bodyPr/>
        <a:lstStyle/>
        <a:p>
          <a:endParaRPr lang="en-US"/>
        </a:p>
      </dgm:t>
    </dgm:pt>
    <dgm:pt modelId="{A99C333E-E373-5E47-BB5A-01DF8B2FDF84}" type="pres">
      <dgm:prSet presAssocID="{11CC64A6-15B4-F545-91C5-BD3E8A7BC09C}" presName="hierChild1" presStyleCnt="0">
        <dgm:presLayoutVars>
          <dgm:chPref val="1"/>
          <dgm:dir/>
          <dgm:animOne val="branch"/>
          <dgm:animLvl val="lvl"/>
          <dgm:resizeHandles/>
        </dgm:presLayoutVars>
      </dgm:prSet>
      <dgm:spPr/>
    </dgm:pt>
    <dgm:pt modelId="{888295A9-1F25-BA43-AFBE-2748BF85439F}" type="pres">
      <dgm:prSet presAssocID="{82C27444-952B-6F49-9D36-E7BA3F9745D7}" presName="hierRoot1" presStyleCnt="0"/>
      <dgm:spPr/>
    </dgm:pt>
    <dgm:pt modelId="{BE5F5D72-9F98-874C-AAC9-1C1F32EF4D72}" type="pres">
      <dgm:prSet presAssocID="{82C27444-952B-6F49-9D36-E7BA3F9745D7}" presName="composite" presStyleCnt="0"/>
      <dgm:spPr/>
    </dgm:pt>
    <dgm:pt modelId="{9610D155-0F31-AB4C-941E-3B7877BC476E}" type="pres">
      <dgm:prSet presAssocID="{82C27444-952B-6F49-9D36-E7BA3F9745D7}" presName="background" presStyleLbl="node0" presStyleIdx="0" presStyleCnt="2"/>
      <dgm:spPr/>
    </dgm:pt>
    <dgm:pt modelId="{72BE8265-F989-2C43-AA6E-CB40D3978178}" type="pres">
      <dgm:prSet presAssocID="{82C27444-952B-6F49-9D36-E7BA3F9745D7}" presName="text" presStyleLbl="fgAcc0" presStyleIdx="0" presStyleCnt="2">
        <dgm:presLayoutVars>
          <dgm:chPref val="3"/>
        </dgm:presLayoutVars>
      </dgm:prSet>
      <dgm:spPr/>
    </dgm:pt>
    <dgm:pt modelId="{DFDCB614-5966-0947-981D-FC7F8DA42BAB}" type="pres">
      <dgm:prSet presAssocID="{82C27444-952B-6F49-9D36-E7BA3F9745D7}" presName="hierChild2" presStyleCnt="0"/>
      <dgm:spPr/>
    </dgm:pt>
    <dgm:pt modelId="{651D2A6F-F162-8543-ADAB-B238E174CCA2}" type="pres">
      <dgm:prSet presAssocID="{565E3D7F-4D5C-ED4C-8B70-4CFE2E6446F2}" presName="Name10" presStyleLbl="parChTrans1D2" presStyleIdx="0" presStyleCnt="4"/>
      <dgm:spPr/>
    </dgm:pt>
    <dgm:pt modelId="{16230F59-5A02-514A-92EF-0FC0840CECD9}" type="pres">
      <dgm:prSet presAssocID="{122DF873-8420-0A40-A0C3-2C6AF19454B9}" presName="hierRoot2" presStyleCnt="0"/>
      <dgm:spPr/>
    </dgm:pt>
    <dgm:pt modelId="{9511B3FF-DE8A-9441-A59A-A8E285475114}" type="pres">
      <dgm:prSet presAssocID="{122DF873-8420-0A40-A0C3-2C6AF19454B9}" presName="composite2" presStyleCnt="0"/>
      <dgm:spPr/>
    </dgm:pt>
    <dgm:pt modelId="{C700180E-BE76-A843-8F2F-BF08C56527C6}" type="pres">
      <dgm:prSet presAssocID="{122DF873-8420-0A40-A0C3-2C6AF19454B9}" presName="background2" presStyleLbl="node2" presStyleIdx="0" presStyleCnt="4"/>
      <dgm:spPr/>
    </dgm:pt>
    <dgm:pt modelId="{F4D99211-AF4A-1744-8F5B-EB6A52AD3FBB}" type="pres">
      <dgm:prSet presAssocID="{122DF873-8420-0A40-A0C3-2C6AF19454B9}" presName="text2" presStyleLbl="fgAcc2" presStyleIdx="0" presStyleCnt="4">
        <dgm:presLayoutVars>
          <dgm:chPref val="3"/>
        </dgm:presLayoutVars>
      </dgm:prSet>
      <dgm:spPr/>
    </dgm:pt>
    <dgm:pt modelId="{AD432330-4D89-6F43-84BE-10EC086471C7}" type="pres">
      <dgm:prSet presAssocID="{122DF873-8420-0A40-A0C3-2C6AF19454B9}" presName="hierChild3" presStyleCnt="0"/>
      <dgm:spPr/>
    </dgm:pt>
    <dgm:pt modelId="{CEE44273-6F1F-8F4E-A9B3-C7E75AA8C05C}" type="pres">
      <dgm:prSet presAssocID="{29BC5037-D4ED-F14F-B3AC-58185D3D372B}" presName="Name10" presStyleLbl="parChTrans1D2" presStyleIdx="1" presStyleCnt="4"/>
      <dgm:spPr/>
    </dgm:pt>
    <dgm:pt modelId="{B4C2E517-76A0-0A4E-8269-7FDDA0C60AAA}" type="pres">
      <dgm:prSet presAssocID="{EB829D96-B410-394C-9E51-FC2615C617DA}" presName="hierRoot2" presStyleCnt="0"/>
      <dgm:spPr/>
    </dgm:pt>
    <dgm:pt modelId="{C12C8C63-FC17-6E42-B632-0F317E2F4E94}" type="pres">
      <dgm:prSet presAssocID="{EB829D96-B410-394C-9E51-FC2615C617DA}" presName="composite2" presStyleCnt="0"/>
      <dgm:spPr/>
    </dgm:pt>
    <dgm:pt modelId="{8C58CE72-BE3A-C748-9CE1-DB244A75DC4F}" type="pres">
      <dgm:prSet presAssocID="{EB829D96-B410-394C-9E51-FC2615C617DA}" presName="background2" presStyleLbl="node2" presStyleIdx="1" presStyleCnt="4"/>
      <dgm:spPr/>
    </dgm:pt>
    <dgm:pt modelId="{14433F91-CB5A-754F-B2FE-8EA9A123049D}" type="pres">
      <dgm:prSet presAssocID="{EB829D96-B410-394C-9E51-FC2615C617DA}" presName="text2" presStyleLbl="fgAcc2" presStyleIdx="1" presStyleCnt="4">
        <dgm:presLayoutVars>
          <dgm:chPref val="3"/>
        </dgm:presLayoutVars>
      </dgm:prSet>
      <dgm:spPr/>
    </dgm:pt>
    <dgm:pt modelId="{348B72B6-01BB-974E-B827-88A99A905686}" type="pres">
      <dgm:prSet presAssocID="{EB829D96-B410-394C-9E51-FC2615C617DA}" presName="hierChild3" presStyleCnt="0"/>
      <dgm:spPr/>
    </dgm:pt>
    <dgm:pt modelId="{9BACFC8F-A791-A344-9C99-871C80F87C5B}" type="pres">
      <dgm:prSet presAssocID="{0B5A0D67-A968-3E43-A60D-C5A8B1A44E95}" presName="Name10" presStyleLbl="parChTrans1D2" presStyleIdx="2" presStyleCnt="4"/>
      <dgm:spPr/>
    </dgm:pt>
    <dgm:pt modelId="{609E8D4C-FF9E-A14B-9444-B91A00B45313}" type="pres">
      <dgm:prSet presAssocID="{C09C46B4-2F4D-F642-A8B9-3E2B19C57646}" presName="hierRoot2" presStyleCnt="0"/>
      <dgm:spPr/>
    </dgm:pt>
    <dgm:pt modelId="{29BD0AC7-ED36-1447-B750-69900224C31B}" type="pres">
      <dgm:prSet presAssocID="{C09C46B4-2F4D-F642-A8B9-3E2B19C57646}" presName="composite2" presStyleCnt="0"/>
      <dgm:spPr/>
    </dgm:pt>
    <dgm:pt modelId="{9A024F00-D652-FE4E-817B-48B35CF3C806}" type="pres">
      <dgm:prSet presAssocID="{C09C46B4-2F4D-F642-A8B9-3E2B19C57646}" presName="background2" presStyleLbl="node2" presStyleIdx="2" presStyleCnt="4"/>
      <dgm:spPr/>
    </dgm:pt>
    <dgm:pt modelId="{14BF9D0A-0721-1842-B058-D9E5A00FA650}" type="pres">
      <dgm:prSet presAssocID="{C09C46B4-2F4D-F642-A8B9-3E2B19C57646}" presName="text2" presStyleLbl="fgAcc2" presStyleIdx="2" presStyleCnt="4">
        <dgm:presLayoutVars>
          <dgm:chPref val="3"/>
        </dgm:presLayoutVars>
      </dgm:prSet>
      <dgm:spPr/>
    </dgm:pt>
    <dgm:pt modelId="{38F5CFF1-11E9-5744-8590-431E33B33DA0}" type="pres">
      <dgm:prSet presAssocID="{C09C46B4-2F4D-F642-A8B9-3E2B19C57646}" presName="hierChild3" presStyleCnt="0"/>
      <dgm:spPr/>
    </dgm:pt>
    <dgm:pt modelId="{CF0C8424-94C8-5247-AB1B-1834BE419D87}" type="pres">
      <dgm:prSet presAssocID="{66952CF2-8C7F-F640-A68F-C33369510F70}" presName="Name10" presStyleLbl="parChTrans1D2" presStyleIdx="3" presStyleCnt="4"/>
      <dgm:spPr/>
    </dgm:pt>
    <dgm:pt modelId="{CF05E423-3CDC-9349-9022-6ADE5937EFB0}" type="pres">
      <dgm:prSet presAssocID="{87A80C9D-79DD-3740-BCB6-1BA80361A808}" presName="hierRoot2" presStyleCnt="0"/>
      <dgm:spPr/>
    </dgm:pt>
    <dgm:pt modelId="{96DA8277-113D-0B47-BF4E-1F6970C210BE}" type="pres">
      <dgm:prSet presAssocID="{87A80C9D-79DD-3740-BCB6-1BA80361A808}" presName="composite2" presStyleCnt="0"/>
      <dgm:spPr/>
    </dgm:pt>
    <dgm:pt modelId="{A9245F8E-DD8A-644A-8BED-A0138E65C174}" type="pres">
      <dgm:prSet presAssocID="{87A80C9D-79DD-3740-BCB6-1BA80361A808}" presName="background2" presStyleLbl="node2" presStyleIdx="3" presStyleCnt="4"/>
      <dgm:spPr/>
    </dgm:pt>
    <dgm:pt modelId="{B6FBF32F-852B-F741-B37E-3FF117FF0C46}" type="pres">
      <dgm:prSet presAssocID="{87A80C9D-79DD-3740-BCB6-1BA80361A808}" presName="text2" presStyleLbl="fgAcc2" presStyleIdx="3" presStyleCnt="4">
        <dgm:presLayoutVars>
          <dgm:chPref val="3"/>
        </dgm:presLayoutVars>
      </dgm:prSet>
      <dgm:spPr/>
    </dgm:pt>
    <dgm:pt modelId="{9F86576C-6646-8047-9129-5F4B9248438C}" type="pres">
      <dgm:prSet presAssocID="{87A80C9D-79DD-3740-BCB6-1BA80361A808}" presName="hierChild3" presStyleCnt="0"/>
      <dgm:spPr/>
    </dgm:pt>
    <dgm:pt modelId="{2411C78F-FD40-E34B-B5CE-5E42752C31A6}" type="pres">
      <dgm:prSet presAssocID="{BE695A8A-EF62-874B-818F-A211D0128D80}" presName="hierRoot1" presStyleCnt="0"/>
      <dgm:spPr/>
    </dgm:pt>
    <dgm:pt modelId="{24EC1C2A-5899-6C41-9671-789CCEA24BA1}" type="pres">
      <dgm:prSet presAssocID="{BE695A8A-EF62-874B-818F-A211D0128D80}" presName="composite" presStyleCnt="0"/>
      <dgm:spPr/>
    </dgm:pt>
    <dgm:pt modelId="{5979E03F-9A9B-7245-82C6-BDBB6F2366E2}" type="pres">
      <dgm:prSet presAssocID="{BE695A8A-EF62-874B-818F-A211D0128D80}" presName="background" presStyleLbl="node0" presStyleIdx="1" presStyleCnt="2"/>
      <dgm:spPr/>
    </dgm:pt>
    <dgm:pt modelId="{4792A3EF-880B-1242-8FC2-59A587B910B0}" type="pres">
      <dgm:prSet presAssocID="{BE695A8A-EF62-874B-818F-A211D0128D80}" presName="text" presStyleLbl="fgAcc0" presStyleIdx="1" presStyleCnt="2">
        <dgm:presLayoutVars>
          <dgm:chPref val="3"/>
        </dgm:presLayoutVars>
      </dgm:prSet>
      <dgm:spPr/>
    </dgm:pt>
    <dgm:pt modelId="{9E875445-6B8D-9C45-9A5A-D70AC2F02B7E}" type="pres">
      <dgm:prSet presAssocID="{BE695A8A-EF62-874B-818F-A211D0128D80}" presName="hierChild2" presStyleCnt="0"/>
      <dgm:spPr/>
    </dgm:pt>
  </dgm:ptLst>
  <dgm:cxnLst>
    <dgm:cxn modelId="{68DCBF37-EF12-984D-A052-1BCE8F08EC4F}" type="presOf" srcId="{C09C46B4-2F4D-F642-A8B9-3E2B19C57646}" destId="{14BF9D0A-0721-1842-B058-D9E5A00FA650}" srcOrd="0" destOrd="0" presId="urn:microsoft.com/office/officeart/2005/8/layout/hierarchy1"/>
    <dgm:cxn modelId="{92C1653E-DB33-9744-AC9E-25C73E9FC71A}" srcId="{82C27444-952B-6F49-9D36-E7BA3F9745D7}" destId="{122DF873-8420-0A40-A0C3-2C6AF19454B9}" srcOrd="0" destOrd="0" parTransId="{565E3D7F-4D5C-ED4C-8B70-4CFE2E6446F2}" sibTransId="{2ED050CC-16F2-334A-BDF9-700309785E43}"/>
    <dgm:cxn modelId="{F15CE751-9105-054F-BAC2-28F830E5485D}" type="presOf" srcId="{82C27444-952B-6F49-9D36-E7BA3F9745D7}" destId="{72BE8265-F989-2C43-AA6E-CB40D3978178}" srcOrd="0" destOrd="0" presId="urn:microsoft.com/office/officeart/2005/8/layout/hierarchy1"/>
    <dgm:cxn modelId="{2B210E57-2BE7-964C-A33D-E2A9DB5D0259}" srcId="{82C27444-952B-6F49-9D36-E7BA3F9745D7}" destId="{87A80C9D-79DD-3740-BCB6-1BA80361A808}" srcOrd="3" destOrd="0" parTransId="{66952CF2-8C7F-F640-A68F-C33369510F70}" sibTransId="{EA81799F-00C1-EC42-A8FB-0CCB46B8F901}"/>
    <dgm:cxn modelId="{1176B97A-C403-524C-A8AB-AB5EC4AEB223}" type="presOf" srcId="{87A80C9D-79DD-3740-BCB6-1BA80361A808}" destId="{B6FBF32F-852B-F741-B37E-3FF117FF0C46}" srcOrd="0" destOrd="0" presId="urn:microsoft.com/office/officeart/2005/8/layout/hierarchy1"/>
    <dgm:cxn modelId="{68B8427C-8D00-5C44-9244-137D1D5E4BF9}" type="presOf" srcId="{66952CF2-8C7F-F640-A68F-C33369510F70}" destId="{CF0C8424-94C8-5247-AB1B-1834BE419D87}" srcOrd="0" destOrd="0" presId="urn:microsoft.com/office/officeart/2005/8/layout/hierarchy1"/>
    <dgm:cxn modelId="{99E93F8D-E1DA-4647-8E84-7A544024015B}" type="presOf" srcId="{29BC5037-D4ED-F14F-B3AC-58185D3D372B}" destId="{CEE44273-6F1F-8F4E-A9B3-C7E75AA8C05C}" srcOrd="0" destOrd="0" presId="urn:microsoft.com/office/officeart/2005/8/layout/hierarchy1"/>
    <dgm:cxn modelId="{B767138E-5DEB-F648-BF39-7DABA936F2B0}" type="presOf" srcId="{BE695A8A-EF62-874B-818F-A211D0128D80}" destId="{4792A3EF-880B-1242-8FC2-59A587B910B0}" srcOrd="0" destOrd="0" presId="urn:microsoft.com/office/officeart/2005/8/layout/hierarchy1"/>
    <dgm:cxn modelId="{8CEDEAAD-3572-364C-88F9-5FF469F7F8C8}" type="presOf" srcId="{565E3D7F-4D5C-ED4C-8B70-4CFE2E6446F2}" destId="{651D2A6F-F162-8543-ADAB-B238E174CCA2}" srcOrd="0" destOrd="0" presId="urn:microsoft.com/office/officeart/2005/8/layout/hierarchy1"/>
    <dgm:cxn modelId="{4BED80BB-A52F-AD4F-A12E-EFC46BCFA29D}" srcId="{82C27444-952B-6F49-9D36-E7BA3F9745D7}" destId="{C09C46B4-2F4D-F642-A8B9-3E2B19C57646}" srcOrd="2" destOrd="0" parTransId="{0B5A0D67-A968-3E43-A60D-C5A8B1A44E95}" sibTransId="{BFBB5499-7579-E94B-9592-E904C0340B3D}"/>
    <dgm:cxn modelId="{50B17FC4-C7C0-8241-8E38-8C59B46534A9}" type="presOf" srcId="{EB829D96-B410-394C-9E51-FC2615C617DA}" destId="{14433F91-CB5A-754F-B2FE-8EA9A123049D}" srcOrd="0" destOrd="0" presId="urn:microsoft.com/office/officeart/2005/8/layout/hierarchy1"/>
    <dgm:cxn modelId="{BF6D7CE7-02B0-124A-A935-E091A6605A32}" srcId="{11CC64A6-15B4-F545-91C5-BD3E8A7BC09C}" destId="{82C27444-952B-6F49-9D36-E7BA3F9745D7}" srcOrd="0" destOrd="0" parTransId="{B2FA2B78-B056-A84C-B358-E93879DE8CE9}" sibTransId="{2E39D6BF-3F87-C94B-A47A-7043A4977692}"/>
    <dgm:cxn modelId="{2ADCB2ED-2C05-A44D-8EDB-437CA5206F7F}" type="presOf" srcId="{11CC64A6-15B4-F545-91C5-BD3E8A7BC09C}" destId="{A99C333E-E373-5E47-BB5A-01DF8B2FDF84}" srcOrd="0" destOrd="0" presId="urn:microsoft.com/office/officeart/2005/8/layout/hierarchy1"/>
    <dgm:cxn modelId="{AF83A7F2-8F06-B84B-BFAB-744A5EDE8910}" srcId="{11CC64A6-15B4-F545-91C5-BD3E8A7BC09C}" destId="{BE695A8A-EF62-874B-818F-A211D0128D80}" srcOrd="1" destOrd="0" parTransId="{C8C8ADB8-4B6A-624F-BB88-AF34E6117580}" sibTransId="{F8C2295C-E232-8C41-AE32-84A59F04B6E7}"/>
    <dgm:cxn modelId="{A8AB35F4-C82A-DF4A-8E97-B61EE781C101}" srcId="{82C27444-952B-6F49-9D36-E7BA3F9745D7}" destId="{EB829D96-B410-394C-9E51-FC2615C617DA}" srcOrd="1" destOrd="0" parTransId="{29BC5037-D4ED-F14F-B3AC-58185D3D372B}" sibTransId="{AE841C6C-C6C9-9846-A4C7-C992CA57BD47}"/>
    <dgm:cxn modelId="{0DE870F8-BADA-804D-BBD7-8F5EFEB92646}" type="presOf" srcId="{122DF873-8420-0A40-A0C3-2C6AF19454B9}" destId="{F4D99211-AF4A-1744-8F5B-EB6A52AD3FBB}" srcOrd="0" destOrd="0" presId="urn:microsoft.com/office/officeart/2005/8/layout/hierarchy1"/>
    <dgm:cxn modelId="{33D52CF9-87D6-A349-8B09-F36A69E43029}" type="presOf" srcId="{0B5A0D67-A968-3E43-A60D-C5A8B1A44E95}" destId="{9BACFC8F-A791-A344-9C99-871C80F87C5B}" srcOrd="0" destOrd="0" presId="urn:microsoft.com/office/officeart/2005/8/layout/hierarchy1"/>
    <dgm:cxn modelId="{07AA2129-66B0-9B43-BDC4-8A05842E1A88}" type="presParOf" srcId="{A99C333E-E373-5E47-BB5A-01DF8B2FDF84}" destId="{888295A9-1F25-BA43-AFBE-2748BF85439F}" srcOrd="0" destOrd="0" presId="urn:microsoft.com/office/officeart/2005/8/layout/hierarchy1"/>
    <dgm:cxn modelId="{047B8277-3E5A-0A47-847F-2E4407D27BA2}" type="presParOf" srcId="{888295A9-1F25-BA43-AFBE-2748BF85439F}" destId="{BE5F5D72-9F98-874C-AAC9-1C1F32EF4D72}" srcOrd="0" destOrd="0" presId="urn:microsoft.com/office/officeart/2005/8/layout/hierarchy1"/>
    <dgm:cxn modelId="{387AB2E6-56C4-2548-957A-7F637F2D9500}" type="presParOf" srcId="{BE5F5D72-9F98-874C-AAC9-1C1F32EF4D72}" destId="{9610D155-0F31-AB4C-941E-3B7877BC476E}" srcOrd="0" destOrd="0" presId="urn:microsoft.com/office/officeart/2005/8/layout/hierarchy1"/>
    <dgm:cxn modelId="{1B69FE33-81E3-3941-A3CA-7A8E1D6C9C73}" type="presParOf" srcId="{BE5F5D72-9F98-874C-AAC9-1C1F32EF4D72}" destId="{72BE8265-F989-2C43-AA6E-CB40D3978178}" srcOrd="1" destOrd="0" presId="urn:microsoft.com/office/officeart/2005/8/layout/hierarchy1"/>
    <dgm:cxn modelId="{D798D9CE-B0B9-6B49-AEB9-E829C9774D76}" type="presParOf" srcId="{888295A9-1F25-BA43-AFBE-2748BF85439F}" destId="{DFDCB614-5966-0947-981D-FC7F8DA42BAB}" srcOrd="1" destOrd="0" presId="urn:microsoft.com/office/officeart/2005/8/layout/hierarchy1"/>
    <dgm:cxn modelId="{D7559453-685E-E84F-8B33-153AD9850D8F}" type="presParOf" srcId="{DFDCB614-5966-0947-981D-FC7F8DA42BAB}" destId="{651D2A6F-F162-8543-ADAB-B238E174CCA2}" srcOrd="0" destOrd="0" presId="urn:microsoft.com/office/officeart/2005/8/layout/hierarchy1"/>
    <dgm:cxn modelId="{84030A0F-DD8D-054C-B5A7-A9B27BE3B318}" type="presParOf" srcId="{DFDCB614-5966-0947-981D-FC7F8DA42BAB}" destId="{16230F59-5A02-514A-92EF-0FC0840CECD9}" srcOrd="1" destOrd="0" presId="urn:microsoft.com/office/officeart/2005/8/layout/hierarchy1"/>
    <dgm:cxn modelId="{06EFDBAB-967D-1048-88DF-D6C87D464572}" type="presParOf" srcId="{16230F59-5A02-514A-92EF-0FC0840CECD9}" destId="{9511B3FF-DE8A-9441-A59A-A8E285475114}" srcOrd="0" destOrd="0" presId="urn:microsoft.com/office/officeart/2005/8/layout/hierarchy1"/>
    <dgm:cxn modelId="{D97CB647-49D6-A44E-9605-AF1BF60C4B41}" type="presParOf" srcId="{9511B3FF-DE8A-9441-A59A-A8E285475114}" destId="{C700180E-BE76-A843-8F2F-BF08C56527C6}" srcOrd="0" destOrd="0" presId="urn:microsoft.com/office/officeart/2005/8/layout/hierarchy1"/>
    <dgm:cxn modelId="{0ACBA797-B9CB-664A-BCE5-5EF3FC6384F4}" type="presParOf" srcId="{9511B3FF-DE8A-9441-A59A-A8E285475114}" destId="{F4D99211-AF4A-1744-8F5B-EB6A52AD3FBB}" srcOrd="1" destOrd="0" presId="urn:microsoft.com/office/officeart/2005/8/layout/hierarchy1"/>
    <dgm:cxn modelId="{0D4DDAB4-9643-0E41-B907-A666631E1C90}" type="presParOf" srcId="{16230F59-5A02-514A-92EF-0FC0840CECD9}" destId="{AD432330-4D89-6F43-84BE-10EC086471C7}" srcOrd="1" destOrd="0" presId="urn:microsoft.com/office/officeart/2005/8/layout/hierarchy1"/>
    <dgm:cxn modelId="{D56FA7A8-2E10-9A4A-88FF-79BB71CBBAFB}" type="presParOf" srcId="{DFDCB614-5966-0947-981D-FC7F8DA42BAB}" destId="{CEE44273-6F1F-8F4E-A9B3-C7E75AA8C05C}" srcOrd="2" destOrd="0" presId="urn:microsoft.com/office/officeart/2005/8/layout/hierarchy1"/>
    <dgm:cxn modelId="{3429349C-BA53-C149-BCA8-DAAA578F8720}" type="presParOf" srcId="{DFDCB614-5966-0947-981D-FC7F8DA42BAB}" destId="{B4C2E517-76A0-0A4E-8269-7FDDA0C60AAA}" srcOrd="3" destOrd="0" presId="urn:microsoft.com/office/officeart/2005/8/layout/hierarchy1"/>
    <dgm:cxn modelId="{BFC6560E-34BB-B844-A0F2-AF9F24006947}" type="presParOf" srcId="{B4C2E517-76A0-0A4E-8269-7FDDA0C60AAA}" destId="{C12C8C63-FC17-6E42-B632-0F317E2F4E94}" srcOrd="0" destOrd="0" presId="urn:microsoft.com/office/officeart/2005/8/layout/hierarchy1"/>
    <dgm:cxn modelId="{7AD3B493-E96C-5642-8FE0-6988C31E25A8}" type="presParOf" srcId="{C12C8C63-FC17-6E42-B632-0F317E2F4E94}" destId="{8C58CE72-BE3A-C748-9CE1-DB244A75DC4F}" srcOrd="0" destOrd="0" presId="urn:microsoft.com/office/officeart/2005/8/layout/hierarchy1"/>
    <dgm:cxn modelId="{930A0AD8-92D5-194F-BC4C-F7FCA4A0BB1B}" type="presParOf" srcId="{C12C8C63-FC17-6E42-B632-0F317E2F4E94}" destId="{14433F91-CB5A-754F-B2FE-8EA9A123049D}" srcOrd="1" destOrd="0" presId="urn:microsoft.com/office/officeart/2005/8/layout/hierarchy1"/>
    <dgm:cxn modelId="{922DF377-0F4D-F745-9CA3-726B292DCE7F}" type="presParOf" srcId="{B4C2E517-76A0-0A4E-8269-7FDDA0C60AAA}" destId="{348B72B6-01BB-974E-B827-88A99A905686}" srcOrd="1" destOrd="0" presId="urn:microsoft.com/office/officeart/2005/8/layout/hierarchy1"/>
    <dgm:cxn modelId="{4BDBCADA-2550-6B43-BC31-4431A34E281F}" type="presParOf" srcId="{DFDCB614-5966-0947-981D-FC7F8DA42BAB}" destId="{9BACFC8F-A791-A344-9C99-871C80F87C5B}" srcOrd="4" destOrd="0" presId="urn:microsoft.com/office/officeart/2005/8/layout/hierarchy1"/>
    <dgm:cxn modelId="{E1DB9BBA-0EAE-9944-8A60-1D3DC12A9F08}" type="presParOf" srcId="{DFDCB614-5966-0947-981D-FC7F8DA42BAB}" destId="{609E8D4C-FF9E-A14B-9444-B91A00B45313}" srcOrd="5" destOrd="0" presId="urn:microsoft.com/office/officeart/2005/8/layout/hierarchy1"/>
    <dgm:cxn modelId="{64F13C4B-D906-F245-B04D-D50D18499A7C}" type="presParOf" srcId="{609E8D4C-FF9E-A14B-9444-B91A00B45313}" destId="{29BD0AC7-ED36-1447-B750-69900224C31B}" srcOrd="0" destOrd="0" presId="urn:microsoft.com/office/officeart/2005/8/layout/hierarchy1"/>
    <dgm:cxn modelId="{145AE157-1666-0A45-8ABD-7BCFA00C6CF0}" type="presParOf" srcId="{29BD0AC7-ED36-1447-B750-69900224C31B}" destId="{9A024F00-D652-FE4E-817B-48B35CF3C806}" srcOrd="0" destOrd="0" presId="urn:microsoft.com/office/officeart/2005/8/layout/hierarchy1"/>
    <dgm:cxn modelId="{25A4603E-C63B-574B-8B4B-DD806675707F}" type="presParOf" srcId="{29BD0AC7-ED36-1447-B750-69900224C31B}" destId="{14BF9D0A-0721-1842-B058-D9E5A00FA650}" srcOrd="1" destOrd="0" presId="urn:microsoft.com/office/officeart/2005/8/layout/hierarchy1"/>
    <dgm:cxn modelId="{5AF8AFD8-369A-AF46-8706-64B1824B918F}" type="presParOf" srcId="{609E8D4C-FF9E-A14B-9444-B91A00B45313}" destId="{38F5CFF1-11E9-5744-8590-431E33B33DA0}" srcOrd="1" destOrd="0" presId="urn:microsoft.com/office/officeart/2005/8/layout/hierarchy1"/>
    <dgm:cxn modelId="{5024B016-9EBD-A342-A1C2-8E2095987D38}" type="presParOf" srcId="{DFDCB614-5966-0947-981D-FC7F8DA42BAB}" destId="{CF0C8424-94C8-5247-AB1B-1834BE419D87}" srcOrd="6" destOrd="0" presId="urn:microsoft.com/office/officeart/2005/8/layout/hierarchy1"/>
    <dgm:cxn modelId="{D2CAF6E1-7644-FA4C-B1C7-723FB0BA65D6}" type="presParOf" srcId="{DFDCB614-5966-0947-981D-FC7F8DA42BAB}" destId="{CF05E423-3CDC-9349-9022-6ADE5937EFB0}" srcOrd="7" destOrd="0" presId="urn:microsoft.com/office/officeart/2005/8/layout/hierarchy1"/>
    <dgm:cxn modelId="{EAD4507A-0811-1248-A095-0A512F63044F}" type="presParOf" srcId="{CF05E423-3CDC-9349-9022-6ADE5937EFB0}" destId="{96DA8277-113D-0B47-BF4E-1F6970C210BE}" srcOrd="0" destOrd="0" presId="urn:microsoft.com/office/officeart/2005/8/layout/hierarchy1"/>
    <dgm:cxn modelId="{87EDC8C1-E90F-034D-9835-BAAFF8F46E97}" type="presParOf" srcId="{96DA8277-113D-0B47-BF4E-1F6970C210BE}" destId="{A9245F8E-DD8A-644A-8BED-A0138E65C174}" srcOrd="0" destOrd="0" presId="urn:microsoft.com/office/officeart/2005/8/layout/hierarchy1"/>
    <dgm:cxn modelId="{2B54C2C1-53FC-F240-9B69-D9270A088D88}" type="presParOf" srcId="{96DA8277-113D-0B47-BF4E-1F6970C210BE}" destId="{B6FBF32F-852B-F741-B37E-3FF117FF0C46}" srcOrd="1" destOrd="0" presId="urn:microsoft.com/office/officeart/2005/8/layout/hierarchy1"/>
    <dgm:cxn modelId="{E602477B-7CA9-9945-A295-EE5232DF7288}" type="presParOf" srcId="{CF05E423-3CDC-9349-9022-6ADE5937EFB0}" destId="{9F86576C-6646-8047-9129-5F4B9248438C}" srcOrd="1" destOrd="0" presId="urn:microsoft.com/office/officeart/2005/8/layout/hierarchy1"/>
    <dgm:cxn modelId="{906B8C24-BA69-6C4A-B519-4FA74FFD8172}" type="presParOf" srcId="{A99C333E-E373-5E47-BB5A-01DF8B2FDF84}" destId="{2411C78F-FD40-E34B-B5CE-5E42752C31A6}" srcOrd="1" destOrd="0" presId="urn:microsoft.com/office/officeart/2005/8/layout/hierarchy1"/>
    <dgm:cxn modelId="{A44FA7C8-580B-7649-9947-C9D7969C879A}" type="presParOf" srcId="{2411C78F-FD40-E34B-B5CE-5E42752C31A6}" destId="{24EC1C2A-5899-6C41-9671-789CCEA24BA1}" srcOrd="0" destOrd="0" presId="urn:microsoft.com/office/officeart/2005/8/layout/hierarchy1"/>
    <dgm:cxn modelId="{E2DCCDFF-D60A-E941-9D89-FAB5B2620899}" type="presParOf" srcId="{24EC1C2A-5899-6C41-9671-789CCEA24BA1}" destId="{5979E03F-9A9B-7245-82C6-BDBB6F2366E2}" srcOrd="0" destOrd="0" presId="urn:microsoft.com/office/officeart/2005/8/layout/hierarchy1"/>
    <dgm:cxn modelId="{A5C404AF-1454-654D-A4E9-46500F8E8FF7}" type="presParOf" srcId="{24EC1C2A-5899-6C41-9671-789CCEA24BA1}" destId="{4792A3EF-880B-1242-8FC2-59A587B910B0}" srcOrd="1" destOrd="0" presId="urn:microsoft.com/office/officeart/2005/8/layout/hierarchy1"/>
    <dgm:cxn modelId="{B36994ED-6DED-AF43-80B8-8CCF120575E4}" type="presParOf" srcId="{2411C78F-FD40-E34B-B5CE-5E42752C31A6}" destId="{9E875445-6B8D-9C45-9A5A-D70AC2F02B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C8424-94C8-5247-AB1B-1834BE419D87}">
      <dsp:nvSpPr>
        <dsp:cNvPr id="0" name=""/>
        <dsp:cNvSpPr/>
      </dsp:nvSpPr>
      <dsp:spPr>
        <a:xfrm>
          <a:off x="3959498" y="1121826"/>
          <a:ext cx="3109168" cy="493227"/>
        </a:xfrm>
        <a:custGeom>
          <a:avLst/>
          <a:gdLst/>
          <a:ahLst/>
          <a:cxnLst/>
          <a:rect l="0" t="0" r="0" b="0"/>
          <a:pathLst>
            <a:path>
              <a:moveTo>
                <a:pt x="0" y="0"/>
              </a:moveTo>
              <a:lnTo>
                <a:pt x="0" y="336119"/>
              </a:lnTo>
              <a:lnTo>
                <a:pt x="3109168" y="336119"/>
              </a:lnTo>
              <a:lnTo>
                <a:pt x="3109168" y="4932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ACFC8F-A791-A344-9C99-871C80F87C5B}">
      <dsp:nvSpPr>
        <dsp:cNvPr id="0" name=""/>
        <dsp:cNvSpPr/>
      </dsp:nvSpPr>
      <dsp:spPr>
        <a:xfrm>
          <a:off x="3959498" y="1121826"/>
          <a:ext cx="1036389" cy="493227"/>
        </a:xfrm>
        <a:custGeom>
          <a:avLst/>
          <a:gdLst/>
          <a:ahLst/>
          <a:cxnLst/>
          <a:rect l="0" t="0" r="0" b="0"/>
          <a:pathLst>
            <a:path>
              <a:moveTo>
                <a:pt x="0" y="0"/>
              </a:moveTo>
              <a:lnTo>
                <a:pt x="0" y="336119"/>
              </a:lnTo>
              <a:lnTo>
                <a:pt x="1036389" y="336119"/>
              </a:lnTo>
              <a:lnTo>
                <a:pt x="1036389" y="4932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E44273-6F1F-8F4E-A9B3-C7E75AA8C05C}">
      <dsp:nvSpPr>
        <dsp:cNvPr id="0" name=""/>
        <dsp:cNvSpPr/>
      </dsp:nvSpPr>
      <dsp:spPr>
        <a:xfrm>
          <a:off x="2923109" y="1121826"/>
          <a:ext cx="1036389" cy="493227"/>
        </a:xfrm>
        <a:custGeom>
          <a:avLst/>
          <a:gdLst/>
          <a:ahLst/>
          <a:cxnLst/>
          <a:rect l="0" t="0" r="0" b="0"/>
          <a:pathLst>
            <a:path>
              <a:moveTo>
                <a:pt x="1036389" y="0"/>
              </a:moveTo>
              <a:lnTo>
                <a:pt x="1036389" y="336119"/>
              </a:lnTo>
              <a:lnTo>
                <a:pt x="0" y="336119"/>
              </a:lnTo>
              <a:lnTo>
                <a:pt x="0" y="4932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1D2A6F-F162-8543-ADAB-B238E174CCA2}">
      <dsp:nvSpPr>
        <dsp:cNvPr id="0" name=""/>
        <dsp:cNvSpPr/>
      </dsp:nvSpPr>
      <dsp:spPr>
        <a:xfrm>
          <a:off x="850330" y="1121826"/>
          <a:ext cx="3109168" cy="493227"/>
        </a:xfrm>
        <a:custGeom>
          <a:avLst/>
          <a:gdLst/>
          <a:ahLst/>
          <a:cxnLst/>
          <a:rect l="0" t="0" r="0" b="0"/>
          <a:pathLst>
            <a:path>
              <a:moveTo>
                <a:pt x="3109168" y="0"/>
              </a:moveTo>
              <a:lnTo>
                <a:pt x="3109168" y="336119"/>
              </a:lnTo>
              <a:lnTo>
                <a:pt x="0" y="336119"/>
              </a:lnTo>
              <a:lnTo>
                <a:pt x="0" y="4932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10D155-0F31-AB4C-941E-3B7877BC476E}">
      <dsp:nvSpPr>
        <dsp:cNvPr id="0" name=""/>
        <dsp:cNvSpPr/>
      </dsp:nvSpPr>
      <dsp:spPr>
        <a:xfrm>
          <a:off x="3111543" y="4492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BE8265-F989-2C43-AA6E-CB40D3978178}">
      <dsp:nvSpPr>
        <dsp:cNvPr id="0" name=""/>
        <dsp:cNvSpPr/>
      </dsp:nvSpPr>
      <dsp:spPr>
        <a:xfrm>
          <a:off x="3299978" y="22393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Expand Comparisons </a:t>
          </a:r>
        </a:p>
      </dsp:txBody>
      <dsp:txXfrm>
        <a:off x="3331519" y="255476"/>
        <a:ext cx="1632828" cy="1013820"/>
      </dsp:txXfrm>
    </dsp:sp>
    <dsp:sp modelId="{C700180E-BE76-A843-8F2F-BF08C56527C6}">
      <dsp:nvSpPr>
        <dsp:cNvPr id="0" name=""/>
        <dsp:cNvSpPr/>
      </dsp:nvSpPr>
      <dsp:spPr>
        <a:xfrm>
          <a:off x="2375" y="161505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D99211-AF4A-1744-8F5B-EB6A52AD3FBB}">
      <dsp:nvSpPr>
        <dsp:cNvPr id="0" name=""/>
        <dsp:cNvSpPr/>
      </dsp:nvSpPr>
      <dsp:spPr>
        <a:xfrm>
          <a:off x="190809" y="179406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Separate Comparisons by SNR, Frequencies, </a:t>
          </a:r>
        </a:p>
      </dsp:txBody>
      <dsp:txXfrm>
        <a:off x="222350" y="1825606"/>
        <a:ext cx="1632828" cy="1013820"/>
      </dsp:txXfrm>
    </dsp:sp>
    <dsp:sp modelId="{8C58CE72-BE3A-C748-9CE1-DB244A75DC4F}">
      <dsp:nvSpPr>
        <dsp:cNvPr id="0" name=""/>
        <dsp:cNvSpPr/>
      </dsp:nvSpPr>
      <dsp:spPr>
        <a:xfrm>
          <a:off x="2075154" y="161505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433F91-CB5A-754F-B2FE-8EA9A123049D}">
      <dsp:nvSpPr>
        <dsp:cNvPr id="0" name=""/>
        <dsp:cNvSpPr/>
      </dsp:nvSpPr>
      <dsp:spPr>
        <a:xfrm>
          <a:off x="2263588" y="179406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 a greater quantity of Injections</a:t>
          </a:r>
        </a:p>
      </dsp:txBody>
      <dsp:txXfrm>
        <a:off x="2295129" y="1825606"/>
        <a:ext cx="1632828" cy="1013820"/>
      </dsp:txXfrm>
    </dsp:sp>
    <dsp:sp modelId="{9A024F00-D652-FE4E-817B-48B35CF3C806}">
      <dsp:nvSpPr>
        <dsp:cNvPr id="0" name=""/>
        <dsp:cNvSpPr/>
      </dsp:nvSpPr>
      <dsp:spPr>
        <a:xfrm>
          <a:off x="4147933" y="161505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BF9D0A-0721-1842-B058-D9E5A00FA650}">
      <dsp:nvSpPr>
        <dsp:cNvPr id="0" name=""/>
        <dsp:cNvSpPr/>
      </dsp:nvSpPr>
      <dsp:spPr>
        <a:xfrm>
          <a:off x="4336367" y="179406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Conduct comparison using different priors</a:t>
          </a:r>
        </a:p>
      </dsp:txBody>
      <dsp:txXfrm>
        <a:off x="4367908" y="1825606"/>
        <a:ext cx="1632828" cy="1013820"/>
      </dsp:txXfrm>
    </dsp:sp>
    <dsp:sp modelId="{A9245F8E-DD8A-644A-8BED-A0138E65C174}">
      <dsp:nvSpPr>
        <dsp:cNvPr id="0" name=""/>
        <dsp:cNvSpPr/>
      </dsp:nvSpPr>
      <dsp:spPr>
        <a:xfrm>
          <a:off x="6220712" y="161505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FBF32F-852B-F741-B37E-3FF117FF0C46}">
      <dsp:nvSpPr>
        <dsp:cNvPr id="0" name=""/>
        <dsp:cNvSpPr/>
      </dsp:nvSpPr>
      <dsp:spPr>
        <a:xfrm>
          <a:off x="6409146" y="179406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Conduct Individual detector test</a:t>
          </a:r>
        </a:p>
      </dsp:txBody>
      <dsp:txXfrm>
        <a:off x="6440687" y="1825606"/>
        <a:ext cx="1632828" cy="1013820"/>
      </dsp:txXfrm>
    </dsp:sp>
    <dsp:sp modelId="{5979E03F-9A9B-7245-82C6-BDBB6F2366E2}">
      <dsp:nvSpPr>
        <dsp:cNvPr id="0" name=""/>
        <dsp:cNvSpPr/>
      </dsp:nvSpPr>
      <dsp:spPr>
        <a:xfrm>
          <a:off x="5184322" y="44923"/>
          <a:ext cx="1695910" cy="10769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2A3EF-880B-1242-8FC2-59A587B910B0}">
      <dsp:nvSpPr>
        <dsp:cNvPr id="0" name=""/>
        <dsp:cNvSpPr/>
      </dsp:nvSpPr>
      <dsp:spPr>
        <a:xfrm>
          <a:off x="5372757" y="223935"/>
          <a:ext cx="1695910" cy="1076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Train reliable Dingo model </a:t>
          </a:r>
        </a:p>
      </dsp:txBody>
      <dsp:txXfrm>
        <a:off x="5404298" y="255476"/>
        <a:ext cx="1632828" cy="10138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880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030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08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e94f7cef9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e94f7cef9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44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8ca3918f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8ca3918f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82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1e9395c745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1e9395c745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50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92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1e9395c745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1e9395c745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75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98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94832215e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94832215e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965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1" name="Google Shape;11;p2"/>
          <p:cNvSpPr txBox="1">
            <a:spLocks noGrp="1"/>
          </p:cNvSpPr>
          <p:nvPr>
            <p:ph type="ctrTitle"/>
          </p:nvPr>
        </p:nvSpPr>
        <p:spPr>
          <a:xfrm>
            <a:off x="4645288" y="1671300"/>
            <a:ext cx="3783600" cy="18009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4800">
                <a:latin typeface="Kanit"/>
                <a:ea typeface="Kanit"/>
                <a:cs typeface="Kanit"/>
                <a:sym typeface="Kani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9350" y="4088430"/>
            <a:ext cx="2445300" cy="572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1200"/>
              <a:buNone/>
              <a:defRPr sz="1400">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26"/>
        <p:cNvGrpSpPr/>
        <p:nvPr/>
      </p:nvGrpSpPr>
      <p:grpSpPr>
        <a:xfrm>
          <a:off x="0" y="0"/>
          <a:ext cx="0" cy="0"/>
          <a:chOff x="0" y="0"/>
          <a:chExt cx="0" cy="0"/>
        </a:xfrm>
      </p:grpSpPr>
      <p:sp>
        <p:nvSpPr>
          <p:cNvPr id="327" name="Google Shape;327;p35"/>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28" name="Google Shape;328;p35"/>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29" name="Google Shape;329;p35"/>
          <p:cNvSpPr/>
          <p:nvPr/>
        </p:nvSpPr>
        <p:spPr>
          <a:xfrm>
            <a:off x="95649" y="211028"/>
            <a:ext cx="453000" cy="362700"/>
          </a:xfrm>
          <a:prstGeom prst="roundRect">
            <a:avLst>
              <a:gd name="adj" fmla="val 10152"/>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Kanit"/>
                <a:ea typeface="Kanit"/>
                <a:cs typeface="Kanit"/>
                <a:sym typeface="Kanit"/>
              </a:rPr>
              <a:t> </a:t>
            </a:r>
            <a:endParaRPr sz="2400">
              <a:solidFill>
                <a:schemeClr val="dk1"/>
              </a:solidFill>
              <a:latin typeface="Kanit"/>
              <a:ea typeface="Kanit"/>
              <a:cs typeface="Kanit"/>
              <a:sym typeface="Kanit"/>
            </a:endParaRPr>
          </a:p>
        </p:txBody>
      </p:sp>
      <p:grpSp>
        <p:nvGrpSpPr>
          <p:cNvPr id="330" name="Google Shape;330;p35"/>
          <p:cNvGrpSpPr/>
          <p:nvPr/>
        </p:nvGrpSpPr>
        <p:grpSpPr>
          <a:xfrm>
            <a:off x="8641459" y="4608464"/>
            <a:ext cx="336257" cy="356978"/>
            <a:chOff x="3067575" y="1412275"/>
            <a:chExt cx="813000" cy="863100"/>
          </a:xfrm>
        </p:grpSpPr>
        <p:sp>
          <p:nvSpPr>
            <p:cNvPr id="331" name="Google Shape;331;p35"/>
            <p:cNvSpPr/>
            <p:nvPr/>
          </p:nvSpPr>
          <p:spPr>
            <a:xfrm>
              <a:off x="3408675" y="1412275"/>
              <a:ext cx="130800" cy="863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32" name="Google Shape;332;p35"/>
            <p:cNvSpPr/>
            <p:nvPr/>
          </p:nvSpPr>
          <p:spPr>
            <a:xfrm rot="-3590857">
              <a:off x="3408676" y="1412504"/>
              <a:ext cx="13079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33" name="Google Shape;333;p35"/>
            <p:cNvSpPr/>
            <p:nvPr/>
          </p:nvSpPr>
          <p:spPr>
            <a:xfrm rot="3608459">
              <a:off x="3408666" y="1412403"/>
              <a:ext cx="13075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5" name="Google Shape;15;p3"/>
          <p:cNvSpPr txBox="1">
            <a:spLocks noGrp="1"/>
          </p:cNvSpPr>
          <p:nvPr>
            <p:ph type="title"/>
          </p:nvPr>
        </p:nvSpPr>
        <p:spPr>
          <a:xfrm>
            <a:off x="5494425" y="1744500"/>
            <a:ext cx="2934300" cy="1169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5110" y="534988"/>
            <a:ext cx="293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5494451" y="2914175"/>
            <a:ext cx="2934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 name="Google Shape;18;p3"/>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1" name="Google Shape;61;p9"/>
          <p:cNvSpPr txBox="1">
            <a:spLocks noGrp="1"/>
          </p:cNvSpPr>
          <p:nvPr>
            <p:ph type="title"/>
          </p:nvPr>
        </p:nvSpPr>
        <p:spPr>
          <a:xfrm>
            <a:off x="715100" y="535000"/>
            <a:ext cx="3327600" cy="1209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9"/>
          <p:cNvSpPr txBox="1">
            <a:spLocks noGrp="1"/>
          </p:cNvSpPr>
          <p:nvPr>
            <p:ph type="subTitle" idx="1"/>
          </p:nvPr>
        </p:nvSpPr>
        <p:spPr>
          <a:xfrm>
            <a:off x="715100" y="1827675"/>
            <a:ext cx="3327600" cy="950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3" name="Google Shape;63;p9"/>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26"/>
        <p:cNvGrpSpPr/>
        <p:nvPr/>
      </p:nvGrpSpPr>
      <p:grpSpPr>
        <a:xfrm>
          <a:off x="0" y="0"/>
          <a:ext cx="0" cy="0"/>
          <a:chOff x="0" y="0"/>
          <a:chExt cx="0" cy="0"/>
        </a:xfrm>
      </p:grpSpPr>
      <p:sp>
        <p:nvSpPr>
          <p:cNvPr id="127" name="Google Shape;127;p18"/>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8" name="Google Shape;128;p18"/>
          <p:cNvSpPr txBox="1">
            <a:spLocks noGrp="1"/>
          </p:cNvSpPr>
          <p:nvPr>
            <p:ph type="subTitle" idx="1"/>
          </p:nvPr>
        </p:nvSpPr>
        <p:spPr>
          <a:xfrm>
            <a:off x="5495075" y="2729902"/>
            <a:ext cx="2510400" cy="9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129" name="Google Shape;129;p18"/>
          <p:cNvSpPr txBox="1">
            <a:spLocks noGrp="1"/>
          </p:cNvSpPr>
          <p:nvPr>
            <p:ph type="title"/>
          </p:nvPr>
        </p:nvSpPr>
        <p:spPr>
          <a:xfrm>
            <a:off x="5495075" y="1442800"/>
            <a:ext cx="2510400" cy="1189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18"/>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18"/>
          <p:cNvSpPr/>
          <p:nvPr/>
        </p:nvSpPr>
        <p:spPr>
          <a:xfrm rot="10800000">
            <a:off x="8524716" y="4602742"/>
            <a:ext cx="453000" cy="362700"/>
          </a:xfrm>
          <a:prstGeom prst="roundRect">
            <a:avLst>
              <a:gd name="adj" fmla="val 1015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latin typeface="Kanit"/>
              <a:ea typeface="Kanit"/>
              <a:cs typeface="Kanit"/>
              <a:sym typeface="Kanit"/>
            </a:endParaRPr>
          </a:p>
        </p:txBody>
      </p:sp>
      <p:grpSp>
        <p:nvGrpSpPr>
          <p:cNvPr id="132" name="Google Shape;132;p18"/>
          <p:cNvGrpSpPr/>
          <p:nvPr/>
        </p:nvGrpSpPr>
        <p:grpSpPr>
          <a:xfrm rot="10800000">
            <a:off x="95649" y="211028"/>
            <a:ext cx="336257" cy="356978"/>
            <a:chOff x="3067575" y="1412275"/>
            <a:chExt cx="813000" cy="863100"/>
          </a:xfrm>
        </p:grpSpPr>
        <p:sp>
          <p:nvSpPr>
            <p:cNvPr id="133" name="Google Shape;133;p18"/>
            <p:cNvSpPr/>
            <p:nvPr/>
          </p:nvSpPr>
          <p:spPr>
            <a:xfrm>
              <a:off x="3408675" y="1412275"/>
              <a:ext cx="130800" cy="863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34" name="Google Shape;134;p18"/>
            <p:cNvSpPr/>
            <p:nvPr/>
          </p:nvSpPr>
          <p:spPr>
            <a:xfrm rot="-3590857">
              <a:off x="3408676" y="1412504"/>
              <a:ext cx="13079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35" name="Google Shape;135;p18"/>
            <p:cNvSpPr/>
            <p:nvPr/>
          </p:nvSpPr>
          <p:spPr>
            <a:xfrm rot="3608459">
              <a:off x="3408666" y="1412403"/>
              <a:ext cx="13075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6"/>
        <p:cNvGrpSpPr/>
        <p:nvPr/>
      </p:nvGrpSpPr>
      <p:grpSpPr>
        <a:xfrm>
          <a:off x="0" y="0"/>
          <a:ext cx="0" cy="0"/>
          <a:chOff x="0" y="0"/>
          <a:chExt cx="0" cy="0"/>
        </a:xfrm>
      </p:grpSpPr>
      <p:sp>
        <p:nvSpPr>
          <p:cNvPr id="167" name="Google Shape;167;p22"/>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68" name="Google Shape;168;p22"/>
          <p:cNvSpPr txBox="1">
            <a:spLocks noGrp="1"/>
          </p:cNvSpPr>
          <p:nvPr>
            <p:ph type="subTitle" idx="1"/>
          </p:nvPr>
        </p:nvSpPr>
        <p:spPr>
          <a:xfrm>
            <a:off x="3012400" y="1417575"/>
            <a:ext cx="4553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Kanit"/>
                <a:ea typeface="Kanit"/>
                <a:cs typeface="Kanit"/>
                <a:sym typeface="Kani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 name="Google Shape;169;p22"/>
          <p:cNvSpPr txBox="1">
            <a:spLocks noGrp="1"/>
          </p:cNvSpPr>
          <p:nvPr>
            <p:ph type="subTitle" idx="2"/>
          </p:nvPr>
        </p:nvSpPr>
        <p:spPr>
          <a:xfrm>
            <a:off x="3012400" y="3073225"/>
            <a:ext cx="4553100" cy="51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Kanit"/>
                <a:ea typeface="Kanit"/>
                <a:cs typeface="Kanit"/>
                <a:sym typeface="Kani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0" name="Google Shape;170;p22"/>
          <p:cNvSpPr txBox="1">
            <a:spLocks noGrp="1"/>
          </p:cNvSpPr>
          <p:nvPr>
            <p:ph type="subTitle" idx="3"/>
          </p:nvPr>
        </p:nvSpPr>
        <p:spPr>
          <a:xfrm>
            <a:off x="3012400" y="1829200"/>
            <a:ext cx="4553100" cy="106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1" name="Google Shape;171;p22"/>
          <p:cNvSpPr txBox="1">
            <a:spLocks noGrp="1"/>
          </p:cNvSpPr>
          <p:nvPr>
            <p:ph type="subTitle" idx="4"/>
          </p:nvPr>
        </p:nvSpPr>
        <p:spPr>
          <a:xfrm>
            <a:off x="3012400" y="3484850"/>
            <a:ext cx="4553100" cy="106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2" name="Google Shape;17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 name="Google Shape;173;p2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74" name="Google Shape;174;p22"/>
          <p:cNvGrpSpPr/>
          <p:nvPr/>
        </p:nvGrpSpPr>
        <p:grpSpPr>
          <a:xfrm rot="10800000">
            <a:off x="95649" y="211028"/>
            <a:ext cx="336257" cy="356978"/>
            <a:chOff x="3067575" y="1412275"/>
            <a:chExt cx="813000" cy="863100"/>
          </a:xfrm>
        </p:grpSpPr>
        <p:sp>
          <p:nvSpPr>
            <p:cNvPr id="175" name="Google Shape;175;p22"/>
            <p:cNvSpPr/>
            <p:nvPr/>
          </p:nvSpPr>
          <p:spPr>
            <a:xfrm>
              <a:off x="3408675" y="1412275"/>
              <a:ext cx="130800" cy="863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76" name="Google Shape;176;p22"/>
            <p:cNvSpPr/>
            <p:nvPr/>
          </p:nvSpPr>
          <p:spPr>
            <a:xfrm rot="-3590857">
              <a:off x="3408676" y="1412504"/>
              <a:ext cx="13079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77" name="Google Shape;177;p22"/>
            <p:cNvSpPr/>
            <p:nvPr/>
          </p:nvSpPr>
          <p:spPr>
            <a:xfrm rot="3608459">
              <a:off x="3408666" y="1412403"/>
              <a:ext cx="13075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178" name="Google Shape;178;p22"/>
          <p:cNvGrpSpPr/>
          <p:nvPr/>
        </p:nvGrpSpPr>
        <p:grpSpPr>
          <a:xfrm>
            <a:off x="8641459" y="4608464"/>
            <a:ext cx="336257" cy="356978"/>
            <a:chOff x="3067575" y="1412275"/>
            <a:chExt cx="813000" cy="863100"/>
          </a:xfrm>
        </p:grpSpPr>
        <p:sp>
          <p:nvSpPr>
            <p:cNvPr id="179" name="Google Shape;179;p22"/>
            <p:cNvSpPr/>
            <p:nvPr/>
          </p:nvSpPr>
          <p:spPr>
            <a:xfrm>
              <a:off x="3408675" y="1412275"/>
              <a:ext cx="130800" cy="863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80" name="Google Shape;180;p22"/>
            <p:cNvSpPr/>
            <p:nvPr/>
          </p:nvSpPr>
          <p:spPr>
            <a:xfrm rot="-3590857">
              <a:off x="3408676" y="1412504"/>
              <a:ext cx="13079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81" name="Google Shape;181;p22"/>
            <p:cNvSpPr/>
            <p:nvPr/>
          </p:nvSpPr>
          <p:spPr>
            <a:xfrm rot="3608459">
              <a:off x="3408666" y="1412403"/>
              <a:ext cx="13075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47"/>
        <p:cNvGrpSpPr/>
        <p:nvPr/>
      </p:nvGrpSpPr>
      <p:grpSpPr>
        <a:xfrm>
          <a:off x="0" y="0"/>
          <a:ext cx="0" cy="0"/>
          <a:chOff x="0" y="0"/>
          <a:chExt cx="0" cy="0"/>
        </a:xfrm>
      </p:grpSpPr>
      <p:sp>
        <p:nvSpPr>
          <p:cNvPr id="248" name="Google Shape;248;p27"/>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49" name="Google Shape;249;p27"/>
          <p:cNvSpPr txBox="1">
            <a:spLocks noGrp="1"/>
          </p:cNvSpPr>
          <p:nvPr>
            <p:ph type="title" hasCustomPrompt="1"/>
          </p:nvPr>
        </p:nvSpPr>
        <p:spPr>
          <a:xfrm>
            <a:off x="1323388" y="664950"/>
            <a:ext cx="32793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0" name="Google Shape;250;p27"/>
          <p:cNvSpPr txBox="1">
            <a:spLocks noGrp="1"/>
          </p:cNvSpPr>
          <p:nvPr>
            <p:ph type="subTitle" idx="1"/>
          </p:nvPr>
        </p:nvSpPr>
        <p:spPr>
          <a:xfrm>
            <a:off x="1323388" y="1327538"/>
            <a:ext cx="3279300" cy="4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1" name="Google Shape;251;p27"/>
          <p:cNvSpPr txBox="1">
            <a:spLocks noGrp="1"/>
          </p:cNvSpPr>
          <p:nvPr>
            <p:ph type="title" idx="2" hasCustomPrompt="1"/>
          </p:nvPr>
        </p:nvSpPr>
        <p:spPr>
          <a:xfrm>
            <a:off x="3136950" y="2031507"/>
            <a:ext cx="32793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2" name="Google Shape;252;p27"/>
          <p:cNvSpPr txBox="1">
            <a:spLocks noGrp="1"/>
          </p:cNvSpPr>
          <p:nvPr>
            <p:ph type="subTitle" idx="3"/>
          </p:nvPr>
        </p:nvSpPr>
        <p:spPr>
          <a:xfrm>
            <a:off x="3136950" y="2694088"/>
            <a:ext cx="3279300" cy="4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3" name="Google Shape;253;p27"/>
          <p:cNvSpPr txBox="1">
            <a:spLocks noGrp="1"/>
          </p:cNvSpPr>
          <p:nvPr>
            <p:ph type="title" idx="4" hasCustomPrompt="1"/>
          </p:nvPr>
        </p:nvSpPr>
        <p:spPr>
          <a:xfrm>
            <a:off x="4950513" y="3398065"/>
            <a:ext cx="32793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54" name="Google Shape;254;p27"/>
          <p:cNvSpPr txBox="1">
            <a:spLocks noGrp="1"/>
          </p:cNvSpPr>
          <p:nvPr>
            <p:ph type="subTitle" idx="5"/>
          </p:nvPr>
        </p:nvSpPr>
        <p:spPr>
          <a:xfrm>
            <a:off x="4950513" y="4060650"/>
            <a:ext cx="3279300" cy="4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5" name="Google Shape;255;p27"/>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56" name="Google Shape;256;p27"/>
          <p:cNvGrpSpPr/>
          <p:nvPr/>
        </p:nvGrpSpPr>
        <p:grpSpPr>
          <a:xfrm>
            <a:off x="8524716" y="4071567"/>
            <a:ext cx="453000" cy="893875"/>
            <a:chOff x="8524716" y="4071567"/>
            <a:chExt cx="453000" cy="893875"/>
          </a:xfrm>
        </p:grpSpPr>
        <p:sp>
          <p:nvSpPr>
            <p:cNvPr id="257" name="Google Shape;257;p27"/>
            <p:cNvSpPr/>
            <p:nvPr/>
          </p:nvSpPr>
          <p:spPr>
            <a:xfrm rot="10800000">
              <a:off x="8524716" y="4602742"/>
              <a:ext cx="453000" cy="362700"/>
            </a:xfrm>
            <a:prstGeom prst="roundRect">
              <a:avLst>
                <a:gd name="adj" fmla="val 1015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latin typeface="Kanit"/>
                <a:ea typeface="Kanit"/>
                <a:cs typeface="Kanit"/>
                <a:sym typeface="Kanit"/>
              </a:endParaRPr>
            </a:p>
          </p:txBody>
        </p:sp>
        <p:sp>
          <p:nvSpPr>
            <p:cNvPr id="258" name="Google Shape;258;p27"/>
            <p:cNvSpPr/>
            <p:nvPr/>
          </p:nvSpPr>
          <p:spPr>
            <a:xfrm rot="10800000">
              <a:off x="8524716" y="4071567"/>
              <a:ext cx="453000" cy="362700"/>
            </a:xfrm>
            <a:prstGeom prst="roundRect">
              <a:avLst>
                <a:gd name="adj" fmla="val 10152"/>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latin typeface="Kanit"/>
                <a:ea typeface="Kanit"/>
                <a:cs typeface="Kanit"/>
                <a:sym typeface="Kani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268"/>
        <p:cNvGrpSpPr/>
        <p:nvPr/>
      </p:nvGrpSpPr>
      <p:grpSpPr>
        <a:xfrm>
          <a:off x="0" y="0"/>
          <a:ext cx="0" cy="0"/>
          <a:chOff x="0" y="0"/>
          <a:chExt cx="0" cy="0"/>
        </a:xfrm>
      </p:grpSpPr>
      <p:sp>
        <p:nvSpPr>
          <p:cNvPr id="269" name="Google Shape;269;p29"/>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70" name="Google Shape;270;p29"/>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71" name="Google Shape;27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2" name="Google Shape;272;p29"/>
          <p:cNvGrpSpPr/>
          <p:nvPr/>
        </p:nvGrpSpPr>
        <p:grpSpPr>
          <a:xfrm rot="10800000">
            <a:off x="95649" y="211028"/>
            <a:ext cx="336257" cy="356978"/>
            <a:chOff x="3067575" y="1412275"/>
            <a:chExt cx="813000" cy="863100"/>
          </a:xfrm>
        </p:grpSpPr>
        <p:sp>
          <p:nvSpPr>
            <p:cNvPr id="273" name="Google Shape;273;p29"/>
            <p:cNvSpPr/>
            <p:nvPr/>
          </p:nvSpPr>
          <p:spPr>
            <a:xfrm>
              <a:off x="3408675" y="1412275"/>
              <a:ext cx="130800" cy="863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74" name="Google Shape;274;p29"/>
            <p:cNvSpPr/>
            <p:nvPr/>
          </p:nvSpPr>
          <p:spPr>
            <a:xfrm rot="-3590857">
              <a:off x="3408676" y="1412504"/>
              <a:ext cx="13079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75" name="Google Shape;275;p29"/>
            <p:cNvSpPr/>
            <p:nvPr/>
          </p:nvSpPr>
          <p:spPr>
            <a:xfrm rot="3608459">
              <a:off x="3408666" y="1412403"/>
              <a:ext cx="13075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276" name="Google Shape;276;p29"/>
          <p:cNvGrpSpPr/>
          <p:nvPr/>
        </p:nvGrpSpPr>
        <p:grpSpPr>
          <a:xfrm>
            <a:off x="8641459" y="4608464"/>
            <a:ext cx="336257" cy="356978"/>
            <a:chOff x="3067575" y="1412275"/>
            <a:chExt cx="813000" cy="863100"/>
          </a:xfrm>
        </p:grpSpPr>
        <p:sp>
          <p:nvSpPr>
            <p:cNvPr id="277" name="Google Shape;277;p29"/>
            <p:cNvSpPr/>
            <p:nvPr/>
          </p:nvSpPr>
          <p:spPr>
            <a:xfrm>
              <a:off x="3408675" y="1412275"/>
              <a:ext cx="130800" cy="863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78" name="Google Shape;278;p29"/>
            <p:cNvSpPr/>
            <p:nvPr/>
          </p:nvSpPr>
          <p:spPr>
            <a:xfrm rot="-3590857">
              <a:off x="3408676" y="1412504"/>
              <a:ext cx="13079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79" name="Google Shape;279;p29"/>
            <p:cNvSpPr/>
            <p:nvPr/>
          </p:nvSpPr>
          <p:spPr>
            <a:xfrm rot="3608459">
              <a:off x="3408666" y="1412403"/>
              <a:ext cx="13075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7"/>
        <p:cNvGrpSpPr/>
        <p:nvPr/>
      </p:nvGrpSpPr>
      <p:grpSpPr>
        <a:xfrm>
          <a:off x="0" y="0"/>
          <a:ext cx="0" cy="0"/>
          <a:chOff x="0" y="0"/>
          <a:chExt cx="0" cy="0"/>
        </a:xfrm>
      </p:grpSpPr>
      <p:sp>
        <p:nvSpPr>
          <p:cNvPr id="318" name="Google Shape;318;p34"/>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19" name="Google Shape;319;p34"/>
          <p:cNvSpPr/>
          <p:nvPr/>
        </p:nvSpPr>
        <p:spPr>
          <a:xfrm>
            <a:off x="213450" y="237750"/>
            <a:ext cx="8717100" cy="4668000"/>
          </a:xfrm>
          <a:prstGeom prst="roundRect">
            <a:avLst>
              <a:gd name="adj" fmla="val 43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nvGrpSpPr>
          <p:cNvPr id="320" name="Google Shape;320;p34"/>
          <p:cNvGrpSpPr/>
          <p:nvPr/>
        </p:nvGrpSpPr>
        <p:grpSpPr>
          <a:xfrm>
            <a:off x="95649" y="211028"/>
            <a:ext cx="453000" cy="877740"/>
            <a:chOff x="95649" y="211028"/>
            <a:chExt cx="453000" cy="877740"/>
          </a:xfrm>
        </p:grpSpPr>
        <p:grpSp>
          <p:nvGrpSpPr>
            <p:cNvPr id="321" name="Google Shape;321;p34"/>
            <p:cNvGrpSpPr/>
            <p:nvPr/>
          </p:nvGrpSpPr>
          <p:grpSpPr>
            <a:xfrm>
              <a:off x="154021" y="731789"/>
              <a:ext cx="336257" cy="356978"/>
              <a:chOff x="3067575" y="1412275"/>
              <a:chExt cx="813000" cy="863100"/>
            </a:xfrm>
          </p:grpSpPr>
          <p:sp>
            <p:nvSpPr>
              <p:cNvPr id="322" name="Google Shape;322;p34"/>
              <p:cNvSpPr/>
              <p:nvPr/>
            </p:nvSpPr>
            <p:spPr>
              <a:xfrm>
                <a:off x="3408675" y="1412275"/>
                <a:ext cx="130800" cy="863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23" name="Google Shape;323;p34"/>
              <p:cNvSpPr/>
              <p:nvPr/>
            </p:nvSpPr>
            <p:spPr>
              <a:xfrm rot="-3590857">
                <a:off x="3408676" y="1412504"/>
                <a:ext cx="13079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24" name="Google Shape;324;p34"/>
              <p:cNvSpPr/>
              <p:nvPr/>
            </p:nvSpPr>
            <p:spPr>
              <a:xfrm rot="3608459">
                <a:off x="3408666" y="1412403"/>
                <a:ext cx="130758" cy="862881"/>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325" name="Google Shape;325;p34"/>
            <p:cNvSpPr/>
            <p:nvPr/>
          </p:nvSpPr>
          <p:spPr>
            <a:xfrm>
              <a:off x="95649" y="211028"/>
              <a:ext cx="453000" cy="362700"/>
            </a:xfrm>
            <a:prstGeom prst="roundRect">
              <a:avLst>
                <a:gd name="adj" fmla="val 10152"/>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latin typeface="Kanit"/>
                <a:ea typeface="Kanit"/>
                <a:cs typeface="Kanit"/>
                <a:sym typeface="Kanit"/>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1pPr>
            <a:lvl2pPr lvl="1"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2pPr>
            <a:lvl3pPr lvl="2"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3pPr>
            <a:lvl4pPr lvl="3"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4pPr>
            <a:lvl5pPr lvl="4"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5pPr>
            <a:lvl6pPr lvl="5"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6pPr>
            <a:lvl7pPr lvl="6"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7pPr>
            <a:lvl8pPr lvl="7"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8pPr>
            <a:lvl9pPr lvl="8" rtl="0">
              <a:spcBef>
                <a:spcPts val="0"/>
              </a:spcBef>
              <a:spcAft>
                <a:spcPts val="0"/>
              </a:spcAft>
              <a:buClr>
                <a:schemeClr val="dk1"/>
              </a:buClr>
              <a:buSzPts val="3500"/>
              <a:buFont typeface="Kanit"/>
              <a:buNone/>
              <a:defRPr sz="3500">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1600"/>
              </a:spcBef>
              <a:spcAft>
                <a:spcPts val="160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28909" y="338201"/>
            <a:ext cx="548700" cy="393600"/>
          </a:xfrm>
          <a:prstGeom prst="rect">
            <a:avLst/>
          </a:prstGeom>
          <a:noFill/>
          <a:ln>
            <a:noFill/>
          </a:ln>
        </p:spPr>
        <p:txBody>
          <a:bodyPr spcFirstLastPara="1" wrap="square" lIns="91425" tIns="91425" rIns="91425" bIns="91425" anchor="t" anchorCtr="0">
            <a:noAutofit/>
          </a:bodyPr>
          <a:lstStyle>
            <a:lvl1pPr lvl="0">
              <a:buNone/>
              <a:defRPr sz="1300" b="1">
                <a:solidFill>
                  <a:schemeClr val="dk1"/>
                </a:solidFill>
                <a:latin typeface="Kanit"/>
                <a:ea typeface="Kanit"/>
                <a:cs typeface="Kanit"/>
                <a:sym typeface="Kanit"/>
              </a:defRPr>
            </a:lvl1pPr>
            <a:lvl2pPr lvl="1">
              <a:buNone/>
              <a:defRPr sz="1300" b="1">
                <a:solidFill>
                  <a:schemeClr val="dk1"/>
                </a:solidFill>
                <a:latin typeface="Kanit"/>
                <a:ea typeface="Kanit"/>
                <a:cs typeface="Kanit"/>
                <a:sym typeface="Kanit"/>
              </a:defRPr>
            </a:lvl2pPr>
            <a:lvl3pPr lvl="2">
              <a:buNone/>
              <a:defRPr sz="1300" b="1">
                <a:solidFill>
                  <a:schemeClr val="dk1"/>
                </a:solidFill>
                <a:latin typeface="Kanit"/>
                <a:ea typeface="Kanit"/>
                <a:cs typeface="Kanit"/>
                <a:sym typeface="Kanit"/>
              </a:defRPr>
            </a:lvl3pPr>
            <a:lvl4pPr lvl="3">
              <a:buNone/>
              <a:defRPr sz="1300" b="1">
                <a:solidFill>
                  <a:schemeClr val="dk1"/>
                </a:solidFill>
                <a:latin typeface="Kanit"/>
                <a:ea typeface="Kanit"/>
                <a:cs typeface="Kanit"/>
                <a:sym typeface="Kanit"/>
              </a:defRPr>
            </a:lvl4pPr>
            <a:lvl5pPr lvl="4">
              <a:buNone/>
              <a:defRPr sz="1300" b="1">
                <a:solidFill>
                  <a:schemeClr val="dk1"/>
                </a:solidFill>
                <a:latin typeface="Kanit"/>
                <a:ea typeface="Kanit"/>
                <a:cs typeface="Kanit"/>
                <a:sym typeface="Kanit"/>
              </a:defRPr>
            </a:lvl5pPr>
            <a:lvl6pPr lvl="5">
              <a:buNone/>
              <a:defRPr sz="1300" b="1">
                <a:solidFill>
                  <a:schemeClr val="dk1"/>
                </a:solidFill>
                <a:latin typeface="Kanit"/>
                <a:ea typeface="Kanit"/>
                <a:cs typeface="Kanit"/>
                <a:sym typeface="Kanit"/>
              </a:defRPr>
            </a:lvl6pPr>
            <a:lvl7pPr lvl="6">
              <a:buNone/>
              <a:defRPr sz="1300" b="1">
                <a:solidFill>
                  <a:schemeClr val="dk1"/>
                </a:solidFill>
                <a:latin typeface="Kanit"/>
                <a:ea typeface="Kanit"/>
                <a:cs typeface="Kanit"/>
                <a:sym typeface="Kanit"/>
              </a:defRPr>
            </a:lvl7pPr>
            <a:lvl8pPr lvl="7">
              <a:buNone/>
              <a:defRPr sz="1300" b="1">
                <a:solidFill>
                  <a:schemeClr val="dk1"/>
                </a:solidFill>
                <a:latin typeface="Kanit"/>
                <a:ea typeface="Kanit"/>
                <a:cs typeface="Kanit"/>
                <a:sym typeface="Kanit"/>
              </a:defRPr>
            </a:lvl8pPr>
            <a:lvl9pPr lvl="8">
              <a:buNone/>
              <a:defRPr sz="1300" b="1">
                <a:solidFill>
                  <a:schemeClr val="dk1"/>
                </a:solidFill>
                <a:latin typeface="Kanit"/>
                <a:ea typeface="Kanit"/>
                <a:cs typeface="Kanit"/>
                <a:sym typeface="Kani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64" r:id="rId5"/>
    <p:sldLayoutId id="2147483668" r:id="rId6"/>
    <p:sldLayoutId id="2147483673" r:id="rId7"/>
    <p:sldLayoutId id="2147483675"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png"/><Relationship Id="rId7" Type="http://schemas.openxmlformats.org/officeDocument/2006/relationships/image" Target="../media/image37.gi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39"/>
          <p:cNvSpPr/>
          <p:nvPr/>
        </p:nvSpPr>
        <p:spPr>
          <a:xfrm>
            <a:off x="441722" y="1414766"/>
            <a:ext cx="3952187" cy="2237405"/>
          </a:xfrm>
          <a:prstGeom prst="roundRect">
            <a:avLst>
              <a:gd name="adj" fmla="val 10152"/>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naheim"/>
              <a:ea typeface="Anaheim"/>
              <a:cs typeface="Anaheim"/>
              <a:sym typeface="Anaheim"/>
            </a:endParaRPr>
          </a:p>
        </p:txBody>
      </p:sp>
      <p:sp>
        <p:nvSpPr>
          <p:cNvPr id="347" name="Google Shape;347;p39"/>
          <p:cNvSpPr txBox="1">
            <a:spLocks noGrp="1"/>
          </p:cNvSpPr>
          <p:nvPr>
            <p:ph type="ctrTitle"/>
          </p:nvPr>
        </p:nvSpPr>
        <p:spPr>
          <a:xfrm>
            <a:off x="4784032" y="2946568"/>
            <a:ext cx="4026336" cy="124358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Current and Future capability of Compact Binary Coalescence Parameter Estimation (PE) methods </a:t>
            </a:r>
            <a:endParaRPr sz="2000" dirty="0"/>
          </a:p>
        </p:txBody>
      </p:sp>
      <p:sp>
        <p:nvSpPr>
          <p:cNvPr id="348" name="Google Shape;348;p39"/>
          <p:cNvSpPr txBox="1">
            <a:spLocks noGrp="1"/>
          </p:cNvSpPr>
          <p:nvPr>
            <p:ph type="subTitle" idx="1"/>
          </p:nvPr>
        </p:nvSpPr>
        <p:spPr>
          <a:xfrm>
            <a:off x="719350" y="4088430"/>
            <a:ext cx="2445300" cy="57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Mentors : Alan Weinstein &amp; Jacob Golomb</a:t>
            </a:r>
            <a:endParaRPr dirty="0"/>
          </a:p>
        </p:txBody>
      </p:sp>
      <p:sp>
        <p:nvSpPr>
          <p:cNvPr id="355" name="Google Shape;355;p39"/>
          <p:cNvSpPr txBox="1">
            <a:spLocks noGrp="1"/>
          </p:cNvSpPr>
          <p:nvPr>
            <p:ph type="subTitle" idx="1"/>
          </p:nvPr>
        </p:nvSpPr>
        <p:spPr>
          <a:xfrm>
            <a:off x="4759925" y="4001313"/>
            <a:ext cx="4050443" cy="57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Kanit"/>
                <a:ea typeface="Kanit"/>
                <a:cs typeface="Kanit"/>
                <a:sym typeface="Kanit"/>
              </a:rPr>
              <a:t>Sterling Scarlett  LIGO SURF 2024 </a:t>
            </a:r>
            <a:endParaRPr dirty="0">
              <a:latin typeface="Kanit"/>
              <a:ea typeface="Kanit"/>
              <a:cs typeface="Kanit"/>
              <a:sym typeface="Kanit"/>
            </a:endParaRPr>
          </a:p>
        </p:txBody>
      </p:sp>
      <p:grpSp>
        <p:nvGrpSpPr>
          <p:cNvPr id="406" name="Google Shape;406;p39"/>
          <p:cNvGrpSpPr/>
          <p:nvPr/>
        </p:nvGrpSpPr>
        <p:grpSpPr>
          <a:xfrm>
            <a:off x="4759925" y="4538325"/>
            <a:ext cx="3678900" cy="70175"/>
            <a:chOff x="4759925" y="4538325"/>
            <a:chExt cx="3678900" cy="70175"/>
          </a:xfrm>
        </p:grpSpPr>
        <p:cxnSp>
          <p:nvCxnSpPr>
            <p:cNvPr id="407" name="Google Shape;407;p39"/>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408" name="Google Shape;408;p39"/>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pic>
        <p:nvPicPr>
          <p:cNvPr id="3" name="Picture 2" descr="A blue and white planets&#10;&#10;Description automatically generated with medium confidence">
            <a:extLst>
              <a:ext uri="{FF2B5EF4-FFF2-40B4-BE49-F238E27FC236}">
                <a16:creationId xmlns:a16="http://schemas.microsoft.com/office/drawing/2014/main" id="{0089021E-B561-F576-6154-20E144C41847}"/>
              </a:ext>
            </a:extLst>
          </p:cNvPr>
          <p:cNvPicPr>
            <a:picLocks noChangeAspect="1"/>
          </p:cNvPicPr>
          <p:nvPr/>
        </p:nvPicPr>
        <p:blipFill>
          <a:blip r:embed="rId3"/>
          <a:stretch>
            <a:fillRect/>
          </a:stretch>
        </p:blipFill>
        <p:spPr>
          <a:xfrm>
            <a:off x="5287521" y="638989"/>
            <a:ext cx="2237405" cy="2237405"/>
          </a:xfrm>
          <a:prstGeom prst="rect">
            <a:avLst/>
          </a:prstGeom>
          <a:effectLst/>
        </p:spPr>
      </p:pic>
      <p:sp>
        <p:nvSpPr>
          <p:cNvPr id="10" name="Slide Number Placeholder 4">
            <a:extLst>
              <a:ext uri="{FF2B5EF4-FFF2-40B4-BE49-F238E27FC236}">
                <a16:creationId xmlns:a16="http://schemas.microsoft.com/office/drawing/2014/main" id="{0E69A6EB-B894-36C7-4D00-CCBF478FB26E}"/>
              </a:ext>
            </a:extLst>
          </p:cNvPr>
          <p:cNvSpPr txBox="1">
            <a:spLocks/>
          </p:cNvSpPr>
          <p:nvPr/>
        </p:nvSpPr>
        <p:spPr>
          <a:xfrm>
            <a:off x="8428909" y="338201"/>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1</a:t>
            </a:fld>
            <a:endParaRPr lang="en" dirty="0"/>
          </a:p>
        </p:txBody>
      </p:sp>
      <p:sp>
        <p:nvSpPr>
          <p:cNvPr id="14" name="Slide Number Placeholder 4">
            <a:extLst>
              <a:ext uri="{FF2B5EF4-FFF2-40B4-BE49-F238E27FC236}">
                <a16:creationId xmlns:a16="http://schemas.microsoft.com/office/drawing/2014/main" id="{15590792-21C0-EF8C-58F2-D2CE09CC66DC}"/>
              </a:ext>
            </a:extLst>
          </p:cNvPr>
          <p:cNvSpPr txBox="1">
            <a:spLocks/>
          </p:cNvSpPr>
          <p:nvPr/>
        </p:nvSpPr>
        <p:spPr>
          <a:xfrm>
            <a:off x="8154559" y="369504"/>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dirty="0">
                <a:solidFill>
                  <a:schemeClr val="tx1"/>
                </a:solidFill>
              </a:rPr>
              <a:t>1</a:t>
            </a:r>
          </a:p>
        </p:txBody>
      </p:sp>
      <p:pic>
        <p:nvPicPr>
          <p:cNvPr id="18" name="Picture 17" descr="A graph of a number of objects&#10;&#10;Description automatically generated with medium confidence">
            <a:extLst>
              <a:ext uri="{FF2B5EF4-FFF2-40B4-BE49-F238E27FC236}">
                <a16:creationId xmlns:a16="http://schemas.microsoft.com/office/drawing/2014/main" id="{A7DDBE8A-266A-83EE-3630-6C9869FB1566}"/>
              </a:ext>
            </a:extLst>
          </p:cNvPr>
          <p:cNvPicPr>
            <a:picLocks noChangeAspect="1"/>
          </p:cNvPicPr>
          <p:nvPr/>
        </p:nvPicPr>
        <p:blipFill>
          <a:blip r:embed="rId4"/>
          <a:stretch>
            <a:fillRect/>
          </a:stretch>
        </p:blipFill>
        <p:spPr>
          <a:xfrm>
            <a:off x="619114" y="1638088"/>
            <a:ext cx="3707106" cy="1867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F49A239-8E15-EDF3-A783-21C9FB22B5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
        <p:nvSpPr>
          <p:cNvPr id="14" name="Google Shape;925;p56">
            <a:extLst>
              <a:ext uri="{FF2B5EF4-FFF2-40B4-BE49-F238E27FC236}">
                <a16:creationId xmlns:a16="http://schemas.microsoft.com/office/drawing/2014/main" id="{5472E862-4198-AB9F-A64E-4413C2826D8E}"/>
              </a:ext>
            </a:extLst>
          </p:cNvPr>
          <p:cNvSpPr txBox="1"/>
          <p:nvPr/>
        </p:nvSpPr>
        <p:spPr>
          <a:xfrm>
            <a:off x="6001266" y="769048"/>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u="sng" dirty="0">
                <a:solidFill>
                  <a:schemeClr val="dk1"/>
                </a:solidFill>
                <a:latin typeface="Kanit"/>
                <a:ea typeface="Kanit"/>
                <a:cs typeface="Kanit"/>
                <a:sym typeface="Kanit"/>
              </a:rPr>
              <a:t> Visual Comparison</a:t>
            </a:r>
            <a:endParaRPr sz="2400" b="1" u="sng" dirty="0">
              <a:solidFill>
                <a:schemeClr val="dk1"/>
              </a:solidFill>
              <a:latin typeface="Kanit"/>
              <a:ea typeface="Kanit"/>
              <a:cs typeface="Kanit"/>
              <a:sym typeface="Kanit"/>
            </a:endParaRPr>
          </a:p>
        </p:txBody>
      </p:sp>
      <p:sp>
        <p:nvSpPr>
          <p:cNvPr id="15" name="Google Shape;894;p55">
            <a:extLst>
              <a:ext uri="{FF2B5EF4-FFF2-40B4-BE49-F238E27FC236}">
                <a16:creationId xmlns:a16="http://schemas.microsoft.com/office/drawing/2014/main" id="{BEAFC05F-44B5-9061-394F-845B3E3627A6}"/>
              </a:ext>
            </a:extLst>
          </p:cNvPr>
          <p:cNvSpPr txBox="1">
            <a:spLocks/>
          </p:cNvSpPr>
          <p:nvPr/>
        </p:nvSpPr>
        <p:spPr>
          <a:xfrm>
            <a:off x="2230244" y="266938"/>
            <a:ext cx="3279300" cy="4613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Bilby Results</a:t>
            </a:r>
          </a:p>
        </p:txBody>
      </p:sp>
      <p:pic>
        <p:nvPicPr>
          <p:cNvPr id="4" name="Picture 3" descr="A graph of a number of graphs&#10;&#10;Description automatically generated with medium confidence">
            <a:extLst>
              <a:ext uri="{FF2B5EF4-FFF2-40B4-BE49-F238E27FC236}">
                <a16:creationId xmlns:a16="http://schemas.microsoft.com/office/drawing/2014/main" id="{579006C0-6090-B10B-2171-B7F3922AD6D5}"/>
              </a:ext>
            </a:extLst>
          </p:cNvPr>
          <p:cNvPicPr>
            <a:picLocks noChangeAspect="1"/>
          </p:cNvPicPr>
          <p:nvPr/>
        </p:nvPicPr>
        <p:blipFill>
          <a:blip r:embed="rId2"/>
          <a:stretch>
            <a:fillRect/>
          </a:stretch>
        </p:blipFill>
        <p:spPr>
          <a:xfrm>
            <a:off x="386167" y="800233"/>
            <a:ext cx="5450049" cy="3633366"/>
          </a:xfrm>
          <a:prstGeom prst="rect">
            <a:avLst/>
          </a:prstGeom>
        </p:spPr>
      </p:pic>
      <p:pic>
        <p:nvPicPr>
          <p:cNvPr id="3" name="Picture 2" descr="A graph of different colored lines&#10;&#10;Description automatically generated with medium confidence">
            <a:extLst>
              <a:ext uri="{FF2B5EF4-FFF2-40B4-BE49-F238E27FC236}">
                <a16:creationId xmlns:a16="http://schemas.microsoft.com/office/drawing/2014/main" id="{8C563A3F-CAAB-7984-9949-20AE2E1F23B0}"/>
              </a:ext>
            </a:extLst>
          </p:cNvPr>
          <p:cNvPicPr>
            <a:picLocks noChangeAspect="1"/>
          </p:cNvPicPr>
          <p:nvPr/>
        </p:nvPicPr>
        <p:blipFill>
          <a:blip r:embed="rId3"/>
          <a:stretch>
            <a:fillRect/>
          </a:stretch>
        </p:blipFill>
        <p:spPr>
          <a:xfrm>
            <a:off x="386169" y="800234"/>
            <a:ext cx="5450047" cy="363336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7928155-5206-2CBB-7404-84546F4A376C}"/>
                  </a:ext>
                </a:extLst>
              </p:cNvPr>
              <p:cNvSpPr txBox="1"/>
              <p:nvPr/>
            </p:nvSpPr>
            <p:spPr>
              <a:xfrm>
                <a:off x="6001266" y="1484875"/>
                <a:ext cx="2711702" cy="2479525"/>
              </a:xfrm>
              <a:prstGeom prst="rect">
                <a:avLst/>
              </a:prstGeom>
              <a:noFill/>
            </p:spPr>
            <p:txBody>
              <a:bodyPr wrap="square" rtlCol="0">
                <a:spAutoFit/>
              </a:bodyPr>
              <a:lstStyle/>
              <a:p>
                <a:r>
                  <a:rPr lang="en-US" dirty="0">
                    <a:solidFill>
                      <a:schemeClr val="tx1"/>
                    </a:solidFill>
                  </a:rPr>
                  <a:t>Bilby has known struggles with resolving certain intrinsic parameters such as </a:t>
                </a:r>
                <a14:m>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χ</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𝜒</m:t>
                        </m:r>
                      </m:e>
                      <m:sub>
                        <m:r>
                          <a:rPr lang="en-US" b="0" i="1" smtClean="0">
                            <a:solidFill>
                              <a:schemeClr val="tx1"/>
                            </a:solidFill>
                            <a:latin typeface="Cambria Math" panose="02040503050406030204" pitchFamily="18" charset="0"/>
                          </a:rPr>
                          <m:t>2</m:t>
                        </m:r>
                      </m:sub>
                    </m:sSub>
                  </m:oMath>
                </a14:m>
                <a:r>
                  <a:rPr lang="en-US" b="0" dirty="0">
                    <a:solidFill>
                      <a:schemeClr val="tx1"/>
                    </a:solidFill>
                  </a:rPr>
                  <a:t>. </a:t>
                </a:r>
              </a:p>
              <a:p>
                <a:endParaRPr lang="en-US" dirty="0">
                  <a:solidFill>
                    <a:schemeClr val="tx1"/>
                  </a:solidFill>
                </a:endParaRPr>
              </a:p>
              <a:p>
                <a:r>
                  <a:rPr lang="en-US" b="0" dirty="0">
                    <a:solidFill>
                      <a:schemeClr val="tx1"/>
                    </a:solidFill>
                  </a:rPr>
                  <a:t>Certain parameters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𝑐</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𝜙</m:t>
                        </m:r>
                      </m:e>
                      <m:sub>
                        <m:r>
                          <a:rPr lang="en-US" b="0" i="1" smtClean="0">
                            <a:solidFill>
                              <a:schemeClr val="tx1"/>
                            </a:solidFill>
                            <a:latin typeface="Cambria Math" panose="02040503050406030204" pitchFamily="18" charset="0"/>
                          </a:rPr>
                          <m:t>𝑗𝑙</m:t>
                        </m:r>
                      </m:sub>
                    </m:sSub>
                  </m:oMath>
                </a14:m>
                <a:r>
                  <a:rPr lang="en-US" b="0" dirty="0">
                    <a:solidFill>
                      <a:schemeClr val="tx1"/>
                    </a:solidFill>
                  </a:rPr>
                  <a:t> </a:t>
                </a:r>
                <a:r>
                  <a:rPr lang="en-US" dirty="0">
                    <a:solidFill>
                      <a:schemeClr val="tx1"/>
                    </a:solidFill>
                  </a:rPr>
                  <a:t>seem to get more uniform  as noise decreases</a:t>
                </a:r>
                <a:endParaRPr lang="en-US" b="0" dirty="0">
                  <a:solidFill>
                    <a:schemeClr val="tx1"/>
                  </a:solidFill>
                </a:endParaRPr>
              </a:p>
              <a:p>
                <a:r>
                  <a:rPr lang="en-US" dirty="0">
                    <a:solidFill>
                      <a:schemeClr val="tx1"/>
                    </a:solidFill>
                  </a:rPr>
                  <a:t> </a:t>
                </a:r>
                <a:endParaRPr lang="en-US" b="0" dirty="0">
                  <a:solidFill>
                    <a:schemeClr val="tx1"/>
                  </a:solidFill>
                </a:endParaRPr>
              </a:p>
              <a:p>
                <a:endParaRPr lang="en-US" b="0" dirty="0">
                  <a:solidFill>
                    <a:schemeClr val="tx1"/>
                  </a:solidFill>
                </a:endParaRPr>
              </a:p>
              <a:p>
                <a:endParaRPr lang="en-US" dirty="0">
                  <a:solidFill>
                    <a:schemeClr val="tx1"/>
                  </a:solidFill>
                </a:endParaRPr>
              </a:p>
            </p:txBody>
          </p:sp>
        </mc:Choice>
        <mc:Fallback>
          <p:sp>
            <p:nvSpPr>
              <p:cNvPr id="7" name="TextBox 6">
                <a:extLst>
                  <a:ext uri="{FF2B5EF4-FFF2-40B4-BE49-F238E27FC236}">
                    <a16:creationId xmlns:a16="http://schemas.microsoft.com/office/drawing/2014/main" id="{C7928155-5206-2CBB-7404-84546F4A376C}"/>
                  </a:ext>
                </a:extLst>
              </p:cNvPr>
              <p:cNvSpPr txBox="1">
                <a:spLocks noRot="1" noChangeAspect="1" noMove="1" noResize="1" noEditPoints="1" noAdjustHandles="1" noChangeArrowheads="1" noChangeShapeType="1" noTextEdit="1"/>
              </p:cNvSpPr>
              <p:nvPr/>
            </p:nvSpPr>
            <p:spPr>
              <a:xfrm>
                <a:off x="6001266" y="1484875"/>
                <a:ext cx="2711702" cy="2479525"/>
              </a:xfrm>
              <a:prstGeom prst="rect">
                <a:avLst/>
              </a:prstGeom>
              <a:blipFill>
                <a:blip r:embed="rId4"/>
                <a:stretch>
                  <a:fillRect l="-935" t="-513"/>
                </a:stretch>
              </a:blipFill>
            </p:spPr>
            <p:txBody>
              <a:bodyPr/>
              <a:lstStyle/>
              <a:p>
                <a:r>
                  <a:rPr lang="en-US">
                    <a:noFill/>
                  </a:rPr>
                  <a:t> </a:t>
                </a:r>
              </a:p>
            </p:txBody>
          </p:sp>
        </mc:Fallback>
      </mc:AlternateContent>
    </p:spTree>
    <p:extLst>
      <p:ext uri="{BB962C8B-B14F-4D97-AF65-F5344CB8AC3E}">
        <p14:creationId xmlns:p14="http://schemas.microsoft.com/office/powerpoint/2010/main" val="34903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F49A239-8E15-EDF3-A783-21C9FB22B5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
        <p:nvSpPr>
          <p:cNvPr id="14" name="Google Shape;925;p56">
            <a:extLst>
              <a:ext uri="{FF2B5EF4-FFF2-40B4-BE49-F238E27FC236}">
                <a16:creationId xmlns:a16="http://schemas.microsoft.com/office/drawing/2014/main" id="{5472E862-4198-AB9F-A64E-4413C2826D8E}"/>
              </a:ext>
            </a:extLst>
          </p:cNvPr>
          <p:cNvSpPr txBox="1"/>
          <p:nvPr/>
        </p:nvSpPr>
        <p:spPr>
          <a:xfrm>
            <a:off x="6001266" y="769048"/>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u="sng" dirty="0">
                <a:solidFill>
                  <a:schemeClr val="dk1"/>
                </a:solidFill>
                <a:latin typeface="Kanit"/>
                <a:ea typeface="Kanit"/>
                <a:cs typeface="Kanit"/>
                <a:sym typeface="Kanit"/>
              </a:rPr>
              <a:t> Visual Comparison</a:t>
            </a:r>
            <a:endParaRPr sz="2400" b="1" u="sng" dirty="0">
              <a:solidFill>
                <a:schemeClr val="dk1"/>
              </a:solidFill>
              <a:latin typeface="Kanit"/>
              <a:ea typeface="Kanit"/>
              <a:cs typeface="Kanit"/>
              <a:sym typeface="Kanit"/>
            </a:endParaRPr>
          </a:p>
        </p:txBody>
      </p:sp>
      <p:sp>
        <p:nvSpPr>
          <p:cNvPr id="15" name="Google Shape;894;p55">
            <a:extLst>
              <a:ext uri="{FF2B5EF4-FFF2-40B4-BE49-F238E27FC236}">
                <a16:creationId xmlns:a16="http://schemas.microsoft.com/office/drawing/2014/main" id="{BEAFC05F-44B5-9061-394F-845B3E3627A6}"/>
              </a:ext>
            </a:extLst>
          </p:cNvPr>
          <p:cNvSpPr txBox="1">
            <a:spLocks/>
          </p:cNvSpPr>
          <p:nvPr/>
        </p:nvSpPr>
        <p:spPr>
          <a:xfrm>
            <a:off x="1410112" y="335249"/>
            <a:ext cx="3279300" cy="4613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Comparisons</a:t>
            </a:r>
          </a:p>
        </p:txBody>
      </p:sp>
      <p:pic>
        <p:nvPicPr>
          <p:cNvPr id="5" name="Picture 4" descr="A graph of a graph&#10;&#10;Description automatically generated with medium confidence">
            <a:extLst>
              <a:ext uri="{FF2B5EF4-FFF2-40B4-BE49-F238E27FC236}">
                <a16:creationId xmlns:a16="http://schemas.microsoft.com/office/drawing/2014/main" id="{049FCB9F-00EC-1770-B4F9-1486A1A82A74}"/>
              </a:ext>
            </a:extLst>
          </p:cNvPr>
          <p:cNvPicPr>
            <a:picLocks noChangeAspect="1"/>
          </p:cNvPicPr>
          <p:nvPr/>
        </p:nvPicPr>
        <p:blipFill>
          <a:blip r:embed="rId2"/>
          <a:srcRect l="-143" t="-2035" r="33174" b="50000"/>
          <a:stretch/>
        </p:blipFill>
        <p:spPr>
          <a:xfrm>
            <a:off x="258368" y="709499"/>
            <a:ext cx="5193792" cy="1829292"/>
          </a:xfrm>
          <a:prstGeom prst="rect">
            <a:avLst/>
          </a:prstGeom>
        </p:spPr>
      </p:pic>
      <p:pic>
        <p:nvPicPr>
          <p:cNvPr id="12" name="Picture 11" descr="A graph of a graph&#10;&#10;Description automatically generated with medium confidence">
            <a:extLst>
              <a:ext uri="{FF2B5EF4-FFF2-40B4-BE49-F238E27FC236}">
                <a16:creationId xmlns:a16="http://schemas.microsoft.com/office/drawing/2014/main" id="{F8349211-1D85-A52F-FEBD-00C2E0FB83F0}"/>
              </a:ext>
            </a:extLst>
          </p:cNvPr>
          <p:cNvPicPr>
            <a:picLocks noChangeAspect="1"/>
          </p:cNvPicPr>
          <p:nvPr/>
        </p:nvPicPr>
        <p:blipFill rotWithShape="1">
          <a:blip r:embed="rId2"/>
          <a:srcRect l="70" t="50550" r="62395" b="-655"/>
          <a:stretch/>
        </p:blipFill>
        <p:spPr>
          <a:xfrm>
            <a:off x="1383612" y="2604710"/>
            <a:ext cx="3305800" cy="2000374"/>
          </a:xfrm>
          <a:prstGeom prst="rect">
            <a:avLst/>
          </a:prstGeom>
        </p:spPr>
      </p:pic>
    </p:spTree>
    <p:extLst>
      <p:ext uri="{BB962C8B-B14F-4D97-AF65-F5344CB8AC3E}">
        <p14:creationId xmlns:p14="http://schemas.microsoft.com/office/powerpoint/2010/main" val="140099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F49A239-8E15-EDF3-A783-21C9FB22B5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14" name="Google Shape;925;p56">
            <a:extLst>
              <a:ext uri="{FF2B5EF4-FFF2-40B4-BE49-F238E27FC236}">
                <a16:creationId xmlns:a16="http://schemas.microsoft.com/office/drawing/2014/main" id="{5472E862-4198-AB9F-A64E-4413C2826D8E}"/>
              </a:ext>
            </a:extLst>
          </p:cNvPr>
          <p:cNvSpPr txBox="1"/>
          <p:nvPr/>
        </p:nvSpPr>
        <p:spPr>
          <a:xfrm>
            <a:off x="5770974" y="774046"/>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u="sng" dirty="0">
                <a:solidFill>
                  <a:schemeClr val="dk1"/>
                </a:solidFill>
                <a:latin typeface="Kanit"/>
                <a:ea typeface="Kanit"/>
                <a:cs typeface="Kanit"/>
                <a:sym typeface="Kanit"/>
              </a:rPr>
              <a:t> Visual Comparison</a:t>
            </a:r>
            <a:endParaRPr sz="2400" b="1" u="sng" dirty="0">
              <a:solidFill>
                <a:schemeClr val="dk1"/>
              </a:solidFill>
              <a:latin typeface="Kanit"/>
              <a:ea typeface="Kanit"/>
              <a:cs typeface="Kanit"/>
              <a:sym typeface="Kanit"/>
            </a:endParaRPr>
          </a:p>
        </p:txBody>
      </p:sp>
      <p:sp>
        <p:nvSpPr>
          <p:cNvPr id="15" name="Google Shape;894;p55">
            <a:extLst>
              <a:ext uri="{FF2B5EF4-FFF2-40B4-BE49-F238E27FC236}">
                <a16:creationId xmlns:a16="http://schemas.microsoft.com/office/drawing/2014/main" id="{BEAFC05F-44B5-9061-394F-845B3E3627A6}"/>
              </a:ext>
            </a:extLst>
          </p:cNvPr>
          <p:cNvSpPr txBox="1">
            <a:spLocks/>
          </p:cNvSpPr>
          <p:nvPr/>
        </p:nvSpPr>
        <p:spPr>
          <a:xfrm>
            <a:off x="1410112" y="335249"/>
            <a:ext cx="3279300" cy="4613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Comparisons</a:t>
            </a:r>
          </a:p>
        </p:txBody>
      </p:sp>
      <p:pic>
        <p:nvPicPr>
          <p:cNvPr id="10" name="Picture 9" descr="A graph of a function&#10;&#10;Description automatically generated with medium confidence">
            <a:extLst>
              <a:ext uri="{FF2B5EF4-FFF2-40B4-BE49-F238E27FC236}">
                <a16:creationId xmlns:a16="http://schemas.microsoft.com/office/drawing/2014/main" id="{C73697C9-903E-978C-6AAE-565B17394564}"/>
              </a:ext>
            </a:extLst>
          </p:cNvPr>
          <p:cNvPicPr>
            <a:picLocks noChangeAspect="1"/>
          </p:cNvPicPr>
          <p:nvPr/>
        </p:nvPicPr>
        <p:blipFill rotWithShape="1">
          <a:blip r:embed="rId2"/>
          <a:srcRect l="343" t="-110" r="33522" b="50444"/>
          <a:stretch/>
        </p:blipFill>
        <p:spPr>
          <a:xfrm>
            <a:off x="515709" y="989813"/>
            <a:ext cx="5140373" cy="1715680"/>
          </a:xfrm>
          <a:prstGeom prst="rect">
            <a:avLst/>
          </a:prstGeom>
        </p:spPr>
      </p:pic>
      <p:pic>
        <p:nvPicPr>
          <p:cNvPr id="13" name="Picture 12">
            <a:extLst>
              <a:ext uri="{FF2B5EF4-FFF2-40B4-BE49-F238E27FC236}">
                <a16:creationId xmlns:a16="http://schemas.microsoft.com/office/drawing/2014/main" id="{D279B02C-46CA-D43A-B0F4-337125A70C5C}"/>
              </a:ext>
            </a:extLst>
          </p:cNvPr>
          <p:cNvPicPr>
            <a:picLocks noChangeAspect="1"/>
          </p:cNvPicPr>
          <p:nvPr/>
        </p:nvPicPr>
        <p:blipFill>
          <a:blip r:embed="rId3"/>
          <a:srcRect l="549" r="549"/>
          <a:stretch/>
        </p:blipFill>
        <p:spPr>
          <a:xfrm>
            <a:off x="479383" y="989813"/>
            <a:ext cx="5213023" cy="1715680"/>
          </a:xfrm>
          <a:prstGeom prst="rect">
            <a:avLst/>
          </a:prstGeom>
        </p:spPr>
      </p:pic>
      <p:pic>
        <p:nvPicPr>
          <p:cNvPr id="23" name="Picture 22" descr="A graph of a number of values&#10;&#10;Description automatically generated with medium confidence">
            <a:extLst>
              <a:ext uri="{FF2B5EF4-FFF2-40B4-BE49-F238E27FC236}">
                <a16:creationId xmlns:a16="http://schemas.microsoft.com/office/drawing/2014/main" id="{1090E243-097C-00BA-B660-00DD7D45B223}"/>
              </a:ext>
            </a:extLst>
          </p:cNvPr>
          <p:cNvPicPr>
            <a:picLocks noChangeAspect="1"/>
          </p:cNvPicPr>
          <p:nvPr/>
        </p:nvPicPr>
        <p:blipFill>
          <a:blip r:embed="rId4"/>
          <a:stretch>
            <a:fillRect/>
          </a:stretch>
        </p:blipFill>
        <p:spPr>
          <a:xfrm>
            <a:off x="361454" y="2823266"/>
            <a:ext cx="5596968" cy="1865656"/>
          </a:xfrm>
          <a:prstGeom prst="rect">
            <a:avLst/>
          </a:prstGeom>
        </p:spPr>
      </p:pic>
      <p:pic>
        <p:nvPicPr>
          <p:cNvPr id="25" name="Picture 24" descr="A graph of a graph with numbers and a line&#10;&#10;Description automatically generated">
            <a:extLst>
              <a:ext uri="{FF2B5EF4-FFF2-40B4-BE49-F238E27FC236}">
                <a16:creationId xmlns:a16="http://schemas.microsoft.com/office/drawing/2014/main" id="{6CA04059-A5D4-7072-CBE1-AA7D9318B6A2}"/>
              </a:ext>
            </a:extLst>
          </p:cNvPr>
          <p:cNvPicPr>
            <a:picLocks noChangeAspect="1"/>
          </p:cNvPicPr>
          <p:nvPr/>
        </p:nvPicPr>
        <p:blipFill>
          <a:blip r:embed="rId5"/>
          <a:stretch>
            <a:fillRect/>
          </a:stretch>
        </p:blipFill>
        <p:spPr>
          <a:xfrm>
            <a:off x="6050350" y="2823266"/>
            <a:ext cx="2878173" cy="1865656"/>
          </a:xfrm>
          <a:prstGeom prst="rect">
            <a:avLst/>
          </a:prstGeom>
        </p:spPr>
      </p:pic>
      <p:sp>
        <p:nvSpPr>
          <p:cNvPr id="27" name="TextBox 26">
            <a:extLst>
              <a:ext uri="{FF2B5EF4-FFF2-40B4-BE49-F238E27FC236}">
                <a16:creationId xmlns:a16="http://schemas.microsoft.com/office/drawing/2014/main" id="{BCA3A08A-0555-81A0-F156-5CA850E79831}"/>
              </a:ext>
            </a:extLst>
          </p:cNvPr>
          <p:cNvSpPr txBox="1"/>
          <p:nvPr/>
        </p:nvSpPr>
        <p:spPr>
          <a:xfrm>
            <a:off x="5935350" y="1229867"/>
            <a:ext cx="2623711" cy="954107"/>
          </a:xfrm>
          <a:prstGeom prst="rect">
            <a:avLst/>
          </a:prstGeom>
          <a:noFill/>
        </p:spPr>
        <p:txBody>
          <a:bodyPr wrap="square">
            <a:spAutoFit/>
          </a:bodyPr>
          <a:lstStyle/>
          <a:p>
            <a:r>
              <a:rPr lang="en-US" dirty="0">
                <a:solidFill>
                  <a:schemeClr val="tx1"/>
                </a:solidFill>
              </a:rPr>
              <a:t>The uniform posterior trend shown in 05 observations continues in CE for all test injections  </a:t>
            </a:r>
          </a:p>
        </p:txBody>
      </p:sp>
    </p:spTree>
    <p:extLst>
      <p:ext uri="{BB962C8B-B14F-4D97-AF65-F5344CB8AC3E}">
        <p14:creationId xmlns:p14="http://schemas.microsoft.com/office/powerpoint/2010/main" val="385706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595300" y="328052"/>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grpSp>
        <p:nvGrpSpPr>
          <p:cNvPr id="513" name="Google Shape;513;p42"/>
          <p:cNvGrpSpPr/>
          <p:nvPr/>
        </p:nvGrpSpPr>
        <p:grpSpPr>
          <a:xfrm>
            <a:off x="505957" y="1269940"/>
            <a:ext cx="1771443" cy="257690"/>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11" name="Google Shape;722;p50">
            <a:extLst>
              <a:ext uri="{FF2B5EF4-FFF2-40B4-BE49-F238E27FC236}">
                <a16:creationId xmlns:a16="http://schemas.microsoft.com/office/drawing/2014/main" id="{938A2038-B282-B82E-A146-CB622F63AAD3}"/>
              </a:ext>
            </a:extLst>
          </p:cNvPr>
          <p:cNvSpPr txBox="1">
            <a:spLocks/>
          </p:cNvSpPr>
          <p:nvPr/>
        </p:nvSpPr>
        <p:spPr>
          <a:xfrm>
            <a:off x="384902" y="642074"/>
            <a:ext cx="2171400" cy="43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solidFill>
                  <a:schemeClr val="tx1"/>
                </a:solidFill>
              </a:rPr>
              <a:t>KL Divergence Test </a:t>
            </a:r>
          </a:p>
        </p:txBody>
      </p:sp>
      <p:pic>
        <p:nvPicPr>
          <p:cNvPr id="3" name="Picture 2" descr="A graph with red and blue dots&#10;&#10;Description automatically generated">
            <a:extLst>
              <a:ext uri="{FF2B5EF4-FFF2-40B4-BE49-F238E27FC236}">
                <a16:creationId xmlns:a16="http://schemas.microsoft.com/office/drawing/2014/main" id="{8ED3D7A9-25BD-3506-1854-F58672AEFD79}"/>
              </a:ext>
            </a:extLst>
          </p:cNvPr>
          <p:cNvPicPr>
            <a:picLocks noChangeAspect="1"/>
          </p:cNvPicPr>
          <p:nvPr/>
        </p:nvPicPr>
        <p:blipFill>
          <a:blip r:embed="rId3"/>
          <a:stretch>
            <a:fillRect/>
          </a:stretch>
        </p:blipFill>
        <p:spPr>
          <a:xfrm>
            <a:off x="2783357" y="631561"/>
            <a:ext cx="6072924" cy="4048616"/>
          </a:xfrm>
          <a:prstGeom prst="rect">
            <a:avLst/>
          </a:prstGeom>
        </p:spPr>
      </p:pic>
      <p:pic>
        <p:nvPicPr>
          <p:cNvPr id="4" name="Picture 3">
            <a:extLst>
              <a:ext uri="{FF2B5EF4-FFF2-40B4-BE49-F238E27FC236}">
                <a16:creationId xmlns:a16="http://schemas.microsoft.com/office/drawing/2014/main" id="{DC95EEB9-4FF7-57A2-6E8E-8B9CE37318BD}"/>
              </a:ext>
            </a:extLst>
          </p:cNvPr>
          <p:cNvPicPr>
            <a:picLocks noChangeAspect="1"/>
          </p:cNvPicPr>
          <p:nvPr/>
        </p:nvPicPr>
        <p:blipFill>
          <a:blip r:embed="rId4"/>
          <a:srcRect/>
          <a:stretch/>
        </p:blipFill>
        <p:spPr>
          <a:xfrm>
            <a:off x="2783357" y="631561"/>
            <a:ext cx="6072924" cy="4048616"/>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09DF557-04AC-AC1A-7B9D-D3C68946B8A3}"/>
                  </a:ext>
                </a:extLst>
              </p:cNvPr>
              <p:cNvSpPr txBox="1"/>
              <p:nvPr/>
            </p:nvSpPr>
            <p:spPr>
              <a:xfrm>
                <a:off x="0" y="1573450"/>
                <a:ext cx="2969443" cy="5425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i="1">
                              <a:solidFill>
                                <a:schemeClr val="tx1"/>
                              </a:solidFill>
                              <a:latin typeface="Cambria Math" panose="02040503050406030204" pitchFamily="18" charset="0"/>
                            </a:rPr>
                            <m:t>𝐾𝐿</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𝑃</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e>
                      </m:d>
                      <m:r>
                        <a:rPr lang="en-US" i="0">
                          <a:solidFill>
                            <a:schemeClr val="tx1"/>
                          </a:solidFill>
                          <a:latin typeface="Cambria Math" panose="02040503050406030204" pitchFamily="18" charset="0"/>
                        </a:rPr>
                        <m:t>=</m:t>
                      </m:r>
                      <m:nary>
                        <m:naryPr>
                          <m:chr m:val="∑"/>
                          <m:limLoc m:val="subSup"/>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𝑥</m:t>
                          </m:r>
                        </m:sub>
                        <m:sup/>
                        <m:e>
                          <m:r>
                            <a:rPr lang="en-US" i="1">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e>
                      </m:nary>
                      <m:r>
                        <a:rPr lang="en-US" b="0" i="1" smtClean="0">
                          <a:solidFill>
                            <a:schemeClr val="tx1"/>
                          </a:solidFill>
                          <a:latin typeface="Cambria Math" panose="02040503050406030204" pitchFamily="18" charset="0"/>
                        </a:rPr>
                        <m:t>𝑙𝑜𝑔</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num>
                        <m:den>
                          <m:r>
                            <a:rPr lang="en-US" i="1">
                              <a:solidFill>
                                <a:schemeClr val="tx1"/>
                              </a:solidFill>
                              <a:latin typeface="Cambria Math" panose="02040503050406030204" pitchFamily="18" charset="0"/>
                            </a:rPr>
                            <m:t>𝑄</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den>
                      </m:f>
                    </m:oMath>
                  </m:oMathPara>
                </a14:m>
                <a:endParaRPr lang="en-US" dirty="0">
                  <a:solidFill>
                    <a:schemeClr val="tx1"/>
                  </a:solidFill>
                </a:endParaRPr>
              </a:p>
            </p:txBody>
          </p:sp>
        </mc:Choice>
        <mc:Fallback>
          <p:sp>
            <p:nvSpPr>
              <p:cNvPr id="14" name="TextBox 13">
                <a:extLst>
                  <a:ext uri="{FF2B5EF4-FFF2-40B4-BE49-F238E27FC236}">
                    <a16:creationId xmlns:a16="http://schemas.microsoft.com/office/drawing/2014/main" id="{D09DF557-04AC-AC1A-7B9D-D3C68946B8A3}"/>
                  </a:ext>
                </a:extLst>
              </p:cNvPr>
              <p:cNvSpPr txBox="1">
                <a:spLocks noRot="1" noChangeAspect="1" noMove="1" noResize="1" noEditPoints="1" noAdjustHandles="1" noChangeArrowheads="1" noChangeShapeType="1" noTextEdit="1"/>
              </p:cNvSpPr>
              <p:nvPr/>
            </p:nvSpPr>
            <p:spPr>
              <a:xfrm>
                <a:off x="0" y="1573450"/>
                <a:ext cx="2969443" cy="542521"/>
              </a:xfrm>
              <a:prstGeom prst="rect">
                <a:avLst/>
              </a:prstGeom>
              <a:blipFill>
                <a:blip r:embed="rId5"/>
                <a:stretch>
                  <a:fillRect t="-129545" b="-20227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16E7EB-265F-5176-7358-8407D7778F07}"/>
              </a:ext>
            </a:extLst>
          </p:cNvPr>
          <p:cNvSpPr txBox="1"/>
          <p:nvPr/>
        </p:nvSpPr>
        <p:spPr>
          <a:xfrm>
            <a:off x="456422" y="2215352"/>
            <a:ext cx="2028360" cy="1815882"/>
          </a:xfrm>
          <a:prstGeom prst="rect">
            <a:avLst/>
          </a:prstGeom>
          <a:noFill/>
        </p:spPr>
        <p:txBody>
          <a:bodyPr wrap="square" rtlCol="0">
            <a:spAutoFit/>
          </a:bodyPr>
          <a:lstStyle/>
          <a:p>
            <a:r>
              <a:rPr lang="en-US" dirty="0">
                <a:solidFill>
                  <a:schemeClr val="tx1"/>
                </a:solidFill>
              </a:rPr>
              <a:t>Taking the KL divergence of a prior distribution for parameter and the constructed Posteriors via PE, allows us to see how </a:t>
            </a:r>
            <a:r>
              <a:rPr lang="en-US" b="1" dirty="0">
                <a:solidFill>
                  <a:schemeClr val="tx1"/>
                </a:solidFill>
              </a:rPr>
              <a:t>informative </a:t>
            </a:r>
            <a:r>
              <a:rPr lang="en-US" dirty="0">
                <a:solidFill>
                  <a:schemeClr val="tx1"/>
                </a:solidFill>
              </a:rPr>
              <a:t> the distributions are.</a:t>
            </a:r>
          </a:p>
        </p:txBody>
      </p:sp>
    </p:spTree>
    <p:extLst>
      <p:ext uri="{BB962C8B-B14F-4D97-AF65-F5344CB8AC3E}">
        <p14:creationId xmlns:p14="http://schemas.microsoft.com/office/powerpoint/2010/main" val="3507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grpSp>
        <p:nvGrpSpPr>
          <p:cNvPr id="513" name="Google Shape;513;p42"/>
          <p:cNvGrpSpPr/>
          <p:nvPr/>
        </p:nvGrpSpPr>
        <p:grpSpPr>
          <a:xfrm>
            <a:off x="2476899" y="828957"/>
            <a:ext cx="3405157" cy="159030"/>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29" name="Google Shape;894;p55">
            <a:extLst>
              <a:ext uri="{FF2B5EF4-FFF2-40B4-BE49-F238E27FC236}">
                <a16:creationId xmlns:a16="http://schemas.microsoft.com/office/drawing/2014/main" id="{64F27E2C-4C50-AC62-095F-7BD54CE91DCC}"/>
              </a:ext>
            </a:extLst>
          </p:cNvPr>
          <p:cNvSpPr txBox="1">
            <a:spLocks/>
          </p:cNvSpPr>
          <p:nvPr/>
        </p:nvSpPr>
        <p:spPr>
          <a:xfrm>
            <a:off x="2490659" y="28922"/>
            <a:ext cx="3647342" cy="10579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Speed Comparisons</a:t>
            </a:r>
          </a:p>
        </p:txBody>
      </p:sp>
      <p:sp>
        <p:nvSpPr>
          <p:cNvPr id="31" name="Google Shape;894;p55">
            <a:extLst>
              <a:ext uri="{FF2B5EF4-FFF2-40B4-BE49-F238E27FC236}">
                <a16:creationId xmlns:a16="http://schemas.microsoft.com/office/drawing/2014/main" id="{A7F9747D-2535-C206-EE02-60FC6B1ED75B}"/>
              </a:ext>
            </a:extLst>
          </p:cNvPr>
          <p:cNvSpPr txBox="1">
            <a:spLocks/>
          </p:cNvSpPr>
          <p:nvPr/>
        </p:nvSpPr>
        <p:spPr>
          <a:xfrm>
            <a:off x="397264" y="562786"/>
            <a:ext cx="2181864" cy="532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500" dirty="0"/>
              <a:t>GWFish</a:t>
            </a:r>
            <a:r>
              <a:rPr lang="en-US" sz="2800" dirty="0"/>
              <a:t>  </a:t>
            </a: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202AE64A-E75B-FE13-DC30-599E8F50E109}"/>
                  </a:ext>
                </a:extLst>
              </p:cNvPr>
              <p:cNvSpPr txBox="1"/>
              <p:nvPr/>
            </p:nvSpPr>
            <p:spPr>
              <a:xfrm>
                <a:off x="390580" y="1765287"/>
                <a:ext cx="2552352" cy="366519"/>
              </a:xfrm>
              <a:prstGeom prst="rect">
                <a:avLst/>
              </a:prstGeom>
              <a:noFill/>
            </p:spPr>
            <p:txBody>
              <a:bodyPr wrap="square">
                <a:spAutoFit/>
              </a:bodyPr>
              <a:lstStyle/>
              <a:p>
                <a:pPr/>
                <a:r>
                  <a:rPr lang="en-US" sz="1800" b="1" dirty="0">
                    <a:solidFill>
                      <a:schemeClr val="tx1"/>
                    </a:solidFill>
                  </a:rPr>
                  <a:t>LIGO </a:t>
                </a:r>
                <a14:m>
                  <m:oMath xmlns:m="http://schemas.openxmlformats.org/officeDocument/2006/math">
                    <m:r>
                      <a:rPr lang="en-US" sz="1800" b="1">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𝟏𝟎𝟕</m:t>
                    </m:r>
                    <m:r>
                      <a:rPr lang="en-US" sz="1800" b="1" i="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𝟓</m:t>
                    </m:r>
                    <m:r>
                      <a:rPr lang="en-US" sz="1800" b="1" i="1" smtClean="0">
                        <a:solidFill>
                          <a:schemeClr val="tx1"/>
                        </a:solidFill>
                        <a:latin typeface="Cambria Math" panose="02040503050406030204" pitchFamily="18" charset="0"/>
                        <a:ea typeface="Cambria Math" panose="02040503050406030204" pitchFamily="18" charset="0"/>
                      </a:rPr>
                      <m:t> </m:t>
                    </m:r>
                    <m:r>
                      <a:rPr lang="en-US" sz="1800" b="1" i="1" smtClean="0">
                        <a:solidFill>
                          <a:schemeClr val="tx1"/>
                        </a:solidFill>
                        <a:latin typeface="Cambria Math" panose="02040503050406030204" pitchFamily="18" charset="0"/>
                        <a:ea typeface="Cambria Math" panose="02040503050406030204" pitchFamily="18" charset="0"/>
                      </a:rPr>
                      <m:t>𝒔</m:t>
                    </m:r>
                  </m:oMath>
                </a14:m>
                <a:endParaRPr lang="en-US" sz="1800" dirty="0">
                  <a:solidFill>
                    <a:schemeClr val="tx1"/>
                  </a:solidFill>
                </a:endParaRPr>
              </a:p>
            </p:txBody>
          </p:sp>
        </mc:Choice>
        <mc:Fallback>
          <p:sp>
            <p:nvSpPr>
              <p:cNvPr id="32" name="TextBox 31">
                <a:extLst>
                  <a:ext uri="{FF2B5EF4-FFF2-40B4-BE49-F238E27FC236}">
                    <a16:creationId xmlns:a16="http://schemas.microsoft.com/office/drawing/2014/main" id="{202AE64A-E75B-FE13-DC30-599E8F50E109}"/>
                  </a:ext>
                </a:extLst>
              </p:cNvPr>
              <p:cNvSpPr txBox="1">
                <a:spLocks noRot="1" noChangeAspect="1" noMove="1" noResize="1" noEditPoints="1" noAdjustHandles="1" noChangeArrowheads="1" noChangeShapeType="1" noTextEdit="1"/>
              </p:cNvSpPr>
              <p:nvPr/>
            </p:nvSpPr>
            <p:spPr>
              <a:xfrm>
                <a:off x="390580" y="1765287"/>
                <a:ext cx="2552352" cy="366519"/>
              </a:xfrm>
              <a:prstGeom prst="rect">
                <a:avLst/>
              </a:prstGeom>
              <a:blipFill>
                <a:blip r:embed="rId3"/>
                <a:stretch>
                  <a:fillRect l="-1980" t="-10345" b="-27586"/>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3C6C53A1-019C-84C8-A1DC-D2FD5D6F1DEA}"/>
              </a:ext>
            </a:extLst>
          </p:cNvPr>
          <p:cNvSpPr txBox="1"/>
          <p:nvPr/>
        </p:nvSpPr>
        <p:spPr>
          <a:xfrm>
            <a:off x="5795181" y="1758645"/>
            <a:ext cx="2633728" cy="369332"/>
          </a:xfrm>
          <a:prstGeom prst="rect">
            <a:avLst/>
          </a:prstGeom>
          <a:noFill/>
        </p:spPr>
        <p:txBody>
          <a:bodyPr wrap="square">
            <a:spAutoFit/>
          </a:bodyPr>
          <a:lstStyle/>
          <a:p>
            <a:r>
              <a:rPr lang="en-US" sz="1800" b="1" dirty="0">
                <a:solidFill>
                  <a:schemeClr val="tx1"/>
                </a:solidFill>
              </a:rPr>
              <a:t>LIGO </a:t>
            </a:r>
            <a:r>
              <a:rPr lang="en-US" sz="1800" b="1" dirty="0">
                <a:solidFill>
                  <a:schemeClr val="tx1"/>
                </a:solidFill>
                <a:latin typeface="Cambria Math" panose="02040503050406030204" pitchFamily="18" charset="0"/>
                <a:ea typeface="Cambria Math" panose="02040503050406030204" pitchFamily="18" charset="0"/>
              </a:rPr>
              <a:t>6-8</a:t>
            </a:r>
            <a:r>
              <a:rPr lang="en-US" sz="1800" dirty="0">
                <a:solidFill>
                  <a:schemeClr val="tx1"/>
                </a:solidFill>
                <a:latin typeface="Cambria Math" panose="02040503050406030204" pitchFamily="18" charset="0"/>
                <a:ea typeface="Cambria Math" panose="02040503050406030204" pitchFamily="18" charset="0"/>
              </a:rPr>
              <a:t> </a:t>
            </a:r>
            <a:r>
              <a:rPr lang="en-US" sz="1800" i="1" dirty="0">
                <a:solidFill>
                  <a:schemeClr val="tx1"/>
                </a:solidFill>
                <a:latin typeface="Cambria Math" panose="02040503050406030204" pitchFamily="18" charset="0"/>
                <a:ea typeface="Cambria Math" panose="02040503050406030204" pitchFamily="18" charset="0"/>
              </a:rPr>
              <a:t>hours</a:t>
            </a:r>
            <a:r>
              <a:rPr lang="en-US" sz="1800" dirty="0">
                <a:solidFill>
                  <a:schemeClr val="tx1"/>
                </a:solidFill>
                <a:latin typeface="Cambria Math" panose="02040503050406030204" pitchFamily="18" charset="0"/>
                <a:ea typeface="Cambria Math" panose="02040503050406030204" pitchFamily="18" charset="0"/>
              </a:rPr>
              <a:t>  </a:t>
            </a:r>
          </a:p>
        </p:txBody>
      </p:sp>
      <p:sp>
        <p:nvSpPr>
          <p:cNvPr id="40" name="Google Shape;894;p55">
            <a:extLst>
              <a:ext uri="{FF2B5EF4-FFF2-40B4-BE49-F238E27FC236}">
                <a16:creationId xmlns:a16="http://schemas.microsoft.com/office/drawing/2014/main" id="{4E45CE86-C368-9EB6-8000-4175D8368F41}"/>
              </a:ext>
            </a:extLst>
          </p:cNvPr>
          <p:cNvSpPr txBox="1">
            <a:spLocks/>
          </p:cNvSpPr>
          <p:nvPr/>
        </p:nvSpPr>
        <p:spPr>
          <a:xfrm>
            <a:off x="6386312" y="556888"/>
            <a:ext cx="2181864" cy="532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500" dirty="0"/>
              <a:t>Bilby</a:t>
            </a:r>
          </a:p>
        </p:txBody>
      </p:sp>
      <p:pic>
        <p:nvPicPr>
          <p:cNvPr id="58" name="Picture 57" descr="A black background with a black square&#10;&#10;Description automatically generated with medium confidence">
            <a:extLst>
              <a:ext uri="{FF2B5EF4-FFF2-40B4-BE49-F238E27FC236}">
                <a16:creationId xmlns:a16="http://schemas.microsoft.com/office/drawing/2014/main" id="{56334A88-BEE6-92EB-28F1-7F102B9B0715}"/>
              </a:ext>
            </a:extLst>
          </p:cNvPr>
          <p:cNvPicPr>
            <a:picLocks noChangeAspect="1"/>
          </p:cNvPicPr>
          <p:nvPr/>
        </p:nvPicPr>
        <p:blipFill>
          <a:blip r:embed="rId4"/>
          <a:stretch>
            <a:fillRect/>
          </a:stretch>
        </p:blipFill>
        <p:spPr>
          <a:xfrm>
            <a:off x="247408" y="2173329"/>
            <a:ext cx="2331719" cy="777240"/>
          </a:xfrm>
          <a:prstGeom prst="rect">
            <a:avLst/>
          </a:prstGeom>
        </p:spPr>
      </p:pic>
      <p:pic>
        <p:nvPicPr>
          <p:cNvPr id="60" name="Picture 59" descr="A black background with a black square&#10;&#10;Description automatically generated with medium confidence">
            <a:extLst>
              <a:ext uri="{FF2B5EF4-FFF2-40B4-BE49-F238E27FC236}">
                <a16:creationId xmlns:a16="http://schemas.microsoft.com/office/drawing/2014/main" id="{7C3E7C23-0ADF-679A-901D-09850675D621}"/>
              </a:ext>
            </a:extLst>
          </p:cNvPr>
          <p:cNvPicPr>
            <a:picLocks noChangeAspect="1"/>
          </p:cNvPicPr>
          <p:nvPr/>
        </p:nvPicPr>
        <p:blipFill>
          <a:blip r:embed="rId5"/>
          <a:stretch>
            <a:fillRect/>
          </a:stretch>
        </p:blipFill>
        <p:spPr>
          <a:xfrm>
            <a:off x="5334000" y="3537114"/>
            <a:ext cx="2331719" cy="777240"/>
          </a:xfrm>
          <a:prstGeom prst="rect">
            <a:avLst/>
          </a:prstGeom>
        </p:spPr>
      </p:pic>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AD05A773-D470-D5A8-7126-49D43E94C7AA}"/>
                  </a:ext>
                </a:extLst>
              </p:cNvPr>
              <p:cNvSpPr txBox="1"/>
              <p:nvPr/>
            </p:nvSpPr>
            <p:spPr>
              <a:xfrm>
                <a:off x="390580" y="3098794"/>
                <a:ext cx="2552352" cy="366519"/>
              </a:xfrm>
              <a:prstGeom prst="rect">
                <a:avLst/>
              </a:prstGeom>
              <a:noFill/>
            </p:spPr>
            <p:txBody>
              <a:bodyPr wrap="square">
                <a:spAutoFit/>
              </a:bodyPr>
              <a:lstStyle/>
              <a:p>
                <a:pPr/>
                <a:r>
                  <a:rPr lang="en-US" sz="1800" b="1" dirty="0">
                    <a:solidFill>
                      <a:schemeClr val="tx1"/>
                    </a:solidFill>
                  </a:rPr>
                  <a:t>CE </a:t>
                </a:r>
                <a14:m>
                  <m:oMath xmlns:m="http://schemas.openxmlformats.org/officeDocument/2006/math">
                    <m:r>
                      <a:rPr lang="en-US" sz="1800" b="1">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𝟒𝟎</m:t>
                    </m:r>
                    <m:r>
                      <a:rPr lang="en-US" sz="1800" b="1" i="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𝟑</m:t>
                    </m:r>
                    <m:r>
                      <a:rPr lang="en-US" sz="1800" b="1" i="1" smtClean="0">
                        <a:solidFill>
                          <a:schemeClr val="tx1"/>
                        </a:solidFill>
                        <a:latin typeface="Cambria Math" panose="02040503050406030204" pitchFamily="18" charset="0"/>
                        <a:ea typeface="Cambria Math" panose="02040503050406030204" pitchFamily="18" charset="0"/>
                      </a:rPr>
                      <m:t> </m:t>
                    </m:r>
                    <m:r>
                      <a:rPr lang="en-US" sz="1800" b="1" i="1" smtClean="0">
                        <a:solidFill>
                          <a:schemeClr val="tx1"/>
                        </a:solidFill>
                        <a:latin typeface="Cambria Math" panose="02040503050406030204" pitchFamily="18" charset="0"/>
                        <a:ea typeface="Cambria Math" panose="02040503050406030204" pitchFamily="18" charset="0"/>
                      </a:rPr>
                      <m:t>𝒔</m:t>
                    </m:r>
                  </m:oMath>
                </a14:m>
                <a:endParaRPr lang="en-US" sz="1800" dirty="0">
                  <a:solidFill>
                    <a:schemeClr val="tx1"/>
                  </a:solidFill>
                </a:endParaRPr>
              </a:p>
            </p:txBody>
          </p:sp>
        </mc:Choice>
        <mc:Fallback>
          <p:sp>
            <p:nvSpPr>
              <p:cNvPr id="61" name="TextBox 60">
                <a:extLst>
                  <a:ext uri="{FF2B5EF4-FFF2-40B4-BE49-F238E27FC236}">
                    <a16:creationId xmlns:a16="http://schemas.microsoft.com/office/drawing/2014/main" id="{AD05A773-D470-D5A8-7126-49D43E94C7AA}"/>
                  </a:ext>
                </a:extLst>
              </p:cNvPr>
              <p:cNvSpPr txBox="1">
                <a:spLocks noRot="1" noChangeAspect="1" noMove="1" noResize="1" noEditPoints="1" noAdjustHandles="1" noChangeArrowheads="1" noChangeShapeType="1" noTextEdit="1"/>
              </p:cNvSpPr>
              <p:nvPr/>
            </p:nvSpPr>
            <p:spPr>
              <a:xfrm>
                <a:off x="390580" y="3098794"/>
                <a:ext cx="2552352" cy="366519"/>
              </a:xfrm>
              <a:prstGeom prst="rect">
                <a:avLst/>
              </a:prstGeom>
              <a:blipFill>
                <a:blip r:embed="rId6"/>
                <a:stretch>
                  <a:fillRect l="-1980" t="-6667" b="-26667"/>
                </a:stretch>
              </a:blipFill>
            </p:spPr>
            <p:txBody>
              <a:bodyPr/>
              <a:lstStyle/>
              <a:p>
                <a:r>
                  <a:rPr lang="en-US">
                    <a:noFill/>
                  </a:rPr>
                  <a:t> </a:t>
                </a:r>
              </a:p>
            </p:txBody>
          </p:sp>
        </mc:Fallback>
      </mc:AlternateContent>
      <p:pic>
        <p:nvPicPr>
          <p:cNvPr id="63" name="Picture 62" descr="A black background with a black square&#10;&#10;Description automatically generated with medium confidence">
            <a:extLst>
              <a:ext uri="{FF2B5EF4-FFF2-40B4-BE49-F238E27FC236}">
                <a16:creationId xmlns:a16="http://schemas.microsoft.com/office/drawing/2014/main" id="{61F13F39-5AFA-EE6D-3F7F-F64F0488C3CD}"/>
              </a:ext>
            </a:extLst>
          </p:cNvPr>
          <p:cNvPicPr>
            <a:picLocks noChangeAspect="1"/>
          </p:cNvPicPr>
          <p:nvPr/>
        </p:nvPicPr>
        <p:blipFill>
          <a:blip r:embed="rId7"/>
          <a:stretch>
            <a:fillRect/>
          </a:stretch>
        </p:blipFill>
        <p:spPr>
          <a:xfrm>
            <a:off x="247408" y="3537114"/>
            <a:ext cx="2331720" cy="777240"/>
          </a:xfrm>
          <a:prstGeom prst="rect">
            <a:avLst/>
          </a:prstGeom>
        </p:spPr>
      </p:pic>
      <p:pic>
        <p:nvPicPr>
          <p:cNvPr id="450" name="Picture 449" descr="A black background with a black square&#10;&#10;Description automatically generated with medium confidence">
            <a:extLst>
              <a:ext uri="{FF2B5EF4-FFF2-40B4-BE49-F238E27FC236}">
                <a16:creationId xmlns:a16="http://schemas.microsoft.com/office/drawing/2014/main" id="{2596CB9A-5537-75CB-9B0D-0BB584C3EC89}"/>
              </a:ext>
            </a:extLst>
          </p:cNvPr>
          <p:cNvPicPr>
            <a:picLocks noChangeAspect="1"/>
          </p:cNvPicPr>
          <p:nvPr/>
        </p:nvPicPr>
        <p:blipFill>
          <a:blip r:embed="rId8"/>
          <a:stretch>
            <a:fillRect/>
          </a:stretch>
        </p:blipFill>
        <p:spPr>
          <a:xfrm>
            <a:off x="5334000" y="2168548"/>
            <a:ext cx="2331720" cy="777240"/>
          </a:xfrm>
          <a:prstGeom prst="rect">
            <a:avLst/>
          </a:prstGeom>
        </p:spPr>
      </p:pic>
      <p:sp>
        <p:nvSpPr>
          <p:cNvPr id="451" name="TextBox 450">
            <a:extLst>
              <a:ext uri="{FF2B5EF4-FFF2-40B4-BE49-F238E27FC236}">
                <a16:creationId xmlns:a16="http://schemas.microsoft.com/office/drawing/2014/main" id="{E36DE844-2CD6-2E4A-0677-F0FDB2138497}"/>
              </a:ext>
            </a:extLst>
          </p:cNvPr>
          <p:cNvSpPr txBox="1"/>
          <p:nvPr/>
        </p:nvSpPr>
        <p:spPr>
          <a:xfrm>
            <a:off x="5663034" y="3095981"/>
            <a:ext cx="2142359" cy="369332"/>
          </a:xfrm>
          <a:prstGeom prst="rect">
            <a:avLst/>
          </a:prstGeom>
          <a:noFill/>
        </p:spPr>
        <p:txBody>
          <a:bodyPr wrap="square">
            <a:spAutoFit/>
          </a:bodyPr>
          <a:lstStyle/>
          <a:p>
            <a:pPr/>
            <a:r>
              <a:rPr lang="en-US" sz="1800" b="1" dirty="0">
                <a:solidFill>
                  <a:schemeClr val="tx1"/>
                </a:solidFill>
              </a:rPr>
              <a:t>CE </a:t>
            </a:r>
            <a:r>
              <a:rPr lang="en-US" sz="1800" dirty="0">
                <a:solidFill>
                  <a:schemeClr val="tx1"/>
                </a:solidFill>
                <a:latin typeface="Cambria Math" panose="02040503050406030204" pitchFamily="18" charset="0"/>
                <a:ea typeface="Cambria Math" panose="02040503050406030204" pitchFamily="18" charset="0"/>
              </a:rPr>
              <a:t>24+ </a:t>
            </a:r>
            <a:r>
              <a:rPr lang="en-US" sz="1800" i="1" dirty="0">
                <a:solidFill>
                  <a:schemeClr val="tx1"/>
                </a:solidFill>
                <a:latin typeface="Cambria Math" panose="02040503050406030204" pitchFamily="18" charset="0"/>
                <a:ea typeface="Cambria Math" panose="02040503050406030204" pitchFamily="18" charset="0"/>
              </a:rPr>
              <a:t>hours</a:t>
            </a:r>
            <a:r>
              <a:rPr lang="en-US" sz="1800" dirty="0">
                <a:solidFill>
                  <a:schemeClr val="tx1"/>
                </a:solidFill>
                <a:latin typeface="Cambria Math" panose="02040503050406030204" pitchFamily="18" charset="0"/>
                <a:ea typeface="Cambria Math" panose="02040503050406030204" pitchFamily="18" charset="0"/>
              </a:rPr>
              <a:t>  </a:t>
            </a:r>
          </a:p>
        </p:txBody>
      </p:sp>
      <p:sp>
        <p:nvSpPr>
          <p:cNvPr id="452" name="Google Shape;894;p55">
            <a:extLst>
              <a:ext uri="{FF2B5EF4-FFF2-40B4-BE49-F238E27FC236}">
                <a16:creationId xmlns:a16="http://schemas.microsoft.com/office/drawing/2014/main" id="{B69B8B1A-B632-7996-1F8A-DD367EB708F6}"/>
              </a:ext>
            </a:extLst>
          </p:cNvPr>
          <p:cNvSpPr txBox="1">
            <a:spLocks/>
          </p:cNvSpPr>
          <p:nvPr/>
        </p:nvSpPr>
        <p:spPr>
          <a:xfrm>
            <a:off x="315166" y="1033864"/>
            <a:ext cx="2552351" cy="7090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1800" dirty="0"/>
              <a:t>Time to construct posteriors </a:t>
            </a:r>
          </a:p>
        </p:txBody>
      </p:sp>
      <p:sp>
        <p:nvSpPr>
          <p:cNvPr id="454" name="Google Shape;894;p55">
            <a:extLst>
              <a:ext uri="{FF2B5EF4-FFF2-40B4-BE49-F238E27FC236}">
                <a16:creationId xmlns:a16="http://schemas.microsoft.com/office/drawing/2014/main" id="{3030BDFA-5B75-1A2D-3271-87480A8187E8}"/>
              </a:ext>
            </a:extLst>
          </p:cNvPr>
          <p:cNvSpPr txBox="1">
            <a:spLocks/>
          </p:cNvSpPr>
          <p:nvPr/>
        </p:nvSpPr>
        <p:spPr>
          <a:xfrm>
            <a:off x="6049532" y="975109"/>
            <a:ext cx="2552351" cy="7090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1800" dirty="0"/>
              <a:t>Time to construct posteriors </a:t>
            </a:r>
          </a:p>
        </p:txBody>
      </p:sp>
    </p:spTree>
    <p:extLst>
      <p:ext uri="{BB962C8B-B14F-4D97-AF65-F5344CB8AC3E}">
        <p14:creationId xmlns:p14="http://schemas.microsoft.com/office/powerpoint/2010/main" val="264384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grpSp>
        <p:nvGrpSpPr>
          <p:cNvPr id="513" name="Google Shape;513;p42"/>
          <p:cNvGrpSpPr/>
          <p:nvPr/>
        </p:nvGrpSpPr>
        <p:grpSpPr>
          <a:xfrm>
            <a:off x="2476899" y="828957"/>
            <a:ext cx="3405157" cy="159030"/>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2" name="Google Shape;894;p55">
            <a:extLst>
              <a:ext uri="{FF2B5EF4-FFF2-40B4-BE49-F238E27FC236}">
                <a16:creationId xmlns:a16="http://schemas.microsoft.com/office/drawing/2014/main" id="{6D0982FB-542F-10FA-A37B-0AED6E5C8444}"/>
              </a:ext>
            </a:extLst>
          </p:cNvPr>
          <p:cNvSpPr txBox="1">
            <a:spLocks/>
          </p:cNvSpPr>
          <p:nvPr/>
        </p:nvSpPr>
        <p:spPr>
          <a:xfrm>
            <a:off x="2923550" y="-10586"/>
            <a:ext cx="5076757" cy="10911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Conclusions</a:t>
            </a:r>
          </a:p>
        </p:txBody>
      </p:sp>
      <mc:AlternateContent xmlns:mc="http://schemas.openxmlformats.org/markup-compatibility/2006">
        <mc:Choice xmlns:a14="http://schemas.microsoft.com/office/drawing/2010/main" Requires="a14">
          <p:sp>
            <p:nvSpPr>
              <p:cNvPr id="4" name="Google Shape;958;p58">
                <a:extLst>
                  <a:ext uri="{FF2B5EF4-FFF2-40B4-BE49-F238E27FC236}">
                    <a16:creationId xmlns:a16="http://schemas.microsoft.com/office/drawing/2014/main" id="{CFD566A2-C7D1-5A8E-D849-21474A14BC1A}"/>
                  </a:ext>
                </a:extLst>
              </p:cNvPr>
              <p:cNvSpPr txBox="1">
                <a:spLocks noGrp="1"/>
              </p:cNvSpPr>
              <p:nvPr>
                <p:ph type="subTitle" idx="1"/>
              </p:nvPr>
            </p:nvSpPr>
            <p:spPr>
              <a:xfrm>
                <a:off x="321477" y="1159811"/>
                <a:ext cx="8107432" cy="291589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 </a:t>
                </a:r>
              </a:p>
              <a:p>
                <a:pPr marL="0" indent="0" algn="just"/>
                <a:r>
                  <a:rPr lang="en" dirty="0"/>
                  <a:t>1. As expected CE showed a dramatic increase in capability and reliab</a:t>
                </a:r>
                <a:r>
                  <a:rPr lang="en-US" dirty="0"/>
                  <a:t>i</a:t>
                </a:r>
                <a:r>
                  <a:rPr lang="en" dirty="0"/>
                  <a:t>lity in  all comparable</a:t>
                </a:r>
                <a:r>
                  <a:rPr lang="en-US" dirty="0">
                    <a:latin typeface="Arial" panose="020B0604020202020204" pitchFamily="34" charset="0"/>
                  </a:rPr>
                  <a:t> quantities to current LIGO detectors, providing higher accuracies, precisions and more informative distributions </a:t>
                </a:r>
                <a:endParaRPr lang="en" dirty="0"/>
              </a:p>
              <a:p>
                <a:pPr marL="0" lvl="0" indent="0" algn="just" rtl="0">
                  <a:spcBef>
                    <a:spcPts val="0"/>
                  </a:spcBef>
                  <a:spcAft>
                    <a:spcPts val="0"/>
                  </a:spcAft>
                  <a:buNone/>
                </a:pPr>
                <a:endParaRPr lang="en" dirty="0"/>
              </a:p>
              <a:p>
                <a:pPr marL="0" lvl="0" indent="0" algn="just"/>
                <a:r>
                  <a:rPr lang="en" dirty="0"/>
                  <a:t>2. Although magnitudes faster, a F</a:t>
                </a:r>
                <a:r>
                  <a:rPr lang="en-US" dirty="0"/>
                  <a:t>i</a:t>
                </a:r>
                <a:r>
                  <a:rPr lang="en" dirty="0" err="1"/>
                  <a:t>sher</a:t>
                </a:r>
                <a:r>
                  <a:rPr lang="en" dirty="0"/>
                  <a:t> matrix doesn’t seem reliable for LIGO detectors due to non uniform posteriors . Though for spec</a:t>
                </a:r>
                <a:r>
                  <a:rPr lang="en-US" dirty="0"/>
                  <a:t>i</a:t>
                </a:r>
                <a:r>
                  <a:rPr lang="en" dirty="0"/>
                  <a:t>fic intrinsic parameters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𝑐</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𝜙</m:t>
                        </m:r>
                      </m:e>
                      <m:sub>
                        <m:r>
                          <a:rPr lang="en-US" b="0" i="1" smtClean="0">
                            <a:solidFill>
                              <a:schemeClr val="tx1"/>
                            </a:solidFill>
                            <a:latin typeface="Cambria Math" panose="02040503050406030204" pitchFamily="18" charset="0"/>
                          </a:rPr>
                          <m:t>𝑗𝑙</m:t>
                        </m:r>
                      </m:sub>
                    </m:sSub>
                  </m:oMath>
                </a14:m>
                <a:r>
                  <a:rPr lang="en-US" b="0" dirty="0">
                    <a:solidFill>
                      <a:schemeClr val="tx1"/>
                    </a:solidFill>
                  </a:rPr>
                  <a:t> </a:t>
                </a:r>
                <a:r>
                  <a:rPr lang="en-US" dirty="0">
                    <a:solidFill>
                      <a:schemeClr val="tx1"/>
                    </a:solidFill>
                  </a:rPr>
                  <a:t>, there is evidence to suggest that a fisher matrix can be a reliable source of PE in CE since they are roughly uniform and have similar kl divergences to GWFish</a:t>
                </a:r>
              </a:p>
              <a:p>
                <a:pPr marL="0" lvl="0" indent="0"/>
                <a:endParaRPr lang="en-US" dirty="0">
                  <a:solidFill>
                    <a:schemeClr val="tx1"/>
                  </a:solidFill>
                </a:endParaRPr>
              </a:p>
              <a:p>
                <a:pPr marL="0" lvl="0" indent="0"/>
                <a:endParaRPr lang="en-US" dirty="0">
                  <a:solidFill>
                    <a:schemeClr val="tx1"/>
                  </a:solidFill>
                </a:endParaRPr>
              </a:p>
              <a:p>
                <a:pPr marL="0" lvl="0" indent="0" algn="l" rtl="0">
                  <a:spcBef>
                    <a:spcPts val="0"/>
                  </a:spcBef>
                  <a:spcAft>
                    <a:spcPts val="0"/>
                  </a:spcAft>
                  <a:buNone/>
                </a:pPr>
                <a:endParaRPr lang="en-US" dirty="0">
                  <a:latin typeface="Arial" panose="020B0604020202020204" pitchFamily="34" charset="0"/>
                </a:endParaRPr>
              </a:p>
              <a:p>
                <a:pPr marL="0" lvl="0" indent="0" algn="l" rtl="0">
                  <a:spcBef>
                    <a:spcPts val="0"/>
                  </a:spcBef>
                  <a:spcAft>
                    <a:spcPts val="0"/>
                  </a:spcAft>
                  <a:buNone/>
                </a:pPr>
                <a:endParaRPr lang="en-US" dirty="0">
                  <a:latin typeface="Arial" panose="020B0604020202020204" pitchFamily="34" charset="0"/>
                </a:endParaRPr>
              </a:p>
              <a:p>
                <a:pPr marL="0" lvl="0" indent="0" algn="l" rtl="0">
                  <a:spcBef>
                    <a:spcPts val="0"/>
                  </a:spcBef>
                  <a:spcAft>
                    <a:spcPts val="0"/>
                  </a:spcAft>
                  <a:buNone/>
                </a:pPr>
                <a:r>
                  <a:rPr lang="en-US" dirty="0">
                    <a:latin typeface="Arial" panose="020B0604020202020204" pitchFamily="34" charset="0"/>
                  </a:rPr>
                  <a:t> </a:t>
                </a:r>
              </a:p>
              <a:p>
                <a:pPr marL="0" lvl="0" indent="0" algn="l" rtl="0">
                  <a:spcBef>
                    <a:spcPts val="0"/>
                  </a:spcBef>
                  <a:spcAft>
                    <a:spcPts val="0"/>
                  </a:spcAft>
                </a:pPr>
                <a:endParaRPr lang="en-US" dirty="0"/>
              </a:p>
              <a:p>
                <a:pPr marL="0" lvl="0" indent="0" algn="l" rtl="0">
                  <a:spcBef>
                    <a:spcPts val="0"/>
                  </a:spcBef>
                  <a:spcAft>
                    <a:spcPts val="0"/>
                  </a:spcAft>
                </a:pPr>
                <a:endParaRPr dirty="0"/>
              </a:p>
            </p:txBody>
          </p:sp>
        </mc:Choice>
        <mc:Fallback>
          <p:sp>
            <p:nvSpPr>
              <p:cNvPr id="4" name="Google Shape;958;p58">
                <a:extLst>
                  <a:ext uri="{FF2B5EF4-FFF2-40B4-BE49-F238E27FC236}">
                    <a16:creationId xmlns:a16="http://schemas.microsoft.com/office/drawing/2014/main" id="{CFD566A2-C7D1-5A8E-D849-21474A14BC1A}"/>
                  </a:ext>
                </a:extLst>
              </p:cNvPr>
              <p:cNvSpPr txBox="1">
                <a:spLocks noGrp="1" noRot="1" noChangeAspect="1" noMove="1" noResize="1" noEditPoints="1" noAdjustHandles="1" noChangeArrowheads="1" noChangeShapeType="1" noTextEdit="1"/>
              </p:cNvSpPr>
              <p:nvPr>
                <p:ph type="subTitle" idx="1"/>
              </p:nvPr>
            </p:nvSpPr>
            <p:spPr>
              <a:xfrm>
                <a:off x="321477" y="1159811"/>
                <a:ext cx="8107432" cy="2915892"/>
              </a:xfrm>
              <a:prstGeom prst="rect">
                <a:avLst/>
              </a:prstGeom>
              <a:blipFill>
                <a:blip r:embed="rId3"/>
                <a:stretch>
                  <a:fillRect l="-156" r="-313"/>
                </a:stretch>
              </a:blipFill>
            </p:spPr>
            <p:txBody>
              <a:bodyPr/>
              <a:lstStyle/>
              <a:p>
                <a:r>
                  <a:rPr lang="en-US">
                    <a:noFill/>
                  </a:rPr>
                  <a:t> </a:t>
                </a:r>
              </a:p>
            </p:txBody>
          </p:sp>
        </mc:Fallback>
      </mc:AlternateContent>
    </p:spTree>
    <p:extLst>
      <p:ext uri="{BB962C8B-B14F-4D97-AF65-F5344CB8AC3E}">
        <p14:creationId xmlns:p14="http://schemas.microsoft.com/office/powerpoint/2010/main" val="179813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grpSp>
        <p:nvGrpSpPr>
          <p:cNvPr id="513" name="Google Shape;513;p42"/>
          <p:cNvGrpSpPr/>
          <p:nvPr/>
        </p:nvGrpSpPr>
        <p:grpSpPr>
          <a:xfrm>
            <a:off x="2476899" y="828957"/>
            <a:ext cx="3405157" cy="159030"/>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2" name="Google Shape;894;p55">
            <a:extLst>
              <a:ext uri="{FF2B5EF4-FFF2-40B4-BE49-F238E27FC236}">
                <a16:creationId xmlns:a16="http://schemas.microsoft.com/office/drawing/2014/main" id="{6D0982FB-542F-10FA-A37B-0AED6E5C8444}"/>
              </a:ext>
            </a:extLst>
          </p:cNvPr>
          <p:cNvSpPr txBox="1">
            <a:spLocks/>
          </p:cNvSpPr>
          <p:nvPr/>
        </p:nvSpPr>
        <p:spPr>
          <a:xfrm>
            <a:off x="2923550" y="-10586"/>
            <a:ext cx="5076757" cy="10911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Future Work </a:t>
            </a:r>
          </a:p>
        </p:txBody>
      </p:sp>
      <p:graphicFrame>
        <p:nvGraphicFramePr>
          <p:cNvPr id="6" name="Diagram 5">
            <a:extLst>
              <a:ext uri="{FF2B5EF4-FFF2-40B4-BE49-F238E27FC236}">
                <a16:creationId xmlns:a16="http://schemas.microsoft.com/office/drawing/2014/main" id="{0354D6A1-959B-5CB0-C3F7-BA91CF886224}"/>
              </a:ext>
            </a:extLst>
          </p:cNvPr>
          <p:cNvGraphicFramePr/>
          <p:nvPr>
            <p:extLst>
              <p:ext uri="{D42A27DB-BD31-4B8C-83A1-F6EECF244321}">
                <p14:modId xmlns:p14="http://schemas.microsoft.com/office/powerpoint/2010/main" val="2931491025"/>
              </p:ext>
            </p:extLst>
          </p:nvPr>
        </p:nvGraphicFramePr>
        <p:xfrm>
          <a:off x="321477" y="1159811"/>
          <a:ext cx="8107432" cy="291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081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461" name="Google Shape;461;p42"/>
          <p:cNvSpPr txBox="1">
            <a:spLocks noGrp="1"/>
          </p:cNvSpPr>
          <p:nvPr>
            <p:ph type="subTitle" idx="1"/>
          </p:nvPr>
        </p:nvSpPr>
        <p:spPr>
          <a:xfrm>
            <a:off x="562603" y="1736438"/>
            <a:ext cx="3922429" cy="1167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National Science Foundation LIGO Laboratory </a:t>
            </a:r>
          </a:p>
          <a:p>
            <a:pPr marL="0" lvl="0" indent="0" algn="ctr" rtl="0">
              <a:spcBef>
                <a:spcPts val="0"/>
              </a:spcBef>
              <a:spcAft>
                <a:spcPts val="0"/>
              </a:spcAft>
              <a:buNone/>
            </a:pPr>
            <a:r>
              <a:rPr lang="en-US" dirty="0"/>
              <a:t>Caltech SFP</a:t>
            </a:r>
          </a:p>
          <a:p>
            <a:pPr marL="0" lvl="0" indent="0" algn="ctr" rtl="0">
              <a:spcBef>
                <a:spcPts val="0"/>
              </a:spcBef>
              <a:spcAft>
                <a:spcPts val="0"/>
              </a:spcAft>
              <a:buNone/>
            </a:pPr>
            <a:r>
              <a:rPr lang="en-US" dirty="0"/>
              <a:t>Alan &amp; Jacob </a:t>
            </a:r>
          </a:p>
          <a:p>
            <a:pPr marL="0" lvl="0" indent="0" algn="ctr" rtl="0">
              <a:spcBef>
                <a:spcPts val="0"/>
              </a:spcBef>
              <a:spcAft>
                <a:spcPts val="0"/>
              </a:spcAft>
              <a:buNone/>
            </a:pPr>
            <a:r>
              <a:rPr lang="en-US" dirty="0"/>
              <a:t> </a:t>
            </a:r>
            <a:endParaRPr dirty="0"/>
          </a:p>
        </p:txBody>
      </p:sp>
      <p:grpSp>
        <p:nvGrpSpPr>
          <p:cNvPr id="509" name="Google Shape;509;p42"/>
          <p:cNvGrpSpPr/>
          <p:nvPr/>
        </p:nvGrpSpPr>
        <p:grpSpPr>
          <a:xfrm>
            <a:off x="4237406" y="731791"/>
            <a:ext cx="409183" cy="434485"/>
            <a:chOff x="3067575" y="1412275"/>
            <a:chExt cx="813000" cy="863100"/>
          </a:xfrm>
        </p:grpSpPr>
        <p:sp>
          <p:nvSpPr>
            <p:cNvPr id="510" name="Google Shape;510;p42"/>
            <p:cNvSpPr/>
            <p:nvPr/>
          </p:nvSpPr>
          <p:spPr>
            <a:xfrm>
              <a:off x="3408675" y="1412275"/>
              <a:ext cx="130800" cy="8631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511" name="Google Shape;511;p42"/>
            <p:cNvSpPr/>
            <p:nvPr/>
          </p:nvSpPr>
          <p:spPr>
            <a:xfrm rot="-3590857">
              <a:off x="3408676" y="1412504"/>
              <a:ext cx="13079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512" name="Google Shape;512;p42"/>
            <p:cNvSpPr/>
            <p:nvPr/>
          </p:nvSpPr>
          <p:spPr>
            <a:xfrm rot="3608459">
              <a:off x="3408666" y="1412403"/>
              <a:ext cx="130758" cy="86288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513" name="Google Shape;513;p42"/>
          <p:cNvGrpSpPr/>
          <p:nvPr/>
        </p:nvGrpSpPr>
        <p:grpSpPr>
          <a:xfrm>
            <a:off x="715224" y="4538325"/>
            <a:ext cx="3351846" cy="70175"/>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2" name="Google Shape;1299;p73">
            <a:extLst>
              <a:ext uri="{FF2B5EF4-FFF2-40B4-BE49-F238E27FC236}">
                <a16:creationId xmlns:a16="http://schemas.microsoft.com/office/drawing/2014/main" id="{42AA5A9E-B0CE-08B4-7F85-70AAB308DA5C}"/>
              </a:ext>
            </a:extLst>
          </p:cNvPr>
          <p:cNvSpPr txBox="1">
            <a:spLocks/>
          </p:cNvSpPr>
          <p:nvPr/>
        </p:nvSpPr>
        <p:spPr>
          <a:xfrm>
            <a:off x="474236" y="677749"/>
            <a:ext cx="3678469" cy="5568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Kanit"/>
              <a:buNone/>
              <a:defRPr sz="7200" b="0"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3600"/>
              <a:buFont typeface="Kanit"/>
              <a:buNone/>
              <a:defRPr sz="3600" b="0" i="0" u="none" strike="noStrike" cap="none">
                <a:solidFill>
                  <a:schemeClr val="dk1"/>
                </a:solidFill>
                <a:latin typeface="Kanit"/>
                <a:ea typeface="Kanit"/>
                <a:cs typeface="Kanit"/>
                <a:sym typeface="Kanit"/>
              </a:defRPr>
            </a:lvl9pPr>
          </a:lstStyle>
          <a:p>
            <a:r>
              <a:rPr lang="en-US" sz="3200"/>
              <a:t>Acknowledgments </a:t>
            </a:r>
            <a:endParaRPr lang="en-US" sz="3200" dirty="0"/>
          </a:p>
        </p:txBody>
      </p:sp>
      <p:pic>
        <p:nvPicPr>
          <p:cNvPr id="3" name="Picture 2">
            <a:extLst>
              <a:ext uri="{FF2B5EF4-FFF2-40B4-BE49-F238E27FC236}">
                <a16:creationId xmlns:a16="http://schemas.microsoft.com/office/drawing/2014/main" id="{958C908D-4FD4-B74A-DF1B-FC4E21AC4B43}"/>
              </a:ext>
            </a:extLst>
          </p:cNvPr>
          <p:cNvPicPr>
            <a:picLocks noChangeAspect="1"/>
          </p:cNvPicPr>
          <p:nvPr/>
        </p:nvPicPr>
        <p:blipFill>
          <a:blip r:embed="rId3"/>
          <a:stretch>
            <a:fillRect/>
          </a:stretch>
        </p:blipFill>
        <p:spPr>
          <a:xfrm>
            <a:off x="4773205" y="389137"/>
            <a:ext cx="1124429" cy="1136536"/>
          </a:xfrm>
          <a:prstGeom prst="rect">
            <a:avLst/>
          </a:prstGeom>
          <a:solidFill>
            <a:schemeClr val="accent2"/>
          </a:solidFill>
        </p:spPr>
      </p:pic>
      <p:pic>
        <p:nvPicPr>
          <p:cNvPr id="4" name="Picture 3">
            <a:extLst>
              <a:ext uri="{FF2B5EF4-FFF2-40B4-BE49-F238E27FC236}">
                <a16:creationId xmlns:a16="http://schemas.microsoft.com/office/drawing/2014/main" id="{2BD81DC1-E91C-1DCC-49B3-B8487431B9E9}"/>
              </a:ext>
            </a:extLst>
          </p:cNvPr>
          <p:cNvPicPr>
            <a:picLocks noChangeAspect="1"/>
          </p:cNvPicPr>
          <p:nvPr/>
        </p:nvPicPr>
        <p:blipFill>
          <a:blip r:embed="rId4"/>
          <a:stretch>
            <a:fillRect/>
          </a:stretch>
        </p:blipFill>
        <p:spPr>
          <a:xfrm>
            <a:off x="6853820" y="418542"/>
            <a:ext cx="1509463" cy="1136536"/>
          </a:xfrm>
          <a:prstGeom prst="rect">
            <a:avLst/>
          </a:prstGeom>
        </p:spPr>
      </p:pic>
      <p:pic>
        <p:nvPicPr>
          <p:cNvPr id="5" name="Picture 4">
            <a:extLst>
              <a:ext uri="{FF2B5EF4-FFF2-40B4-BE49-F238E27FC236}">
                <a16:creationId xmlns:a16="http://schemas.microsoft.com/office/drawing/2014/main" id="{61C16B42-CB60-D3A6-BB7B-FFAC4428BAA5}"/>
              </a:ext>
            </a:extLst>
          </p:cNvPr>
          <p:cNvPicPr>
            <a:picLocks noChangeAspect="1"/>
          </p:cNvPicPr>
          <p:nvPr/>
        </p:nvPicPr>
        <p:blipFill>
          <a:blip r:embed="rId5"/>
          <a:stretch>
            <a:fillRect/>
          </a:stretch>
        </p:blipFill>
        <p:spPr>
          <a:xfrm>
            <a:off x="767308" y="3468360"/>
            <a:ext cx="3674675" cy="972504"/>
          </a:xfrm>
          <a:prstGeom prst="rect">
            <a:avLst/>
          </a:prstGeom>
        </p:spPr>
      </p:pic>
      <p:sp>
        <p:nvSpPr>
          <p:cNvPr id="7" name="TextBox 6">
            <a:extLst>
              <a:ext uri="{FF2B5EF4-FFF2-40B4-BE49-F238E27FC236}">
                <a16:creationId xmlns:a16="http://schemas.microsoft.com/office/drawing/2014/main" id="{180CF625-CFAD-1E89-394F-AE3C8261D054}"/>
              </a:ext>
            </a:extLst>
          </p:cNvPr>
          <p:cNvSpPr txBox="1"/>
          <p:nvPr/>
        </p:nvSpPr>
        <p:spPr>
          <a:xfrm>
            <a:off x="5712903" y="3657600"/>
            <a:ext cx="184731" cy="307777"/>
          </a:xfrm>
          <a:prstGeom prst="rect">
            <a:avLst/>
          </a:prstGeom>
          <a:noFill/>
        </p:spPr>
        <p:txBody>
          <a:bodyPr wrap="none" rtlCol="0">
            <a:spAutoFit/>
          </a:bodyPr>
          <a:lstStyle/>
          <a:p>
            <a:endParaRPr lang="en-US" dirty="0"/>
          </a:p>
        </p:txBody>
      </p:sp>
      <p:pic>
        <p:nvPicPr>
          <p:cNvPr id="9" name="Picture 8" descr="A group of men standing in front of a door&#10;&#10;Description automatically generated">
            <a:extLst>
              <a:ext uri="{FF2B5EF4-FFF2-40B4-BE49-F238E27FC236}">
                <a16:creationId xmlns:a16="http://schemas.microsoft.com/office/drawing/2014/main" id="{3F96EAF9-75AD-F5BE-1DDE-BD37F5952E35}"/>
              </a:ext>
            </a:extLst>
          </p:cNvPr>
          <p:cNvPicPr>
            <a:picLocks noChangeAspect="1"/>
          </p:cNvPicPr>
          <p:nvPr/>
        </p:nvPicPr>
        <p:blipFill>
          <a:blip r:embed="rId6"/>
          <a:stretch>
            <a:fillRect/>
          </a:stretch>
        </p:blipFill>
        <p:spPr>
          <a:xfrm>
            <a:off x="4485032" y="1656740"/>
            <a:ext cx="4289672" cy="3217254"/>
          </a:xfrm>
          <a:prstGeom prst="rect">
            <a:avLst/>
          </a:prstGeom>
        </p:spPr>
      </p:pic>
    </p:spTree>
    <p:extLst>
      <p:ext uri="{BB962C8B-B14F-4D97-AF65-F5344CB8AC3E}">
        <p14:creationId xmlns:p14="http://schemas.microsoft.com/office/powerpoint/2010/main" val="220507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FF32997-9F91-C1EF-EA56-98E3252E792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pic>
        <p:nvPicPr>
          <p:cNvPr id="10" name="Picture 9" descr="A table of accuracy and precision metrics&#10;&#10;Description automatically generated">
            <a:extLst>
              <a:ext uri="{FF2B5EF4-FFF2-40B4-BE49-F238E27FC236}">
                <a16:creationId xmlns:a16="http://schemas.microsoft.com/office/drawing/2014/main" id="{6A0A2797-124E-6EAA-046D-01B01BE5E486}"/>
              </a:ext>
            </a:extLst>
          </p:cNvPr>
          <p:cNvPicPr>
            <a:picLocks noChangeAspect="1"/>
          </p:cNvPicPr>
          <p:nvPr/>
        </p:nvPicPr>
        <p:blipFill>
          <a:blip r:embed="rId2"/>
          <a:stretch>
            <a:fillRect/>
          </a:stretch>
        </p:blipFill>
        <p:spPr>
          <a:xfrm>
            <a:off x="4588459" y="929391"/>
            <a:ext cx="4114800" cy="3121169"/>
          </a:xfrm>
          <a:prstGeom prst="rect">
            <a:avLst/>
          </a:prstGeom>
        </p:spPr>
      </p:pic>
      <p:pic>
        <p:nvPicPr>
          <p:cNvPr id="12" name="Picture 11" descr="A table of accuracy and precision metrics&#10;&#10;Description automatically generated">
            <a:extLst>
              <a:ext uri="{FF2B5EF4-FFF2-40B4-BE49-F238E27FC236}">
                <a16:creationId xmlns:a16="http://schemas.microsoft.com/office/drawing/2014/main" id="{1D58C421-136A-6F01-42D8-149B60AA540B}"/>
              </a:ext>
            </a:extLst>
          </p:cNvPr>
          <p:cNvPicPr>
            <a:picLocks noChangeAspect="1"/>
          </p:cNvPicPr>
          <p:nvPr/>
        </p:nvPicPr>
        <p:blipFill>
          <a:blip r:embed="rId3"/>
          <a:stretch>
            <a:fillRect/>
          </a:stretch>
        </p:blipFill>
        <p:spPr>
          <a:xfrm>
            <a:off x="307631" y="929391"/>
            <a:ext cx="4114800" cy="3121169"/>
          </a:xfrm>
          <a:prstGeom prst="rect">
            <a:avLst/>
          </a:prstGeom>
        </p:spPr>
      </p:pic>
      <p:grpSp>
        <p:nvGrpSpPr>
          <p:cNvPr id="13" name="Google Shape;963;p58">
            <a:extLst>
              <a:ext uri="{FF2B5EF4-FFF2-40B4-BE49-F238E27FC236}">
                <a16:creationId xmlns:a16="http://schemas.microsoft.com/office/drawing/2014/main" id="{62330AD9-2D4B-01AC-FA81-E3174F6E04AD}"/>
              </a:ext>
            </a:extLst>
          </p:cNvPr>
          <p:cNvGrpSpPr/>
          <p:nvPr/>
        </p:nvGrpSpPr>
        <p:grpSpPr>
          <a:xfrm rot="5400000">
            <a:off x="2665079" y="2531044"/>
            <a:ext cx="3689705" cy="91220"/>
            <a:chOff x="4759925" y="4538325"/>
            <a:chExt cx="3678900" cy="70175"/>
          </a:xfrm>
        </p:grpSpPr>
        <p:cxnSp>
          <p:nvCxnSpPr>
            <p:cNvPr id="14" name="Google Shape;964;p58">
              <a:extLst>
                <a:ext uri="{FF2B5EF4-FFF2-40B4-BE49-F238E27FC236}">
                  <a16:creationId xmlns:a16="http://schemas.microsoft.com/office/drawing/2014/main" id="{1F80DD03-0B7F-CD1D-A118-2307F52EDE59}"/>
                </a:ext>
              </a:extLst>
            </p:cNvPr>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965;p58">
              <a:extLst>
                <a:ext uri="{FF2B5EF4-FFF2-40B4-BE49-F238E27FC236}">
                  <a16:creationId xmlns:a16="http://schemas.microsoft.com/office/drawing/2014/main" id="{C1537CEF-9896-3B40-CC0F-113AD79F701D}"/>
                </a:ext>
              </a:extLst>
            </p:cNvPr>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16" name="Google Shape;925;p56">
            <a:extLst>
              <a:ext uri="{FF2B5EF4-FFF2-40B4-BE49-F238E27FC236}">
                <a16:creationId xmlns:a16="http://schemas.microsoft.com/office/drawing/2014/main" id="{231A26D5-4F4E-3202-BAE8-727DD6C0DDD5}"/>
              </a:ext>
            </a:extLst>
          </p:cNvPr>
          <p:cNvSpPr txBox="1"/>
          <p:nvPr/>
        </p:nvSpPr>
        <p:spPr>
          <a:xfrm>
            <a:off x="876859" y="4421507"/>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dk1"/>
                </a:solidFill>
                <a:latin typeface="Kanit"/>
                <a:ea typeface="Kanit"/>
                <a:cs typeface="Kanit"/>
                <a:sym typeface="Kanit"/>
              </a:rPr>
              <a:t>LIGO Results  </a:t>
            </a:r>
            <a:endParaRPr sz="2400" dirty="0">
              <a:solidFill>
                <a:schemeClr val="dk1"/>
              </a:solidFill>
              <a:latin typeface="Kanit"/>
              <a:ea typeface="Kanit"/>
              <a:cs typeface="Kanit"/>
              <a:sym typeface="Kanit"/>
            </a:endParaRPr>
          </a:p>
        </p:txBody>
      </p:sp>
      <p:sp>
        <p:nvSpPr>
          <p:cNvPr id="17" name="Google Shape;925;p56">
            <a:extLst>
              <a:ext uri="{FF2B5EF4-FFF2-40B4-BE49-F238E27FC236}">
                <a16:creationId xmlns:a16="http://schemas.microsoft.com/office/drawing/2014/main" id="{1F60D121-E67A-30D3-68C8-F1C8EFFB8EC3}"/>
              </a:ext>
            </a:extLst>
          </p:cNvPr>
          <p:cNvSpPr txBox="1"/>
          <p:nvPr/>
        </p:nvSpPr>
        <p:spPr>
          <a:xfrm>
            <a:off x="5157687" y="4472830"/>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dk1"/>
                </a:solidFill>
                <a:latin typeface="Kanit"/>
                <a:ea typeface="Kanit"/>
                <a:cs typeface="Kanit"/>
                <a:sym typeface="Kanit"/>
              </a:rPr>
              <a:t>CE Results  </a:t>
            </a:r>
            <a:endParaRPr sz="2400" dirty="0">
              <a:solidFill>
                <a:schemeClr val="dk1"/>
              </a:solidFill>
              <a:latin typeface="Kanit"/>
              <a:ea typeface="Kanit"/>
              <a:cs typeface="Kanit"/>
              <a:sym typeface="Kanit"/>
            </a:endParaRPr>
          </a:p>
        </p:txBody>
      </p:sp>
      <p:sp>
        <p:nvSpPr>
          <p:cNvPr id="18" name="Google Shape;894;p55">
            <a:extLst>
              <a:ext uri="{FF2B5EF4-FFF2-40B4-BE49-F238E27FC236}">
                <a16:creationId xmlns:a16="http://schemas.microsoft.com/office/drawing/2014/main" id="{99E76CE2-0F64-F95C-2C20-44BB0BEAAA60}"/>
              </a:ext>
            </a:extLst>
          </p:cNvPr>
          <p:cNvSpPr txBox="1">
            <a:spLocks/>
          </p:cNvSpPr>
          <p:nvPr/>
        </p:nvSpPr>
        <p:spPr>
          <a:xfrm>
            <a:off x="2862911" y="347334"/>
            <a:ext cx="3279300" cy="4613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GWFish Results</a:t>
            </a:r>
          </a:p>
        </p:txBody>
      </p:sp>
    </p:spTree>
    <p:extLst>
      <p:ext uri="{BB962C8B-B14F-4D97-AF65-F5344CB8AC3E}">
        <p14:creationId xmlns:p14="http://schemas.microsoft.com/office/powerpoint/2010/main" val="57956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9307-EBF3-2620-003E-DF21FD40DF4B}"/>
              </a:ext>
            </a:extLst>
          </p:cNvPr>
          <p:cNvSpPr>
            <a:spLocks noGrp="1"/>
          </p:cNvSpPr>
          <p:nvPr>
            <p:ph type="title"/>
          </p:nvPr>
        </p:nvSpPr>
        <p:spPr>
          <a:xfrm>
            <a:off x="2582562" y="535001"/>
            <a:ext cx="3978876" cy="728699"/>
          </a:xfrm>
        </p:spPr>
        <p:txBody>
          <a:bodyPr/>
          <a:lstStyle/>
          <a:p>
            <a:r>
              <a:rPr lang="en-US" sz="3200" b="1" u="sng" dirty="0"/>
              <a:t>Introduction to PE</a:t>
            </a:r>
          </a:p>
        </p:txBody>
      </p:sp>
      <p:sp>
        <p:nvSpPr>
          <p:cNvPr id="5" name="Slide Number Placeholder 4">
            <a:extLst>
              <a:ext uri="{FF2B5EF4-FFF2-40B4-BE49-F238E27FC236}">
                <a16:creationId xmlns:a16="http://schemas.microsoft.com/office/drawing/2014/main" id="{2C38CB63-E4DE-63C6-C269-CAB1A40C19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dirty="0"/>
          </a:p>
        </p:txBody>
      </p:sp>
      <p:pic>
        <p:nvPicPr>
          <p:cNvPr id="8" name="Picture 7" descr="A black and white card with white text&#10;&#10;Description automatically generated">
            <a:extLst>
              <a:ext uri="{FF2B5EF4-FFF2-40B4-BE49-F238E27FC236}">
                <a16:creationId xmlns:a16="http://schemas.microsoft.com/office/drawing/2014/main" id="{3842E283-A2DE-A984-68E0-B5EB4E597448}"/>
              </a:ext>
            </a:extLst>
          </p:cNvPr>
          <p:cNvPicPr>
            <a:picLocks noChangeAspect="1"/>
          </p:cNvPicPr>
          <p:nvPr/>
        </p:nvPicPr>
        <p:blipFill>
          <a:blip r:embed="rId2"/>
          <a:stretch>
            <a:fillRect/>
          </a:stretch>
        </p:blipFill>
        <p:spPr>
          <a:xfrm>
            <a:off x="4768819" y="1583049"/>
            <a:ext cx="3775663" cy="2967640"/>
          </a:xfrm>
          <a:prstGeom prst="rect">
            <a:avLst/>
          </a:prstGeom>
          <a:scene3d>
            <a:camera prst="orthographicFront"/>
            <a:lightRig rig="threePt" dir="t"/>
          </a:scene3d>
          <a:sp3d>
            <a:bevelT/>
          </a:sp3d>
        </p:spPr>
      </p:pic>
      <p:pic>
        <p:nvPicPr>
          <p:cNvPr id="10" name="Picture 9">
            <a:extLst>
              <a:ext uri="{FF2B5EF4-FFF2-40B4-BE49-F238E27FC236}">
                <a16:creationId xmlns:a16="http://schemas.microsoft.com/office/drawing/2014/main" id="{F7346E04-5BB7-F198-B39C-E92F89964015}"/>
              </a:ext>
            </a:extLst>
          </p:cNvPr>
          <p:cNvPicPr>
            <a:picLocks noChangeAspect="1"/>
          </p:cNvPicPr>
          <p:nvPr/>
        </p:nvPicPr>
        <p:blipFill>
          <a:blip r:embed="rId3"/>
          <a:stretch>
            <a:fillRect/>
          </a:stretch>
        </p:blipFill>
        <p:spPr>
          <a:xfrm>
            <a:off x="396306" y="1260700"/>
            <a:ext cx="3978877" cy="3609338"/>
          </a:xfrm>
          <a:prstGeom prst="rect">
            <a:avLst/>
          </a:prstGeom>
        </p:spPr>
      </p:pic>
    </p:spTree>
    <p:extLst>
      <p:ext uri="{BB962C8B-B14F-4D97-AF65-F5344CB8AC3E}">
        <p14:creationId xmlns:p14="http://schemas.microsoft.com/office/powerpoint/2010/main" val="39298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66"/>
          <p:cNvSpPr txBox="1">
            <a:spLocks noGrp="1"/>
          </p:cNvSpPr>
          <p:nvPr>
            <p:ph type="title"/>
          </p:nvPr>
        </p:nvSpPr>
        <p:spPr>
          <a:xfrm>
            <a:off x="430275" y="39456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Methods of PE </a:t>
            </a:r>
          </a:p>
        </p:txBody>
      </p:sp>
      <p:sp>
        <p:nvSpPr>
          <p:cNvPr id="1140" name="Google Shape;1140;p66"/>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
        <p:nvSpPr>
          <p:cNvPr id="1141" name="Google Shape;1141;p66"/>
          <p:cNvSpPr/>
          <p:nvPr/>
        </p:nvSpPr>
        <p:spPr>
          <a:xfrm>
            <a:off x="430275" y="3355979"/>
            <a:ext cx="1376100" cy="1376100"/>
          </a:xfrm>
          <a:prstGeom prst="ellipse">
            <a:avLst/>
          </a:prstGeom>
          <a:solidFill>
            <a:srgbClr val="945937">
              <a:alpha val="443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Kanit"/>
                <a:ea typeface="Kanit"/>
                <a:cs typeface="Kanit"/>
                <a:sym typeface="Kanit"/>
              </a:rPr>
              <a:t>Fisher information matrix</a:t>
            </a:r>
            <a:endParaRPr sz="1200" b="1" dirty="0">
              <a:solidFill>
                <a:schemeClr val="dk1"/>
              </a:solidFill>
              <a:latin typeface="Kanit"/>
              <a:ea typeface="Kanit"/>
              <a:cs typeface="Kanit"/>
              <a:sym typeface="Kanit"/>
            </a:endParaRPr>
          </a:p>
        </p:txBody>
      </p:sp>
      <p:sp>
        <p:nvSpPr>
          <p:cNvPr id="1142" name="Google Shape;1142;p66"/>
          <p:cNvSpPr/>
          <p:nvPr/>
        </p:nvSpPr>
        <p:spPr>
          <a:xfrm>
            <a:off x="814185" y="2103034"/>
            <a:ext cx="1376100" cy="1376100"/>
          </a:xfrm>
          <a:prstGeom prst="ellipse">
            <a:avLst/>
          </a:prstGeom>
          <a:solidFill>
            <a:srgbClr val="F9F9F9">
              <a:alpha val="443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Kanit"/>
                <a:ea typeface="Kanit"/>
                <a:cs typeface="Kanit"/>
                <a:sym typeface="Kanit"/>
              </a:rPr>
              <a:t>Simulation based likelihood free </a:t>
            </a:r>
            <a:endParaRPr sz="1200" b="1" dirty="0">
              <a:solidFill>
                <a:schemeClr val="dk1"/>
              </a:solidFill>
              <a:latin typeface="Kanit"/>
              <a:ea typeface="Kanit"/>
              <a:cs typeface="Kanit"/>
              <a:sym typeface="Kanit"/>
            </a:endParaRPr>
          </a:p>
        </p:txBody>
      </p:sp>
      <p:sp>
        <p:nvSpPr>
          <p:cNvPr id="1143" name="Google Shape;1143;p66"/>
          <p:cNvSpPr/>
          <p:nvPr/>
        </p:nvSpPr>
        <p:spPr>
          <a:xfrm>
            <a:off x="1502235" y="1083436"/>
            <a:ext cx="1376100" cy="1376100"/>
          </a:xfrm>
          <a:prstGeom prst="ellipse">
            <a:avLst/>
          </a:prstGeom>
          <a:solidFill>
            <a:srgbClr val="FFB673">
              <a:alpha val="424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Kanit"/>
                <a:ea typeface="Kanit"/>
                <a:cs typeface="Kanit"/>
                <a:sym typeface="Kanit"/>
              </a:rPr>
              <a:t>Bayesian Inference Likelihood based </a:t>
            </a:r>
            <a:endParaRPr sz="1200" b="1" dirty="0">
              <a:solidFill>
                <a:schemeClr val="dk1"/>
              </a:solidFill>
              <a:latin typeface="Kanit"/>
              <a:ea typeface="Kanit"/>
              <a:cs typeface="Kanit"/>
              <a:sym typeface="Kanit"/>
            </a:endParaRPr>
          </a:p>
        </p:txBody>
      </p:sp>
      <p:sp>
        <p:nvSpPr>
          <p:cNvPr id="1144" name="Google Shape;1144;p66"/>
          <p:cNvSpPr txBox="1"/>
          <p:nvPr/>
        </p:nvSpPr>
        <p:spPr>
          <a:xfrm>
            <a:off x="2755423" y="3951058"/>
            <a:ext cx="3375802" cy="722053"/>
          </a:xfrm>
          <a:prstGeom prst="rect">
            <a:avLst/>
          </a:prstGeom>
          <a:noFill/>
          <a:ln>
            <a:noFill/>
          </a:ln>
        </p:spPr>
        <p:txBody>
          <a:bodyPr spcFirstLastPara="1" wrap="square" lIns="91425" tIns="91425" rIns="91425" bIns="91425" anchor="t" anchorCtr="0">
            <a:noAutofit/>
          </a:bodyPr>
          <a:lstStyle/>
          <a:p>
            <a:r>
              <a:rPr lang="en" sz="1200" b="1" dirty="0">
                <a:solidFill>
                  <a:schemeClr val="dk1"/>
                </a:solidFill>
                <a:latin typeface="Open Sans"/>
                <a:ea typeface="Open Sans"/>
                <a:cs typeface="Open Sans"/>
                <a:sym typeface="Open Sans"/>
              </a:rPr>
              <a:t>Approximates </a:t>
            </a:r>
            <a:r>
              <a:rPr lang="en" sz="1200" dirty="0">
                <a:solidFill>
                  <a:schemeClr val="dk1"/>
                </a:solidFill>
                <a:latin typeface="Open Sans"/>
                <a:ea typeface="Open Sans"/>
                <a:cs typeface="Open Sans"/>
                <a:sym typeface="Open Sans"/>
              </a:rPr>
              <a:t>likelihood to assume the </a:t>
            </a:r>
            <a:r>
              <a:rPr lang="en-US" sz="1200" dirty="0">
                <a:solidFill>
                  <a:schemeClr val="dk1"/>
                </a:solidFill>
                <a:latin typeface="Open Sans"/>
                <a:ea typeface="Open Sans"/>
                <a:cs typeface="Open Sans"/>
                <a:sym typeface="Open Sans"/>
              </a:rPr>
              <a:t>error distributions</a:t>
            </a:r>
            <a:br>
              <a:rPr lang="en-US" sz="1200" dirty="0">
                <a:solidFill>
                  <a:schemeClr val="dk1"/>
                </a:solidFill>
                <a:latin typeface="Open Sans"/>
                <a:ea typeface="Open Sans"/>
                <a:cs typeface="Open Sans"/>
                <a:sym typeface="Open Sans"/>
              </a:rPr>
            </a:br>
            <a:r>
              <a:rPr lang="en-US" sz="1200" dirty="0">
                <a:solidFill>
                  <a:schemeClr val="dk1"/>
                </a:solidFill>
                <a:latin typeface="Open Sans"/>
                <a:ea typeface="Open Sans"/>
                <a:cs typeface="Open Sans"/>
                <a:sym typeface="Open Sans"/>
              </a:rPr>
              <a:t>in the parameter errors are Gaussian</a:t>
            </a:r>
            <a:endParaRPr sz="1200" b="1" dirty="0">
              <a:solidFill>
                <a:schemeClr val="dk1"/>
              </a:solidFill>
              <a:latin typeface="Open Sans"/>
              <a:ea typeface="Open Sans"/>
              <a:cs typeface="Open Sans"/>
              <a:sym typeface="Open Sans"/>
            </a:endParaRPr>
          </a:p>
        </p:txBody>
      </p:sp>
      <p:sp>
        <p:nvSpPr>
          <p:cNvPr id="1145" name="Google Shape;1145;p66"/>
          <p:cNvSpPr txBox="1"/>
          <p:nvPr/>
        </p:nvSpPr>
        <p:spPr>
          <a:xfrm>
            <a:off x="4392571" y="2380642"/>
            <a:ext cx="1933800" cy="399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dk1"/>
                </a:solidFill>
                <a:latin typeface="Kanit"/>
                <a:ea typeface="Kanit"/>
                <a:cs typeface="Kanit"/>
                <a:sym typeface="Kanit"/>
              </a:rPr>
              <a:t>Dingo</a:t>
            </a:r>
            <a:endParaRPr sz="2400" dirty="0">
              <a:solidFill>
                <a:schemeClr val="dk1"/>
              </a:solidFill>
              <a:latin typeface="Kanit"/>
              <a:ea typeface="Kanit"/>
              <a:cs typeface="Kanit"/>
              <a:sym typeface="Kanit"/>
            </a:endParaRPr>
          </a:p>
        </p:txBody>
      </p:sp>
      <p:sp>
        <p:nvSpPr>
          <p:cNvPr id="1146" name="Google Shape;1146;p66"/>
          <p:cNvSpPr txBox="1"/>
          <p:nvPr/>
        </p:nvSpPr>
        <p:spPr>
          <a:xfrm>
            <a:off x="4821547" y="919845"/>
            <a:ext cx="1075848" cy="41671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Kanit"/>
                <a:ea typeface="Kanit"/>
                <a:cs typeface="Kanit"/>
                <a:sym typeface="Kanit"/>
              </a:rPr>
              <a:t>Bilby </a:t>
            </a:r>
            <a:endParaRPr sz="2400" dirty="0">
              <a:solidFill>
                <a:schemeClr val="dk1"/>
              </a:solidFill>
              <a:latin typeface="Kanit"/>
              <a:ea typeface="Kanit"/>
              <a:cs typeface="Kanit"/>
              <a:sym typeface="Kanit"/>
            </a:endParaRPr>
          </a:p>
        </p:txBody>
      </p:sp>
      <mc:AlternateContent xmlns:mc="http://schemas.openxmlformats.org/markup-compatibility/2006">
        <mc:Choice xmlns:a14="http://schemas.microsoft.com/office/drawing/2010/main" Requires="a14">
          <p:sp>
            <p:nvSpPr>
              <p:cNvPr id="1147" name="Google Shape;1147;p66"/>
              <p:cNvSpPr txBox="1"/>
              <p:nvPr/>
            </p:nvSpPr>
            <p:spPr>
              <a:xfrm>
                <a:off x="4197425" y="2702973"/>
                <a:ext cx="1933800" cy="447900"/>
              </a:xfrm>
              <a:prstGeom prst="rect">
                <a:avLst/>
              </a:prstGeom>
              <a:noFill/>
              <a:ln>
                <a:noFill/>
              </a:ln>
            </p:spPr>
            <p:txBody>
              <a:bodyPr spcFirstLastPara="1" wrap="square" lIns="91425" tIns="91425" rIns="91425" bIns="91425" anchor="t" anchorCtr="0">
                <a:noAutofit/>
              </a:bodyPr>
              <a:lstStyle/>
              <a:p>
                <a:pPr lvl="0"/>
                <a:r>
                  <a:rPr lang="en" sz="1200" dirty="0">
                    <a:solidFill>
                      <a:schemeClr val="dk1"/>
                    </a:solidFill>
                    <a:latin typeface="Open Sans"/>
                    <a:ea typeface="Open Sans"/>
                    <a:cs typeface="Open Sans"/>
                    <a:sym typeface="Open Sans"/>
                  </a:rPr>
                  <a:t>Uses Likelihood to </a:t>
                </a:r>
                <a:r>
                  <a:rPr lang="en" sz="1200" b="1" dirty="0">
                    <a:solidFill>
                      <a:schemeClr val="dk1"/>
                    </a:solidFill>
                    <a:latin typeface="Open Sans"/>
                    <a:ea typeface="Open Sans"/>
                    <a:cs typeface="Open Sans"/>
                    <a:sym typeface="Open Sans"/>
                  </a:rPr>
                  <a:t>Simulate </a:t>
                </a:r>
                <a:r>
                  <a:rPr lang="en" sz="1200" dirty="0">
                    <a:solidFill>
                      <a:schemeClr val="dk1"/>
                    </a:solidFill>
                    <a:latin typeface="Open Sans"/>
                    <a:ea typeface="Open Sans"/>
                    <a:cs typeface="Open Sans"/>
                    <a:sym typeface="Open Sans"/>
                  </a:rPr>
                  <a:t>data, which is then used to construct distributions </a:t>
                </a:r>
                <a:r>
                  <a:rPr lang="en" sz="1200" b="1" dirty="0">
                    <a:solidFill>
                      <a:schemeClr val="dk1"/>
                    </a:solidFill>
                    <a:latin typeface="Open Sans"/>
                    <a:ea typeface="Open Sans"/>
                    <a:cs typeface="Open Sans"/>
                    <a:sym typeface="Open Sans"/>
                  </a:rPr>
                  <a:t>  </a:t>
                </a:r>
                <a14:m>
                  <m:oMath xmlns:m="http://schemas.openxmlformats.org/officeDocument/2006/math">
                    <m:r>
                      <a:rPr lang="en-US" sz="1200" b="1" i="1" smtClean="0">
                        <a:solidFill>
                          <a:schemeClr val="dk1"/>
                        </a:solidFill>
                        <a:latin typeface="Cambria Math" panose="02040503050406030204" pitchFamily="18" charset="0"/>
                        <a:ea typeface="Open Sans"/>
                        <a:cs typeface="Open Sans"/>
                        <a:sym typeface="Open Sans"/>
                      </a:rPr>
                      <m:t>𝒅</m:t>
                    </m:r>
                    <m:r>
                      <a:rPr lang="en-US" sz="1200" b="1" i="1" smtClean="0">
                        <a:solidFill>
                          <a:schemeClr val="dk1"/>
                        </a:solidFill>
                        <a:latin typeface="Cambria Math" panose="02040503050406030204" pitchFamily="18" charset="0"/>
                        <a:ea typeface="Open Sans"/>
                        <a:cs typeface="Open Sans"/>
                        <a:sym typeface="Open Sans"/>
                      </a:rPr>
                      <m:t> ~</m:t>
                    </m:r>
                    <m:r>
                      <a:rPr lang="en-US" sz="1200">
                        <a:solidFill>
                          <a:schemeClr val="tx1"/>
                        </a:solidFill>
                        <a:latin typeface="Cambria Math" panose="02040503050406030204" pitchFamily="18" charset="0"/>
                      </a:rPr>
                      <m:t>ℒ</m:t>
                    </m:r>
                    <m:r>
                      <a:rPr lang="en-US" sz="1200" b="1" i="1" smtClean="0">
                        <a:solidFill>
                          <a:schemeClr val="dk1"/>
                        </a:solidFill>
                        <a:latin typeface="Cambria Math" panose="02040503050406030204" pitchFamily="18" charset="0"/>
                        <a:ea typeface="Cambria Math" panose="02040503050406030204" pitchFamily="18" charset="0"/>
                        <a:cs typeface="Open Sans"/>
                        <a:sym typeface="Open Sans"/>
                      </a:rPr>
                      <m:t>(</m:t>
                    </m:r>
                    <m:r>
                      <a:rPr lang="en-US" sz="1200" b="1" i="1" smtClean="0">
                        <a:solidFill>
                          <a:schemeClr val="dk1"/>
                        </a:solidFill>
                        <a:latin typeface="Cambria Math" panose="02040503050406030204" pitchFamily="18" charset="0"/>
                        <a:ea typeface="Cambria Math" panose="02040503050406030204" pitchFamily="18" charset="0"/>
                        <a:cs typeface="Open Sans"/>
                        <a:sym typeface="Open Sans"/>
                      </a:rPr>
                      <m:t>𝒅</m:t>
                    </m:r>
                    <m:r>
                      <a:rPr lang="en-US" sz="1200" b="1" i="1" smtClean="0">
                        <a:solidFill>
                          <a:schemeClr val="dk1"/>
                        </a:solidFill>
                        <a:latin typeface="Cambria Math" panose="02040503050406030204" pitchFamily="18" charset="0"/>
                        <a:ea typeface="Cambria Math" panose="02040503050406030204" pitchFamily="18" charset="0"/>
                        <a:cs typeface="Open Sans"/>
                        <a:sym typeface="Open Sans"/>
                      </a:rPr>
                      <m:t>|</m:t>
                    </m:r>
                    <m:r>
                      <a:rPr lang="en-US" sz="1200" b="1" i="1" smtClean="0">
                        <a:solidFill>
                          <a:schemeClr val="dk1"/>
                        </a:solidFill>
                        <a:latin typeface="Cambria Math" panose="02040503050406030204" pitchFamily="18" charset="0"/>
                        <a:ea typeface="Cambria Math" panose="02040503050406030204" pitchFamily="18" charset="0"/>
                        <a:cs typeface="Open Sans"/>
                        <a:sym typeface="Open Sans"/>
                      </a:rPr>
                      <m:t>𝜽</m:t>
                    </m:r>
                    <m:r>
                      <a:rPr lang="en-US" sz="1200" b="1" i="1" smtClean="0">
                        <a:solidFill>
                          <a:schemeClr val="dk1"/>
                        </a:solidFill>
                        <a:latin typeface="Cambria Math" panose="02040503050406030204" pitchFamily="18" charset="0"/>
                        <a:ea typeface="Cambria Math" panose="02040503050406030204" pitchFamily="18" charset="0"/>
                        <a:cs typeface="Open Sans"/>
                        <a:sym typeface="Open Sans"/>
                      </a:rPr>
                      <m:t>)</m:t>
                    </m:r>
                  </m:oMath>
                </a14:m>
                <a:r>
                  <a:rPr lang="en"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p:txBody>
          </p:sp>
        </mc:Choice>
        <mc:Fallback>
          <p:sp>
            <p:nvSpPr>
              <p:cNvPr id="1147" name="Google Shape;1147;p66"/>
              <p:cNvSpPr txBox="1">
                <a:spLocks noRot="1" noChangeAspect="1" noMove="1" noResize="1" noEditPoints="1" noAdjustHandles="1" noChangeArrowheads="1" noChangeShapeType="1" noTextEdit="1"/>
              </p:cNvSpPr>
              <p:nvPr/>
            </p:nvSpPr>
            <p:spPr>
              <a:xfrm>
                <a:off x="4197425" y="2702973"/>
                <a:ext cx="1933800" cy="447900"/>
              </a:xfrm>
              <a:prstGeom prst="rect">
                <a:avLst/>
              </a:prstGeom>
              <a:blipFill>
                <a:blip r:embed="rId3"/>
                <a:stretch>
                  <a:fillRect b="-10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8" name="Google Shape;1148;p66"/>
              <p:cNvSpPr txBox="1"/>
              <p:nvPr/>
            </p:nvSpPr>
            <p:spPr>
              <a:xfrm>
                <a:off x="4197425" y="1219844"/>
                <a:ext cx="2526899" cy="919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tx1"/>
                    </a:solidFill>
                    <a:latin typeface="Open Sans"/>
                    <a:ea typeface="Open Sans"/>
                    <a:cs typeface="Open Sans"/>
                    <a:sym typeface="Open Sans"/>
                  </a:rPr>
                  <a:t>Develops</a:t>
                </a:r>
                <a:r>
                  <a:rPr lang="en" sz="1200" dirty="0">
                    <a:solidFill>
                      <a:schemeClr val="tx1"/>
                    </a:solidFill>
                    <a:latin typeface="Open Sans"/>
                    <a:ea typeface="Open Sans"/>
                    <a:cs typeface="Open Sans"/>
                    <a:sym typeface="Open Sans"/>
                  </a:rPr>
                  <a:t> a likelihood for the given parameters then </a:t>
                </a:r>
                <a:r>
                  <a:rPr lang="en" sz="1200" b="1" dirty="0">
                    <a:solidFill>
                      <a:schemeClr val="tx1"/>
                    </a:solidFill>
                    <a:latin typeface="Open Sans"/>
                    <a:ea typeface="Open Sans"/>
                    <a:cs typeface="Open Sans"/>
                    <a:sym typeface="Open Sans"/>
                  </a:rPr>
                  <a:t>samples</a:t>
                </a:r>
                <a:r>
                  <a:rPr lang="en" sz="1200" dirty="0">
                    <a:solidFill>
                      <a:schemeClr val="tx1"/>
                    </a:solidFill>
                    <a:latin typeface="Open Sans"/>
                    <a:ea typeface="Open Sans"/>
                    <a:cs typeface="Open Sans"/>
                    <a:sym typeface="Open Sans"/>
                  </a:rPr>
                  <a:t> the likelihood to </a:t>
                </a:r>
                <a:r>
                  <a:rPr lang="en" sz="1200" b="1" dirty="0">
                    <a:solidFill>
                      <a:schemeClr val="tx1"/>
                    </a:solidFill>
                    <a:latin typeface="Open Sans"/>
                    <a:ea typeface="Open Sans"/>
                    <a:cs typeface="Open Sans"/>
                    <a:sym typeface="Open Sans"/>
                  </a:rPr>
                  <a:t>construct</a:t>
                </a:r>
                <a:r>
                  <a:rPr lang="en" sz="1200" dirty="0">
                    <a:solidFill>
                      <a:schemeClr val="tx1"/>
                    </a:solidFill>
                    <a:latin typeface="Open Sans"/>
                    <a:ea typeface="Open Sans"/>
                    <a:cs typeface="Open Sans"/>
                    <a:sym typeface="Open Sans"/>
                  </a:rPr>
                  <a:t> distributions </a:t>
                </a:r>
                <a14:m>
                  <m:oMath xmlns:m="http://schemas.openxmlformats.org/officeDocument/2006/math">
                    <m:r>
                      <a:rPr lang="en-US" sz="1200" b="0" i="1" smtClean="0">
                        <a:solidFill>
                          <a:schemeClr val="tx1"/>
                        </a:solidFill>
                        <a:latin typeface="Cambria Math" panose="02040503050406030204" pitchFamily="18" charset="0"/>
                      </a:rPr>
                      <m:t>𝑝</m:t>
                    </m:r>
                    <m:d>
                      <m:dPr>
                        <m:ctrlPr>
                          <a:rPr lang="en-US" sz="1200" b="0" i="1" smtClean="0">
                            <a:solidFill>
                              <a:schemeClr val="tx1"/>
                            </a:solidFill>
                            <a:latin typeface="Cambria Math" panose="02040503050406030204" pitchFamily="18" charset="0"/>
                          </a:rPr>
                        </m:ctrlPr>
                      </m:dPr>
                      <m:e>
                        <m:r>
                          <a:rPr lang="en-US" sz="1200" b="0" i="1" smtClean="0">
                            <a:solidFill>
                              <a:schemeClr val="tx1"/>
                            </a:solidFill>
                            <a:latin typeface="Cambria Math" panose="02040503050406030204" pitchFamily="18" charset="0"/>
                          </a:rPr>
                          <m:t>𝜃</m:t>
                        </m:r>
                      </m:e>
                      <m:e>
                        <m:r>
                          <a:rPr lang="en-US" sz="1200" b="0" i="1" smtClean="0">
                            <a:solidFill>
                              <a:schemeClr val="tx1"/>
                            </a:solidFill>
                            <a:latin typeface="Cambria Math" panose="02040503050406030204" pitchFamily="18" charset="0"/>
                          </a:rPr>
                          <m:t>𝑑</m:t>
                        </m:r>
                      </m:e>
                    </m:d>
                  </m:oMath>
                </a14:m>
                <a:endParaRPr sz="1200" dirty="0">
                  <a:solidFill>
                    <a:schemeClr val="dk1"/>
                  </a:solidFill>
                  <a:latin typeface="Open Sans"/>
                  <a:ea typeface="Open Sans"/>
                  <a:cs typeface="Open Sans"/>
                  <a:sym typeface="Open Sans"/>
                </a:endParaRPr>
              </a:p>
            </p:txBody>
          </p:sp>
        </mc:Choice>
        <mc:Fallback xmlns="">
          <p:sp>
            <p:nvSpPr>
              <p:cNvPr id="1148" name="Google Shape;1148;p66"/>
              <p:cNvSpPr txBox="1">
                <a:spLocks noRot="1" noChangeAspect="1" noMove="1" noResize="1" noEditPoints="1" noAdjustHandles="1" noChangeArrowheads="1" noChangeShapeType="1" noTextEdit="1"/>
              </p:cNvSpPr>
              <p:nvPr/>
            </p:nvSpPr>
            <p:spPr>
              <a:xfrm>
                <a:off x="4197425" y="1219844"/>
                <a:ext cx="2526899" cy="919999"/>
              </a:xfrm>
              <a:prstGeom prst="rect">
                <a:avLst/>
              </a:prstGeom>
              <a:blipFill>
                <a:blip r:embed="rId4"/>
                <a:stretch>
                  <a:fillRect/>
                </a:stretch>
              </a:blipFill>
              <a:ln>
                <a:noFill/>
              </a:ln>
            </p:spPr>
            <p:txBody>
              <a:bodyPr/>
              <a:lstStyle/>
              <a:p>
                <a:r>
                  <a:rPr lang="en-US">
                    <a:noFill/>
                  </a:rPr>
                  <a:t> </a:t>
                </a:r>
              </a:p>
            </p:txBody>
          </p:sp>
        </mc:Fallback>
      </mc:AlternateContent>
      <p:sp>
        <p:nvSpPr>
          <p:cNvPr id="1149" name="Google Shape;1149;p66"/>
          <p:cNvSpPr txBox="1"/>
          <p:nvPr/>
        </p:nvSpPr>
        <p:spPr>
          <a:xfrm>
            <a:off x="2990161" y="3658475"/>
            <a:ext cx="1933800" cy="399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Kanit"/>
                <a:ea typeface="Kanit"/>
                <a:cs typeface="Kanit"/>
                <a:sym typeface="Kanit"/>
              </a:rPr>
              <a:t>GWFish </a:t>
            </a:r>
            <a:endParaRPr sz="2400" dirty="0">
              <a:solidFill>
                <a:schemeClr val="dk1"/>
              </a:solidFill>
              <a:latin typeface="Kanit"/>
              <a:ea typeface="Kanit"/>
              <a:cs typeface="Kanit"/>
              <a:sym typeface="Kanit"/>
            </a:endParaRPr>
          </a:p>
        </p:txBody>
      </p:sp>
      <p:cxnSp>
        <p:nvCxnSpPr>
          <p:cNvPr id="1150" name="Google Shape;1150;p66"/>
          <p:cNvCxnSpPr>
            <a:cxnSpLocks/>
            <a:endCxn id="1143" idx="6"/>
          </p:cNvCxnSpPr>
          <p:nvPr/>
        </p:nvCxnSpPr>
        <p:spPr>
          <a:xfrm rot="10800000" flipV="1">
            <a:off x="2878335" y="943098"/>
            <a:ext cx="1914024" cy="828387"/>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151" name="Google Shape;1151;p66"/>
          <p:cNvCxnSpPr>
            <a:cxnSpLocks/>
            <a:stCxn id="1145" idx="1"/>
            <a:endCxn id="1142" idx="6"/>
          </p:cNvCxnSpPr>
          <p:nvPr/>
        </p:nvCxnSpPr>
        <p:spPr>
          <a:xfrm rot="10800000" flipV="1">
            <a:off x="2190285" y="2580592"/>
            <a:ext cx="2202286" cy="210492"/>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1152" name="Google Shape;1152;p66"/>
          <p:cNvCxnSpPr>
            <a:cxnSpLocks/>
            <a:stCxn id="1149" idx="1"/>
          </p:cNvCxnSpPr>
          <p:nvPr/>
        </p:nvCxnSpPr>
        <p:spPr>
          <a:xfrm rot="10800000">
            <a:off x="1697047" y="3743563"/>
            <a:ext cx="1293115" cy="114863"/>
          </a:xfrm>
          <a:prstGeom prst="bentConnector3">
            <a:avLst>
              <a:gd name="adj1" fmla="val 50000"/>
            </a:avLst>
          </a:prstGeom>
          <a:noFill/>
          <a:ln w="9525" cap="flat" cmpd="sng">
            <a:solidFill>
              <a:schemeClr val="dk1"/>
            </a:solidFill>
            <a:prstDash val="solid"/>
            <a:round/>
            <a:headEnd type="none" w="med" len="med"/>
            <a:tailEnd type="none" w="med" len="med"/>
          </a:ln>
        </p:spPr>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D9A9BE12-93D0-1B26-7CC9-93F47F513FCD}"/>
                  </a:ext>
                </a:extLst>
              </p:cNvPr>
              <p:cNvSpPr txBox="1"/>
              <p:nvPr/>
            </p:nvSpPr>
            <p:spPr>
              <a:xfrm>
                <a:off x="6616632" y="2988477"/>
                <a:ext cx="205026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𝑞</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𝜃</m:t>
                          </m:r>
                        </m:e>
                        <m:e>
                          <m:r>
                            <a:rPr lang="en-US" b="0" i="1" smtClean="0">
                              <a:solidFill>
                                <a:schemeClr val="tx1"/>
                              </a:solidFill>
                              <a:latin typeface="Cambria Math" panose="02040503050406030204" pitchFamily="18" charset="0"/>
                            </a:rPr>
                            <m:t>𝑑</m:t>
                          </m:r>
                        </m:e>
                      </m:d>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𝜃</m:t>
                          </m:r>
                        </m:e>
                        <m:e>
                          <m:r>
                            <a:rPr lang="en-US" i="1">
                              <a:solidFill>
                                <a:schemeClr val="tx1"/>
                              </a:solidFill>
                              <a:latin typeface="Cambria Math" panose="02040503050406030204" pitchFamily="18" charset="0"/>
                            </a:rPr>
                            <m:t>𝑑</m:t>
                          </m:r>
                        </m:e>
                      </m:d>
                    </m:oMath>
                  </m:oMathPara>
                </a14:m>
                <a:endParaRPr lang="en-US" dirty="0">
                  <a:solidFill>
                    <a:schemeClr val="tx1"/>
                  </a:solidFill>
                </a:endParaRPr>
              </a:p>
            </p:txBody>
          </p:sp>
        </mc:Choice>
        <mc:Fallback>
          <p:sp>
            <p:nvSpPr>
              <p:cNvPr id="18" name="TextBox 17">
                <a:extLst>
                  <a:ext uri="{FF2B5EF4-FFF2-40B4-BE49-F238E27FC236}">
                    <a16:creationId xmlns:a16="http://schemas.microsoft.com/office/drawing/2014/main" id="{D9A9BE12-93D0-1B26-7CC9-93F47F513FCD}"/>
                  </a:ext>
                </a:extLst>
              </p:cNvPr>
              <p:cNvSpPr txBox="1">
                <a:spLocks noRot="1" noChangeAspect="1" noMove="1" noResize="1" noEditPoints="1" noAdjustHandles="1" noChangeArrowheads="1" noChangeShapeType="1" noTextEdit="1"/>
              </p:cNvSpPr>
              <p:nvPr/>
            </p:nvSpPr>
            <p:spPr>
              <a:xfrm>
                <a:off x="6616632" y="2988477"/>
                <a:ext cx="2050266" cy="215444"/>
              </a:xfrm>
              <a:prstGeom prst="rect">
                <a:avLst/>
              </a:prstGeom>
              <a:blipFill>
                <a:blip r:embed="rId5"/>
                <a:stretch>
                  <a:fillRect b="-2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8708E20-1C18-3A45-5091-7E071AD93732}"/>
                  </a:ext>
                </a:extLst>
              </p:cNvPr>
              <p:cNvSpPr txBox="1"/>
              <p:nvPr/>
            </p:nvSpPr>
            <p:spPr>
              <a:xfrm>
                <a:off x="6262473" y="3649957"/>
                <a:ext cx="2640035" cy="5016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ℒ</m:t>
                      </m:r>
                      <m:r>
                        <a:rPr lang="en-US" i="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exp</m:t>
                          </m:r>
                        </m:fName>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r>
                                <m:rPr>
                                  <m:sty m:val="p"/>
                                </m:rPr>
                                <a:rPr lang="en-US" i="0">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θ</m:t>
                                  </m:r>
                                </m:e>
                                <m:sup>
                                  <m:r>
                                    <m:rPr>
                                      <m:sty m:val="p"/>
                                    </m:rPr>
                                    <a:rPr lang="en-US" i="0">
                                      <a:solidFill>
                                        <a:schemeClr val="tx1"/>
                                      </a:solidFill>
                                      <a:latin typeface="Cambria Math" panose="02040503050406030204" pitchFamily="18" charset="0"/>
                                    </a:rPr>
                                    <m:t>i</m:t>
                                  </m:r>
                                </m:sup>
                              </m:sSup>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ℱ</m:t>
                                  </m:r>
                                </m:e>
                                <m:sub>
                                  <m:r>
                                    <m:rPr>
                                      <m:sty m:val="p"/>
                                    </m:rPr>
                                    <a:rPr lang="en-US" i="0">
                                      <a:solidFill>
                                        <a:schemeClr val="tx1"/>
                                      </a:solidFill>
                                      <a:latin typeface="Cambria Math" panose="02040503050406030204" pitchFamily="18" charset="0"/>
                                    </a:rPr>
                                    <m:t>ij</m:t>
                                  </m:r>
                                </m:sub>
                              </m:sSub>
                              <m:r>
                                <m:rPr>
                                  <m:sty m:val="p"/>
                                </m:rPr>
                                <a:rPr lang="en-US" i="0">
                                  <a:solidFill>
                                    <a:schemeClr val="tx1"/>
                                  </a:solidFill>
                                  <a:latin typeface="Cambria Math" panose="02040503050406030204" pitchFamily="18" charset="0"/>
                                </a:rPr>
                                <m:t>Δ</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θ</m:t>
                                  </m:r>
                                </m:e>
                                <m:sup>
                                  <m:r>
                                    <m:rPr>
                                      <m:sty m:val="p"/>
                                    </m:rPr>
                                    <a:rPr lang="en-US" i="0">
                                      <a:solidFill>
                                        <a:schemeClr val="tx1"/>
                                      </a:solidFill>
                                      <a:latin typeface="Cambria Math" panose="02040503050406030204" pitchFamily="18" charset="0"/>
                                    </a:rPr>
                                    <m:t>j</m:t>
                                  </m:r>
                                </m:sup>
                              </m:sSup>
                            </m:e>
                          </m:d>
                        </m:e>
                      </m:func>
                    </m:oMath>
                  </m:oMathPara>
                </a14:m>
                <a:endParaRPr lang="en-US" dirty="0">
                  <a:solidFill>
                    <a:schemeClr val="tx1"/>
                  </a:solidFill>
                </a:endParaRPr>
              </a:p>
            </p:txBody>
          </p:sp>
        </mc:Choice>
        <mc:Fallback>
          <p:sp>
            <p:nvSpPr>
              <p:cNvPr id="20" name="TextBox 19">
                <a:extLst>
                  <a:ext uri="{FF2B5EF4-FFF2-40B4-BE49-F238E27FC236}">
                    <a16:creationId xmlns:a16="http://schemas.microsoft.com/office/drawing/2014/main" id="{08708E20-1C18-3A45-5091-7E071AD93732}"/>
                  </a:ext>
                </a:extLst>
              </p:cNvPr>
              <p:cNvSpPr txBox="1">
                <a:spLocks noRot="1" noChangeAspect="1" noMove="1" noResize="1" noEditPoints="1" noAdjustHandles="1" noChangeArrowheads="1" noChangeShapeType="1" noTextEdit="1"/>
              </p:cNvSpPr>
              <p:nvPr/>
            </p:nvSpPr>
            <p:spPr>
              <a:xfrm>
                <a:off x="6262473" y="3649957"/>
                <a:ext cx="2640035" cy="501612"/>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12A1F6F-DD2A-5440-FA6E-C83703BF6129}"/>
                  </a:ext>
                </a:extLst>
              </p:cNvPr>
              <p:cNvSpPr txBox="1"/>
              <p:nvPr/>
            </p:nvSpPr>
            <p:spPr>
              <a:xfrm>
                <a:off x="5300009" y="4263703"/>
                <a:ext cx="4683512" cy="504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ℱ</m:t>
                          </m:r>
                        </m:e>
                        <m:sub>
                          <m:r>
                            <a:rPr lang="en-US" i="1">
                              <a:solidFill>
                                <a:schemeClr val="tx1"/>
                              </a:solidFill>
                              <a:latin typeface="Cambria Math" panose="02040503050406030204" pitchFamily="18" charset="0"/>
                            </a:rPr>
                            <m:t>𝑖𝑗</m:t>
                          </m:r>
                        </m:sub>
                      </m:sSub>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h</m:t>
                              </m:r>
                            </m:num>
                            <m:den>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θ</m:t>
                                  </m:r>
                                </m:e>
                                <m:sub>
                                  <m:r>
                                    <a:rPr lang="en-US" i="1">
                                      <a:solidFill>
                                        <a:schemeClr val="tx1"/>
                                      </a:solidFill>
                                      <a:latin typeface="Cambria Math" panose="02040503050406030204" pitchFamily="18" charset="0"/>
                                    </a:rPr>
                                    <m:t>𝑖</m:t>
                                  </m:r>
                                </m:sub>
                              </m:sSub>
                            </m:den>
                          </m:f>
                        </m:e>
                        <m:e>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h</m:t>
                              </m:r>
                            </m:num>
                            <m:den>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θ</m:t>
                                  </m:r>
                                </m:e>
                                <m:sub>
                                  <m:r>
                                    <a:rPr lang="en-US" i="1">
                                      <a:solidFill>
                                        <a:schemeClr val="tx1"/>
                                      </a:solidFill>
                                      <a:latin typeface="Cambria Math" panose="02040503050406030204" pitchFamily="18" charset="0"/>
                                    </a:rPr>
                                    <m:t>𝑗</m:t>
                                  </m:r>
                                </m:sub>
                              </m:sSub>
                            </m:den>
                          </m:f>
                        </m:e>
                      </m:d>
                      <m:r>
                        <a:rPr lang="en-US" i="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22" name="TextBox 21">
                <a:extLst>
                  <a:ext uri="{FF2B5EF4-FFF2-40B4-BE49-F238E27FC236}">
                    <a16:creationId xmlns:a16="http://schemas.microsoft.com/office/drawing/2014/main" id="{512A1F6F-DD2A-5440-FA6E-C83703BF6129}"/>
                  </a:ext>
                </a:extLst>
              </p:cNvPr>
              <p:cNvSpPr txBox="1">
                <a:spLocks noRot="1" noChangeAspect="1" noMove="1" noResize="1" noEditPoints="1" noAdjustHandles="1" noChangeArrowheads="1" noChangeShapeType="1" noTextEdit="1"/>
              </p:cNvSpPr>
              <p:nvPr/>
            </p:nvSpPr>
            <p:spPr>
              <a:xfrm>
                <a:off x="5300009" y="4263703"/>
                <a:ext cx="4683512" cy="504177"/>
              </a:xfrm>
              <a:prstGeom prst="rect">
                <a:avLst/>
              </a:prstGeom>
              <a:blipFill>
                <a:blip r:embed="rId7"/>
                <a:stretch>
                  <a:fillRect b="-24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6358B6-5145-98DA-815E-E4A0A69B1C10}"/>
                  </a:ext>
                </a:extLst>
              </p:cNvPr>
              <p:cNvSpPr txBox="1"/>
              <p:nvPr/>
            </p:nvSpPr>
            <p:spPr>
              <a:xfrm>
                <a:off x="5851455" y="2000801"/>
                <a:ext cx="3580620" cy="5109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smtClean="0">
                          <a:solidFill>
                            <a:schemeClr val="tx1"/>
                          </a:solidFill>
                          <a:latin typeface="Cambria Math" panose="02040503050406030204" pitchFamily="18" charset="0"/>
                        </a:rPr>
                        <m:t>ℒ</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𝑑</m:t>
                          </m:r>
                        </m:e>
                        <m:e>
                          <m:r>
                            <m:rPr>
                              <m:sty m:val="p"/>
                            </m:rPr>
                            <a:rPr lang="en-US" sz="1200" i="0">
                              <a:solidFill>
                                <a:schemeClr val="tx1"/>
                              </a:solidFill>
                              <a:latin typeface="Cambria Math" panose="02040503050406030204" pitchFamily="18" charset="0"/>
                            </a:rPr>
                            <m:t>θ</m:t>
                          </m:r>
                        </m:e>
                      </m:d>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2</m:t>
                          </m:r>
                          <m:r>
                            <m:rPr>
                              <m:sty m:val="p"/>
                            </m:rPr>
                            <a:rPr lang="en-US" sz="1200" i="0">
                              <a:solidFill>
                                <a:schemeClr val="tx1"/>
                              </a:solidFill>
                              <a:latin typeface="Cambria Math" panose="02040503050406030204" pitchFamily="18" charset="0"/>
                            </a:rPr>
                            <m:t>π</m:t>
                          </m:r>
                          <m:sSup>
                            <m:sSupPr>
                              <m:ctrlPr>
                                <a:rPr lang="en-US" sz="1200" i="1">
                                  <a:solidFill>
                                    <a:schemeClr val="tx1"/>
                                  </a:solidFill>
                                  <a:latin typeface="Cambria Math" panose="02040503050406030204" pitchFamily="18" charset="0"/>
                                </a:rPr>
                              </m:ctrlPr>
                            </m:sSupPr>
                            <m:e>
                              <m:r>
                                <m:rPr>
                                  <m:sty m:val="p"/>
                                </m:rPr>
                                <a:rPr lang="en-US" sz="1200" i="0">
                                  <a:solidFill>
                                    <a:schemeClr val="tx1"/>
                                  </a:solidFill>
                                  <a:latin typeface="Cambria Math" panose="02040503050406030204" pitchFamily="18" charset="0"/>
                                </a:rPr>
                                <m:t>σ</m:t>
                              </m:r>
                            </m:e>
                            <m:sup>
                              <m:r>
                                <a:rPr lang="en-US" sz="1200" i="0">
                                  <a:solidFill>
                                    <a:schemeClr val="tx1"/>
                                  </a:solidFill>
                                  <a:latin typeface="Cambria Math" panose="02040503050406030204" pitchFamily="18" charset="0"/>
                                </a:rPr>
                                <m:t>2</m:t>
                              </m:r>
                            </m:sup>
                          </m:sSup>
                        </m:den>
                      </m:f>
                      <m:func>
                        <m:funcPr>
                          <m:ctrlPr>
                            <a:rPr lang="en-US" sz="1200" i="1">
                              <a:solidFill>
                                <a:schemeClr val="tx1"/>
                              </a:solidFill>
                              <a:latin typeface="Cambria Math" panose="02040503050406030204" pitchFamily="18" charset="0"/>
                            </a:rPr>
                          </m:ctrlPr>
                        </m:funcPr>
                        <m:fName>
                          <m:r>
                            <m:rPr>
                              <m:sty m:val="p"/>
                            </m:rPr>
                            <a:rPr lang="en-US" sz="1200" i="0">
                              <a:solidFill>
                                <a:schemeClr val="tx1"/>
                              </a:solidFill>
                              <a:latin typeface="Cambria Math" panose="02040503050406030204" pitchFamily="18" charset="0"/>
                            </a:rPr>
                            <m:t>exp</m:t>
                          </m:r>
                        </m:fName>
                        <m:e>
                          <m:d>
                            <m:dPr>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2</m:t>
                                  </m:r>
                                </m:den>
                              </m:f>
                              <m:f>
                                <m:fPr>
                                  <m:ctrlPr>
                                    <a:rPr lang="en-US" sz="1200" i="1">
                                      <a:solidFill>
                                        <a:schemeClr val="tx1"/>
                                      </a:solidFill>
                                      <a:latin typeface="Cambria Math" panose="02040503050406030204" pitchFamily="18" charset="0"/>
                                    </a:rPr>
                                  </m:ctrlPr>
                                </m:fPr>
                                <m:num>
                                  <m:sSup>
                                    <m:sSupPr>
                                      <m:ctrlPr>
                                        <a:rPr lang="en-US" sz="1200" i="1">
                                          <a:solidFill>
                                            <a:schemeClr val="tx1"/>
                                          </a:solidFill>
                                          <a:latin typeface="Cambria Math" panose="02040503050406030204" pitchFamily="18" charset="0"/>
                                        </a:rPr>
                                      </m:ctrlPr>
                                    </m:sSup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𝑑</m:t>
                                          </m:r>
                                          <m:r>
                                            <a:rPr lang="en-US" sz="1200" i="0">
                                              <a:solidFill>
                                                <a:schemeClr val="tx1"/>
                                              </a:solidFill>
                                              <a:latin typeface="Cambria Math" panose="02040503050406030204" pitchFamily="18" charset="0"/>
                                            </a:rPr>
                                            <m:t>−</m:t>
                                          </m:r>
                                          <m:r>
                                            <m:rPr>
                                              <m:sty m:val="p"/>
                                            </m:rPr>
                                            <a:rPr lang="en-US" sz="1200" i="0">
                                              <a:solidFill>
                                                <a:schemeClr val="tx1"/>
                                              </a:solidFill>
                                              <a:latin typeface="Cambria Math" panose="02040503050406030204" pitchFamily="18" charset="0"/>
                                            </a:rPr>
                                            <m:t>μ</m:t>
                                          </m:r>
                                          <m:d>
                                            <m:dPr>
                                              <m:ctrlPr>
                                                <a:rPr lang="en-US" sz="1200" i="1">
                                                  <a:solidFill>
                                                    <a:schemeClr val="tx1"/>
                                                  </a:solidFill>
                                                  <a:latin typeface="Cambria Math" panose="02040503050406030204" pitchFamily="18" charset="0"/>
                                                </a:rPr>
                                              </m:ctrlPr>
                                            </m:dPr>
                                            <m:e>
                                              <m:r>
                                                <m:rPr>
                                                  <m:sty m:val="p"/>
                                                </m:rPr>
                                                <a:rPr lang="en-US" sz="1200" i="0">
                                                  <a:solidFill>
                                                    <a:schemeClr val="tx1"/>
                                                  </a:solidFill>
                                                  <a:latin typeface="Cambria Math" panose="02040503050406030204" pitchFamily="18" charset="0"/>
                                                </a:rPr>
                                                <m:t>θ</m:t>
                                              </m:r>
                                            </m:e>
                                          </m:d>
                                        </m:e>
                                      </m:d>
                                    </m:e>
                                    <m:sup>
                                      <m:r>
                                        <a:rPr lang="en-US" sz="1200" i="0">
                                          <a:solidFill>
                                            <a:schemeClr val="tx1"/>
                                          </a:solidFill>
                                          <a:latin typeface="Cambria Math" panose="02040503050406030204" pitchFamily="18" charset="0"/>
                                        </a:rPr>
                                        <m:t>2</m:t>
                                      </m:r>
                                    </m:sup>
                                  </m:sSup>
                                </m:num>
                                <m:den>
                                  <m:sSup>
                                    <m:sSupPr>
                                      <m:ctrlPr>
                                        <a:rPr lang="en-US" sz="1200" i="1">
                                          <a:solidFill>
                                            <a:schemeClr val="tx1"/>
                                          </a:solidFill>
                                          <a:latin typeface="Cambria Math" panose="02040503050406030204" pitchFamily="18" charset="0"/>
                                        </a:rPr>
                                      </m:ctrlPr>
                                    </m:sSupPr>
                                    <m:e>
                                      <m:r>
                                        <m:rPr>
                                          <m:sty m:val="p"/>
                                        </m:rPr>
                                        <a:rPr lang="en-US" sz="1200" i="0">
                                          <a:solidFill>
                                            <a:schemeClr val="tx1"/>
                                          </a:solidFill>
                                          <a:latin typeface="Cambria Math" panose="02040503050406030204" pitchFamily="18" charset="0"/>
                                        </a:rPr>
                                        <m:t>σ</m:t>
                                      </m:r>
                                    </m:e>
                                    <m:sup>
                                      <m:r>
                                        <a:rPr lang="en-US" sz="1200" i="0">
                                          <a:solidFill>
                                            <a:schemeClr val="tx1"/>
                                          </a:solidFill>
                                          <a:latin typeface="Cambria Math" panose="02040503050406030204" pitchFamily="18" charset="0"/>
                                        </a:rPr>
                                        <m:t>2</m:t>
                                      </m:r>
                                    </m:sup>
                                  </m:sSup>
                                </m:den>
                              </m:f>
                            </m:e>
                          </m:d>
                        </m:e>
                      </m:func>
                    </m:oMath>
                  </m:oMathPara>
                </a14:m>
                <a:endParaRPr lang="en-US" sz="1200" dirty="0"/>
              </a:p>
            </p:txBody>
          </p:sp>
        </mc:Choice>
        <mc:Fallback>
          <p:sp>
            <p:nvSpPr>
              <p:cNvPr id="3" name="TextBox 2">
                <a:extLst>
                  <a:ext uri="{FF2B5EF4-FFF2-40B4-BE49-F238E27FC236}">
                    <a16:creationId xmlns:a16="http://schemas.microsoft.com/office/drawing/2014/main" id="{EA6358B6-5145-98DA-815E-E4A0A69B1C10}"/>
                  </a:ext>
                </a:extLst>
              </p:cNvPr>
              <p:cNvSpPr txBox="1">
                <a:spLocks noRot="1" noChangeAspect="1" noMove="1" noResize="1" noEditPoints="1" noAdjustHandles="1" noChangeArrowheads="1" noChangeShapeType="1" noTextEdit="1"/>
              </p:cNvSpPr>
              <p:nvPr/>
            </p:nvSpPr>
            <p:spPr>
              <a:xfrm>
                <a:off x="5851455" y="2000801"/>
                <a:ext cx="3580620" cy="5109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E192270-D032-4B74-C066-E29512BF50AB}"/>
                  </a:ext>
                </a:extLst>
              </p:cNvPr>
              <p:cNvSpPr txBox="1"/>
              <p:nvPr/>
            </p:nvSpPr>
            <p:spPr>
              <a:xfrm>
                <a:off x="6111449" y="1240697"/>
                <a:ext cx="2941226" cy="510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θ</m:t>
                          </m:r>
                        </m:e>
                        <m:e>
                          <m:r>
                            <a:rPr lang="en-US" i="1">
                              <a:solidFill>
                                <a:schemeClr val="tx1"/>
                              </a:solidFill>
                              <a:latin typeface="Cambria Math" panose="02040503050406030204" pitchFamily="18" charset="0"/>
                            </a:rPr>
                            <m:t>𝑑</m:t>
                          </m:r>
                        </m:e>
                      </m:d>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𝑑</m:t>
                              </m:r>
                            </m:e>
                            <m:e>
                              <m:r>
                                <m:rPr>
                                  <m:sty m:val="p"/>
                                </m:rPr>
                                <a:rPr lang="en-US" i="0">
                                  <a:solidFill>
                                    <a:schemeClr val="tx1"/>
                                  </a:solidFill>
                                  <a:latin typeface="Cambria Math" panose="02040503050406030204" pitchFamily="18" charset="0"/>
                                </a:rPr>
                                <m:t>θ</m:t>
                              </m:r>
                            </m:e>
                          </m:d>
                          <m:r>
                            <m:rPr>
                              <m:sty m:val="p"/>
                            </m:rPr>
                            <a:rPr lang="en-US" i="0">
                              <a:solidFill>
                                <a:schemeClr val="tx1"/>
                              </a:solidFill>
                              <a:latin typeface="Cambria Math" panose="02040503050406030204" pitchFamily="18" charset="0"/>
                            </a:rPr>
                            <m:t>π</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θ</m:t>
                              </m:r>
                            </m:e>
                          </m:d>
                        </m:num>
                        <m:den>
                          <m:r>
                            <a:rPr lang="en-US" i="0">
                              <a:solidFill>
                                <a:schemeClr val="tx1"/>
                              </a:solidFill>
                              <a:latin typeface="Cambria Math" panose="02040503050406030204" pitchFamily="18" charset="0"/>
                            </a:rPr>
                            <m:t>𝒵</m:t>
                          </m:r>
                        </m:den>
                      </m:f>
                    </m:oMath>
                  </m:oMathPara>
                </a14:m>
                <a:endParaRPr lang="en-US" dirty="0">
                  <a:solidFill>
                    <a:schemeClr val="tx1"/>
                  </a:solidFill>
                </a:endParaRPr>
              </a:p>
            </p:txBody>
          </p:sp>
        </mc:Choice>
        <mc:Fallback>
          <p:sp>
            <p:nvSpPr>
              <p:cNvPr id="5" name="TextBox 4">
                <a:extLst>
                  <a:ext uri="{FF2B5EF4-FFF2-40B4-BE49-F238E27FC236}">
                    <a16:creationId xmlns:a16="http://schemas.microsoft.com/office/drawing/2014/main" id="{9E192270-D032-4B74-C066-E29512BF50AB}"/>
                  </a:ext>
                </a:extLst>
              </p:cNvPr>
              <p:cNvSpPr txBox="1">
                <a:spLocks noRot="1" noChangeAspect="1" noMove="1" noResize="1" noEditPoints="1" noAdjustHandles="1" noChangeArrowheads="1" noChangeShapeType="1" noTextEdit="1"/>
              </p:cNvSpPr>
              <p:nvPr/>
            </p:nvSpPr>
            <p:spPr>
              <a:xfrm>
                <a:off x="6111449" y="1240697"/>
                <a:ext cx="2941226" cy="510461"/>
              </a:xfrm>
              <a:prstGeom prst="rect">
                <a:avLst/>
              </a:prstGeom>
              <a:blipFill>
                <a:blip r:embed="rId9"/>
                <a:stretch>
                  <a:fillRect b="-2439"/>
                </a:stretch>
              </a:blipFill>
            </p:spPr>
            <p:txBody>
              <a:bodyPr/>
              <a:lstStyle/>
              <a:p>
                <a:r>
                  <a:rPr lang="en-US">
                    <a:noFill/>
                  </a:rPr>
                  <a:t> </a:t>
                </a:r>
              </a:p>
            </p:txBody>
          </p:sp>
        </mc:Fallback>
      </mc:AlternateContent>
    </p:spTree>
    <p:extLst>
      <p:ext uri="{BB962C8B-B14F-4D97-AF65-F5344CB8AC3E}">
        <p14:creationId xmlns:p14="http://schemas.microsoft.com/office/powerpoint/2010/main" val="21628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6"/>
          <p:cNvSpPr txBox="1">
            <a:spLocks noGrp="1"/>
          </p:cNvSpPr>
          <p:nvPr>
            <p:ph type="subTitle" idx="3"/>
          </p:nvPr>
        </p:nvSpPr>
        <p:spPr>
          <a:xfrm>
            <a:off x="386838" y="2214451"/>
            <a:ext cx="3792276" cy="8747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 Currently there exist a preestablished hierarchy of PE methods, so one of our focuses is to provide qualitative and quantitative  understanding on the current state of PE and potentially offer predictions on the future of it, via comparative analysis  of the </a:t>
            </a:r>
            <a:r>
              <a:rPr lang="en-US" sz="1100" b="1" dirty="0"/>
              <a:t>Speed Accuracy  Precision and Gausianity </a:t>
            </a:r>
            <a:r>
              <a:rPr lang="en-US" sz="1100" dirty="0"/>
              <a:t>   </a:t>
            </a:r>
            <a:endParaRPr sz="1100" dirty="0"/>
          </a:p>
        </p:txBody>
      </p:sp>
      <p:sp>
        <p:nvSpPr>
          <p:cNvPr id="610" name="Google Shape;610;p46"/>
          <p:cNvSpPr txBox="1">
            <a:spLocks noGrp="1"/>
          </p:cNvSpPr>
          <p:nvPr>
            <p:ph type="title"/>
          </p:nvPr>
        </p:nvSpPr>
        <p:spPr>
          <a:xfrm>
            <a:off x="664961" y="601786"/>
            <a:ext cx="2190468" cy="6374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Motivations for Research</a:t>
            </a:r>
            <a:endParaRPr sz="1400" b="1" dirty="0"/>
          </a:p>
        </p:txBody>
      </p:sp>
      <p:sp>
        <p:nvSpPr>
          <p:cNvPr id="611" name="Google Shape;611;p46"/>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sp>
        <p:nvSpPr>
          <p:cNvPr id="612" name="Google Shape;612;p46"/>
          <p:cNvSpPr txBox="1">
            <a:spLocks noGrp="1"/>
          </p:cNvSpPr>
          <p:nvPr>
            <p:ph type="subTitle" idx="1"/>
          </p:nvPr>
        </p:nvSpPr>
        <p:spPr>
          <a:xfrm>
            <a:off x="362047" y="1868473"/>
            <a:ext cx="3329270" cy="4344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Understand Current </a:t>
            </a:r>
            <a:r>
              <a:rPr lang="en-US" sz="1600" dirty="0"/>
              <a:t>Hierarchy and Offer Predictions on the Future </a:t>
            </a:r>
            <a:r>
              <a:rPr lang="en" sz="1600" dirty="0"/>
              <a:t> </a:t>
            </a:r>
            <a:endParaRPr sz="1600" dirty="0"/>
          </a:p>
        </p:txBody>
      </p:sp>
      <p:sp>
        <p:nvSpPr>
          <p:cNvPr id="613" name="Google Shape;613;p46"/>
          <p:cNvSpPr txBox="1">
            <a:spLocks noGrp="1"/>
          </p:cNvSpPr>
          <p:nvPr>
            <p:ph type="subTitle" idx="2"/>
          </p:nvPr>
        </p:nvSpPr>
        <p:spPr>
          <a:xfrm>
            <a:off x="336035" y="3230823"/>
            <a:ext cx="4553100" cy="51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Test Dingo</a:t>
            </a:r>
          </a:p>
        </p:txBody>
      </p:sp>
      <p:sp>
        <p:nvSpPr>
          <p:cNvPr id="614" name="Google Shape;614;p46"/>
          <p:cNvSpPr txBox="1">
            <a:spLocks noGrp="1"/>
          </p:cNvSpPr>
          <p:nvPr>
            <p:ph type="subTitle" idx="4"/>
          </p:nvPr>
        </p:nvSpPr>
        <p:spPr>
          <a:xfrm>
            <a:off x="405125" y="3691700"/>
            <a:ext cx="2207460" cy="10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 Given that Dingo isn't fully understood, an aim of my project is to test current Dingo against the standard Bilby, measuring how close/far it is. </a:t>
            </a:r>
            <a:endParaRPr sz="1100" dirty="0"/>
          </a:p>
        </p:txBody>
      </p:sp>
      <p:grpSp>
        <p:nvGrpSpPr>
          <p:cNvPr id="617" name="Google Shape;617;p46"/>
          <p:cNvGrpSpPr/>
          <p:nvPr/>
        </p:nvGrpSpPr>
        <p:grpSpPr>
          <a:xfrm>
            <a:off x="386966" y="1253751"/>
            <a:ext cx="409183" cy="434485"/>
            <a:chOff x="3067575" y="1412275"/>
            <a:chExt cx="813000" cy="863100"/>
          </a:xfrm>
        </p:grpSpPr>
        <p:sp>
          <p:nvSpPr>
            <p:cNvPr id="618" name="Google Shape;618;p46"/>
            <p:cNvSpPr/>
            <p:nvPr/>
          </p:nvSpPr>
          <p:spPr>
            <a:xfrm>
              <a:off x="3408675" y="1412275"/>
              <a:ext cx="130800" cy="863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19" name="Google Shape;619;p46"/>
            <p:cNvSpPr/>
            <p:nvPr/>
          </p:nvSpPr>
          <p:spPr>
            <a:xfrm rot="-3590857">
              <a:off x="3408676" y="1412504"/>
              <a:ext cx="130798" cy="862881"/>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20" name="Google Shape;620;p46"/>
            <p:cNvSpPr/>
            <p:nvPr/>
          </p:nvSpPr>
          <p:spPr>
            <a:xfrm rot="3608459">
              <a:off x="3408666" y="1412403"/>
              <a:ext cx="130758" cy="862881"/>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3" name="Triangle 22">
            <a:extLst>
              <a:ext uri="{FF2B5EF4-FFF2-40B4-BE49-F238E27FC236}">
                <a16:creationId xmlns:a16="http://schemas.microsoft.com/office/drawing/2014/main" id="{70CC3BE5-C095-E864-F104-202C87465AA5}"/>
              </a:ext>
            </a:extLst>
          </p:cNvPr>
          <p:cNvSpPr/>
          <p:nvPr/>
        </p:nvSpPr>
        <p:spPr>
          <a:xfrm rot="10800000">
            <a:off x="5571669" y="2774761"/>
            <a:ext cx="2085450" cy="1383483"/>
          </a:xfrm>
          <a:prstGeom prst="triangle">
            <a:avLst>
              <a:gd name="adj" fmla="val 50412"/>
            </a:avLst>
          </a:prstGeom>
          <a:solidFill>
            <a:schemeClr val="tx2">
              <a:lumMod val="75000"/>
              <a:lumOff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apezoid 23">
            <a:extLst>
              <a:ext uri="{FF2B5EF4-FFF2-40B4-BE49-F238E27FC236}">
                <a16:creationId xmlns:a16="http://schemas.microsoft.com/office/drawing/2014/main" id="{756979C7-994F-6666-B349-FF97158995F1}"/>
              </a:ext>
            </a:extLst>
          </p:cNvPr>
          <p:cNvSpPr/>
          <p:nvPr/>
        </p:nvSpPr>
        <p:spPr>
          <a:xfrm rot="10800000">
            <a:off x="5075845" y="2009434"/>
            <a:ext cx="3077098" cy="762945"/>
          </a:xfrm>
          <a:prstGeom prst="trapezoid">
            <a:avLst>
              <a:gd name="adj" fmla="val 67106"/>
            </a:avLst>
          </a:prstGeom>
          <a:solidFill>
            <a:schemeClr val="tx2">
              <a:lumMod val="50000"/>
              <a:lumOff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Trapezoid 24">
            <a:extLst>
              <a:ext uri="{FF2B5EF4-FFF2-40B4-BE49-F238E27FC236}">
                <a16:creationId xmlns:a16="http://schemas.microsoft.com/office/drawing/2014/main" id="{86383E45-074E-FF16-FBC9-D7503575A8B8}"/>
              </a:ext>
            </a:extLst>
          </p:cNvPr>
          <p:cNvSpPr/>
          <p:nvPr/>
        </p:nvSpPr>
        <p:spPr>
          <a:xfrm rot="10800000">
            <a:off x="4392127" y="947094"/>
            <a:ext cx="4466876" cy="1049339"/>
          </a:xfrm>
          <a:prstGeom prst="trapezoid">
            <a:avLst>
              <a:gd name="adj" fmla="val 67106"/>
            </a:avLst>
          </a:prstGeom>
          <a:solidFill>
            <a:schemeClr val="tx2">
              <a:lumMod val="25000"/>
              <a:lumOff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BB4A2A-5B7B-6276-F9B3-F2BF87F3575D}"/>
              </a:ext>
            </a:extLst>
          </p:cNvPr>
          <p:cNvSpPr txBox="1"/>
          <p:nvPr/>
        </p:nvSpPr>
        <p:spPr>
          <a:xfrm>
            <a:off x="6192231" y="1136041"/>
            <a:ext cx="866668" cy="392713"/>
          </a:xfrm>
          <a:prstGeom prst="rect">
            <a:avLst/>
          </a:prstGeom>
          <a:noFill/>
        </p:spPr>
        <p:txBody>
          <a:bodyPr wrap="square" rtlCol="0">
            <a:spAutoFit/>
          </a:bodyPr>
          <a:lstStyle/>
          <a:p>
            <a:pPr defTabSz="969264">
              <a:spcAft>
                <a:spcPts val="600"/>
              </a:spcAft>
            </a:pPr>
            <a:r>
              <a:rPr lang="en-US" sz="1908" kern="1200" dirty="0">
                <a:solidFill>
                  <a:schemeClr val="tx1"/>
                </a:solidFill>
                <a:latin typeface="+mn-lt"/>
                <a:ea typeface="+mn-ea"/>
                <a:cs typeface="+mn-cs"/>
              </a:rPr>
              <a:t>Bilby </a:t>
            </a:r>
            <a:endParaRPr lang="en-US" dirty="0"/>
          </a:p>
        </p:txBody>
      </p:sp>
      <p:sp>
        <p:nvSpPr>
          <p:cNvPr id="27" name="TextBox 26">
            <a:extLst>
              <a:ext uri="{FF2B5EF4-FFF2-40B4-BE49-F238E27FC236}">
                <a16:creationId xmlns:a16="http://schemas.microsoft.com/office/drawing/2014/main" id="{BDE86E5F-86A7-57EE-8071-34968F3918EC}"/>
              </a:ext>
            </a:extLst>
          </p:cNvPr>
          <p:cNvSpPr txBox="1"/>
          <p:nvPr/>
        </p:nvSpPr>
        <p:spPr>
          <a:xfrm>
            <a:off x="6203431" y="2186341"/>
            <a:ext cx="1410092" cy="385939"/>
          </a:xfrm>
          <a:prstGeom prst="rect">
            <a:avLst/>
          </a:prstGeom>
          <a:noFill/>
        </p:spPr>
        <p:txBody>
          <a:bodyPr wrap="square" rtlCol="0">
            <a:spAutoFit/>
          </a:bodyPr>
          <a:lstStyle/>
          <a:p>
            <a:pPr defTabSz="969264">
              <a:spcAft>
                <a:spcPts val="600"/>
              </a:spcAft>
            </a:pPr>
            <a:r>
              <a:rPr lang="en-US" sz="1900" kern="1200" dirty="0">
                <a:solidFill>
                  <a:schemeClr val="tx1"/>
                </a:solidFill>
                <a:latin typeface="+mn-lt"/>
                <a:ea typeface="+mn-ea"/>
                <a:cs typeface="+mn-cs"/>
              </a:rPr>
              <a:t>Dingo</a:t>
            </a:r>
            <a:r>
              <a:rPr lang="en-US" sz="1908" kern="1200" dirty="0">
                <a:solidFill>
                  <a:schemeClr val="tx1"/>
                </a:solidFill>
                <a:latin typeface="+mn-lt"/>
                <a:ea typeface="+mn-ea"/>
                <a:cs typeface="+mn-cs"/>
              </a:rPr>
              <a:t> </a:t>
            </a:r>
            <a:endParaRPr lang="en-US" dirty="0"/>
          </a:p>
        </p:txBody>
      </p:sp>
      <p:sp>
        <p:nvSpPr>
          <p:cNvPr id="28" name="TextBox 27">
            <a:extLst>
              <a:ext uri="{FF2B5EF4-FFF2-40B4-BE49-F238E27FC236}">
                <a16:creationId xmlns:a16="http://schemas.microsoft.com/office/drawing/2014/main" id="{BD608D03-C610-0BF9-BE6C-3937BFCAB693}"/>
              </a:ext>
            </a:extLst>
          </p:cNvPr>
          <p:cNvSpPr txBox="1"/>
          <p:nvPr/>
        </p:nvSpPr>
        <p:spPr>
          <a:xfrm>
            <a:off x="6192231" y="2998720"/>
            <a:ext cx="1195755" cy="687247"/>
          </a:xfrm>
          <a:prstGeom prst="rect">
            <a:avLst/>
          </a:prstGeom>
          <a:noFill/>
        </p:spPr>
        <p:txBody>
          <a:bodyPr wrap="square" rtlCol="0">
            <a:spAutoFit/>
          </a:bodyPr>
          <a:lstStyle/>
          <a:p>
            <a:pPr defTabSz="969264">
              <a:spcAft>
                <a:spcPts val="600"/>
              </a:spcAft>
            </a:pPr>
            <a:r>
              <a:rPr lang="en-US" sz="1908" kern="1200" dirty="0">
                <a:solidFill>
                  <a:schemeClr val="tx1"/>
                </a:solidFill>
                <a:latin typeface="+mn-lt"/>
                <a:ea typeface="+mn-ea"/>
                <a:cs typeface="+mn-cs"/>
              </a:rPr>
              <a:t>Fisher matrix  </a:t>
            </a:r>
            <a:endParaRPr lang="en-US" dirty="0"/>
          </a:p>
        </p:txBody>
      </p:sp>
      <p:sp>
        <p:nvSpPr>
          <p:cNvPr id="29" name="Process 28">
            <a:extLst>
              <a:ext uri="{FF2B5EF4-FFF2-40B4-BE49-F238E27FC236}">
                <a16:creationId xmlns:a16="http://schemas.microsoft.com/office/drawing/2014/main" id="{B0FF1FCF-586F-A480-DA53-5597D33FCD83}"/>
              </a:ext>
            </a:extLst>
          </p:cNvPr>
          <p:cNvSpPr/>
          <p:nvPr/>
        </p:nvSpPr>
        <p:spPr>
          <a:xfrm rot="19561142">
            <a:off x="4571816" y="903148"/>
            <a:ext cx="198564" cy="1256026"/>
          </a:xfrm>
          <a:prstGeom prst="flowChartProcess">
            <a:avLst/>
          </a:prstGeom>
          <a:solidFill>
            <a:schemeClr val="tx2">
              <a:lumMod val="25000"/>
              <a:lumOff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rocess 29">
            <a:extLst>
              <a:ext uri="{FF2B5EF4-FFF2-40B4-BE49-F238E27FC236}">
                <a16:creationId xmlns:a16="http://schemas.microsoft.com/office/drawing/2014/main" id="{F15275A7-77E1-FCEF-D87B-5C08BBDE001E}"/>
              </a:ext>
            </a:extLst>
          </p:cNvPr>
          <p:cNvSpPr/>
          <p:nvPr/>
        </p:nvSpPr>
        <p:spPr>
          <a:xfrm rot="19361125">
            <a:off x="6002346" y="2642756"/>
            <a:ext cx="109091" cy="1712432"/>
          </a:xfrm>
          <a:prstGeom prst="flowChartProcess">
            <a:avLst/>
          </a:prstGeom>
          <a:solidFill>
            <a:schemeClr val="tx2">
              <a:lumMod val="75000"/>
              <a:lumOff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rocess 30">
            <a:extLst>
              <a:ext uri="{FF2B5EF4-FFF2-40B4-BE49-F238E27FC236}">
                <a16:creationId xmlns:a16="http://schemas.microsoft.com/office/drawing/2014/main" id="{1F096B80-899B-54DF-0C72-44A554724D59}"/>
              </a:ext>
            </a:extLst>
          </p:cNvPr>
          <p:cNvSpPr/>
          <p:nvPr/>
        </p:nvSpPr>
        <p:spPr>
          <a:xfrm rot="19467423">
            <a:off x="5214122" y="1959256"/>
            <a:ext cx="157665" cy="962446"/>
          </a:xfrm>
          <a:prstGeom prst="flowChartProcess">
            <a:avLst/>
          </a:prstGeom>
          <a:solidFill>
            <a:schemeClr val="tx2">
              <a:lumMod val="50000"/>
              <a:lumOff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613;p46">
            <a:extLst>
              <a:ext uri="{FF2B5EF4-FFF2-40B4-BE49-F238E27FC236}">
                <a16:creationId xmlns:a16="http://schemas.microsoft.com/office/drawing/2014/main" id="{B04D6E29-6A94-EA2D-0AAF-FC9DCADAF264}"/>
              </a:ext>
            </a:extLst>
          </p:cNvPr>
          <p:cNvSpPr txBox="1">
            <a:spLocks/>
          </p:cNvSpPr>
          <p:nvPr/>
        </p:nvSpPr>
        <p:spPr>
          <a:xfrm>
            <a:off x="2747152" y="3230823"/>
            <a:ext cx="4553100" cy="51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Kanit"/>
                <a:ea typeface="Kanit"/>
                <a:cs typeface="Kanit"/>
                <a:sym typeface="Kanit"/>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endParaRPr lang="en" sz="1600" dirty="0"/>
          </a:p>
        </p:txBody>
      </p:sp>
      <p:sp>
        <p:nvSpPr>
          <p:cNvPr id="33" name="Google Shape;613;p46">
            <a:extLst>
              <a:ext uri="{FF2B5EF4-FFF2-40B4-BE49-F238E27FC236}">
                <a16:creationId xmlns:a16="http://schemas.microsoft.com/office/drawing/2014/main" id="{ADF29FC6-232B-0A01-69F5-39C789EE7BF9}"/>
              </a:ext>
            </a:extLst>
          </p:cNvPr>
          <p:cNvSpPr txBox="1">
            <a:spLocks/>
          </p:cNvSpPr>
          <p:nvPr/>
        </p:nvSpPr>
        <p:spPr>
          <a:xfrm>
            <a:off x="2747152" y="3231580"/>
            <a:ext cx="2637806" cy="60337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Kanit"/>
                <a:ea typeface="Kanit"/>
                <a:cs typeface="Kanit"/>
                <a:sym typeface="Kanit"/>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 sz="1600" dirty="0"/>
              <a:t>Test Reliability of Fisher matrix in 3G detectors </a:t>
            </a:r>
          </a:p>
        </p:txBody>
      </p:sp>
      <p:sp>
        <p:nvSpPr>
          <p:cNvPr id="34" name="Google Shape;614;p46">
            <a:extLst>
              <a:ext uri="{FF2B5EF4-FFF2-40B4-BE49-F238E27FC236}">
                <a16:creationId xmlns:a16="http://schemas.microsoft.com/office/drawing/2014/main" id="{08850C78-9701-B93B-5727-4922915C4D8B}"/>
              </a:ext>
            </a:extLst>
          </p:cNvPr>
          <p:cNvSpPr txBox="1">
            <a:spLocks/>
          </p:cNvSpPr>
          <p:nvPr/>
        </p:nvSpPr>
        <p:spPr>
          <a:xfrm>
            <a:off x="2741607" y="3756021"/>
            <a:ext cx="3461823" cy="10283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0" indent="0"/>
            <a:r>
              <a:rPr lang="en-US" sz="1100" dirty="0"/>
              <a:t>- In 3G detectors such as a Cosmic Explorer (CE) we predict  less noise interference will make the distributions of parameters look more uniform. This will potentially make fisher matrix approach to PE useful at high SNR.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grpSp>
        <p:nvGrpSpPr>
          <p:cNvPr id="513" name="Google Shape;513;p42"/>
          <p:cNvGrpSpPr/>
          <p:nvPr/>
        </p:nvGrpSpPr>
        <p:grpSpPr>
          <a:xfrm>
            <a:off x="715224" y="4538325"/>
            <a:ext cx="3351846" cy="70175"/>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sp>
        <p:nvSpPr>
          <p:cNvPr id="3" name="TextBox 2">
            <a:extLst>
              <a:ext uri="{FF2B5EF4-FFF2-40B4-BE49-F238E27FC236}">
                <a16:creationId xmlns:a16="http://schemas.microsoft.com/office/drawing/2014/main" id="{FF71E149-9736-1987-D074-CCFB5382BD5C}"/>
              </a:ext>
            </a:extLst>
          </p:cNvPr>
          <p:cNvSpPr txBox="1"/>
          <p:nvPr/>
        </p:nvSpPr>
        <p:spPr>
          <a:xfrm>
            <a:off x="715223" y="1030642"/>
            <a:ext cx="652743" cy="307777"/>
          </a:xfrm>
          <a:prstGeom prst="rect">
            <a:avLst/>
          </a:prstGeom>
          <a:noFill/>
        </p:spPr>
        <p:txBody>
          <a:bodyPr wrap="none" rtlCol="0">
            <a:spAutoFit/>
          </a:bodyPr>
          <a:lstStyle/>
          <a:p>
            <a:r>
              <a:rPr lang="en-US" u="sng" dirty="0">
                <a:solidFill>
                  <a:schemeClr val="tx1"/>
                </a:solidFill>
              </a:rPr>
              <a:t>Dingo</a:t>
            </a:r>
          </a:p>
        </p:txBody>
      </p:sp>
      <p:sp>
        <p:nvSpPr>
          <p:cNvPr id="7" name="TextBox 6">
            <a:extLst>
              <a:ext uri="{FF2B5EF4-FFF2-40B4-BE49-F238E27FC236}">
                <a16:creationId xmlns:a16="http://schemas.microsoft.com/office/drawing/2014/main" id="{6D7FC1BB-1000-9A0B-197C-24395750390D}"/>
              </a:ext>
            </a:extLst>
          </p:cNvPr>
          <p:cNvSpPr txBox="1"/>
          <p:nvPr/>
        </p:nvSpPr>
        <p:spPr>
          <a:xfrm>
            <a:off x="706035" y="2529596"/>
            <a:ext cx="3578120" cy="1169551"/>
          </a:xfrm>
          <a:prstGeom prst="rect">
            <a:avLst/>
          </a:prstGeom>
          <a:noFill/>
        </p:spPr>
        <p:txBody>
          <a:bodyPr wrap="square" rtlCol="0">
            <a:spAutoFit/>
          </a:bodyPr>
          <a:lstStyle/>
          <a:p>
            <a:r>
              <a:rPr lang="en-US" dirty="0">
                <a:solidFill>
                  <a:schemeClr val="tx1"/>
                </a:solidFill>
              </a:rPr>
              <a:t>- We </a:t>
            </a:r>
            <a:r>
              <a:rPr lang="en-US" b="1" dirty="0">
                <a:solidFill>
                  <a:schemeClr val="tx1"/>
                </a:solidFill>
              </a:rPr>
              <a:t>Aimed</a:t>
            </a:r>
            <a:r>
              <a:rPr lang="en-US" dirty="0">
                <a:solidFill>
                  <a:schemeClr val="tx1"/>
                </a:solidFill>
              </a:rPr>
              <a:t> train Dingo capable of conducting 05 and CE PE, but were unable to train effective model in the 10 weeks, so we focus our comparison of Bilby and Gwfish </a:t>
            </a:r>
          </a:p>
        </p:txBody>
      </p:sp>
      <p:sp>
        <p:nvSpPr>
          <p:cNvPr id="2" name="Title 5">
            <a:extLst>
              <a:ext uri="{FF2B5EF4-FFF2-40B4-BE49-F238E27FC236}">
                <a16:creationId xmlns:a16="http://schemas.microsoft.com/office/drawing/2014/main" id="{F63399E1-23F0-1729-980D-0FB0A9AD201F}"/>
              </a:ext>
            </a:extLst>
          </p:cNvPr>
          <p:cNvSpPr>
            <a:spLocks noGrp="1"/>
          </p:cNvSpPr>
          <p:nvPr>
            <p:ph type="title"/>
          </p:nvPr>
        </p:nvSpPr>
        <p:spPr>
          <a:xfrm>
            <a:off x="411309" y="349245"/>
            <a:ext cx="3532941" cy="765112"/>
          </a:xfrm>
        </p:spPr>
        <p:txBody>
          <a:bodyPr/>
          <a:lstStyle/>
          <a:p>
            <a:r>
              <a:rPr lang="en-US" sz="3600" dirty="0"/>
              <a:t>Dingo Troubles</a:t>
            </a:r>
          </a:p>
        </p:txBody>
      </p:sp>
      <p:pic>
        <p:nvPicPr>
          <p:cNvPr id="6" name="Picture 5" descr="A graph of a graph of a function&#10;&#10;Description automatically generated with medium confidence">
            <a:extLst>
              <a:ext uri="{FF2B5EF4-FFF2-40B4-BE49-F238E27FC236}">
                <a16:creationId xmlns:a16="http://schemas.microsoft.com/office/drawing/2014/main" id="{F3F6C82D-FCCD-475A-41C8-A233CC738207}"/>
              </a:ext>
            </a:extLst>
          </p:cNvPr>
          <p:cNvPicPr>
            <a:picLocks noChangeAspect="1"/>
          </p:cNvPicPr>
          <p:nvPr/>
        </p:nvPicPr>
        <p:blipFill>
          <a:blip r:embed="rId3"/>
          <a:stretch>
            <a:fillRect/>
          </a:stretch>
        </p:blipFill>
        <p:spPr>
          <a:xfrm>
            <a:off x="4701659" y="731801"/>
            <a:ext cx="3736306" cy="3736306"/>
          </a:xfrm>
          <a:prstGeom prst="rect">
            <a:avLst/>
          </a:prstGeom>
        </p:spPr>
      </p:pic>
      <p:sp>
        <p:nvSpPr>
          <p:cNvPr id="10" name="TextBox 9">
            <a:extLst>
              <a:ext uri="{FF2B5EF4-FFF2-40B4-BE49-F238E27FC236}">
                <a16:creationId xmlns:a16="http://schemas.microsoft.com/office/drawing/2014/main" id="{E5847A08-1C34-6EE1-1D21-81E0C11036F6}"/>
              </a:ext>
            </a:extLst>
          </p:cNvPr>
          <p:cNvSpPr txBox="1"/>
          <p:nvPr/>
        </p:nvSpPr>
        <p:spPr>
          <a:xfrm>
            <a:off x="706035" y="1294867"/>
            <a:ext cx="3578120" cy="954107"/>
          </a:xfrm>
          <a:prstGeom prst="rect">
            <a:avLst/>
          </a:prstGeom>
          <a:noFill/>
        </p:spPr>
        <p:txBody>
          <a:bodyPr wrap="square" rtlCol="0">
            <a:spAutoFit/>
          </a:bodyPr>
          <a:lstStyle/>
          <a:p>
            <a:r>
              <a:rPr lang="en-US" dirty="0">
                <a:solidFill>
                  <a:schemeClr val="tx1"/>
                </a:solidFill>
              </a:rPr>
              <a:t>- There exist pre trained Dingo networks for 04 real and synthetic noise that can conduct PE, but none for 05 and CE simulations. </a:t>
            </a:r>
          </a:p>
        </p:txBody>
      </p:sp>
    </p:spTree>
    <p:extLst>
      <p:ext uri="{BB962C8B-B14F-4D97-AF65-F5344CB8AC3E}">
        <p14:creationId xmlns:p14="http://schemas.microsoft.com/office/powerpoint/2010/main" val="331161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58" name="Google Shape;958;p58"/>
              <p:cNvSpPr txBox="1">
                <a:spLocks noGrp="1"/>
              </p:cNvSpPr>
              <p:nvPr>
                <p:ph type="subTitle" idx="1"/>
              </p:nvPr>
            </p:nvSpPr>
            <p:spPr>
              <a:xfrm>
                <a:off x="5709509" y="990846"/>
                <a:ext cx="3095159" cy="38727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228600" indent="-228600">
                  <a:buFont typeface="Open Sans"/>
                  <a:buAutoNum type="arabicPeriod"/>
                </a:pPr>
                <a:r>
                  <a:rPr lang="en-US" b="1" dirty="0"/>
                  <a:t>Calculate the Probability Density Functions (PDFs) for Each Parameter:</a:t>
                </a:r>
                <a:endParaRPr lang="en-US" i="1" dirty="0">
                  <a:latin typeface="Cambria Math" panose="02040503050406030204" pitchFamily="18" charset="0"/>
                  <a:ea typeface="Aptos" panose="020B0004020202020204" pitchFamily="34" charset="0"/>
                  <a:cs typeface="Times New Roman" panose="02020603050405020304" pitchFamily="18" charset="0"/>
                </a:endParaRPr>
              </a:p>
              <a:p>
                <a:pPr marL="0" indent="0">
                  <a:buNone/>
                </a:pPr>
                <a14:m>
                  <m:oMath xmlns:m="http://schemas.openxmlformats.org/officeDocument/2006/math">
                    <m:sSub>
                      <m:sSubPr>
                        <m:ctrlPr>
                          <a:rPr lang="en-US" i="1">
                            <a:latin typeface="Cambria Math" panose="02040503050406030204" pitchFamily="18" charset="0"/>
                          </a:rPr>
                        </m:ctrlPr>
                      </m:sSubPr>
                      <m:e>
                        <m:r>
                          <m:rPr>
                            <m:nor/>
                          </m:rPr>
                          <a:rPr lang="en-US"/>
                          <m:t>PDF</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θ</m:t>
                            </m:r>
                          </m:e>
                          <m:sub>
                            <m:r>
                              <a:rPr lang="en-US" i="1">
                                <a:latin typeface="Cambria Math" panose="02040503050406030204" pitchFamily="18" charset="0"/>
                              </a:rPr>
                              <m:t>𝑖</m:t>
                            </m:r>
                          </m:sub>
                          <m:sup>
                            <m:d>
                              <m:dPr>
                                <m:ctrlPr>
                                  <a:rPr lang="en-US" i="1">
                                    <a:latin typeface="Cambria Math" panose="02040503050406030204" pitchFamily="18" charset="0"/>
                                  </a:rPr>
                                </m:ctrlPr>
                              </m:dPr>
                              <m:e>
                                <m:r>
                                  <a:rPr lang="en-US" i="1">
                                    <a:latin typeface="Cambria Math" panose="02040503050406030204" pitchFamily="18" charset="0"/>
                                  </a:rPr>
                                  <m:t>𝑗</m:t>
                                </m:r>
                              </m:e>
                            </m:d>
                          </m:sup>
                        </m:sSubSup>
                      </m:e>
                    </m:d>
                  </m:oMath>
                </a14:m>
                <a:r>
                  <a:rPr lang="en-US" dirty="0">
                    <a:effectLst/>
                  </a:rPr>
                  <a:t> </a:t>
                </a:r>
              </a:p>
              <a:p>
                <a:pPr marL="0" indent="0">
                  <a:buNone/>
                </a:pPr>
                <a:endParaRPr lang="en-US" b="1" dirty="0"/>
              </a:p>
              <a:p>
                <a:pPr marL="0" lvl="0" indent="0" algn="l" rtl="0">
                  <a:spcBef>
                    <a:spcPts val="0"/>
                  </a:spcBef>
                  <a:spcAft>
                    <a:spcPts val="0"/>
                  </a:spcAft>
                  <a:buNone/>
                </a:pPr>
                <a:r>
                  <a:rPr lang="en-US" b="1" dirty="0"/>
                  <a:t>2. Compute the Product of the PDFs:</a:t>
                </a:r>
              </a:p>
              <a:p>
                <a:pPr marL="0" lvl="0" indent="0" algn="l" rtl="0">
                  <a:spcBef>
                    <a:spcPts val="0"/>
                  </a:spcBef>
                  <a:spcAft>
                    <a:spcPts val="0"/>
                  </a:spcAft>
                  <a:buNone/>
                </a:pPr>
                <a:endParaRPr lang="en-US" b="1" dirty="0"/>
              </a:p>
              <a:p>
                <a:pPr marL="0" indent="0">
                  <a:buNone/>
                </a:pPr>
                <a14:m>
                  <m:oMath xmlns:m="http://schemas.openxmlformats.org/officeDocument/2006/math">
                    <m:r>
                      <a:rPr lang="en-US" i="1" smtClean="0">
                        <a:latin typeface="Cambria Math" panose="02040503050406030204" pitchFamily="18" charset="0"/>
                        <a:ea typeface="Aptos" panose="020B0004020202020204" pitchFamily="34" charset="0"/>
                        <a:cs typeface="Times New Roman" panose="02020603050405020304" pitchFamily="18" charset="0"/>
                      </a:rPr>
                      <m:t>	</m:t>
                    </m:r>
                    <m:r>
                      <a:rPr lang="en-US" i="1" smtClean="0">
                        <a:latin typeface="Cambria Math" panose="02040503050406030204" pitchFamily="18" charset="0"/>
                        <a:ea typeface="Aptos" panose="020B0004020202020204" pitchFamily="34" charset="0"/>
                        <a:cs typeface="Times New Roman" panose="02020603050405020304" pitchFamily="18" charset="0"/>
                      </a:rPr>
                      <m:t>𝑃</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ea typeface="Aptos" panose="020B0004020202020204" pitchFamily="34" charset="0"/>
                                <a:cs typeface="Times New Roman" panose="02020603050405020304" pitchFamily="18" charset="0"/>
                              </a:rPr>
                              <m:t>θ</m:t>
                            </m:r>
                          </m:e>
                          <m:sub>
                            <m:r>
                              <a:rPr lang="en-US" i="1">
                                <a:latin typeface="Cambria Math" panose="02040503050406030204" pitchFamily="18" charset="0"/>
                                <a:ea typeface="Aptos" panose="020B0004020202020204" pitchFamily="34" charset="0"/>
                                <a:cs typeface="Times New Roman" panose="02020603050405020304" pitchFamily="18" charset="0"/>
                              </a:rPr>
                              <m:t>1</m:t>
                            </m:r>
                          </m:sub>
                          <m:sup>
                            <m:d>
                              <m:dPr>
                                <m:ctrlPr>
                                  <a:rPr lang="en-US" i="1">
                                    <a:latin typeface="Cambria Math" panose="02040503050406030204" pitchFamily="18" charset="0"/>
                                  </a:rPr>
                                </m:ctrlPr>
                              </m:dPr>
                              <m:e>
                                <m:r>
                                  <a:rPr lang="en-US" i="1">
                                    <a:latin typeface="Cambria Math" panose="02040503050406030204" pitchFamily="18" charset="0"/>
                                    <a:ea typeface="Aptos" panose="020B0004020202020204" pitchFamily="34" charset="0"/>
                                    <a:cs typeface="Times New Roman" panose="02020603050405020304" pitchFamily="18" charset="0"/>
                                  </a:rPr>
                                  <m:t>𝑗</m:t>
                                </m:r>
                              </m:e>
                            </m:d>
                          </m:sup>
                        </m:sSubSup>
                        <m:r>
                          <a:rPr lang="en-US" i="1">
                            <a:latin typeface="Cambria Math" panose="02040503050406030204" pitchFamily="18" charset="0"/>
                            <a:ea typeface="Aptos" panose="020B0004020202020204" pitchFamily="34" charset="0"/>
                            <a:cs typeface="Times New Roman" panose="020206030504050203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ea typeface="Aptos" panose="020B0004020202020204" pitchFamily="34" charset="0"/>
                                <a:cs typeface="Times New Roman" panose="02020603050405020304" pitchFamily="18" charset="0"/>
                              </a:rPr>
                              <m:t>θ</m:t>
                            </m:r>
                          </m:e>
                          <m:sub>
                            <m:r>
                              <a:rPr lang="en-US" i="1">
                                <a:latin typeface="Cambria Math" panose="02040503050406030204" pitchFamily="18" charset="0"/>
                                <a:ea typeface="Aptos" panose="020B0004020202020204" pitchFamily="34" charset="0"/>
                                <a:cs typeface="Times New Roman" panose="02020603050405020304" pitchFamily="18" charset="0"/>
                              </a:rPr>
                              <m:t>2</m:t>
                            </m:r>
                          </m:sub>
                          <m:sup>
                            <m:d>
                              <m:dPr>
                                <m:ctrlPr>
                                  <a:rPr lang="en-US" i="1">
                                    <a:latin typeface="Cambria Math" panose="02040503050406030204" pitchFamily="18" charset="0"/>
                                  </a:rPr>
                                </m:ctrlPr>
                              </m:dPr>
                              <m:e>
                                <m:r>
                                  <a:rPr lang="en-US" i="1">
                                    <a:latin typeface="Cambria Math" panose="02040503050406030204" pitchFamily="18" charset="0"/>
                                    <a:ea typeface="Aptos" panose="020B0004020202020204" pitchFamily="34" charset="0"/>
                                    <a:cs typeface="Times New Roman" panose="02020603050405020304" pitchFamily="18" charset="0"/>
                                  </a:rPr>
                                  <m:t>𝑗</m:t>
                                </m:r>
                              </m:e>
                            </m:d>
                          </m:sup>
                        </m:sSubSup>
                        <m:r>
                          <a:rPr lang="en-US" i="1">
                            <a:latin typeface="Cambria Math" panose="02040503050406030204" pitchFamily="18" charset="0"/>
                            <a:ea typeface="Aptos" panose="020B0004020202020204" pitchFamily="34" charset="0"/>
                            <a:cs typeface="Times New Roman" panose="02020603050405020304" pitchFamily="18" charset="0"/>
                          </a:rPr>
                          <m:t>,</m:t>
                        </m:r>
                        <m:r>
                          <a:rPr lang="en-US">
                            <a:latin typeface="Cambria Math" panose="02040503050406030204" pitchFamily="18" charset="0"/>
                            <a:ea typeface="Aptos" panose="020B0004020202020204" pitchFamily="34" charset="0"/>
                            <a:cs typeface="Times New Roman" panose="02020603050405020304" pitchFamily="18" charset="0"/>
                          </a:rPr>
                          <m:t>…</m:t>
                        </m:r>
                        <m:r>
                          <a:rPr lang="en-US" i="1">
                            <a:latin typeface="Cambria Math" panose="02040503050406030204" pitchFamily="18" charset="0"/>
                            <a:ea typeface="Aptos" panose="020B0004020202020204" pitchFamily="34" charset="0"/>
                            <a:cs typeface="Times New Roman" panose="020206030504050203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ea typeface="Aptos" panose="020B0004020202020204" pitchFamily="34" charset="0"/>
                                <a:cs typeface="Times New Roman" panose="02020603050405020304" pitchFamily="18" charset="0"/>
                              </a:rPr>
                              <m:t>θ</m:t>
                            </m:r>
                          </m:e>
                          <m:sub>
                            <m:r>
                              <a:rPr lang="en-US" i="1">
                                <a:latin typeface="Cambria Math" panose="02040503050406030204" pitchFamily="18" charset="0"/>
                                <a:ea typeface="Aptos" panose="020B0004020202020204" pitchFamily="34" charset="0"/>
                                <a:cs typeface="Times New Roman" panose="02020603050405020304" pitchFamily="18" charset="0"/>
                              </a:rPr>
                              <m:t>𝑁</m:t>
                            </m:r>
                          </m:sub>
                          <m:sup>
                            <m:d>
                              <m:dPr>
                                <m:ctrlPr>
                                  <a:rPr lang="en-US" i="1">
                                    <a:latin typeface="Cambria Math" panose="02040503050406030204" pitchFamily="18" charset="0"/>
                                  </a:rPr>
                                </m:ctrlPr>
                              </m:dPr>
                              <m:e>
                                <m:r>
                                  <a:rPr lang="en-US" i="1">
                                    <a:latin typeface="Cambria Math" panose="02040503050406030204" pitchFamily="18" charset="0"/>
                                    <a:ea typeface="Aptos" panose="020B0004020202020204" pitchFamily="34" charset="0"/>
                                    <a:cs typeface="Times New Roman" panose="02020603050405020304" pitchFamily="18" charset="0"/>
                                  </a:rPr>
                                  <m:t>𝑗</m:t>
                                </m:r>
                              </m:e>
                            </m:d>
                          </m:sup>
                        </m:sSubSup>
                      </m:e>
                    </m:d>
                    <m:r>
                      <a:rPr lang="en-US" i="1">
                        <a:latin typeface="Cambria Math" panose="02040503050406030204" pitchFamily="18" charset="0"/>
                        <a:ea typeface="Aptos" panose="020B0004020202020204" pitchFamily="34" charset="0"/>
                        <a:cs typeface="Times New Roman" panose="020206030504050203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ea typeface="Aptos" panose="020B0004020202020204" pitchFamily="34" charset="0"/>
                            <a:cs typeface="Times New Roman" panose="02020603050405020304" pitchFamily="18" charset="0"/>
                          </a:rPr>
                          <m:t>𝑖</m:t>
                        </m:r>
                        <m:r>
                          <a:rPr lang="en-US" i="1">
                            <a:latin typeface="Cambria Math" panose="02040503050406030204" pitchFamily="18" charset="0"/>
                            <a:ea typeface="Aptos" panose="020B0004020202020204" pitchFamily="34" charset="0"/>
                            <a:cs typeface="Times New Roman" panose="02020603050405020304" pitchFamily="18" charset="0"/>
                          </a:rPr>
                          <m:t>=1</m:t>
                        </m:r>
                      </m:sub>
                      <m:sup>
                        <m:r>
                          <a:rPr lang="en-US" i="1">
                            <a:latin typeface="Cambria Math" panose="02040503050406030204" pitchFamily="18" charset="0"/>
                            <a:ea typeface="Aptos" panose="020B0004020202020204" pitchFamily="34" charset="0"/>
                            <a:cs typeface="Times New Roman" panose="020206030504050203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ea typeface="Aptos" panose="020B0004020202020204" pitchFamily="34" charset="0"/>
                                <a:cs typeface="Times New Roman" panose="02020603050405020304" pitchFamily="18" charset="0"/>
                              </a:rPr>
                              <m:t>𝑝</m:t>
                            </m:r>
                          </m:e>
                          <m:sub>
                            <m:r>
                              <a:rPr lang="en-US" i="1">
                                <a:latin typeface="Cambria Math" panose="02040503050406030204" pitchFamily="18" charset="0"/>
                                <a:ea typeface="Aptos" panose="020B0004020202020204" pitchFamily="34" charset="0"/>
                                <a:cs typeface="Times New Roman" panose="020206030504050203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ea typeface="Aptos" panose="020B0004020202020204" pitchFamily="34" charset="0"/>
                                    <a:cs typeface="Times New Roman" panose="02020603050405020304" pitchFamily="18" charset="0"/>
                                  </a:rPr>
                                  <m:t>θ</m:t>
                                </m:r>
                              </m:e>
                              <m:sub>
                                <m:r>
                                  <a:rPr lang="en-US" i="1">
                                    <a:latin typeface="Cambria Math" panose="02040503050406030204" pitchFamily="18" charset="0"/>
                                    <a:ea typeface="Aptos" panose="020B0004020202020204" pitchFamily="34" charset="0"/>
                                    <a:cs typeface="Times New Roman" panose="02020603050405020304" pitchFamily="18" charset="0"/>
                                  </a:rPr>
                                  <m:t>𝑖</m:t>
                                </m:r>
                              </m:sub>
                              <m:sup>
                                <m:d>
                                  <m:dPr>
                                    <m:ctrlPr>
                                      <a:rPr lang="en-US" i="1">
                                        <a:latin typeface="Cambria Math" panose="02040503050406030204" pitchFamily="18" charset="0"/>
                                      </a:rPr>
                                    </m:ctrlPr>
                                  </m:dPr>
                                  <m:e>
                                    <m:r>
                                      <a:rPr lang="en-US" i="1">
                                        <a:latin typeface="Cambria Math" panose="02040503050406030204" pitchFamily="18" charset="0"/>
                                        <a:ea typeface="Aptos" panose="020B0004020202020204" pitchFamily="34" charset="0"/>
                                        <a:cs typeface="Times New Roman" panose="02020603050405020304" pitchFamily="18" charset="0"/>
                                      </a:rPr>
                                      <m:t>𝑗</m:t>
                                    </m:r>
                                  </m:e>
                                </m:d>
                              </m:sup>
                            </m:sSubSup>
                          </m:e>
                        </m:d>
                      </m:e>
                    </m:nary>
                  </m:oMath>
                </a14:m>
                <a:r>
                  <a:rPr lang="en-US" dirty="0"/>
                  <a:t> </a:t>
                </a:r>
                <a:endParaRPr lang="en-US" b="1" dirty="0"/>
              </a:p>
              <a:p>
                <a:pPr marL="0" indent="0">
                  <a:buNone/>
                </a:pPr>
                <a:endParaRPr lang="en-US" b="1" dirty="0"/>
              </a:p>
              <a:p>
                <a:pPr marL="0" lvl="0" indent="0" algn="l" rtl="0">
                  <a:spcBef>
                    <a:spcPts val="0"/>
                  </a:spcBef>
                  <a:spcAft>
                    <a:spcPts val="0"/>
                  </a:spcAft>
                  <a:buNone/>
                </a:pPr>
                <a:r>
                  <a:rPr lang="en-US" b="1" dirty="0"/>
                  <a:t>3. Normalize the Product of PDFs:</a:t>
                </a:r>
              </a:p>
              <a:p>
                <a:pPr marL="0" lvl="0" indent="0" algn="l" rtl="0">
                  <a:spcBef>
                    <a:spcPts val="0"/>
                  </a:spcBef>
                  <a:spcAft>
                    <a:spcPts val="0"/>
                  </a:spcAft>
                  <a:buNone/>
                </a:pPr>
                <a:endParaRPr lang="en-US" b="1" dirty="0"/>
              </a:p>
              <a:p>
                <a:pPr marL="0" indent="0">
                  <a:buNone/>
                </a:pPr>
                <a14:m>
                  <m:oMath xmlns:m="http://schemas.openxmlformats.org/officeDocument/2006/math">
                    <m:r>
                      <a:rPr lang="en-US" i="1" smtClean="0">
                        <a:latin typeface="Cambria Math" panose="02040503050406030204" pitchFamily="18" charset="0"/>
                        <a:ea typeface="Aptos" panose="020B0004020202020204" pitchFamily="34" charset="0"/>
                        <a:cs typeface="Times New Roman" panose="02020603050405020304" pitchFamily="18" charset="0"/>
                      </a:rPr>
                      <m:t>𝑍</m:t>
                    </m:r>
                    <m:r>
                      <a:rPr lang="en-US" i="1" smtClean="0">
                        <a:latin typeface="Cambria Math" panose="02040503050406030204" pitchFamily="18" charset="0"/>
                        <a:ea typeface="Aptos" panose="020B0004020202020204" pitchFamily="34" charset="0"/>
                        <a:cs typeface="Times New Roman" panose="020206030504050203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ea typeface="Aptos" panose="020B0004020202020204" pitchFamily="34" charset="0"/>
                            <a:cs typeface="Times New Roman" panose="02020603050405020304" pitchFamily="18" charset="0"/>
                          </a:rPr>
                          <m:t>𝑗</m:t>
                        </m:r>
                        <m:r>
                          <a:rPr lang="en-US" i="1">
                            <a:latin typeface="Cambria Math" panose="02040503050406030204" pitchFamily="18" charset="0"/>
                            <a:ea typeface="Aptos" panose="020B0004020202020204" pitchFamily="34" charset="0"/>
                            <a:cs typeface="Times New Roman" panose="02020603050405020304" pitchFamily="18" charset="0"/>
                          </a:rPr>
                          <m:t>=1</m:t>
                        </m:r>
                      </m:sub>
                      <m:sup>
                        <m:r>
                          <a:rPr lang="en-US" i="1">
                            <a:latin typeface="Cambria Math" panose="02040503050406030204" pitchFamily="18" charset="0"/>
                            <a:ea typeface="Aptos" panose="020B0004020202020204" pitchFamily="34" charset="0"/>
                            <a:cs typeface="Times New Roman" panose="02020603050405020304" pitchFamily="18" charset="0"/>
                          </a:rPr>
                          <m:t>𝑀</m:t>
                        </m:r>
                      </m:sup>
                      <m:e>
                        <m:nary>
                          <m:naryPr>
                            <m:chr m:val="∏"/>
                            <m:ctrlPr>
                              <a:rPr lang="en-US" i="1">
                                <a:latin typeface="Cambria Math" panose="02040503050406030204" pitchFamily="18" charset="0"/>
                              </a:rPr>
                            </m:ctrlPr>
                          </m:naryPr>
                          <m:sub>
                            <m:r>
                              <a:rPr lang="en-US" i="1">
                                <a:latin typeface="Cambria Math" panose="02040503050406030204" pitchFamily="18" charset="0"/>
                                <a:ea typeface="Aptos" panose="020B0004020202020204" pitchFamily="34" charset="0"/>
                                <a:cs typeface="Times New Roman" panose="02020603050405020304" pitchFamily="18" charset="0"/>
                              </a:rPr>
                              <m:t>𝑖</m:t>
                            </m:r>
                            <m:r>
                              <a:rPr lang="en-US" i="1">
                                <a:latin typeface="Cambria Math" panose="02040503050406030204" pitchFamily="18" charset="0"/>
                                <a:ea typeface="Aptos" panose="020B0004020202020204" pitchFamily="34" charset="0"/>
                                <a:cs typeface="Times New Roman" panose="02020603050405020304" pitchFamily="18" charset="0"/>
                              </a:rPr>
                              <m:t>=1</m:t>
                            </m:r>
                          </m:sub>
                          <m:sup>
                            <m:r>
                              <a:rPr lang="en-US" i="1">
                                <a:latin typeface="Cambria Math" panose="02040503050406030204" pitchFamily="18" charset="0"/>
                                <a:ea typeface="Aptos" panose="020B0004020202020204" pitchFamily="34" charset="0"/>
                                <a:cs typeface="Times New Roman" panose="020206030504050203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ea typeface="Aptos" panose="020B0004020202020204" pitchFamily="34" charset="0"/>
                                    <a:cs typeface="Times New Roman" panose="02020603050405020304" pitchFamily="18" charset="0"/>
                                  </a:rPr>
                                  <m:t>𝑝</m:t>
                                </m:r>
                              </m:e>
                              <m:sub>
                                <m:r>
                                  <a:rPr lang="en-US" i="1">
                                    <a:latin typeface="Cambria Math" panose="02040503050406030204" pitchFamily="18" charset="0"/>
                                    <a:ea typeface="Aptos" panose="020B0004020202020204" pitchFamily="34" charset="0"/>
                                    <a:cs typeface="Times New Roman" panose="02020603050405020304" pitchFamily="18" charset="0"/>
                                  </a:rPr>
                                  <m:t>𝑖</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ea typeface="Aptos" panose="020B0004020202020204" pitchFamily="34" charset="0"/>
                                        <a:cs typeface="Times New Roman" panose="02020603050405020304" pitchFamily="18" charset="0"/>
                                      </a:rPr>
                                      <m:t>θ</m:t>
                                    </m:r>
                                  </m:e>
                                  <m:sub>
                                    <m:r>
                                      <a:rPr lang="en-US" i="1">
                                        <a:latin typeface="Cambria Math" panose="02040503050406030204" pitchFamily="18" charset="0"/>
                                        <a:ea typeface="Aptos" panose="020B0004020202020204" pitchFamily="34" charset="0"/>
                                        <a:cs typeface="Times New Roman" panose="02020603050405020304" pitchFamily="18" charset="0"/>
                                      </a:rPr>
                                      <m:t>𝑖</m:t>
                                    </m:r>
                                  </m:sub>
                                  <m:sup>
                                    <m:d>
                                      <m:dPr>
                                        <m:ctrlPr>
                                          <a:rPr lang="en-US" i="1">
                                            <a:latin typeface="Cambria Math" panose="02040503050406030204" pitchFamily="18" charset="0"/>
                                          </a:rPr>
                                        </m:ctrlPr>
                                      </m:dPr>
                                      <m:e>
                                        <m:r>
                                          <a:rPr lang="en-US" i="1">
                                            <a:latin typeface="Cambria Math" panose="02040503050406030204" pitchFamily="18" charset="0"/>
                                            <a:ea typeface="Aptos" panose="020B0004020202020204" pitchFamily="34" charset="0"/>
                                            <a:cs typeface="Times New Roman" panose="02020603050405020304" pitchFamily="18" charset="0"/>
                                          </a:rPr>
                                          <m:t>𝑗</m:t>
                                        </m:r>
                                      </m:e>
                                    </m:d>
                                  </m:sup>
                                </m:sSubSup>
                              </m:e>
                            </m:d>
                          </m:e>
                        </m:nary>
                      </m:e>
                    </m:nary>
                  </m:oMath>
                </a14:m>
                <a:r>
                  <a:rPr lang="en-US" dirty="0"/>
                  <a:t> </a:t>
                </a:r>
              </a:p>
              <a:p>
                <a:pPr marL="0" indent="0">
                  <a:buNone/>
                </a:pPr>
                <a:endParaRPr lang="en-US" b="1" dirty="0"/>
              </a:p>
              <a:p>
                <a:pPr marL="0" indent="0">
                  <a:buNone/>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𝑤</m:t>
                        </m:r>
                      </m:e>
                      <m:sub>
                        <m:r>
                          <a:rPr lang="en-US" i="1">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nary>
                          <m:naryPr>
                            <m:chr m:val="∏"/>
                            <m:ctrlPr>
                              <a:rPr lang="en-US" i="1">
                                <a:latin typeface="Cambria Math" panose="02040503050406030204" pitchFamily="18" charset="0"/>
                                <a:ea typeface="Times New Roman" panose="02020603050405020304" pitchFamily="18" charset="0"/>
                              </a:rPr>
                            </m:ctrlPr>
                          </m:naryPr>
                          <m:sub>
                            <m:r>
                              <a:rPr lang="en-US" i="1">
                                <a:latin typeface="Cambria Math" panose="02040503050406030204" pitchFamily="18" charset="0"/>
                                <a:ea typeface="Times New Roman" panose="02020603050405020304" pitchFamily="18" charset="0"/>
                                <a:cs typeface="Times New Roman" panose="02020603050405020304" pitchFamily="18" charset="0"/>
                              </a:rPr>
                              <m:t>𝑖</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atin typeface="Cambria Math" panose="02040503050406030204" pitchFamily="18" charset="0"/>
                                <a:ea typeface="Times New Roman" panose="02020603050405020304" pitchFamily="18" charset="0"/>
                                <a:cs typeface="Times New Roman" panose="02020603050405020304" pitchFamily="18" charset="0"/>
                              </a:rPr>
                              <m:t>𝑁</m:t>
                            </m:r>
                          </m:sup>
                          <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𝑝</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en-US" i="1">
                                    <a:latin typeface="Cambria Math" panose="02040503050406030204" pitchFamily="18" charset="0"/>
                                    <a:ea typeface="Times New Roman" panose="02020603050405020304" pitchFamily="18" charset="0"/>
                                  </a:rPr>
                                </m:ctrlPr>
                              </m:dPr>
                              <m:e>
                                <m:sSubSup>
                                  <m:sSubSupPr>
                                    <m:ctrlPr>
                                      <a:rPr lang="en-US" i="1">
                                        <a:latin typeface="Cambria Math" panose="02040503050406030204" pitchFamily="18" charset="0"/>
                                        <a:ea typeface="Times New Roman" panose="02020603050405020304" pitchFamily="18" charset="0"/>
                                      </a:rPr>
                                    </m:ctrlPr>
                                  </m:sSubSup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θ</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up>
                                    <m:d>
                                      <m:dPr>
                                        <m:ctrlPr>
                                          <a:rPr lang="en-US"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cs typeface="Times New Roman" panose="02020603050405020304" pitchFamily="18" charset="0"/>
                                          </a:rPr>
                                          <m:t>𝑗</m:t>
                                        </m:r>
                                      </m:e>
                                    </m:d>
                                  </m:sup>
                                </m:sSubSup>
                              </m:e>
                            </m:d>
                          </m:e>
                        </m:nary>
                      </m:num>
                      <m:den>
                        <m:r>
                          <a:rPr lang="en-US" i="1">
                            <a:latin typeface="Cambria Math" panose="02040503050406030204" pitchFamily="18" charset="0"/>
                            <a:ea typeface="Times New Roman" panose="02020603050405020304" pitchFamily="18" charset="0"/>
                            <a:cs typeface="Times New Roman" panose="02020603050405020304" pitchFamily="18" charset="0"/>
                          </a:rPr>
                          <m:t>𝑍</m:t>
                        </m:r>
                      </m:den>
                    </m:f>
                  </m:oMath>
                </a14:m>
                <a:r>
                  <a:rPr lang="en-US" dirty="0"/>
                  <a:t> </a:t>
                </a:r>
                <a:endParaRPr lang="en-US" b="1" dirty="0"/>
              </a:p>
              <a:p>
                <a:pPr marL="0" lvl="0" indent="0" algn="l" rtl="0">
                  <a:spcBef>
                    <a:spcPts val="0"/>
                  </a:spcBef>
                  <a:spcAft>
                    <a:spcPts val="0"/>
                  </a:spcAft>
                  <a:buNone/>
                </a:pPr>
                <a:r>
                  <a:rPr lang="en-US" b="1" dirty="0"/>
                  <a:t>4. Resample from the Multivariate Uniform Distribution Using the Weights:</a:t>
                </a:r>
              </a:p>
              <a:p>
                <a:pPr marL="0" lvl="0" indent="0" algn="l" rtl="0">
                  <a:spcBef>
                    <a:spcPts val="0"/>
                  </a:spcBef>
                  <a:spcAft>
                    <a:spcPts val="0"/>
                  </a:spcAft>
                  <a:buNone/>
                </a:pPr>
                <a:endParaRPr lang="en-US" b="1" dirty="0"/>
              </a:p>
              <a:p>
                <a:pPr marL="0" lvl="0" indent="0" algn="l" rtl="0">
                  <a:spcBef>
                    <a:spcPts val="0"/>
                  </a:spcBef>
                  <a:spcAft>
                    <a:spcPts val="0"/>
                  </a:spcAft>
                  <a:buNone/>
                </a:pPr>
                <a:endParaRPr b="1" dirty="0"/>
              </a:p>
            </p:txBody>
          </p:sp>
        </mc:Choice>
        <mc:Fallback xmlns="">
          <p:sp>
            <p:nvSpPr>
              <p:cNvPr id="958" name="Google Shape;958;p58"/>
              <p:cNvSpPr txBox="1">
                <a:spLocks noGrp="1" noRot="1" noChangeAspect="1" noMove="1" noResize="1" noEditPoints="1" noAdjustHandles="1" noChangeArrowheads="1" noChangeShapeType="1" noTextEdit="1"/>
              </p:cNvSpPr>
              <p:nvPr>
                <p:ph type="subTitle" idx="1"/>
              </p:nvPr>
            </p:nvSpPr>
            <p:spPr>
              <a:xfrm>
                <a:off x="5709509" y="990846"/>
                <a:ext cx="3095159" cy="3872710"/>
              </a:xfrm>
              <a:prstGeom prst="rect">
                <a:avLst/>
              </a:prstGeom>
              <a:blipFill>
                <a:blip r:embed="rId3"/>
                <a:stretch>
                  <a:fillRect l="-408" b="-654"/>
                </a:stretch>
              </a:blipFill>
            </p:spPr>
            <p:txBody>
              <a:bodyPr/>
              <a:lstStyle/>
              <a:p>
                <a:r>
                  <a:rPr lang="en-US">
                    <a:noFill/>
                  </a:rPr>
                  <a:t> </a:t>
                </a:r>
              </a:p>
            </p:txBody>
          </p:sp>
        </mc:Fallback>
      </mc:AlternateContent>
      <p:sp>
        <p:nvSpPr>
          <p:cNvPr id="959" name="Google Shape;959;p58"/>
          <p:cNvSpPr txBox="1">
            <a:spLocks noGrp="1"/>
          </p:cNvSpPr>
          <p:nvPr>
            <p:ph type="title"/>
          </p:nvPr>
        </p:nvSpPr>
        <p:spPr>
          <a:xfrm>
            <a:off x="5883434" y="237669"/>
            <a:ext cx="2836803" cy="83284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GWFish Implementation of Priors </a:t>
            </a:r>
            <a:endParaRPr sz="1800" b="1" dirty="0"/>
          </a:p>
        </p:txBody>
      </p:sp>
      <p:sp>
        <p:nvSpPr>
          <p:cNvPr id="960" name="Google Shape;960;p58"/>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961" name="Google Shape;961;p58"/>
          <p:cNvSpPr/>
          <p:nvPr/>
        </p:nvSpPr>
        <p:spPr>
          <a:xfrm>
            <a:off x="339332" y="1164443"/>
            <a:ext cx="5120640" cy="2377440"/>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58"/>
          <p:cNvGrpSpPr/>
          <p:nvPr/>
        </p:nvGrpSpPr>
        <p:grpSpPr>
          <a:xfrm rot="5400000">
            <a:off x="3645323" y="2265004"/>
            <a:ext cx="3699502" cy="70175"/>
            <a:chOff x="4759925" y="4538325"/>
            <a:chExt cx="3678900" cy="70175"/>
          </a:xfrm>
        </p:grpSpPr>
        <p:cxnSp>
          <p:nvCxnSpPr>
            <p:cNvPr id="964" name="Google Shape;964;p58"/>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965" name="Google Shape;965;p58"/>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pic>
        <p:nvPicPr>
          <p:cNvPr id="3" name="Picture 2">
            <a:extLst>
              <a:ext uri="{FF2B5EF4-FFF2-40B4-BE49-F238E27FC236}">
                <a16:creationId xmlns:a16="http://schemas.microsoft.com/office/drawing/2014/main" id="{2288787D-7480-55BC-A856-9EBA1EE93E7E}"/>
              </a:ext>
            </a:extLst>
          </p:cNvPr>
          <p:cNvPicPr>
            <a:picLocks noChangeAspect="1"/>
          </p:cNvPicPr>
          <p:nvPr/>
        </p:nvPicPr>
        <p:blipFill>
          <a:blip r:embed="rId4"/>
          <a:srcRect/>
          <a:stretch/>
        </p:blipFill>
        <p:spPr>
          <a:xfrm>
            <a:off x="315014" y="654092"/>
            <a:ext cx="5125475" cy="3416984"/>
          </a:xfrm>
          <a:prstGeom prst="rect">
            <a:avLst/>
          </a:prstGeom>
        </p:spPr>
      </p:pic>
    </p:spTree>
    <p:extLst>
      <p:ext uri="{BB962C8B-B14F-4D97-AF65-F5344CB8AC3E}">
        <p14:creationId xmlns:p14="http://schemas.microsoft.com/office/powerpoint/2010/main" val="349769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2"/>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grpSp>
        <p:nvGrpSpPr>
          <p:cNvPr id="513" name="Google Shape;513;p42"/>
          <p:cNvGrpSpPr/>
          <p:nvPr/>
        </p:nvGrpSpPr>
        <p:grpSpPr>
          <a:xfrm>
            <a:off x="718059" y="2912887"/>
            <a:ext cx="1836399" cy="125710"/>
            <a:chOff x="4759925" y="4538325"/>
            <a:chExt cx="3678900" cy="70175"/>
          </a:xfrm>
        </p:grpSpPr>
        <p:cxnSp>
          <p:nvCxnSpPr>
            <p:cNvPr id="514" name="Google Shape;514;p42"/>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515" name="Google Shape;515;p42"/>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pic>
        <p:nvPicPr>
          <p:cNvPr id="9" name="Picture 8" descr="A table with numbers and letters&#10;&#10;Description automatically generated">
            <a:extLst>
              <a:ext uri="{FF2B5EF4-FFF2-40B4-BE49-F238E27FC236}">
                <a16:creationId xmlns:a16="http://schemas.microsoft.com/office/drawing/2014/main" id="{9CF91082-3E4B-1139-8D7C-FED6CBD1E9E7}"/>
              </a:ext>
            </a:extLst>
          </p:cNvPr>
          <p:cNvPicPr>
            <a:picLocks noChangeAspect="1"/>
          </p:cNvPicPr>
          <p:nvPr/>
        </p:nvPicPr>
        <p:blipFill>
          <a:blip r:embed="rId3"/>
          <a:stretch>
            <a:fillRect/>
          </a:stretch>
        </p:blipFill>
        <p:spPr>
          <a:xfrm>
            <a:off x="643754" y="1146532"/>
            <a:ext cx="2218489" cy="1630944"/>
          </a:xfrm>
          <a:prstGeom prst="rect">
            <a:avLst/>
          </a:prstGeom>
        </p:spPr>
      </p:pic>
      <p:pic>
        <p:nvPicPr>
          <p:cNvPr id="10" name="Picture 9">
            <a:extLst>
              <a:ext uri="{FF2B5EF4-FFF2-40B4-BE49-F238E27FC236}">
                <a16:creationId xmlns:a16="http://schemas.microsoft.com/office/drawing/2014/main" id="{C31125B3-B049-FB79-0663-D76C0D6A32A9}"/>
              </a:ext>
            </a:extLst>
          </p:cNvPr>
          <p:cNvPicPr>
            <a:picLocks noChangeAspect="1"/>
          </p:cNvPicPr>
          <p:nvPr/>
        </p:nvPicPr>
        <p:blipFill>
          <a:blip r:embed="rId4"/>
          <a:stretch>
            <a:fillRect/>
          </a:stretch>
        </p:blipFill>
        <p:spPr>
          <a:xfrm>
            <a:off x="392816" y="3136769"/>
            <a:ext cx="5310339" cy="1500748"/>
          </a:xfrm>
          <a:prstGeom prst="rect">
            <a:avLst/>
          </a:prstGeom>
        </p:spPr>
      </p:pic>
      <p:sp>
        <p:nvSpPr>
          <p:cNvPr id="11" name="Google Shape;722;p50">
            <a:extLst>
              <a:ext uri="{FF2B5EF4-FFF2-40B4-BE49-F238E27FC236}">
                <a16:creationId xmlns:a16="http://schemas.microsoft.com/office/drawing/2014/main" id="{938A2038-B282-B82E-A146-CB622F63AAD3}"/>
              </a:ext>
            </a:extLst>
          </p:cNvPr>
          <p:cNvSpPr txBox="1">
            <a:spLocks/>
          </p:cNvSpPr>
          <p:nvPr/>
        </p:nvSpPr>
        <p:spPr>
          <a:xfrm>
            <a:off x="2862243" y="515501"/>
            <a:ext cx="2171400" cy="43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u="sng" dirty="0">
                <a:solidFill>
                  <a:schemeClr val="tx1"/>
                </a:solidFill>
              </a:rPr>
              <a:t>Example showing process</a:t>
            </a:r>
          </a:p>
        </p:txBody>
      </p:sp>
      <p:pic>
        <p:nvPicPr>
          <p:cNvPr id="13" name="Picture 12">
            <a:extLst>
              <a:ext uri="{FF2B5EF4-FFF2-40B4-BE49-F238E27FC236}">
                <a16:creationId xmlns:a16="http://schemas.microsoft.com/office/drawing/2014/main" id="{D6076054-8597-2B02-E750-606D90204A72}"/>
              </a:ext>
            </a:extLst>
          </p:cNvPr>
          <p:cNvPicPr>
            <a:picLocks noChangeAspect="1"/>
          </p:cNvPicPr>
          <p:nvPr/>
        </p:nvPicPr>
        <p:blipFill>
          <a:blip r:embed="rId5"/>
          <a:srcRect/>
          <a:stretch/>
        </p:blipFill>
        <p:spPr>
          <a:xfrm>
            <a:off x="6080431" y="1781665"/>
            <a:ext cx="2897177" cy="2897177"/>
          </a:xfrm>
          <a:prstGeom prst="rect">
            <a:avLst/>
          </a:prstGeom>
        </p:spPr>
      </p:pic>
      <p:pic>
        <p:nvPicPr>
          <p:cNvPr id="3" name="Picture 2" descr="A graph with numbers and a line&#10;&#10;Description automatically generated">
            <a:extLst>
              <a:ext uri="{FF2B5EF4-FFF2-40B4-BE49-F238E27FC236}">
                <a16:creationId xmlns:a16="http://schemas.microsoft.com/office/drawing/2014/main" id="{3F9A15E7-867F-BDB6-335B-C1F664319DFB}"/>
              </a:ext>
            </a:extLst>
          </p:cNvPr>
          <p:cNvPicPr>
            <a:picLocks noChangeAspect="1"/>
          </p:cNvPicPr>
          <p:nvPr/>
        </p:nvPicPr>
        <p:blipFill>
          <a:blip r:embed="rId6"/>
          <a:srcRect r="33050" b="1778"/>
          <a:stretch/>
        </p:blipFill>
        <p:spPr>
          <a:xfrm>
            <a:off x="245097" y="1146533"/>
            <a:ext cx="5803446" cy="1892063"/>
          </a:xfrm>
          <a:prstGeom prst="rect">
            <a:avLst/>
          </a:prstGeom>
        </p:spPr>
      </p:pic>
    </p:spTree>
    <p:extLst>
      <p:ext uri="{BB962C8B-B14F-4D97-AF65-F5344CB8AC3E}">
        <p14:creationId xmlns:p14="http://schemas.microsoft.com/office/powerpoint/2010/main" val="13007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58"/>
          <p:cNvSpPr txBox="1">
            <a:spLocks noGrp="1"/>
          </p:cNvSpPr>
          <p:nvPr>
            <p:ph type="subTitle" idx="1"/>
          </p:nvPr>
        </p:nvSpPr>
        <p:spPr>
          <a:xfrm>
            <a:off x="4929734" y="1726636"/>
            <a:ext cx="3510872" cy="245131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sz="1400" dirty="0"/>
              <a:t>I choose a spectrum of events for my preliminary test, firstly I had to choose test that wouldn’t result in high SNRS in bilby </a:t>
            </a:r>
          </a:p>
          <a:p>
            <a:pPr marL="171450" lvl="0" indent="-171450" algn="l" rtl="0">
              <a:spcBef>
                <a:spcPts val="0"/>
              </a:spcBef>
              <a:spcAft>
                <a:spcPts val="0"/>
              </a:spcAft>
              <a:buFontTx/>
              <a:buChar char="-"/>
            </a:pPr>
            <a:r>
              <a:rPr lang="en-US" sz="1400" dirty="0"/>
              <a:t>I wanted  to see how well IMRPhenom broke decencies in the posteriors therefore I chose injections that should and shouldn’t have a degeneracies to see the difference  </a:t>
            </a:r>
          </a:p>
          <a:p>
            <a:pPr marL="171450" lvl="0" indent="-171450" algn="l" rtl="0">
              <a:spcBef>
                <a:spcPts val="0"/>
              </a:spcBef>
              <a:spcAft>
                <a:spcPts val="0"/>
              </a:spcAft>
              <a:buFontTx/>
              <a:buChar char="-"/>
            </a:pPr>
            <a:r>
              <a:rPr lang="en-US" sz="1400" dirty="0"/>
              <a:t>I also chose events with various chirp masses and spin alignments because I wanted to see the effect changing this parameters have on the overall distribution. </a:t>
            </a:r>
            <a:endParaRPr sz="1400" dirty="0"/>
          </a:p>
        </p:txBody>
      </p:sp>
      <p:sp>
        <p:nvSpPr>
          <p:cNvPr id="959" name="Google Shape;959;p58"/>
          <p:cNvSpPr txBox="1">
            <a:spLocks noGrp="1"/>
          </p:cNvSpPr>
          <p:nvPr>
            <p:ph type="title"/>
          </p:nvPr>
        </p:nvSpPr>
        <p:spPr>
          <a:xfrm>
            <a:off x="5006008" y="488238"/>
            <a:ext cx="3117420" cy="12383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t>Injections F</a:t>
            </a:r>
            <a:r>
              <a:rPr lang="en-US" sz="2800" b="1" dirty="0"/>
              <a:t>o</a:t>
            </a:r>
            <a:r>
              <a:rPr lang="en" sz="2800" b="1" dirty="0"/>
              <a:t>r preliminary test </a:t>
            </a:r>
            <a:endParaRPr sz="2800" b="1" dirty="0"/>
          </a:p>
        </p:txBody>
      </p:sp>
      <p:sp>
        <p:nvSpPr>
          <p:cNvPr id="960" name="Google Shape;960;p58"/>
          <p:cNvSpPr txBox="1">
            <a:spLocks noGrp="1"/>
          </p:cNvSpPr>
          <p:nvPr>
            <p:ph type="sldNum" idx="12"/>
          </p:nvPr>
        </p:nvSpPr>
        <p:spPr>
          <a:xfrm>
            <a:off x="8428909" y="3382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961" name="Google Shape;961;p58"/>
          <p:cNvSpPr/>
          <p:nvPr/>
        </p:nvSpPr>
        <p:spPr>
          <a:xfrm>
            <a:off x="673369" y="1107437"/>
            <a:ext cx="3657600" cy="2926080"/>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58"/>
          <p:cNvGrpSpPr/>
          <p:nvPr/>
        </p:nvGrpSpPr>
        <p:grpSpPr>
          <a:xfrm rot="5400000">
            <a:off x="2815687" y="2536669"/>
            <a:ext cx="3699502" cy="70175"/>
            <a:chOff x="4759925" y="4538325"/>
            <a:chExt cx="3678900" cy="70175"/>
          </a:xfrm>
        </p:grpSpPr>
        <p:cxnSp>
          <p:nvCxnSpPr>
            <p:cNvPr id="964" name="Google Shape;964;p58"/>
            <p:cNvCxnSpPr/>
            <p:nvPr/>
          </p:nvCxnSpPr>
          <p:spPr>
            <a:xfrm rot="10800000">
              <a:off x="4759925" y="4538325"/>
              <a:ext cx="3678900" cy="0"/>
            </a:xfrm>
            <a:prstGeom prst="straightConnector1">
              <a:avLst/>
            </a:prstGeom>
            <a:noFill/>
            <a:ln w="9525" cap="flat" cmpd="sng">
              <a:solidFill>
                <a:schemeClr val="dk1"/>
              </a:solidFill>
              <a:prstDash val="solid"/>
              <a:round/>
              <a:headEnd type="none" w="med" len="med"/>
              <a:tailEnd type="none" w="med" len="med"/>
            </a:ln>
          </p:spPr>
        </p:cxnSp>
        <p:cxnSp>
          <p:nvCxnSpPr>
            <p:cNvPr id="965" name="Google Shape;965;p58"/>
            <p:cNvCxnSpPr/>
            <p:nvPr/>
          </p:nvCxnSpPr>
          <p:spPr>
            <a:xfrm rot="10800000">
              <a:off x="4759925" y="4608500"/>
              <a:ext cx="3678900" cy="0"/>
            </a:xfrm>
            <a:prstGeom prst="straightConnector1">
              <a:avLst/>
            </a:prstGeom>
            <a:noFill/>
            <a:ln w="9525" cap="flat" cmpd="sng">
              <a:solidFill>
                <a:schemeClr val="dk1"/>
              </a:solidFill>
              <a:prstDash val="solid"/>
              <a:round/>
              <a:headEnd type="none" w="med" len="med"/>
              <a:tailEnd type="none" w="med" len="med"/>
            </a:ln>
          </p:spPr>
        </p:cxnSp>
      </p:grpSp>
      <p:pic>
        <p:nvPicPr>
          <p:cNvPr id="9" name="Picture 8">
            <a:extLst>
              <a:ext uri="{FF2B5EF4-FFF2-40B4-BE49-F238E27FC236}">
                <a16:creationId xmlns:a16="http://schemas.microsoft.com/office/drawing/2014/main" id="{E792140E-770F-F557-DC80-5227693AB33E}"/>
              </a:ext>
            </a:extLst>
          </p:cNvPr>
          <p:cNvPicPr>
            <a:picLocks noChangeAspect="1"/>
          </p:cNvPicPr>
          <p:nvPr/>
        </p:nvPicPr>
        <p:blipFill>
          <a:blip r:embed="rId3"/>
          <a:srcRect/>
          <a:stretch/>
        </p:blipFill>
        <p:spPr>
          <a:xfrm>
            <a:off x="757616" y="1069878"/>
            <a:ext cx="3489106" cy="2963639"/>
          </a:xfrm>
          <a:prstGeom prst="rect">
            <a:avLst/>
          </a:prstGeom>
        </p:spPr>
      </p:pic>
    </p:spTree>
    <p:extLst>
      <p:ext uri="{BB962C8B-B14F-4D97-AF65-F5344CB8AC3E}">
        <p14:creationId xmlns:p14="http://schemas.microsoft.com/office/powerpoint/2010/main" val="122913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F49A239-8E15-EDF3-A783-21C9FB22B5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
        <p:nvSpPr>
          <p:cNvPr id="14" name="Google Shape;925;p56">
            <a:extLst>
              <a:ext uri="{FF2B5EF4-FFF2-40B4-BE49-F238E27FC236}">
                <a16:creationId xmlns:a16="http://schemas.microsoft.com/office/drawing/2014/main" id="{5472E862-4198-AB9F-A64E-4413C2826D8E}"/>
              </a:ext>
            </a:extLst>
          </p:cNvPr>
          <p:cNvSpPr txBox="1"/>
          <p:nvPr/>
        </p:nvSpPr>
        <p:spPr>
          <a:xfrm>
            <a:off x="6001266" y="769048"/>
            <a:ext cx="2976343" cy="314423"/>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u="sng" dirty="0">
                <a:solidFill>
                  <a:schemeClr val="dk1"/>
                </a:solidFill>
                <a:latin typeface="Kanit"/>
                <a:ea typeface="Kanit"/>
                <a:cs typeface="Kanit"/>
                <a:sym typeface="Kanit"/>
              </a:rPr>
              <a:t> Visual Comparison</a:t>
            </a:r>
            <a:endParaRPr sz="2400" b="1" u="sng" dirty="0">
              <a:solidFill>
                <a:schemeClr val="dk1"/>
              </a:solidFill>
              <a:latin typeface="Kanit"/>
              <a:ea typeface="Kanit"/>
              <a:cs typeface="Kanit"/>
              <a:sym typeface="Kanit"/>
            </a:endParaRPr>
          </a:p>
        </p:txBody>
      </p:sp>
      <p:sp>
        <p:nvSpPr>
          <p:cNvPr id="15" name="Google Shape;894;p55">
            <a:extLst>
              <a:ext uri="{FF2B5EF4-FFF2-40B4-BE49-F238E27FC236}">
                <a16:creationId xmlns:a16="http://schemas.microsoft.com/office/drawing/2014/main" id="{BEAFC05F-44B5-9061-394F-845B3E3627A6}"/>
              </a:ext>
            </a:extLst>
          </p:cNvPr>
          <p:cNvSpPr txBox="1">
            <a:spLocks/>
          </p:cNvSpPr>
          <p:nvPr/>
        </p:nvSpPr>
        <p:spPr>
          <a:xfrm>
            <a:off x="2230244" y="266938"/>
            <a:ext cx="3279300" cy="4613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200"/>
              <a:buFont typeface="Kanit"/>
              <a:buNone/>
              <a:defRPr sz="36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6200"/>
              <a:buFont typeface="Kanit"/>
              <a:buNone/>
              <a:defRPr sz="6200" b="0" i="0" u="none" strike="noStrike" cap="none">
                <a:solidFill>
                  <a:schemeClr val="dk1"/>
                </a:solidFill>
                <a:latin typeface="Kanit"/>
                <a:ea typeface="Kanit"/>
                <a:cs typeface="Kanit"/>
                <a:sym typeface="Kanit"/>
              </a:defRPr>
            </a:lvl9pPr>
          </a:lstStyle>
          <a:p>
            <a:r>
              <a:rPr lang="en-US" sz="2800" dirty="0"/>
              <a:t>GWFish Results</a:t>
            </a:r>
          </a:p>
        </p:txBody>
      </p:sp>
      <p:pic>
        <p:nvPicPr>
          <p:cNvPr id="6" name="Picture 5" descr="A graph of a function&#10;&#10;Description automatically generated with medium confidence">
            <a:extLst>
              <a:ext uri="{FF2B5EF4-FFF2-40B4-BE49-F238E27FC236}">
                <a16:creationId xmlns:a16="http://schemas.microsoft.com/office/drawing/2014/main" id="{233D11F2-7768-1FC5-130C-089E100B1110}"/>
              </a:ext>
            </a:extLst>
          </p:cNvPr>
          <p:cNvPicPr>
            <a:picLocks noChangeAspect="1"/>
          </p:cNvPicPr>
          <p:nvPr/>
        </p:nvPicPr>
        <p:blipFill>
          <a:blip r:embed="rId2"/>
          <a:stretch>
            <a:fillRect/>
          </a:stretch>
        </p:blipFill>
        <p:spPr>
          <a:xfrm>
            <a:off x="314302" y="926259"/>
            <a:ext cx="5593778" cy="3729185"/>
          </a:xfrm>
          <a:prstGeom prst="rect">
            <a:avLst/>
          </a:prstGeom>
        </p:spPr>
      </p:pic>
      <p:pic>
        <p:nvPicPr>
          <p:cNvPr id="10" name="Picture 9" descr="A graph of data on a white background&#10;&#10;Description automatically generated">
            <a:extLst>
              <a:ext uri="{FF2B5EF4-FFF2-40B4-BE49-F238E27FC236}">
                <a16:creationId xmlns:a16="http://schemas.microsoft.com/office/drawing/2014/main" id="{DFD7A1C6-F346-9715-B163-86D91436DFCD}"/>
              </a:ext>
            </a:extLst>
          </p:cNvPr>
          <p:cNvPicPr>
            <a:picLocks noChangeAspect="1"/>
          </p:cNvPicPr>
          <p:nvPr/>
        </p:nvPicPr>
        <p:blipFill>
          <a:blip r:embed="rId3"/>
          <a:stretch>
            <a:fillRect/>
          </a:stretch>
        </p:blipFill>
        <p:spPr>
          <a:xfrm>
            <a:off x="314302" y="788419"/>
            <a:ext cx="5593778" cy="3729185"/>
          </a:xfrm>
          <a:prstGeom prst="rect">
            <a:avLst/>
          </a:prstGeom>
        </p:spPr>
      </p:pic>
      <p:sp>
        <p:nvSpPr>
          <p:cNvPr id="11" name="TextBox 10">
            <a:extLst>
              <a:ext uri="{FF2B5EF4-FFF2-40B4-BE49-F238E27FC236}">
                <a16:creationId xmlns:a16="http://schemas.microsoft.com/office/drawing/2014/main" id="{B75E234B-C9DA-1C26-63F8-6FE88E8DD77E}"/>
              </a:ext>
            </a:extLst>
          </p:cNvPr>
          <p:cNvSpPr txBox="1"/>
          <p:nvPr/>
        </p:nvSpPr>
        <p:spPr>
          <a:xfrm>
            <a:off x="6117996" y="1120719"/>
            <a:ext cx="2711702" cy="954107"/>
          </a:xfrm>
          <a:prstGeom prst="rect">
            <a:avLst/>
          </a:prstGeom>
          <a:noFill/>
        </p:spPr>
        <p:txBody>
          <a:bodyPr wrap="square" rtlCol="0">
            <a:spAutoFit/>
          </a:bodyPr>
          <a:lstStyle/>
          <a:p>
            <a:r>
              <a:rPr lang="en-US" dirty="0">
                <a:solidFill>
                  <a:schemeClr val="tx1"/>
                </a:solidFill>
              </a:rPr>
              <a:t>GWFish has some struggles constructing uniform distributions for LIGO PE after incorporating priors </a:t>
            </a:r>
          </a:p>
        </p:txBody>
      </p:sp>
      <p:sp>
        <p:nvSpPr>
          <p:cNvPr id="12" name="TextBox 11">
            <a:extLst>
              <a:ext uri="{FF2B5EF4-FFF2-40B4-BE49-F238E27FC236}">
                <a16:creationId xmlns:a16="http://schemas.microsoft.com/office/drawing/2014/main" id="{8983A2F9-D357-2DB2-0512-3CBEDD8CC443}"/>
              </a:ext>
            </a:extLst>
          </p:cNvPr>
          <p:cNvSpPr txBox="1"/>
          <p:nvPr/>
        </p:nvSpPr>
        <p:spPr>
          <a:xfrm>
            <a:off x="6117996" y="2175957"/>
            <a:ext cx="2711702" cy="954107"/>
          </a:xfrm>
          <a:prstGeom prst="rect">
            <a:avLst/>
          </a:prstGeom>
          <a:noFill/>
        </p:spPr>
        <p:txBody>
          <a:bodyPr wrap="square" rtlCol="0">
            <a:spAutoFit/>
          </a:bodyPr>
          <a:lstStyle/>
          <a:p>
            <a:r>
              <a:rPr lang="en-US" dirty="0">
                <a:solidFill>
                  <a:schemeClr val="tx1"/>
                </a:solidFill>
              </a:rPr>
              <a:t>These are not an issue though when using CE, and we see much more constrained posteriors</a:t>
            </a:r>
          </a:p>
        </p:txBody>
      </p:sp>
    </p:spTree>
    <p:extLst>
      <p:ext uri="{BB962C8B-B14F-4D97-AF65-F5344CB8AC3E}">
        <p14:creationId xmlns:p14="http://schemas.microsoft.com/office/powerpoint/2010/main" val="15780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perations Research by Slidesgo">
  <a:themeElements>
    <a:clrScheme name="Simple Light">
      <a:dk1>
        <a:srgbClr val="F9F9F9"/>
      </a:dk1>
      <a:lt1>
        <a:srgbClr val="272727"/>
      </a:lt1>
      <a:dk2>
        <a:srgbClr val="000000"/>
      </a:dk2>
      <a:lt2>
        <a:srgbClr val="53321F"/>
      </a:lt2>
      <a:accent1>
        <a:srgbClr val="945937"/>
      </a:accent1>
      <a:accent2>
        <a:srgbClr val="FFB673"/>
      </a:accent2>
      <a:accent3>
        <a:srgbClr val="FFFFFF"/>
      </a:accent3>
      <a:accent4>
        <a:srgbClr val="FFFFFF"/>
      </a:accent4>
      <a:accent5>
        <a:srgbClr val="FFFFFF"/>
      </a:accent5>
      <a:accent6>
        <a:srgbClr val="FFFFFF"/>
      </a:accent6>
      <a:hlink>
        <a:srgbClr val="F9F9F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815</Words>
  <Application>Microsoft Macintosh PowerPoint</Application>
  <PresentationFormat>On-screen Show (16:9)</PresentationFormat>
  <Paragraphs>125</Paragraphs>
  <Slides>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Anaheim</vt:lpstr>
      <vt:lpstr>Open Sans</vt:lpstr>
      <vt:lpstr>Cambria Math</vt:lpstr>
      <vt:lpstr>Kanit</vt:lpstr>
      <vt:lpstr>Bebas Neue</vt:lpstr>
      <vt:lpstr>Arial</vt:lpstr>
      <vt:lpstr>Operations Research by Slidesgo</vt:lpstr>
      <vt:lpstr>Current and Future capability of Compact Binary Coalescence Parameter Estimation (PE) methods </vt:lpstr>
      <vt:lpstr>Introduction to PE</vt:lpstr>
      <vt:lpstr>Methods of PE </vt:lpstr>
      <vt:lpstr>Motivations for Research</vt:lpstr>
      <vt:lpstr>Dingo Troubles</vt:lpstr>
      <vt:lpstr>GWFish Implementation of Priors </vt:lpstr>
      <vt:lpstr>PowerPoint Presentation</vt:lpstr>
      <vt:lpstr>Injections For preliminary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sterling Scarlett</cp:lastModifiedBy>
  <cp:revision>3</cp:revision>
  <cp:lastPrinted>2024-08-06T20:04:55Z</cp:lastPrinted>
  <dcterms:modified xsi:type="dcterms:W3CDTF">2024-08-21T10:05:46Z</dcterms:modified>
</cp:coreProperties>
</file>