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f47cd4fb7c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f47cd4fb7c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f47cd4fb7c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f47cd4fb7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f47cd4fb7c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f47cd4fb7c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f47cd4fb7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f47cd4fb7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f00ffd57e4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f00ffd57e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f47cd4fb7c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f47cd4fb7c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f00ffd57e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f00ffd57e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f47cd4fb7c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f47cd4fb7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f47cd4fb7c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f47cd4fb7c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f00ffd57e4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f00ffd57e4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f47cd4fb7c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f47cd4fb7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f43ed5090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f43ed5090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43ed5090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43ed5090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5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500">
                <a:solidFill>
                  <a:schemeClr val="lt2"/>
                </a:solidFill>
              </a:defRPr>
            </a:lvl1pPr>
            <a:lvl2pPr lvl="1" algn="r">
              <a:buNone/>
              <a:defRPr sz="1500">
                <a:solidFill>
                  <a:schemeClr val="lt2"/>
                </a:solidFill>
              </a:defRPr>
            </a:lvl2pPr>
            <a:lvl3pPr lvl="2" algn="r">
              <a:buNone/>
              <a:defRPr sz="1500">
                <a:solidFill>
                  <a:schemeClr val="lt2"/>
                </a:solidFill>
              </a:defRPr>
            </a:lvl3pPr>
            <a:lvl4pPr lvl="3" algn="r">
              <a:buNone/>
              <a:defRPr sz="1500">
                <a:solidFill>
                  <a:schemeClr val="lt2"/>
                </a:solidFill>
              </a:defRPr>
            </a:lvl4pPr>
            <a:lvl5pPr lvl="4" algn="r">
              <a:buNone/>
              <a:defRPr sz="1500">
                <a:solidFill>
                  <a:schemeClr val="lt2"/>
                </a:solidFill>
              </a:defRPr>
            </a:lvl5pPr>
            <a:lvl6pPr lvl="5" algn="r">
              <a:buNone/>
              <a:defRPr sz="1500">
                <a:solidFill>
                  <a:schemeClr val="lt2"/>
                </a:solidFill>
              </a:defRPr>
            </a:lvl6pPr>
            <a:lvl7pPr lvl="6" algn="r">
              <a:buNone/>
              <a:defRPr sz="1500">
                <a:solidFill>
                  <a:schemeClr val="lt2"/>
                </a:solidFill>
              </a:defRPr>
            </a:lvl7pPr>
            <a:lvl8pPr lvl="7" algn="r">
              <a:buNone/>
              <a:defRPr sz="1500">
                <a:solidFill>
                  <a:schemeClr val="lt2"/>
                </a:solidFill>
              </a:defRPr>
            </a:lvl8pPr>
            <a:lvl9pPr lvl="8" algn="r">
              <a:buNone/>
              <a:defRPr sz="15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201775"/>
            <a:ext cx="8709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Investigating methods of fitting quasinormal-modes in numerical-relativity ringdown signals</a:t>
            </a:r>
            <a:endParaRPr sz="38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5199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Erin Coleman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Mentor: Eliot Finch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Resolvability</a:t>
            </a:r>
            <a:endParaRPr/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Determines when QNM has decayed below the noise floor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Resolved: highest density interval of QNM amplitude is nonzero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250" y="1927525"/>
            <a:ext cx="4012901" cy="300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9400" y="1927525"/>
            <a:ext cx="4012901" cy="300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Stability</a:t>
            </a:r>
            <a:endParaRPr/>
          </a:p>
        </p:txBody>
      </p:sp>
      <p:sp>
        <p:nvSpPr>
          <p:cNvPr id="138" name="Google Shape;138;p23"/>
          <p:cNvSpPr txBox="1"/>
          <p:nvPr>
            <p:ph idx="1" type="body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Before model is good fit, the fit values fluctuate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Stable: 90% credible interval agrees with all resolved fits at later times in both amplitude and phase</a:t>
            </a:r>
            <a:endParaRPr/>
          </a:p>
        </p:txBody>
      </p:sp>
      <p:sp>
        <p:nvSpPr>
          <p:cNvPr id="139" name="Google Shape;13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650" y="2000900"/>
            <a:ext cx="4007750" cy="300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2625" y="2000900"/>
            <a:ext cx="4007750" cy="3005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Resolvability and stability</a:t>
            </a:r>
            <a:endParaRPr/>
          </a:p>
        </p:txBody>
      </p:sp>
      <p:sp>
        <p:nvSpPr>
          <p:cNvPr id="147" name="Google Shape;147;p24"/>
          <p:cNvSpPr txBox="1"/>
          <p:nvPr>
            <p:ph idx="1" type="body"/>
          </p:nvPr>
        </p:nvSpPr>
        <p:spPr>
          <a:xfrm>
            <a:off x="235500" y="1152475"/>
            <a:ext cx="3957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overtones </a:t>
            </a:r>
            <a:r>
              <a:rPr lang="en"/>
              <a:t>make</a:t>
            </a:r>
            <a:r>
              <a:rPr lang="en"/>
              <a:t> fit valid earlier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overtones in fit become stable at roughly the same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overtone decays below noise floor at a different time</a:t>
            </a:r>
            <a:endParaRPr/>
          </a:p>
        </p:txBody>
      </p:sp>
      <p:sp>
        <p:nvSpPr>
          <p:cNvPr id="148" name="Google Shape;14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9" name="Google Shape;1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2500" y="1017725"/>
            <a:ext cx="4734850" cy="3551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155" name="Google Shape;15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Least-Squares fitting: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</a:t>
            </a:r>
            <a:r>
              <a:rPr lang="en"/>
              <a:t>ismatch and mass-spin recovery to find valid model start times up to </a:t>
            </a:r>
            <a:r>
              <a:rPr i="1" lang="en"/>
              <a:t>N = </a:t>
            </a:r>
            <a:r>
              <a:rPr lang="en"/>
              <a:t>17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</a:t>
            </a:r>
            <a:r>
              <a:rPr lang="en"/>
              <a:t>nvestigated frequency perturbations (not discussed here) to measure “contribution” of each overtone - contribution decreases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Bayesian fitting: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Needed more careful approach to fitting amplitudes and phases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Revealed correlations between overtones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Future work: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Higher </a:t>
            </a:r>
            <a:r>
              <a:rPr i="1" lang="en"/>
              <a:t>N</a:t>
            </a:r>
            <a:r>
              <a:rPr lang="en"/>
              <a:t> values in Bayesian fits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Understanding correlations better</a:t>
            </a:r>
            <a:endParaRPr/>
          </a:p>
        </p:txBody>
      </p:sp>
      <p:sp>
        <p:nvSpPr>
          <p:cNvPr id="156" name="Google Shape;15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62" name="Google Shape;16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Matthew Giesler et al. “Black Hole Ringdown: The Importance of Overtones”. In: </a:t>
            </a:r>
            <a:r>
              <a:rPr i="1" lang="en" sz="1400"/>
              <a:t>Phys. Rev. X</a:t>
            </a:r>
            <a:r>
              <a:rPr lang="en" sz="1400"/>
              <a:t> 9.4 (2019), p. 041060. </a:t>
            </a:r>
            <a:r>
              <a:rPr lang="en" sz="1400"/>
              <a:t>doi: 10.1103/PhysRevX.9.041060</a:t>
            </a:r>
            <a:r>
              <a:rPr lang="en" sz="1400"/>
              <a:t>.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SXS Collaboration. </a:t>
            </a:r>
            <a:r>
              <a:rPr i="1" lang="en" sz="1400"/>
              <a:t>The Ext-CCE Waveform Database</a:t>
            </a:r>
            <a:r>
              <a:rPr lang="en" sz="1400"/>
              <a:t>. https://data.black- holes.org/waveforms/extcce_catalog.html.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Daniel Foreman-Mackey et al. “emcee: The MCMC Hammer”. In: </a:t>
            </a:r>
            <a:r>
              <a:rPr i="1" lang="en" sz="1400"/>
              <a:t>Publications of the Astronomical Society of the Pacific</a:t>
            </a:r>
            <a:r>
              <a:rPr lang="en" sz="1400"/>
              <a:t> 125.925 (Mar. 2013), p. 306. doi: 10.1086/670067.</a:t>
            </a:r>
            <a:endParaRPr sz="1400"/>
          </a:p>
        </p:txBody>
      </p:sp>
      <p:sp>
        <p:nvSpPr>
          <p:cNvPr id="163" name="Google Shape;16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" name="Google Shape;164;p26"/>
          <p:cNvSpPr txBox="1"/>
          <p:nvPr/>
        </p:nvSpPr>
        <p:spPr>
          <a:xfrm>
            <a:off x="431925" y="2933475"/>
            <a:ext cx="8520600" cy="10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This work was suppo</a:t>
            </a:r>
            <a:r>
              <a:rPr lang="en">
                <a:solidFill>
                  <a:schemeClr val="lt2"/>
                </a:solidFill>
              </a:rPr>
              <a:t>rted by the National Science Foundation Research Experience for Undergraduates (NSF REU) program, the LIGO Laboratory Summer Undergraduate Research Fellowship program, and the California Institute of Technology Student-Faculty Programs. 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165" name="Google Shape;16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787850"/>
            <a:ext cx="1844300" cy="115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998" y="3787850"/>
            <a:ext cx="1545682" cy="115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1675" y="3787850"/>
            <a:ext cx="2701221" cy="115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Ringdown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653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a black hole merger, the resultant black hole is perturbed and radiates gravitational waves to reach equilibrium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Ringdown can be decomposed as a sum of quasinormal modes (QNMs) with indices (</a:t>
            </a:r>
            <a:r>
              <a:rPr i="1" lang="en"/>
              <a:t>l, m, n</a:t>
            </a:r>
            <a:r>
              <a:rPr lang="en"/>
              <a:t>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fundamental (2, 2, 0) QNM dominates, but its overtones (2, 2, </a:t>
            </a:r>
            <a:r>
              <a:rPr i="1" lang="en"/>
              <a:t>n</a:t>
            </a:r>
            <a:r>
              <a:rPr lang="en"/>
              <a:t>) are important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Within GR, QNM frequencies depend on only </a:t>
            </a:r>
            <a:r>
              <a:rPr i="1" lang="en"/>
              <a:t>M</a:t>
            </a:r>
            <a:r>
              <a:rPr baseline="-25000" i="1" lang="en"/>
              <a:t>f</a:t>
            </a:r>
            <a:r>
              <a:rPr lang="en"/>
              <a:t> and ꭓ</a:t>
            </a:r>
            <a:r>
              <a:rPr baseline="-25000" i="1" lang="en"/>
              <a:t>f</a:t>
            </a:r>
            <a:r>
              <a:rPr baseline="-25000" lang="en"/>
              <a:t> </a:t>
            </a:r>
            <a:endParaRPr baseline="-2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023938"/>
            <a:ext cx="4441626" cy="296107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88" y="1023938"/>
            <a:ext cx="4441636" cy="296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023938"/>
            <a:ext cx="4441626" cy="2961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1023975"/>
            <a:ext cx="4441626" cy="296098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Overtones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4076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Higher </a:t>
            </a:r>
            <a:r>
              <a:rPr i="1" lang="en"/>
              <a:t>n</a:t>
            </a:r>
            <a:r>
              <a:rPr lang="en"/>
              <a:t> QNMs have larger initial amplitude and decay more quickly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Adding overtones allows earlier fit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Previous work stopped at 7 overtones, but can we go further? [1]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Using 10 non-precessing SXS numerical-relativity waveforms [2]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1552050"/>
            <a:ext cx="8520600" cy="203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is a model with </a:t>
            </a:r>
            <a:r>
              <a:rPr i="1" lang="en"/>
              <a:t>N</a:t>
            </a:r>
            <a:r>
              <a:rPr lang="en"/>
              <a:t> overtones a good fit?</a:t>
            </a:r>
            <a:endParaRPr/>
          </a:p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Least-Squares Fit Start Time Analysis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83100" y="1152475"/>
            <a:ext cx="4294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t</a:t>
            </a:r>
            <a:r>
              <a:rPr b="1" baseline="-25000" i="1" lang="en"/>
              <a:t>0</a:t>
            </a:r>
            <a:r>
              <a:rPr b="1" baseline="30000" i="1" lang="en"/>
              <a:t>N</a:t>
            </a:r>
            <a:r>
              <a:rPr lang="en"/>
              <a:t>: earliest time fit with </a:t>
            </a:r>
            <a:r>
              <a:rPr i="1" lang="en"/>
              <a:t>N</a:t>
            </a:r>
            <a:r>
              <a:rPr lang="en"/>
              <a:t> overtones is valid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Calculated </a:t>
            </a:r>
            <a:r>
              <a:rPr i="1" lang="en"/>
              <a:t>t</a:t>
            </a:r>
            <a:r>
              <a:rPr b="1" baseline="-25000" i="1" lang="en"/>
              <a:t>0</a:t>
            </a:r>
            <a:r>
              <a:rPr b="1" baseline="30000" i="1" lang="en"/>
              <a:t>N</a:t>
            </a:r>
            <a:r>
              <a:rPr baseline="30000" i="1" lang="en"/>
              <a:t>  </a:t>
            </a:r>
            <a:r>
              <a:rPr lang="en"/>
              <a:t>using two metrics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Mismatch: numerical metric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Epsilon: physical accuracy of mass-spin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Start times correlated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use up to 17 overtones</a:t>
            </a:r>
            <a:endParaRPr/>
          </a:p>
        </p:txBody>
      </p:sp>
      <p:sp>
        <p:nvSpPr>
          <p:cNvPr id="86" name="Google Shape;8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b="0" l="0" r="0" t="13096"/>
          <a:stretch/>
        </p:blipFill>
        <p:spPr>
          <a:xfrm>
            <a:off x="4493075" y="1217800"/>
            <a:ext cx="3549048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 rotWithShape="1">
          <a:blip r:embed="rId4">
            <a:alphaModFix/>
          </a:blip>
          <a:srcRect b="13096" l="89162" r="0" t="0"/>
          <a:stretch/>
        </p:blipFill>
        <p:spPr>
          <a:xfrm>
            <a:off x="7976168" y="1217800"/>
            <a:ext cx="964956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Issues with Least-Squares Fits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52475"/>
            <a:ext cx="476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NR</a:t>
            </a:r>
            <a:r>
              <a:rPr lang="en"/>
              <a:t> waveforms contain numerical noise and unmodeled modes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a mode has decayed, least-squares fits to noise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does a model cease to be valid?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0300" y="1017725"/>
            <a:ext cx="4128725" cy="3096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Bayesian Sampling - dealing with “noise”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Used</a:t>
            </a:r>
            <a:r>
              <a:rPr lang="en"/>
              <a:t> emcee [3] (an affine-invariant MCMC sampler)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Applies Bayes’ Theorem to generate samples of the posterior distribution for phase and amplitude of each overtone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Assumed time-invariant, Gaussian noise with amplitude </a:t>
            </a:r>
            <a:r>
              <a:rPr i="1" lang="en"/>
              <a:t>σ</a:t>
            </a:r>
            <a:r>
              <a:rPr lang="en"/>
              <a:t> and uniform priors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(3, 2, 0) QNM dominates unmodeled behavior</a:t>
            </a:r>
            <a:endParaRPr/>
          </a:p>
        </p:txBody>
      </p:sp>
      <p:sp>
        <p:nvSpPr>
          <p:cNvPr id="103" name="Google Shape;10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850" y="2252436"/>
            <a:ext cx="5385198" cy="30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6128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Injections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152475"/>
            <a:ext cx="3907800" cy="35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Able to successfully recover amplitude/phase from zero-noise injections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Investigated limits of emcee sampler in </a:t>
            </a:r>
            <a:r>
              <a:rPr i="1" lang="en"/>
              <a:t>N </a:t>
            </a:r>
            <a:r>
              <a:rPr lang="en"/>
              <a:t>and </a:t>
            </a:r>
            <a:r>
              <a:rPr i="1" lang="en"/>
              <a:t>σ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Ideal conditions: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i="1" lang="en"/>
              <a:t>N≈</a:t>
            </a:r>
            <a:r>
              <a:rPr lang="en"/>
              <a:t>15 and </a:t>
            </a:r>
            <a:r>
              <a:rPr i="1" lang="en"/>
              <a:t>σ≈</a:t>
            </a:r>
            <a:r>
              <a:rPr lang="en"/>
              <a:t>10</a:t>
            </a:r>
            <a:r>
              <a:rPr baseline="30000" lang="en"/>
              <a:t>-5</a:t>
            </a:r>
            <a:r>
              <a:rPr lang="en"/>
              <a:t> (depends on </a:t>
            </a:r>
            <a:r>
              <a:rPr i="1" lang="en"/>
              <a:t>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(3, 2, 0) unmodeled: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i="1" lang="en"/>
              <a:t>N≈</a:t>
            </a:r>
            <a:r>
              <a:rPr lang="en"/>
              <a:t>15 and </a:t>
            </a:r>
            <a:r>
              <a:rPr i="1" lang="en"/>
              <a:t>σ≈</a:t>
            </a:r>
            <a:r>
              <a:rPr lang="en"/>
              <a:t>10</a:t>
            </a:r>
            <a:r>
              <a:rPr baseline="30000" lang="en"/>
              <a:t>-3 </a:t>
            </a:r>
            <a:r>
              <a:rPr lang="en"/>
              <a:t>(no </a:t>
            </a:r>
            <a:r>
              <a:rPr i="1" lang="en"/>
              <a:t>N</a:t>
            </a:r>
            <a:r>
              <a:rPr lang="en"/>
              <a:t> dependency)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20"/>
          <p:cNvSpPr txBox="1"/>
          <p:nvPr/>
        </p:nvSpPr>
        <p:spPr>
          <a:xfrm>
            <a:off x="4166725" y="4707925"/>
            <a:ext cx="46674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2"/>
                </a:solidFill>
              </a:rPr>
              <a:t>Zero-noise injection with (3, 2, 0) unmodeled</a:t>
            </a:r>
            <a:endParaRPr sz="1700">
              <a:solidFill>
                <a:schemeClr val="lt2"/>
              </a:solidFill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7976" y="866025"/>
            <a:ext cx="4963176" cy="3722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6250" y="294875"/>
            <a:ext cx="4368348" cy="4368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Correlations</a:t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311700" y="1152475"/>
            <a:ext cx="411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Strong correlations between mode amplitudes and phases, especially for higher </a:t>
            </a:r>
            <a:r>
              <a:rPr i="1" lang="en"/>
              <a:t>n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Calculated covariance by inverting the Fisher matrix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Higher overtones are out of phase, have large amplitudes</a:t>
            </a:r>
            <a:endParaRPr/>
          </a:p>
        </p:txBody>
      </p:sp>
      <p:sp>
        <p:nvSpPr>
          <p:cNvPr id="121" name="Google Shape;12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8000" y="206175"/>
            <a:ext cx="4531601" cy="453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8000" y="206175"/>
            <a:ext cx="4531601" cy="453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