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9"/>
  </p:notesMasterIdLst>
  <p:sldIdLst>
    <p:sldId id="256" r:id="rId2"/>
    <p:sldId id="269" r:id="rId3"/>
    <p:sldId id="261" r:id="rId4"/>
    <p:sldId id="270" r:id="rId5"/>
    <p:sldId id="272" r:id="rId6"/>
    <p:sldId id="284" r:id="rId7"/>
    <p:sldId id="286" r:id="rId8"/>
    <p:sldId id="296" r:id="rId9"/>
    <p:sldId id="290" r:id="rId10"/>
    <p:sldId id="302" r:id="rId11"/>
    <p:sldId id="287" r:id="rId12"/>
    <p:sldId id="300" r:id="rId13"/>
    <p:sldId id="304" r:id="rId14"/>
    <p:sldId id="282" r:id="rId15"/>
    <p:sldId id="293" r:id="rId16"/>
    <p:sldId id="301" r:id="rId17"/>
    <p:sldId id="30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56"/>
    <p:restoredTop sz="94795"/>
  </p:normalViewPr>
  <p:slideViewPr>
    <p:cSldViewPr snapToGrid="0">
      <p:cViewPr>
        <p:scale>
          <a:sx n="113" d="100"/>
          <a:sy n="113" d="100"/>
        </p:scale>
        <p:origin x="136" y="-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5A6BA-362B-9745-883E-D57239C59AF7}" type="datetimeFigureOut">
              <a:rPr lang="en-US" smtClean="0"/>
              <a:t>8/22/24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CC11D9-D252-E94B-AFA8-A4A138A5A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52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C11D9-D252-E94B-AFA8-A4A138A5AF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61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D079-9505-854A-9B45-36F0B2AE24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519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6D079-9505-854A-9B45-36F0B2AE24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04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C11D9-D252-E94B-AFA8-A4A138A5AF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40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C11D9-D252-E94B-AFA8-A4A138A5AF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715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C11D9-D252-E94B-AFA8-A4A138A5AF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137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C11D9-D252-E94B-AFA8-A4A138A5AF8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84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8/22/24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8/22/24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8/22/24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8/22/24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8/22/24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8/22/24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8/22/24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8/22/24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8/22/24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8/22/24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8/22/24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8/22/24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5C7EF-3289-62C9-C468-A7F1D3DECF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Geo600 High Frequency Gravitational Wave Detection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01BD97-6EF5-C199-7F80-5BD40D4B27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Chris Jungkind, Brian Seymour,  Andrew </a:t>
            </a:r>
            <a:r>
              <a:rPr lang="en-US" dirty="0" err="1"/>
              <a:t>Laeuger</a:t>
            </a:r>
            <a:r>
              <a:rPr lang="en-US" dirty="0"/>
              <a:t>,  </a:t>
            </a:r>
            <a:r>
              <a:rPr lang="en-US" dirty="0" err="1"/>
              <a:t>Yanbei</a:t>
            </a:r>
            <a:r>
              <a:rPr lang="en-US" dirty="0"/>
              <a:t> Chen</a:t>
            </a:r>
          </a:p>
        </p:txBody>
      </p:sp>
    </p:spTree>
    <p:extLst>
      <p:ext uri="{BB962C8B-B14F-4D97-AF65-F5344CB8AC3E}">
        <p14:creationId xmlns:p14="http://schemas.microsoft.com/office/powerpoint/2010/main" val="3747207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CAEED9-B4CA-AC34-98A5-5B7B8044F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vert="horz" wrap="square" lIns="182880" tIns="182880" rIns="182880" bIns="182880" rtlCol="0" anchor="ctr"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Detectability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7854AD-F515-A46D-74E5-E90E621343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8" y="2638044"/>
            <a:ext cx="3363974" cy="3415622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Considering sources within the galaxy</a:t>
            </a:r>
          </a:p>
          <a:p>
            <a:pPr marL="285750" indent="-2286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advantage over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aLIGO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binary black hole mergers of any mass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Strain undetectable at higher emission frequencies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C6161BF-6F9E-BA3A-46F8-DF9F380BBF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7763" y="832579"/>
            <a:ext cx="6250769" cy="503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88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81299-45FC-ACC7-30CF-06DC84E7F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4476806" cy="1188720"/>
          </a:xfrm>
        </p:spPr>
        <p:txBody>
          <a:bodyPr>
            <a:normAutofit/>
          </a:bodyPr>
          <a:lstStyle/>
          <a:p>
            <a:r>
              <a:rPr lang="en-US" dirty="0"/>
              <a:t>Boson Clouds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470ED2-A44E-DA9B-A8B1-3C928FD5F6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03244" y="2638044"/>
                <a:ext cx="4492932" cy="326320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500" dirty="0"/>
                  <a:t>Ultra light bosons are a theoretical source that can form ‘clouds’ around a spinning black hole due to the phenomenon of </a:t>
                </a:r>
                <a:r>
                  <a:rPr lang="en-US" sz="1500" dirty="0" err="1"/>
                  <a:t>superradiance</a:t>
                </a:r>
                <a:r>
                  <a:rPr lang="en-US" sz="1500" dirty="0"/>
                  <a:t>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500" dirty="0"/>
                  <a:t>The boson cloud loses angular momentum due to the emission of  monochromatic gravitational waves: </a:t>
                </a: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𝐺𝑊</m:t>
                        </m:r>
                      </m:sub>
                    </m:sSub>
                  </m:oMath>
                </a14:m>
                <a:r>
                  <a:rPr lang="en-US" sz="1500" dirty="0"/>
                  <a:t> = </a:t>
                </a:r>
                <a14:m>
                  <m:oMath xmlns:m="http://schemas.openxmlformats.org/officeDocument/2006/math"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6450 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𝐻𝑧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 ∗</m:t>
                    </m:r>
                  </m:oMath>
                </a14:m>
                <a:r>
                  <a:rPr lang="en-US" sz="15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sSup>
                          <m:sSup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ℏ</m:t>
                            </m:r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en-US" sz="1500" dirty="0"/>
              </a:p>
              <a:p>
                <a:pPr>
                  <a:lnSpc>
                    <a:spcPct val="90000"/>
                  </a:lnSpc>
                </a:pPr>
                <a:r>
                  <a:rPr lang="en-US" sz="1500" dirty="0"/>
                  <a:t>Two types: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1500" dirty="0"/>
                  <a:t>Scalar bosons: Spin 0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1500" dirty="0"/>
                  <a:t>Vector bosons: Spin 1</a:t>
                </a:r>
              </a:p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𝑣𝑒𝑐𝑡𝑜𝑟</m:t>
                        </m:r>
                      </m:sub>
                    </m:sSub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sz="17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 × </m:t>
                    </m:r>
                    <m:sSub>
                      <m:sSubPr>
                        <m:ctrlPr>
                          <a:rPr lang="en-US" sz="1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𝑠𝑐𝑎𝑙𝑎𝑟</m:t>
                        </m:r>
                      </m:sub>
                    </m:sSub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700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470ED2-A44E-DA9B-A8B1-3C928FD5F6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3244" y="2638044"/>
                <a:ext cx="4492932" cy="3263206"/>
              </a:xfrm>
              <a:blipFill>
                <a:blip r:embed="rId3"/>
                <a:stretch>
                  <a:fillRect l="-845" t="-775" r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56533F40-045E-4E3D-9243-864CD4E58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3605" y="964692"/>
            <a:ext cx="5440680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402EC6-D845-41B3-BEBE-CB34D9BFE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0699" y="1128683"/>
            <a:ext cx="5106493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4" descr="A black circle with red rays&#10;&#10;Description automatically generated">
            <a:extLst>
              <a:ext uri="{FF2B5EF4-FFF2-40B4-BE49-F238E27FC236}">
                <a16:creationId xmlns:a16="http://schemas.microsoft.com/office/drawing/2014/main" id="{D89511E2-9BB1-4C88-BCBE-FC34DA62B0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789" y="2285216"/>
            <a:ext cx="4782312" cy="229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220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CAEED9-B4CA-AC34-98A5-5B7B8044F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vert="horz" wrap="square" lIns="182880" tIns="182880" rIns="182880" bIns="182880" rtlCol="0" anchor="ctr"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Detectability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7854AD-F515-A46D-74E5-E90E621343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8" y="2638044"/>
            <a:ext cx="3363974" cy="3415622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Considering sources within the galaxy</a:t>
            </a:r>
          </a:p>
          <a:p>
            <a:pPr marL="285750" indent="-2286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high frequency scalar boson detection</a:t>
            </a:r>
          </a:p>
          <a:p>
            <a:pPr marL="285750" indent="-2286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Advantageous over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aLIGO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high frequency vector boson detection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9AA3F74-CCD2-4056-2A1F-1DDE781B10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5297763" y="860225"/>
            <a:ext cx="6250769" cy="497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250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4427E-1FB7-550E-9C48-B413C8549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3C214-918D-BFE7-75E5-E865895C6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 used Finesse 3.0 to model the noise budget for GEO600 at different detuning angles.</a:t>
            </a:r>
          </a:p>
          <a:p>
            <a:r>
              <a:rPr lang="en-US" dirty="0"/>
              <a:t>We find not advantage for detecting sub-solar mass binary black hole mergers.</a:t>
            </a:r>
          </a:p>
          <a:p>
            <a:r>
              <a:rPr lang="en-US" dirty="0"/>
              <a:t>GEO600 can detect high frequency vector boson clouds that </a:t>
            </a:r>
            <a:r>
              <a:rPr lang="en-US" dirty="0" err="1"/>
              <a:t>aLIGO</a:t>
            </a:r>
            <a:r>
              <a:rPr lang="en-US" dirty="0"/>
              <a:t> is unable to detect.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907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E124CE-EB26-2C69-7059-879C4DCB8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/>
              <a:t>Sources</a:t>
            </a:r>
          </a:p>
        </p:txBody>
      </p:sp>
      <p:pic>
        <p:nvPicPr>
          <p:cNvPr id="5" name="Picture 4" descr="A text in a book&#10;&#10;Description automatically generated with medium confidence">
            <a:extLst>
              <a:ext uri="{FF2B5EF4-FFF2-40B4-BE49-F238E27FC236}">
                <a16:creationId xmlns:a16="http://schemas.microsoft.com/office/drawing/2014/main" id="{6EBD9531-9E97-6B49-2245-603D90704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505" y="640080"/>
            <a:ext cx="5659285" cy="526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71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446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0FDB33-97F6-8C4F-23DB-E8695ECA1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6242719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Acknowledgements</a:t>
            </a:r>
          </a:p>
        </p:txBody>
      </p:sp>
      <p:pic>
        <p:nvPicPr>
          <p:cNvPr id="8" name="Picture 7" descr="A logo with black text&#10;&#10;Description automatically generated">
            <a:extLst>
              <a:ext uri="{FF2B5EF4-FFF2-40B4-BE49-F238E27FC236}">
                <a16:creationId xmlns:a16="http://schemas.microsoft.com/office/drawing/2014/main" id="{84B4A09F-6C29-BC3E-5E71-2C04C510C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1256" y="638946"/>
            <a:ext cx="2295028" cy="1721271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00A025C-5D32-FC12-8CD5-2F02BEB6E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638044"/>
            <a:ext cx="6242715" cy="3415622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en-US" b="0" i="0" u="none" strike="noStrike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This work was supported by the National Science Foundation Research Experience for Undergraduates (NSF REU) program, the LIGO Laboratory Summer Undergraduate Research Fellowship program (NSF LIGO), </a:t>
            </a:r>
            <a:br>
              <a:rPr lang="en-US" b="0" i="0" u="none" strike="noStrike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</a:br>
            <a:r>
              <a:rPr lang="en-US" b="0" i="0" u="none" strike="noStrike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and the California Institute of Technology Student-Faculty Programs.</a:t>
            </a:r>
          </a:p>
          <a:p>
            <a:pPr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  <a:latin typeface="Aptos" panose="020B0004020202020204" pitchFamily="34" charset="0"/>
              </a:rPr>
              <a:t>Thank you to my mentors for the continual support!</a:t>
            </a:r>
            <a:endParaRPr lang="en-US" b="0" i="0" u="none" strike="noStrike" dirty="0">
              <a:solidFill>
                <a:schemeClr val="bg1"/>
              </a:solidFill>
              <a:effectLst/>
              <a:latin typeface="Aptos" panose="020B0004020202020204" pitchFamily="34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A logo of a globe with a gold circle&#10;&#10;Description automatically generated">
            <a:extLst>
              <a:ext uri="{FF2B5EF4-FFF2-40B4-BE49-F238E27FC236}">
                <a16:creationId xmlns:a16="http://schemas.microsoft.com/office/drawing/2014/main" id="{8E4CE6C4-2914-EF54-B460-09190833A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008" y="2559780"/>
            <a:ext cx="1629328" cy="1633411"/>
          </a:xfrm>
          <a:prstGeom prst="rect">
            <a:avLst/>
          </a:prstGeom>
        </p:spPr>
      </p:pic>
      <p:pic>
        <p:nvPicPr>
          <p:cNvPr id="7" name="Content Placeholder 6" descr="A logo of a hand holding a torch&#10;&#10;Description automatically generated">
            <a:extLst>
              <a:ext uri="{FF2B5EF4-FFF2-40B4-BE49-F238E27FC236}">
                <a16:creationId xmlns:a16="http://schemas.microsoft.com/office/drawing/2014/main" id="{93C11937-7DCA-0C5D-735E-9305A8DD9C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7854" y="2506872"/>
            <a:ext cx="1292022" cy="1722697"/>
          </a:xfrm>
          <a:prstGeom prst="rect">
            <a:avLst/>
          </a:prstGeom>
        </p:spPr>
      </p:pic>
      <p:pic>
        <p:nvPicPr>
          <p:cNvPr id="14" name="Picture 13" descr="A logo with blue and orange lines&#10;&#10;Description automatically generated">
            <a:extLst>
              <a:ext uri="{FF2B5EF4-FFF2-40B4-BE49-F238E27FC236}">
                <a16:creationId xmlns:a16="http://schemas.microsoft.com/office/drawing/2014/main" id="{6056C597-3B58-4314-605A-B9936E497C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1410" y="4392754"/>
            <a:ext cx="2094719" cy="172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963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CAEED9-B4CA-AC34-98A5-5B7B8044F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vert="horz" wrap="square" lIns="182880" tIns="182880" rIns="182880" bIns="182880" rtlCol="0" anchor="ctr"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Within 1Mpc: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7854AD-F515-A46D-74E5-E90E621343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8" y="2638044"/>
            <a:ext cx="3363974" cy="3415622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high frequency scalar boson detection</a:t>
            </a:r>
          </a:p>
          <a:p>
            <a:pPr marL="285750" indent="-2286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advantage over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aLIGO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vector boson detection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Strain undetectable at higher emission frequencies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0A08054-5F41-67AF-9AB6-8A26B25DDF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7763" y="860225"/>
            <a:ext cx="6250769" cy="497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07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CAEED9-B4CA-AC34-98A5-5B7B8044F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vert="horz" wrap="square" lIns="182880" tIns="182880" rIns="182880" bIns="182880" rtlCol="0" anchor="ctr"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Within 1Mpc: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7854AD-F515-A46D-74E5-E90E621343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8" y="2638044"/>
            <a:ext cx="3363974" cy="3415622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advantage over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aLIGO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compact binary coalescence detection of any mass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Strain undetectable at higher emission frequencies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5C3A5E6-E213-1222-FC16-44EB525C4D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7763" y="832579"/>
            <a:ext cx="6250769" cy="503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818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4427E-1FB7-550E-9C48-B413C8549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3C214-918D-BFE7-75E5-E865895C6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 used Finesse 3.0 to compute the sensitivity of GEO600 for high frequency gravitational waves. </a:t>
            </a:r>
          </a:p>
          <a:p>
            <a:r>
              <a:rPr lang="en-US" dirty="0"/>
              <a:t>Shifting the signal recycling mirror allows for scanning of a range of high frequencies. </a:t>
            </a:r>
          </a:p>
          <a:p>
            <a:r>
              <a:rPr lang="en-US" dirty="0"/>
              <a:t>This scanning procedure allows us to target proposed high frequency sources.</a:t>
            </a:r>
          </a:p>
        </p:txBody>
      </p:sp>
    </p:spTree>
    <p:extLst>
      <p:ext uri="{BB962C8B-B14F-4D97-AF65-F5344CB8AC3E}">
        <p14:creationId xmlns:p14="http://schemas.microsoft.com/office/powerpoint/2010/main" val="3801125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3C24A3-4E36-3D4B-286B-B659D54F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vert="horz" wrap="square" lIns="182880" tIns="182880" rIns="182880" bIns="182880" rtlCol="0"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GEO600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ECFCA8-62A5-11DE-103B-6519B90137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468" y="2638044"/>
            <a:ext cx="3363974" cy="341562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GW detector that has 600m folded arms with no Fabry Perot cavities.</a:t>
            </a:r>
          </a:p>
          <a:p>
            <a:r>
              <a:rPr lang="en-US" dirty="0">
                <a:solidFill>
                  <a:schemeClr val="bg1"/>
                </a:solidFill>
              </a:rPr>
              <a:t>Has power recycling and signal recycling mirror.</a:t>
            </a:r>
          </a:p>
          <a:p>
            <a:r>
              <a:rPr lang="en-US" dirty="0">
                <a:solidFill>
                  <a:schemeClr val="bg1"/>
                </a:solidFill>
              </a:rPr>
              <a:t>Finesse model used 30 watts and 6 dB squeezing.</a:t>
            </a:r>
          </a:p>
        </p:txBody>
      </p:sp>
      <p:pic>
        <p:nvPicPr>
          <p:cNvPr id="5" name="Picture 4" descr="A diagram of a machine&#10;&#10;Description automatically generated">
            <a:extLst>
              <a:ext uri="{FF2B5EF4-FFF2-40B4-BE49-F238E27FC236}">
                <a16:creationId xmlns:a16="http://schemas.microsoft.com/office/drawing/2014/main" id="{552AD7C9-6FE8-124C-B13B-854BA2CE9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7763" y="1324880"/>
            <a:ext cx="6250769" cy="404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933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966A4D4-049A-4389-B407-0E7091A07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3A9B84-F3A5-2F98-26DA-D9077727A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290025"/>
            <a:ext cx="4475892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Creating a Noise budget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485E9E-FD02-9ED1-1439-112357E30F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04672" y="2858703"/>
                <a:ext cx="4475892" cy="3042547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Clr>
                    <a:schemeClr val="bg1"/>
                  </a:buClr>
                  <a:buFont typeface="+mj-lt"/>
                  <a:buAutoNum type="arabicPeriod"/>
                </a:pPr>
                <a:r>
                  <a:rPr lang="en-US" dirty="0">
                    <a:solidFill>
                      <a:srgbClr val="FFFFFF"/>
                    </a:solidFill>
                  </a:rPr>
                  <a:t>Create a transfer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FFFF"/>
                    </a:solidFill>
                  </a:rPr>
                  <a:t>(f) ~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𝑤𝑎𝑡𝑡𝑠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endParaRPr lang="en-US" dirty="0">
                  <a:solidFill>
                    <a:srgbClr val="FFFFFF"/>
                  </a:solidFill>
                </a:endParaRPr>
              </a:p>
              <a:p>
                <a:pPr marL="342900" indent="-342900">
                  <a:buClr>
                    <a:schemeClr val="bg1"/>
                  </a:buClr>
                  <a:buFont typeface="+mj-lt"/>
                  <a:buAutoNum type="arabicPeriod"/>
                </a:pPr>
                <a:r>
                  <a:rPr lang="en-US" dirty="0">
                    <a:solidFill>
                      <a:srgbClr val="FFFFFF"/>
                    </a:solidFill>
                  </a:rPr>
                  <a:t>Simulate the raw noise curves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r>
                  <a:rPr lang="en-US" dirty="0">
                    <a:solidFill>
                      <a:srgbClr val="FFFFFF"/>
                    </a:solidFill>
                  </a:rPr>
                  <a:t> ~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𝑤𝑎𝑡𝑡𝑠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√</m:t>
                        </m:r>
                        <m:r>
                          <a:rPr lang="en-US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𝐻𝑧</m:t>
                        </m:r>
                      </m:den>
                    </m:f>
                  </m:oMath>
                </a14:m>
                <a:endParaRPr lang="en-US" dirty="0">
                  <a:solidFill>
                    <a:srgbClr val="FFFFFF"/>
                  </a:solidFill>
                </a:endParaRPr>
              </a:p>
              <a:p>
                <a:pPr marL="342900" indent="-342900">
                  <a:buClr>
                    <a:schemeClr val="bg1"/>
                  </a:buClr>
                  <a:buFont typeface="+mj-lt"/>
                  <a:buAutoNum type="arabicPeriod"/>
                </a:pPr>
                <a:r>
                  <a:rPr lang="en-US" dirty="0">
                    <a:solidFill>
                      <a:srgbClr val="FFFFFF"/>
                    </a:solidFill>
                  </a:rPr>
                  <a:t>Make a noise budget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n-US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r>
                  <a:rPr lang="en-US" b="0" dirty="0">
                    <a:solidFill>
                      <a:srgbClr val="FFFFFF"/>
                    </a:solidFill>
                  </a:rPr>
                  <a:t> </a:t>
                </a:r>
                <a:r>
                  <a:rPr lang="en-US" dirty="0">
                    <a:solidFill>
                      <a:srgbClr val="FFFFFF"/>
                    </a:solidFill>
                  </a:rPr>
                  <a:t>~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√</m:t>
                        </m:r>
                        <m:r>
                          <a:rPr lang="en-US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𝐻𝑧</m:t>
                        </m:r>
                      </m:den>
                    </m:f>
                  </m:oMath>
                </a14:m>
                <a:endParaRPr lang="en-US" b="0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485E9E-FD02-9ED1-1439-112357E30F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4672" y="2858703"/>
                <a:ext cx="4475892" cy="3042547"/>
              </a:xfrm>
              <a:blipFill>
                <a:blip r:embed="rId3"/>
                <a:stretch>
                  <a:fillRect l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B5899359-8523-4D4D-B568-3FDFAF982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032" y="640080"/>
            <a:ext cx="4818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9C9585-DA89-4D7E-BCDF-576461A1A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77586" y="806357"/>
            <a:ext cx="4511266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square and square formula&#10;&#10;Description automatically generated">
            <a:extLst>
              <a:ext uri="{FF2B5EF4-FFF2-40B4-BE49-F238E27FC236}">
                <a16:creationId xmlns:a16="http://schemas.microsoft.com/office/drawing/2014/main" id="{2D2A98A3-B090-1991-D7A7-22B56A7A76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7064692" y="2399552"/>
            <a:ext cx="4159568" cy="17422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125C24-954E-49F0-DD79-0494B72892EC}"/>
              </a:ext>
            </a:extLst>
          </p:cNvPr>
          <p:cNvSpPr txBox="1"/>
          <p:nvPr/>
        </p:nvSpPr>
        <p:spPr>
          <a:xfrm>
            <a:off x="970671" y="4079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967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212100-26F0-01E9-E52B-70CA34DA0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094" y="0"/>
            <a:ext cx="92158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97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20144E7-1D3B-B23A-0C29-DF38DBDB3C3D}"/>
              </a:ext>
            </a:extLst>
          </p:cNvPr>
          <p:cNvSpPr txBox="1">
            <a:spLocks/>
          </p:cNvSpPr>
          <p:nvPr/>
        </p:nvSpPr>
        <p:spPr>
          <a:xfrm>
            <a:off x="2813945" y="-164833"/>
            <a:ext cx="6092952" cy="1188720"/>
          </a:xfrm>
          <a:prstGeom prst="rect">
            <a:avLst/>
          </a:prstGeom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Why GEO600?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A877DD-CA5C-05EB-9C7C-6BB03086CAA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9952" y="2652576"/>
            <a:ext cx="5929868" cy="3801779"/>
          </a:xfrm>
          <a:prstGeom prst="rect">
            <a:avLst/>
          </a:prstGeom>
          <a:ln w="31750" cap="sq">
            <a:solidFill>
              <a:srgbClr val="FFFFFF"/>
            </a:solidFill>
            <a:miter lim="800000"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0C0415-747D-7171-3A5A-D4F6CED9344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200758" y="2652576"/>
            <a:ext cx="5929869" cy="3801780"/>
          </a:xfrm>
          <a:prstGeom prst="rect">
            <a:avLst/>
          </a:prstGeom>
          <a:ln w="31750" cap="sq">
            <a:solidFill>
              <a:srgbClr val="FFFFFF"/>
            </a:solidFill>
            <a:miter lim="800000"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470F29-4BC6-CCD9-A944-55024CBCA54F}"/>
              </a:ext>
            </a:extLst>
          </p:cNvPr>
          <p:cNvSpPr txBox="1"/>
          <p:nvPr/>
        </p:nvSpPr>
        <p:spPr>
          <a:xfrm>
            <a:off x="3024884" y="694899"/>
            <a:ext cx="5882014" cy="2469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Both detectors have frequencies where the sideband fields are resonant (peaks in transfer function/ dips in sensitivity curve)</a:t>
            </a:r>
          </a:p>
          <a:p>
            <a:pPr marL="285750"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Shifting the signal recycling mirror allows for GEO600 to scan the resonant peak over a range of frequencies</a:t>
            </a:r>
          </a:p>
          <a:p>
            <a:pPr marL="285750"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429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07C8FD-A2EC-DC68-E6CB-7BE9A447B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581" y="0"/>
            <a:ext cx="95788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477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FA42F5-4EA3-01EF-C6BB-0B717850A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581" y="0"/>
            <a:ext cx="95788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993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37B9F-A9E4-6B0F-C24B-2C80D6265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4476806" cy="1188720"/>
          </a:xfrm>
        </p:spPr>
        <p:txBody>
          <a:bodyPr>
            <a:normAutofit fontScale="90000"/>
          </a:bodyPr>
          <a:lstStyle/>
          <a:p>
            <a:r>
              <a:rPr lang="en-US" sz="2200" dirty="0"/>
              <a:t>Sub-solar mass Primordial Black Hole Mergers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62647-C908-CEE3-F73B-EB5D071AB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44" y="2638044"/>
            <a:ext cx="4492932" cy="326320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Primordial black holes (PBH) could have formed in the very early universe. </a:t>
            </a:r>
          </a:p>
          <a:p>
            <a:pPr>
              <a:lnSpc>
                <a:spcPct val="90000"/>
              </a:lnSpc>
            </a:pPr>
            <a:r>
              <a:rPr lang="en-US" dirty="0"/>
              <a:t>Sub-solar mass black hole mergers produce GWs in the kHz range. </a:t>
            </a:r>
          </a:p>
          <a:p>
            <a:pPr>
              <a:lnSpc>
                <a:spcPct val="90000"/>
              </a:lnSpc>
            </a:pPr>
            <a:r>
              <a:rPr lang="en-US" dirty="0"/>
              <a:t>Coalescing waveform computed using </a:t>
            </a:r>
            <a:r>
              <a:rPr lang="en-US" dirty="0" err="1"/>
              <a:t>IMRPhenomD</a:t>
            </a:r>
            <a:r>
              <a:rPr lang="en-US" dirty="0"/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533F40-045E-4E3D-9243-864CD4E58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3605" y="964692"/>
            <a:ext cx="5440680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0402EC6-D845-41B3-BEBE-CB34D9BFE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0699" y="1128683"/>
            <a:ext cx="5106493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5" descr="A diagram of different planets&#10;&#10;Description automatically generated">
            <a:extLst>
              <a:ext uri="{FF2B5EF4-FFF2-40B4-BE49-F238E27FC236}">
                <a16:creationId xmlns:a16="http://schemas.microsoft.com/office/drawing/2014/main" id="{1329B8A5-663B-FEBA-58C7-14CF852F8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789" y="2608022"/>
            <a:ext cx="4782312" cy="164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60271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3413</TotalTime>
  <Words>464</Words>
  <Application>Microsoft Macintosh PowerPoint</Application>
  <PresentationFormat>Widescreen</PresentationFormat>
  <Paragraphs>59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Aptos</vt:lpstr>
      <vt:lpstr>Arial</vt:lpstr>
      <vt:lpstr>Cambria Math</vt:lpstr>
      <vt:lpstr>Gill Sans MT</vt:lpstr>
      <vt:lpstr>Times New Roman</vt:lpstr>
      <vt:lpstr>Parcel</vt:lpstr>
      <vt:lpstr>Geo600 High Frequency Gravitational Wave Detection</vt:lpstr>
      <vt:lpstr>Project Plan</vt:lpstr>
      <vt:lpstr>GEO600</vt:lpstr>
      <vt:lpstr>Creating a Noise budget</vt:lpstr>
      <vt:lpstr>PowerPoint Presentation</vt:lpstr>
      <vt:lpstr>PowerPoint Presentation</vt:lpstr>
      <vt:lpstr>PowerPoint Presentation</vt:lpstr>
      <vt:lpstr>PowerPoint Presentation</vt:lpstr>
      <vt:lpstr>Sub-solar mass Primordial Black Hole Mergers</vt:lpstr>
      <vt:lpstr>Detectability</vt:lpstr>
      <vt:lpstr>Boson Clouds</vt:lpstr>
      <vt:lpstr>Detectability</vt:lpstr>
      <vt:lpstr>Conclusion</vt:lpstr>
      <vt:lpstr>Sources</vt:lpstr>
      <vt:lpstr>Acknowledgements</vt:lpstr>
      <vt:lpstr>Within 1Mpc:</vt:lpstr>
      <vt:lpstr>Within 1Mpc: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Jungkind, Christopher M.</dc:creator>
  <cp:lastModifiedBy>Jungkind, Christopher M.</cp:lastModifiedBy>
  <cp:revision>49</cp:revision>
  <dcterms:created xsi:type="dcterms:W3CDTF">2024-08-06T16:59:10Z</dcterms:created>
  <dcterms:modified xsi:type="dcterms:W3CDTF">2024-08-22T18:48:10Z</dcterms:modified>
</cp:coreProperties>
</file>