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8" r:id="rId4"/>
    <p:sldId id="258" r:id="rId5"/>
    <p:sldId id="261" r:id="rId6"/>
    <p:sldId id="259" r:id="rId7"/>
    <p:sldId id="260" r:id="rId8"/>
    <p:sldId id="262" r:id="rId9"/>
    <p:sldId id="264" r:id="rId10"/>
    <p:sldId id="265" r:id="rId11"/>
    <p:sldId id="266" r:id="rId12"/>
    <p:sldId id="267" r:id="rId13"/>
    <p:sldId id="268" r:id="rId14"/>
    <p:sldId id="269" r:id="rId15"/>
    <p:sldId id="271" r:id="rId16"/>
    <p:sldId id="270" r:id="rId17"/>
    <p:sldId id="272" r:id="rId18"/>
    <p:sldId id="277"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705"/>
  </p:normalViewPr>
  <p:slideViewPr>
    <p:cSldViewPr snapToGrid="0">
      <p:cViewPr>
        <p:scale>
          <a:sx n="110" d="100"/>
          <a:sy n="110" d="100"/>
        </p:scale>
        <p:origin x="1384"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8D1D-83AC-90EB-9C69-FD739AB70E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2FF45F-3CBC-F69A-6A0B-56DF2DA48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AE591F-4823-9BDC-A778-13DFD84DD1FC}"/>
              </a:ext>
            </a:extLst>
          </p:cNvPr>
          <p:cNvSpPr>
            <a:spLocks noGrp="1"/>
          </p:cNvSpPr>
          <p:nvPr>
            <p:ph type="dt" sz="half" idx="10"/>
          </p:nvPr>
        </p:nvSpPr>
        <p:spPr/>
        <p:txBody>
          <a:bodyPr/>
          <a:lstStyle/>
          <a:p>
            <a:fld id="{26A289C8-A35B-954E-B46C-BB91FDBA546B}" type="datetimeFigureOut">
              <a:t>7/5/24</a:t>
            </a:fld>
            <a:endParaRPr lang="en-US"/>
          </a:p>
        </p:txBody>
      </p:sp>
      <p:sp>
        <p:nvSpPr>
          <p:cNvPr id="5" name="Footer Placeholder 4">
            <a:extLst>
              <a:ext uri="{FF2B5EF4-FFF2-40B4-BE49-F238E27FC236}">
                <a16:creationId xmlns:a16="http://schemas.microsoft.com/office/drawing/2014/main" id="{BBC61176-ED80-F3DD-128B-7D1480A3B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6054B-C6B3-9FE4-689D-546AAB876AC9}"/>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61904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B22-B479-BFAC-F922-C5C348666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C7ADC-4B12-554E-4393-9EFECF17C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E86B6-DE47-9020-3D63-288FFFD64F90}"/>
              </a:ext>
            </a:extLst>
          </p:cNvPr>
          <p:cNvSpPr>
            <a:spLocks noGrp="1"/>
          </p:cNvSpPr>
          <p:nvPr>
            <p:ph type="dt" sz="half" idx="10"/>
          </p:nvPr>
        </p:nvSpPr>
        <p:spPr/>
        <p:txBody>
          <a:bodyPr/>
          <a:lstStyle/>
          <a:p>
            <a:fld id="{26A289C8-A35B-954E-B46C-BB91FDBA546B}" type="datetimeFigureOut">
              <a:t>7/5/24</a:t>
            </a:fld>
            <a:endParaRPr lang="en-US"/>
          </a:p>
        </p:txBody>
      </p:sp>
      <p:sp>
        <p:nvSpPr>
          <p:cNvPr id="5" name="Footer Placeholder 4">
            <a:extLst>
              <a:ext uri="{FF2B5EF4-FFF2-40B4-BE49-F238E27FC236}">
                <a16:creationId xmlns:a16="http://schemas.microsoft.com/office/drawing/2014/main" id="{92C3913E-CDFD-6F65-63E1-B623F88E4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019CA-0776-E7C8-B9F6-ACE63FCCF54C}"/>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411837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8EA7E-F23C-8BEA-A452-B8BE17B245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C17481-F05E-6F24-2EAD-05763C7E13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BD85A-DB99-F35A-54DB-2E38DC5B5FD0}"/>
              </a:ext>
            </a:extLst>
          </p:cNvPr>
          <p:cNvSpPr>
            <a:spLocks noGrp="1"/>
          </p:cNvSpPr>
          <p:nvPr>
            <p:ph type="dt" sz="half" idx="10"/>
          </p:nvPr>
        </p:nvSpPr>
        <p:spPr/>
        <p:txBody>
          <a:bodyPr/>
          <a:lstStyle/>
          <a:p>
            <a:fld id="{26A289C8-A35B-954E-B46C-BB91FDBA546B}" type="datetimeFigureOut">
              <a:t>7/5/24</a:t>
            </a:fld>
            <a:endParaRPr lang="en-US"/>
          </a:p>
        </p:txBody>
      </p:sp>
      <p:sp>
        <p:nvSpPr>
          <p:cNvPr id="5" name="Footer Placeholder 4">
            <a:extLst>
              <a:ext uri="{FF2B5EF4-FFF2-40B4-BE49-F238E27FC236}">
                <a16:creationId xmlns:a16="http://schemas.microsoft.com/office/drawing/2014/main" id="{AFF2FBAC-010C-5679-30A8-EA40D4B1F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056F2-01CD-F5DA-A4FC-6C98F69415FE}"/>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224358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5AA6-BFA3-218B-3A8C-3FA12DF3E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0AAFB-9D6B-951D-46C8-7745965F7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B4BA5-F036-3A76-2580-E1042C65CE74}"/>
              </a:ext>
            </a:extLst>
          </p:cNvPr>
          <p:cNvSpPr>
            <a:spLocks noGrp="1"/>
          </p:cNvSpPr>
          <p:nvPr>
            <p:ph type="dt" sz="half" idx="10"/>
          </p:nvPr>
        </p:nvSpPr>
        <p:spPr/>
        <p:txBody>
          <a:bodyPr/>
          <a:lstStyle/>
          <a:p>
            <a:fld id="{26A289C8-A35B-954E-B46C-BB91FDBA546B}" type="datetimeFigureOut">
              <a:t>7/5/24</a:t>
            </a:fld>
            <a:endParaRPr lang="en-US"/>
          </a:p>
        </p:txBody>
      </p:sp>
      <p:sp>
        <p:nvSpPr>
          <p:cNvPr id="5" name="Footer Placeholder 4">
            <a:extLst>
              <a:ext uri="{FF2B5EF4-FFF2-40B4-BE49-F238E27FC236}">
                <a16:creationId xmlns:a16="http://schemas.microsoft.com/office/drawing/2014/main" id="{D24F1A79-29AE-D8FA-279B-175F3D40E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9196E-81AB-09AA-7A92-B0212DA7639F}"/>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275785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CC8A-20F1-3591-0B0C-DEFD7A317F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253BD-AD19-33C8-C470-C704796813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27EDDB-340C-6FFF-F37B-B32963FEC356}"/>
              </a:ext>
            </a:extLst>
          </p:cNvPr>
          <p:cNvSpPr>
            <a:spLocks noGrp="1"/>
          </p:cNvSpPr>
          <p:nvPr>
            <p:ph type="dt" sz="half" idx="10"/>
          </p:nvPr>
        </p:nvSpPr>
        <p:spPr/>
        <p:txBody>
          <a:bodyPr/>
          <a:lstStyle/>
          <a:p>
            <a:fld id="{26A289C8-A35B-954E-B46C-BB91FDBA546B}" type="datetimeFigureOut">
              <a:t>7/5/24</a:t>
            </a:fld>
            <a:endParaRPr lang="en-US"/>
          </a:p>
        </p:txBody>
      </p:sp>
      <p:sp>
        <p:nvSpPr>
          <p:cNvPr id="5" name="Footer Placeholder 4">
            <a:extLst>
              <a:ext uri="{FF2B5EF4-FFF2-40B4-BE49-F238E27FC236}">
                <a16:creationId xmlns:a16="http://schemas.microsoft.com/office/drawing/2014/main" id="{E18122EA-DA22-1416-6F66-C90A414B2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65CCB-21CA-E791-0F5F-59763A5985B6}"/>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225193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11C18-0F97-5966-BCBF-8887C3C2C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49E03-D4E1-E21C-F1F8-A8ADB9D4DA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E38B69-3DF7-8275-7A17-22DAD9B34F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D285C5-DDB2-2276-5CD9-F350DAF44B2F}"/>
              </a:ext>
            </a:extLst>
          </p:cNvPr>
          <p:cNvSpPr>
            <a:spLocks noGrp="1"/>
          </p:cNvSpPr>
          <p:nvPr>
            <p:ph type="dt" sz="half" idx="10"/>
          </p:nvPr>
        </p:nvSpPr>
        <p:spPr/>
        <p:txBody>
          <a:bodyPr/>
          <a:lstStyle/>
          <a:p>
            <a:fld id="{26A289C8-A35B-954E-B46C-BB91FDBA546B}" type="datetimeFigureOut">
              <a:t>7/5/24</a:t>
            </a:fld>
            <a:endParaRPr lang="en-US"/>
          </a:p>
        </p:txBody>
      </p:sp>
      <p:sp>
        <p:nvSpPr>
          <p:cNvPr id="6" name="Footer Placeholder 5">
            <a:extLst>
              <a:ext uri="{FF2B5EF4-FFF2-40B4-BE49-F238E27FC236}">
                <a16:creationId xmlns:a16="http://schemas.microsoft.com/office/drawing/2014/main" id="{D9E11466-01ED-D5FC-2375-AB32B655A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9941C-A7F4-DBEC-19CD-72C83CB7D164}"/>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254244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56E2-7842-049A-BEB6-7EADAEE6F2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2BBFC9-7CC8-057F-09C7-C84D6EA11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CC84C-AFBE-088D-22F5-9B01ABCB16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5DFE98-0610-B202-7445-51A00C5491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900F4D-F237-88D8-A8B3-96DF4603E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91041D-6E8B-FF9F-62FF-B94AB8D946F4}"/>
              </a:ext>
            </a:extLst>
          </p:cNvPr>
          <p:cNvSpPr>
            <a:spLocks noGrp="1"/>
          </p:cNvSpPr>
          <p:nvPr>
            <p:ph type="dt" sz="half" idx="10"/>
          </p:nvPr>
        </p:nvSpPr>
        <p:spPr/>
        <p:txBody>
          <a:bodyPr/>
          <a:lstStyle/>
          <a:p>
            <a:fld id="{26A289C8-A35B-954E-B46C-BB91FDBA546B}" type="datetimeFigureOut">
              <a:t>7/5/24</a:t>
            </a:fld>
            <a:endParaRPr lang="en-US"/>
          </a:p>
        </p:txBody>
      </p:sp>
      <p:sp>
        <p:nvSpPr>
          <p:cNvPr id="8" name="Footer Placeholder 7">
            <a:extLst>
              <a:ext uri="{FF2B5EF4-FFF2-40B4-BE49-F238E27FC236}">
                <a16:creationId xmlns:a16="http://schemas.microsoft.com/office/drawing/2014/main" id="{F0D2EBD0-1EDB-1383-FB1B-43361EF8DB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8F6068-DB2A-69B8-A9BA-AEBFD4CDC342}"/>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345460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BB24-60E3-F984-757D-5F8D5D3F44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0B6B0D-40BC-4574-8F73-F38BC2A72782}"/>
              </a:ext>
            </a:extLst>
          </p:cNvPr>
          <p:cNvSpPr>
            <a:spLocks noGrp="1"/>
          </p:cNvSpPr>
          <p:nvPr>
            <p:ph type="dt" sz="half" idx="10"/>
          </p:nvPr>
        </p:nvSpPr>
        <p:spPr/>
        <p:txBody>
          <a:bodyPr/>
          <a:lstStyle/>
          <a:p>
            <a:fld id="{26A289C8-A35B-954E-B46C-BB91FDBA546B}" type="datetimeFigureOut">
              <a:t>7/5/24</a:t>
            </a:fld>
            <a:endParaRPr lang="en-US"/>
          </a:p>
        </p:txBody>
      </p:sp>
      <p:sp>
        <p:nvSpPr>
          <p:cNvPr id="4" name="Footer Placeholder 3">
            <a:extLst>
              <a:ext uri="{FF2B5EF4-FFF2-40B4-BE49-F238E27FC236}">
                <a16:creationId xmlns:a16="http://schemas.microsoft.com/office/drawing/2014/main" id="{E6F1E278-E542-C8D0-8F4F-C5E8026B6B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0435A-35A8-0AB1-1BED-FF3BAFDA5A32}"/>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138816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F6A1E-5743-2FB1-0451-A61F99E4AD27}"/>
              </a:ext>
            </a:extLst>
          </p:cNvPr>
          <p:cNvSpPr>
            <a:spLocks noGrp="1"/>
          </p:cNvSpPr>
          <p:nvPr>
            <p:ph type="dt" sz="half" idx="10"/>
          </p:nvPr>
        </p:nvSpPr>
        <p:spPr/>
        <p:txBody>
          <a:bodyPr/>
          <a:lstStyle/>
          <a:p>
            <a:fld id="{26A289C8-A35B-954E-B46C-BB91FDBA546B}" type="datetimeFigureOut">
              <a:t>7/5/24</a:t>
            </a:fld>
            <a:endParaRPr lang="en-US"/>
          </a:p>
        </p:txBody>
      </p:sp>
      <p:sp>
        <p:nvSpPr>
          <p:cNvPr id="3" name="Footer Placeholder 2">
            <a:extLst>
              <a:ext uri="{FF2B5EF4-FFF2-40B4-BE49-F238E27FC236}">
                <a16:creationId xmlns:a16="http://schemas.microsoft.com/office/drawing/2014/main" id="{0DA0B357-77B9-8168-FE3B-3406A215F3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17EBE-6040-10DF-3655-274DAFDFD9E4}"/>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361996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8ADD-F984-E775-9AF3-807077F1F3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A1E6B2-4876-2A20-D38F-1569C0B23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E5982C-A3CA-470F-9ED6-E02B53465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5A7530-C524-4B1D-8BD7-E61167AF5A7A}"/>
              </a:ext>
            </a:extLst>
          </p:cNvPr>
          <p:cNvSpPr>
            <a:spLocks noGrp="1"/>
          </p:cNvSpPr>
          <p:nvPr>
            <p:ph type="dt" sz="half" idx="10"/>
          </p:nvPr>
        </p:nvSpPr>
        <p:spPr/>
        <p:txBody>
          <a:bodyPr/>
          <a:lstStyle/>
          <a:p>
            <a:fld id="{26A289C8-A35B-954E-B46C-BB91FDBA546B}" type="datetimeFigureOut">
              <a:t>7/5/24</a:t>
            </a:fld>
            <a:endParaRPr lang="en-US"/>
          </a:p>
        </p:txBody>
      </p:sp>
      <p:sp>
        <p:nvSpPr>
          <p:cNvPr id="6" name="Footer Placeholder 5">
            <a:extLst>
              <a:ext uri="{FF2B5EF4-FFF2-40B4-BE49-F238E27FC236}">
                <a16:creationId xmlns:a16="http://schemas.microsoft.com/office/drawing/2014/main" id="{7EC0F3E4-EC67-BA6F-AB26-5DE039AA6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6F499-E81F-CE53-EACE-F4BC7C65FE7A}"/>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154232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72F5-A3BE-C80D-FF26-64D6212F7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137ED-674F-56D6-EA78-7320F4D04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8D2C97-8257-D811-DBBC-C4C3D41ED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8CD1BE-6183-5454-C1F3-217F01657C08}"/>
              </a:ext>
            </a:extLst>
          </p:cNvPr>
          <p:cNvSpPr>
            <a:spLocks noGrp="1"/>
          </p:cNvSpPr>
          <p:nvPr>
            <p:ph type="dt" sz="half" idx="10"/>
          </p:nvPr>
        </p:nvSpPr>
        <p:spPr/>
        <p:txBody>
          <a:bodyPr/>
          <a:lstStyle/>
          <a:p>
            <a:fld id="{26A289C8-A35B-954E-B46C-BB91FDBA546B}" type="datetimeFigureOut">
              <a:t>7/5/24</a:t>
            </a:fld>
            <a:endParaRPr lang="en-US"/>
          </a:p>
        </p:txBody>
      </p:sp>
      <p:sp>
        <p:nvSpPr>
          <p:cNvPr id="6" name="Footer Placeholder 5">
            <a:extLst>
              <a:ext uri="{FF2B5EF4-FFF2-40B4-BE49-F238E27FC236}">
                <a16:creationId xmlns:a16="http://schemas.microsoft.com/office/drawing/2014/main" id="{D272B3C1-C8AA-9C84-6E26-D3BBF6984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337E3-B71D-32ED-3EFB-20DE699C3670}"/>
              </a:ext>
            </a:extLst>
          </p:cNvPr>
          <p:cNvSpPr>
            <a:spLocks noGrp="1"/>
          </p:cNvSpPr>
          <p:nvPr>
            <p:ph type="sldNum" sz="quarter" idx="12"/>
          </p:nvPr>
        </p:nvSpPr>
        <p:spPr/>
        <p:txBody>
          <a:bodyPr/>
          <a:lstStyle/>
          <a:p>
            <a:fld id="{3D229360-0CA6-6042-B100-B36BF93BA7D2}" type="slidenum">
              <a:t>‹#›</a:t>
            </a:fld>
            <a:endParaRPr lang="en-US"/>
          </a:p>
        </p:txBody>
      </p:sp>
    </p:spTree>
    <p:extLst>
      <p:ext uri="{BB962C8B-B14F-4D97-AF65-F5344CB8AC3E}">
        <p14:creationId xmlns:p14="http://schemas.microsoft.com/office/powerpoint/2010/main" val="403559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6EDDB-AA1E-9E1D-6067-F082703B5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1A6E7E-5572-3618-8C5A-9E15555B0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7B0E1-745A-B737-9950-D2CC915431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A289C8-A35B-954E-B46C-BB91FDBA546B}" type="datetimeFigureOut">
              <a:t>7/5/24</a:t>
            </a:fld>
            <a:endParaRPr lang="en-US"/>
          </a:p>
        </p:txBody>
      </p:sp>
      <p:sp>
        <p:nvSpPr>
          <p:cNvPr id="5" name="Footer Placeholder 4">
            <a:extLst>
              <a:ext uri="{FF2B5EF4-FFF2-40B4-BE49-F238E27FC236}">
                <a16:creationId xmlns:a16="http://schemas.microsoft.com/office/drawing/2014/main" id="{A9117BED-5FD1-55A9-7CBA-F2172CE4B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5C4FB8-CBE9-93CB-C67E-0C6C2A6F2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229360-0CA6-6042-B100-B36BF93BA7D2}" type="slidenum">
              <a:t>‹#›</a:t>
            </a:fld>
            <a:endParaRPr lang="en-US"/>
          </a:p>
        </p:txBody>
      </p:sp>
    </p:spTree>
    <p:extLst>
      <p:ext uri="{BB962C8B-B14F-4D97-AF65-F5344CB8AC3E}">
        <p14:creationId xmlns:p14="http://schemas.microsoft.com/office/powerpoint/2010/main" val="2672651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ciencedirect.com/science/article/pii/S0030401897003386?ref=cra_js_challenge&amp;fr=RR-1"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alog.ligo-wa.caltech.edu/aLOG/index.php?callRep=78933"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alog.ligo-wa.caltech.edu/aLOG/index.php?callRep=7901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log.ligo-wa.caltech.edu/aLOG/index.php?callRep=78715" TargetMode="External"/><Relationship Id="rId2" Type="http://schemas.openxmlformats.org/officeDocument/2006/relationships/hyperlink" Target="https://alog.ligo-wa.caltech.edu/aLOG/index.php?callRep=78785"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alog.ligo-wa.caltech.edu/aLOG/index.php?callRep=7868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hyperlink" Target="https://alog.ligo-wa.caltech.edu/aLOG/index.php?callRep=7893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opscience.iop.org/article/10.1088/1555-6611/aad84d"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eeexplore.ieee.org/stamp/stamp.jsp?tp=&amp;arnumber=1077338"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opg.optica.org/ao/abstract.cfm?URI=ao-41-24-50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7A9C-BC45-DE85-5DE5-AEFF9CE78083}"/>
              </a:ext>
            </a:extLst>
          </p:cNvPr>
          <p:cNvSpPr>
            <a:spLocks noGrp="1"/>
          </p:cNvSpPr>
          <p:nvPr>
            <p:ph type="ctrTitle"/>
          </p:nvPr>
        </p:nvSpPr>
        <p:spPr>
          <a:xfrm>
            <a:off x="1511643" y="418027"/>
            <a:ext cx="9144000" cy="1145349"/>
          </a:xfrm>
        </p:spPr>
        <p:txBody>
          <a:bodyPr/>
          <a:lstStyle/>
          <a:p>
            <a:r>
              <a:rPr lang="en-US"/>
              <a:t>PNW mountains</a:t>
            </a:r>
          </a:p>
        </p:txBody>
      </p:sp>
      <p:pic>
        <p:nvPicPr>
          <p:cNvPr id="4" name="Content Placeholder 4">
            <a:extLst>
              <a:ext uri="{FF2B5EF4-FFF2-40B4-BE49-F238E27FC236}">
                <a16:creationId xmlns:a16="http://schemas.microsoft.com/office/drawing/2014/main" id="{EAF608E8-C24D-F437-0642-ACDB364154C1}"/>
              </a:ext>
            </a:extLst>
          </p:cNvPr>
          <p:cNvPicPr>
            <a:picLocks noChangeAspect="1"/>
          </p:cNvPicPr>
          <p:nvPr/>
        </p:nvPicPr>
        <p:blipFill>
          <a:blip r:embed="rId2"/>
          <a:stretch>
            <a:fillRect/>
          </a:stretch>
        </p:blipFill>
        <p:spPr>
          <a:xfrm>
            <a:off x="1658825" y="1738639"/>
            <a:ext cx="4182224" cy="2712658"/>
          </a:xfrm>
          <a:prstGeom prst="rect">
            <a:avLst/>
          </a:prstGeom>
        </p:spPr>
      </p:pic>
      <p:sp>
        <p:nvSpPr>
          <p:cNvPr id="5" name="Title 1">
            <a:extLst>
              <a:ext uri="{FF2B5EF4-FFF2-40B4-BE49-F238E27FC236}">
                <a16:creationId xmlns:a16="http://schemas.microsoft.com/office/drawing/2014/main" id="{A1FAC3F5-B186-298B-81B5-DC057B5EEE3E}"/>
              </a:ext>
            </a:extLst>
          </p:cNvPr>
          <p:cNvSpPr txBox="1">
            <a:spLocks/>
          </p:cNvSpPr>
          <p:nvPr/>
        </p:nvSpPr>
        <p:spPr>
          <a:xfrm>
            <a:off x="1511643" y="4451297"/>
            <a:ext cx="9144000" cy="11453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Not all of them are gray-track</a:t>
            </a:r>
          </a:p>
        </p:txBody>
      </p:sp>
      <p:sp>
        <p:nvSpPr>
          <p:cNvPr id="6" name="Title 1">
            <a:extLst>
              <a:ext uri="{FF2B5EF4-FFF2-40B4-BE49-F238E27FC236}">
                <a16:creationId xmlns:a16="http://schemas.microsoft.com/office/drawing/2014/main" id="{7EB78567-062C-8498-7CDA-AEABC1E528D2}"/>
              </a:ext>
            </a:extLst>
          </p:cNvPr>
          <p:cNvSpPr txBox="1">
            <a:spLocks/>
          </p:cNvSpPr>
          <p:nvPr/>
        </p:nvSpPr>
        <p:spPr>
          <a:xfrm>
            <a:off x="1511643" y="5596646"/>
            <a:ext cx="9144000" cy="5867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a:t>Daniel, Nutsinee</a:t>
            </a:r>
          </a:p>
        </p:txBody>
      </p:sp>
      <p:pic>
        <p:nvPicPr>
          <p:cNvPr id="7" name="Picture 6">
            <a:extLst>
              <a:ext uri="{FF2B5EF4-FFF2-40B4-BE49-F238E27FC236}">
                <a16:creationId xmlns:a16="http://schemas.microsoft.com/office/drawing/2014/main" id="{F9CCA340-279C-799F-78C5-041FEC3E8FD5}"/>
              </a:ext>
            </a:extLst>
          </p:cNvPr>
          <p:cNvPicPr>
            <a:picLocks noChangeAspect="1"/>
          </p:cNvPicPr>
          <p:nvPr/>
        </p:nvPicPr>
        <p:blipFill>
          <a:blip r:embed="rId3"/>
          <a:stretch>
            <a:fillRect/>
          </a:stretch>
        </p:blipFill>
        <p:spPr>
          <a:xfrm>
            <a:off x="5988231" y="1563376"/>
            <a:ext cx="4467035" cy="2978023"/>
          </a:xfrm>
          <a:prstGeom prst="rect">
            <a:avLst/>
          </a:prstGeom>
        </p:spPr>
      </p:pic>
    </p:spTree>
    <p:extLst>
      <p:ext uri="{BB962C8B-B14F-4D97-AF65-F5344CB8AC3E}">
        <p14:creationId xmlns:p14="http://schemas.microsoft.com/office/powerpoint/2010/main" val="343782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1C5B92F-4388-1226-5278-5D88655F5182}"/>
              </a:ext>
            </a:extLst>
          </p:cNvPr>
          <p:cNvPicPr>
            <a:picLocks noGrp="1" noChangeAspect="1"/>
          </p:cNvPicPr>
          <p:nvPr>
            <p:ph idx="1"/>
          </p:nvPr>
        </p:nvPicPr>
        <p:blipFill>
          <a:blip r:embed="rId2"/>
          <a:stretch>
            <a:fillRect/>
          </a:stretch>
        </p:blipFill>
        <p:spPr>
          <a:xfrm>
            <a:off x="7550493" y="376878"/>
            <a:ext cx="2552700" cy="1130300"/>
          </a:xfrm>
        </p:spPr>
      </p:pic>
      <p:pic>
        <p:nvPicPr>
          <p:cNvPr id="7" name="Picture 6">
            <a:extLst>
              <a:ext uri="{FF2B5EF4-FFF2-40B4-BE49-F238E27FC236}">
                <a16:creationId xmlns:a16="http://schemas.microsoft.com/office/drawing/2014/main" id="{B7691700-974A-1E00-D359-E478CA7251B2}"/>
              </a:ext>
            </a:extLst>
          </p:cNvPr>
          <p:cNvPicPr>
            <a:picLocks noChangeAspect="1"/>
          </p:cNvPicPr>
          <p:nvPr/>
        </p:nvPicPr>
        <p:blipFill>
          <a:blip r:embed="rId3"/>
          <a:stretch>
            <a:fillRect/>
          </a:stretch>
        </p:blipFill>
        <p:spPr>
          <a:xfrm>
            <a:off x="528079" y="2496344"/>
            <a:ext cx="3860800" cy="3009900"/>
          </a:xfrm>
          <a:prstGeom prst="rect">
            <a:avLst/>
          </a:prstGeom>
        </p:spPr>
      </p:pic>
      <p:pic>
        <p:nvPicPr>
          <p:cNvPr id="9" name="Picture 8">
            <a:extLst>
              <a:ext uri="{FF2B5EF4-FFF2-40B4-BE49-F238E27FC236}">
                <a16:creationId xmlns:a16="http://schemas.microsoft.com/office/drawing/2014/main" id="{ECCABB52-66FA-FD9C-10E3-F8DD559F0A4E}"/>
              </a:ext>
            </a:extLst>
          </p:cNvPr>
          <p:cNvPicPr>
            <a:picLocks noChangeAspect="1"/>
          </p:cNvPicPr>
          <p:nvPr/>
        </p:nvPicPr>
        <p:blipFill>
          <a:blip r:embed="rId4"/>
          <a:stretch>
            <a:fillRect/>
          </a:stretch>
        </p:blipFill>
        <p:spPr>
          <a:xfrm>
            <a:off x="528079" y="540093"/>
            <a:ext cx="3746500" cy="1727200"/>
          </a:xfrm>
          <a:prstGeom prst="rect">
            <a:avLst/>
          </a:prstGeom>
        </p:spPr>
      </p:pic>
      <p:sp>
        <p:nvSpPr>
          <p:cNvPr id="10" name="TextBox 9">
            <a:extLst>
              <a:ext uri="{FF2B5EF4-FFF2-40B4-BE49-F238E27FC236}">
                <a16:creationId xmlns:a16="http://schemas.microsoft.com/office/drawing/2014/main" id="{F62DD20E-B01E-1843-6ACD-62BEC60E3CC2}"/>
              </a:ext>
            </a:extLst>
          </p:cNvPr>
          <p:cNvSpPr txBox="1"/>
          <p:nvPr/>
        </p:nvSpPr>
        <p:spPr>
          <a:xfrm>
            <a:off x="4370858" y="942028"/>
            <a:ext cx="2607276" cy="923330"/>
          </a:xfrm>
          <a:prstGeom prst="rect">
            <a:avLst/>
          </a:prstGeom>
          <a:noFill/>
        </p:spPr>
        <p:txBody>
          <a:bodyPr wrap="square" rtlCol="0">
            <a:spAutoFit/>
          </a:bodyPr>
          <a:lstStyle/>
          <a:p>
            <a:r>
              <a:rPr lang="en-US">
                <a:solidFill>
                  <a:srgbClr val="FF0000"/>
                </a:solidFill>
              </a:rPr>
              <a:t>This is PPKTP n at T=20C</a:t>
            </a:r>
          </a:p>
          <a:p>
            <a:r>
              <a:rPr lang="en-US">
                <a:solidFill>
                  <a:srgbClr val="FF0000"/>
                </a:solidFill>
              </a:rPr>
              <a:t>This is f(a) in the Taylor series expansion</a:t>
            </a:r>
          </a:p>
        </p:txBody>
      </p:sp>
      <p:sp>
        <p:nvSpPr>
          <p:cNvPr id="11" name="TextBox 10">
            <a:extLst>
              <a:ext uri="{FF2B5EF4-FFF2-40B4-BE49-F238E27FC236}">
                <a16:creationId xmlns:a16="http://schemas.microsoft.com/office/drawing/2014/main" id="{86F2D9E6-A0F1-321F-29B6-7AA082F2F835}"/>
              </a:ext>
            </a:extLst>
          </p:cNvPr>
          <p:cNvSpPr txBox="1"/>
          <p:nvPr/>
        </p:nvSpPr>
        <p:spPr>
          <a:xfrm>
            <a:off x="4220862" y="3392620"/>
            <a:ext cx="2607276" cy="369332"/>
          </a:xfrm>
          <a:prstGeom prst="rect">
            <a:avLst/>
          </a:prstGeom>
          <a:noFill/>
        </p:spPr>
        <p:txBody>
          <a:bodyPr wrap="square" rtlCol="0">
            <a:spAutoFit/>
          </a:bodyPr>
          <a:lstStyle/>
          <a:p>
            <a:r>
              <a:rPr lang="en-US">
                <a:solidFill>
                  <a:srgbClr val="FF0000"/>
                </a:solidFill>
              </a:rPr>
              <a:t>This is f’(a)</a:t>
            </a:r>
          </a:p>
        </p:txBody>
      </p:sp>
      <p:sp>
        <p:nvSpPr>
          <p:cNvPr id="12" name="TextBox 11">
            <a:extLst>
              <a:ext uri="{FF2B5EF4-FFF2-40B4-BE49-F238E27FC236}">
                <a16:creationId xmlns:a16="http://schemas.microsoft.com/office/drawing/2014/main" id="{D02783E6-34C8-1DC5-C14C-427E48A6D2DF}"/>
              </a:ext>
            </a:extLst>
          </p:cNvPr>
          <p:cNvSpPr txBox="1"/>
          <p:nvPr/>
        </p:nvSpPr>
        <p:spPr>
          <a:xfrm>
            <a:off x="9371914" y="1153353"/>
            <a:ext cx="2607276" cy="923330"/>
          </a:xfrm>
          <a:prstGeom prst="rect">
            <a:avLst/>
          </a:prstGeom>
          <a:noFill/>
        </p:spPr>
        <p:txBody>
          <a:bodyPr wrap="square" rtlCol="0">
            <a:spAutoFit/>
          </a:bodyPr>
          <a:lstStyle/>
          <a:p>
            <a:r>
              <a:rPr lang="en-US">
                <a:solidFill>
                  <a:srgbClr val="FF0000"/>
                </a:solidFill>
              </a:rPr>
              <a:t>(x-a) is (T-20)</a:t>
            </a:r>
          </a:p>
          <a:p>
            <a:r>
              <a:rPr lang="en-US">
                <a:solidFill>
                  <a:srgbClr val="FF0000"/>
                </a:solidFill>
              </a:rPr>
              <a:t>Where T is the thing we want to sweep</a:t>
            </a:r>
          </a:p>
        </p:txBody>
      </p:sp>
      <p:pic>
        <p:nvPicPr>
          <p:cNvPr id="14" name="Picture 13">
            <a:extLst>
              <a:ext uri="{FF2B5EF4-FFF2-40B4-BE49-F238E27FC236}">
                <a16:creationId xmlns:a16="http://schemas.microsoft.com/office/drawing/2014/main" id="{2D13C8FE-881A-1108-DDF8-378548329494}"/>
              </a:ext>
            </a:extLst>
          </p:cNvPr>
          <p:cNvPicPr>
            <a:picLocks noChangeAspect="1"/>
          </p:cNvPicPr>
          <p:nvPr/>
        </p:nvPicPr>
        <p:blipFill>
          <a:blip r:embed="rId5"/>
          <a:stretch>
            <a:fillRect/>
          </a:stretch>
        </p:blipFill>
        <p:spPr>
          <a:xfrm>
            <a:off x="6660121" y="2903507"/>
            <a:ext cx="5003800" cy="774700"/>
          </a:xfrm>
          <a:prstGeom prst="rect">
            <a:avLst/>
          </a:prstGeom>
        </p:spPr>
      </p:pic>
      <p:sp>
        <p:nvSpPr>
          <p:cNvPr id="15" name="TextBox 14">
            <a:extLst>
              <a:ext uri="{FF2B5EF4-FFF2-40B4-BE49-F238E27FC236}">
                <a16:creationId xmlns:a16="http://schemas.microsoft.com/office/drawing/2014/main" id="{9C1A5141-8674-9D0A-D4FC-6B6676CF491A}"/>
              </a:ext>
            </a:extLst>
          </p:cNvPr>
          <p:cNvSpPr txBox="1"/>
          <p:nvPr/>
        </p:nvSpPr>
        <p:spPr>
          <a:xfrm>
            <a:off x="6828138" y="2317370"/>
            <a:ext cx="4106534" cy="646331"/>
          </a:xfrm>
          <a:prstGeom prst="rect">
            <a:avLst/>
          </a:prstGeom>
          <a:noFill/>
        </p:spPr>
        <p:txBody>
          <a:bodyPr wrap="square" rtlCol="0">
            <a:spAutoFit/>
          </a:bodyPr>
          <a:lstStyle/>
          <a:p>
            <a:r>
              <a:rPr lang="en-US">
                <a:solidFill>
                  <a:srgbClr val="FF0000"/>
                </a:solidFill>
              </a:rPr>
              <a:t>Delta K is defined in Leonardi et al (the Virgo SHG paper), page 3 bottom right.</a:t>
            </a:r>
          </a:p>
        </p:txBody>
      </p:sp>
      <p:pic>
        <p:nvPicPr>
          <p:cNvPr id="17" name="Picture 16">
            <a:extLst>
              <a:ext uri="{FF2B5EF4-FFF2-40B4-BE49-F238E27FC236}">
                <a16:creationId xmlns:a16="http://schemas.microsoft.com/office/drawing/2014/main" id="{079BA1BB-55C4-1FF5-CB5D-06A6655F6449}"/>
              </a:ext>
            </a:extLst>
          </p:cNvPr>
          <p:cNvPicPr>
            <a:picLocks noChangeAspect="1"/>
          </p:cNvPicPr>
          <p:nvPr/>
        </p:nvPicPr>
        <p:blipFill>
          <a:blip r:embed="rId6"/>
          <a:stretch>
            <a:fillRect/>
          </a:stretch>
        </p:blipFill>
        <p:spPr>
          <a:xfrm>
            <a:off x="6304492" y="4304948"/>
            <a:ext cx="5631280" cy="2399480"/>
          </a:xfrm>
          <a:prstGeom prst="rect">
            <a:avLst/>
          </a:prstGeom>
        </p:spPr>
      </p:pic>
      <p:sp>
        <p:nvSpPr>
          <p:cNvPr id="18" name="TextBox 17">
            <a:extLst>
              <a:ext uri="{FF2B5EF4-FFF2-40B4-BE49-F238E27FC236}">
                <a16:creationId xmlns:a16="http://schemas.microsoft.com/office/drawing/2014/main" id="{E72E6B73-F5E9-190F-6543-9B28D126C5FE}"/>
              </a:ext>
            </a:extLst>
          </p:cNvPr>
          <p:cNvSpPr txBox="1"/>
          <p:nvPr/>
        </p:nvSpPr>
        <p:spPr>
          <a:xfrm>
            <a:off x="6096000" y="3935616"/>
            <a:ext cx="5003800" cy="369332"/>
          </a:xfrm>
          <a:prstGeom prst="rect">
            <a:avLst/>
          </a:prstGeom>
          <a:noFill/>
        </p:spPr>
        <p:txBody>
          <a:bodyPr wrap="square" rtlCol="0">
            <a:spAutoFit/>
          </a:bodyPr>
          <a:lstStyle/>
          <a:p>
            <a:r>
              <a:rPr lang="en-US">
                <a:solidFill>
                  <a:srgbClr val="FF0000"/>
                </a:solidFill>
              </a:rPr>
              <a:t>deltaK and the sinc^2 function becomes</a:t>
            </a:r>
          </a:p>
        </p:txBody>
      </p:sp>
    </p:spTree>
    <p:extLst>
      <p:ext uri="{BB962C8B-B14F-4D97-AF65-F5344CB8AC3E}">
        <p14:creationId xmlns:p14="http://schemas.microsoft.com/office/powerpoint/2010/main" val="30116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A17C-E9F8-E5A8-91DE-122479C3F9BD}"/>
              </a:ext>
            </a:extLst>
          </p:cNvPr>
          <p:cNvSpPr>
            <a:spLocks noGrp="1"/>
          </p:cNvSpPr>
          <p:nvPr>
            <p:ph type="title"/>
          </p:nvPr>
        </p:nvSpPr>
        <p:spPr/>
        <p:txBody>
          <a:bodyPr/>
          <a:lstStyle/>
          <a:p>
            <a:r>
              <a:rPr lang="en-US"/>
              <a:t>Fitting the actual data</a:t>
            </a:r>
          </a:p>
        </p:txBody>
      </p:sp>
      <p:sp>
        <p:nvSpPr>
          <p:cNvPr id="3" name="Content Placeholder 2">
            <a:extLst>
              <a:ext uri="{FF2B5EF4-FFF2-40B4-BE49-F238E27FC236}">
                <a16:creationId xmlns:a16="http://schemas.microsoft.com/office/drawing/2014/main" id="{AD859928-40FD-C7AC-0304-6D293AC43265}"/>
              </a:ext>
            </a:extLst>
          </p:cNvPr>
          <p:cNvSpPr>
            <a:spLocks noGrp="1"/>
          </p:cNvSpPr>
          <p:nvPr>
            <p:ph idx="1"/>
          </p:nvPr>
        </p:nvSpPr>
        <p:spPr/>
        <p:txBody>
          <a:bodyPr/>
          <a:lstStyle/>
          <a:p>
            <a:r>
              <a:rPr lang="en-US"/>
              <a:t>The function is super sensitive to the polling lenth. Raicol calims 9um polling length but that’s probably not exact.</a:t>
            </a:r>
          </a:p>
          <a:p>
            <a:r>
              <a:rPr lang="en-US"/>
              <a:t>Karmeng’s data supposed to peak at at 34.6 C. This corresponds to a polling length = 8.99608 um (deltaK = 0 at this T).</a:t>
            </a:r>
          </a:p>
          <a:p>
            <a:r>
              <a:rPr lang="en-US"/>
              <a:t>Add a phase mismatch of pi/2 and you have a self-destruc sinc^2 in the middle</a:t>
            </a:r>
          </a:p>
          <a:p>
            <a:endParaRPr lang="en-US"/>
          </a:p>
          <a:p>
            <a:endParaRPr lang="en-US"/>
          </a:p>
        </p:txBody>
      </p:sp>
    </p:spTree>
    <p:extLst>
      <p:ext uri="{BB962C8B-B14F-4D97-AF65-F5344CB8AC3E}">
        <p14:creationId xmlns:p14="http://schemas.microsoft.com/office/powerpoint/2010/main" val="233016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81B4-0428-F5DF-9751-00BF2AC3745B}"/>
              </a:ext>
            </a:extLst>
          </p:cNvPr>
          <p:cNvSpPr>
            <a:spLocks noGrp="1"/>
          </p:cNvSpPr>
          <p:nvPr>
            <p:ph type="title"/>
          </p:nvPr>
        </p:nvSpPr>
        <p:spPr/>
        <p:txBody>
          <a:bodyPr/>
          <a:lstStyle/>
          <a:p>
            <a:r>
              <a:rPr lang="en-US"/>
              <a:t>Fitting the actual data</a:t>
            </a:r>
          </a:p>
        </p:txBody>
      </p:sp>
      <p:pic>
        <p:nvPicPr>
          <p:cNvPr id="5" name="Content Placeholder 4">
            <a:extLst>
              <a:ext uri="{FF2B5EF4-FFF2-40B4-BE49-F238E27FC236}">
                <a16:creationId xmlns:a16="http://schemas.microsoft.com/office/drawing/2014/main" id="{86BD8872-F5E0-FA89-7DB9-67B57582975F}"/>
              </a:ext>
            </a:extLst>
          </p:cNvPr>
          <p:cNvPicPr>
            <a:picLocks noGrp="1" noChangeAspect="1"/>
          </p:cNvPicPr>
          <p:nvPr>
            <p:ph idx="1"/>
          </p:nvPr>
        </p:nvPicPr>
        <p:blipFill>
          <a:blip r:embed="rId2"/>
          <a:stretch>
            <a:fillRect/>
          </a:stretch>
        </p:blipFill>
        <p:spPr>
          <a:xfrm>
            <a:off x="5545317" y="1837982"/>
            <a:ext cx="5808483" cy="4351338"/>
          </a:xfrm>
        </p:spPr>
      </p:pic>
      <p:pic>
        <p:nvPicPr>
          <p:cNvPr id="7" name="Picture 6">
            <a:extLst>
              <a:ext uri="{FF2B5EF4-FFF2-40B4-BE49-F238E27FC236}">
                <a16:creationId xmlns:a16="http://schemas.microsoft.com/office/drawing/2014/main" id="{1A427979-9F0A-B267-8FE5-B1B71CE029BE}"/>
              </a:ext>
            </a:extLst>
          </p:cNvPr>
          <p:cNvPicPr>
            <a:picLocks noChangeAspect="1"/>
          </p:cNvPicPr>
          <p:nvPr/>
        </p:nvPicPr>
        <p:blipFill rotWithShape="1">
          <a:blip r:embed="rId3"/>
          <a:srcRect l="3598" t="6034" b="3543"/>
          <a:stretch/>
        </p:blipFill>
        <p:spPr>
          <a:xfrm>
            <a:off x="333632" y="2718487"/>
            <a:ext cx="4843850" cy="2399531"/>
          </a:xfrm>
          <a:prstGeom prst="rect">
            <a:avLst/>
          </a:prstGeom>
        </p:spPr>
      </p:pic>
    </p:spTree>
    <p:extLst>
      <p:ext uri="{BB962C8B-B14F-4D97-AF65-F5344CB8AC3E}">
        <p14:creationId xmlns:p14="http://schemas.microsoft.com/office/powerpoint/2010/main" val="73914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B41C-F1FF-5A11-5E04-73F6C3C1A0FC}"/>
              </a:ext>
            </a:extLst>
          </p:cNvPr>
          <p:cNvSpPr>
            <a:spLocks noGrp="1"/>
          </p:cNvSpPr>
          <p:nvPr>
            <p:ph type="title"/>
          </p:nvPr>
        </p:nvSpPr>
        <p:spPr/>
        <p:txBody>
          <a:bodyPr/>
          <a:lstStyle/>
          <a:p>
            <a:r>
              <a:rPr lang="en-US"/>
              <a:t>The nonlinear part</a:t>
            </a:r>
          </a:p>
        </p:txBody>
      </p:sp>
      <p:sp>
        <p:nvSpPr>
          <p:cNvPr id="3" name="Content Placeholder 2">
            <a:extLst>
              <a:ext uri="{FF2B5EF4-FFF2-40B4-BE49-F238E27FC236}">
                <a16:creationId xmlns:a16="http://schemas.microsoft.com/office/drawing/2014/main" id="{76B53B4F-8E32-81CD-DC7D-40FF27789B57}"/>
              </a:ext>
            </a:extLst>
          </p:cNvPr>
          <p:cNvSpPr>
            <a:spLocks noGrp="1"/>
          </p:cNvSpPr>
          <p:nvPr>
            <p:ph idx="1"/>
          </p:nvPr>
        </p:nvSpPr>
        <p:spPr/>
        <p:txBody>
          <a:bodyPr/>
          <a:lstStyle/>
          <a:p>
            <a:r>
              <a:rPr lang="en-US"/>
              <a:t>Right now the unit of K0 makes no sense.</a:t>
            </a:r>
          </a:p>
          <a:p>
            <a:r>
              <a:rPr lang="en-US"/>
              <a:t>This paper sounds more sensible</a:t>
            </a:r>
          </a:p>
          <a:p>
            <a:r>
              <a:rPr lang="en-US">
                <a:hlinkClick r:id="rId2"/>
              </a:rPr>
              <a:t>https://www.sciencedirect.com/science/article/pii/S0030401897003386?ref=cra_js_challenge&amp;fr=RR-1</a:t>
            </a:r>
            <a:endParaRPr lang="en-US"/>
          </a:p>
          <a:p>
            <a:endParaRPr lang="en-US"/>
          </a:p>
        </p:txBody>
      </p:sp>
      <p:pic>
        <p:nvPicPr>
          <p:cNvPr id="5" name="Picture 4">
            <a:extLst>
              <a:ext uri="{FF2B5EF4-FFF2-40B4-BE49-F238E27FC236}">
                <a16:creationId xmlns:a16="http://schemas.microsoft.com/office/drawing/2014/main" id="{8DFF8A81-3B22-30C5-F1FD-C857B2C9CFC8}"/>
              </a:ext>
            </a:extLst>
          </p:cNvPr>
          <p:cNvPicPr>
            <a:picLocks noChangeAspect="1"/>
          </p:cNvPicPr>
          <p:nvPr/>
        </p:nvPicPr>
        <p:blipFill>
          <a:blip r:embed="rId3"/>
          <a:stretch>
            <a:fillRect/>
          </a:stretch>
        </p:blipFill>
        <p:spPr>
          <a:xfrm>
            <a:off x="1154459" y="5867400"/>
            <a:ext cx="5778500" cy="889000"/>
          </a:xfrm>
          <a:prstGeom prst="rect">
            <a:avLst/>
          </a:prstGeom>
        </p:spPr>
      </p:pic>
      <p:pic>
        <p:nvPicPr>
          <p:cNvPr id="7" name="Picture 6">
            <a:extLst>
              <a:ext uri="{FF2B5EF4-FFF2-40B4-BE49-F238E27FC236}">
                <a16:creationId xmlns:a16="http://schemas.microsoft.com/office/drawing/2014/main" id="{74BAF54B-E937-167E-B9E3-8C65B99C86ED}"/>
              </a:ext>
            </a:extLst>
          </p:cNvPr>
          <p:cNvPicPr>
            <a:picLocks noChangeAspect="1"/>
          </p:cNvPicPr>
          <p:nvPr/>
        </p:nvPicPr>
        <p:blipFill>
          <a:blip r:embed="rId4"/>
          <a:stretch>
            <a:fillRect/>
          </a:stretch>
        </p:blipFill>
        <p:spPr>
          <a:xfrm>
            <a:off x="714446" y="3726206"/>
            <a:ext cx="7772400" cy="199396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659A-9AE2-ECDE-C2E9-1CAF7361C958}"/>
              </a:ext>
            </a:extLst>
          </p:cNvPr>
          <p:cNvSpPr>
            <a:spLocks noGrp="1"/>
          </p:cNvSpPr>
          <p:nvPr>
            <p:ph type="title"/>
          </p:nvPr>
        </p:nvSpPr>
        <p:spPr/>
        <p:txBody>
          <a:bodyPr/>
          <a:lstStyle/>
          <a:p>
            <a:r>
              <a:rPr lang="en-US"/>
              <a:t>Boyd-Kleinman factor</a:t>
            </a:r>
          </a:p>
        </p:txBody>
      </p:sp>
      <p:sp>
        <p:nvSpPr>
          <p:cNvPr id="3" name="Content Placeholder 2">
            <a:extLst>
              <a:ext uri="{FF2B5EF4-FFF2-40B4-BE49-F238E27FC236}">
                <a16:creationId xmlns:a16="http://schemas.microsoft.com/office/drawing/2014/main" id="{EED90B0C-3E16-1247-4FD4-2E7AA999739A}"/>
              </a:ext>
            </a:extLst>
          </p:cNvPr>
          <p:cNvSpPr>
            <a:spLocks noGrp="1"/>
          </p:cNvSpPr>
          <p:nvPr>
            <p:ph idx="1"/>
          </p:nvPr>
        </p:nvSpPr>
        <p:spPr/>
        <p:txBody>
          <a:bodyPr/>
          <a:lstStyle/>
          <a:p>
            <a:r>
              <a:rPr lang="en-US"/>
              <a:t>G. D. Boyd and D. A. Kleinman, ‘‘Parametric interactions of focused Gaussian light beams,’</a:t>
            </a:r>
          </a:p>
          <a:p>
            <a:r>
              <a:rPr lang="en-US"/>
              <a:t>I don’t have access to J. Appl Phys. Daniel sent one to me. Why is Adelaide Library so shit?</a:t>
            </a:r>
          </a:p>
          <a:p>
            <a:r>
              <a:rPr lang="en-US"/>
              <a:t>Apparently there’s a thing call the focusing parameter l/b = 2.84 where l is the length of the crystal and b is the confocal parameter (2*Rayleigh length) and the Boyd-Kleinman factor h(B,l/b) is 1 ish in an optimal SHG.</a:t>
            </a:r>
          </a:p>
        </p:txBody>
      </p:sp>
    </p:spTree>
    <p:extLst>
      <p:ext uri="{BB962C8B-B14F-4D97-AF65-F5344CB8AC3E}">
        <p14:creationId xmlns:p14="http://schemas.microsoft.com/office/powerpoint/2010/main" val="130953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992D4F-8FD4-F52C-1BF5-70B35A3C0781}"/>
              </a:ext>
            </a:extLst>
          </p:cNvPr>
          <p:cNvPicPr>
            <a:picLocks noGrp="1" noChangeAspect="1"/>
          </p:cNvPicPr>
          <p:nvPr>
            <p:ph idx="1"/>
          </p:nvPr>
        </p:nvPicPr>
        <p:blipFill>
          <a:blip r:embed="rId2"/>
          <a:stretch>
            <a:fillRect/>
          </a:stretch>
        </p:blipFill>
        <p:spPr>
          <a:xfrm>
            <a:off x="1159798" y="256803"/>
            <a:ext cx="9598241" cy="2394693"/>
          </a:xfrm>
        </p:spPr>
      </p:pic>
      <p:pic>
        <p:nvPicPr>
          <p:cNvPr id="9" name="Picture 8">
            <a:extLst>
              <a:ext uri="{FF2B5EF4-FFF2-40B4-BE49-F238E27FC236}">
                <a16:creationId xmlns:a16="http://schemas.microsoft.com/office/drawing/2014/main" id="{F305FDAD-2718-4439-1252-698DB755D6E3}"/>
              </a:ext>
            </a:extLst>
          </p:cNvPr>
          <p:cNvPicPr>
            <a:picLocks noChangeAspect="1"/>
          </p:cNvPicPr>
          <p:nvPr/>
        </p:nvPicPr>
        <p:blipFill>
          <a:blip r:embed="rId3"/>
          <a:stretch>
            <a:fillRect/>
          </a:stretch>
        </p:blipFill>
        <p:spPr>
          <a:xfrm>
            <a:off x="3816837" y="2727601"/>
            <a:ext cx="4284161" cy="3873596"/>
          </a:xfrm>
          <a:prstGeom prst="rect">
            <a:avLst/>
          </a:prstGeom>
        </p:spPr>
      </p:pic>
    </p:spTree>
    <p:extLst>
      <p:ext uri="{BB962C8B-B14F-4D97-AF65-F5344CB8AC3E}">
        <p14:creationId xmlns:p14="http://schemas.microsoft.com/office/powerpoint/2010/main" val="160092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268A-C2E7-68AE-36A4-D6BD7B101ACF}"/>
              </a:ext>
            </a:extLst>
          </p:cNvPr>
          <p:cNvSpPr>
            <a:spLocks noGrp="1"/>
          </p:cNvSpPr>
          <p:nvPr>
            <p:ph type="title"/>
          </p:nvPr>
        </p:nvSpPr>
        <p:spPr/>
        <p:txBody>
          <a:bodyPr/>
          <a:lstStyle/>
          <a:p>
            <a:r>
              <a:rPr lang="en-US"/>
              <a:t>After everything was understood...</a:t>
            </a:r>
          </a:p>
        </p:txBody>
      </p:sp>
      <p:pic>
        <p:nvPicPr>
          <p:cNvPr id="5" name="Content Placeholder 4">
            <a:extLst>
              <a:ext uri="{FF2B5EF4-FFF2-40B4-BE49-F238E27FC236}">
                <a16:creationId xmlns:a16="http://schemas.microsoft.com/office/drawing/2014/main" id="{C5C592E9-1359-195A-AB27-8BB96075362B}"/>
              </a:ext>
            </a:extLst>
          </p:cNvPr>
          <p:cNvPicPr>
            <a:picLocks noGrp="1" noChangeAspect="1"/>
          </p:cNvPicPr>
          <p:nvPr>
            <p:ph idx="1"/>
          </p:nvPr>
        </p:nvPicPr>
        <p:blipFill>
          <a:blip r:embed="rId2"/>
          <a:stretch>
            <a:fillRect/>
          </a:stretch>
        </p:blipFill>
        <p:spPr>
          <a:xfrm>
            <a:off x="399263" y="2141537"/>
            <a:ext cx="5282040" cy="4351338"/>
          </a:xfrm>
        </p:spPr>
      </p:pic>
      <p:pic>
        <p:nvPicPr>
          <p:cNvPr id="7" name="Picture 6">
            <a:extLst>
              <a:ext uri="{FF2B5EF4-FFF2-40B4-BE49-F238E27FC236}">
                <a16:creationId xmlns:a16="http://schemas.microsoft.com/office/drawing/2014/main" id="{02EA3D00-7355-DC84-8588-0D4A99D94402}"/>
              </a:ext>
            </a:extLst>
          </p:cNvPr>
          <p:cNvPicPr>
            <a:picLocks noChangeAspect="1"/>
          </p:cNvPicPr>
          <p:nvPr/>
        </p:nvPicPr>
        <p:blipFill>
          <a:blip r:embed="rId3"/>
          <a:stretch>
            <a:fillRect/>
          </a:stretch>
        </p:blipFill>
        <p:spPr>
          <a:xfrm>
            <a:off x="6197600" y="1501775"/>
            <a:ext cx="5156200" cy="4991100"/>
          </a:xfrm>
          <a:prstGeom prst="rect">
            <a:avLst/>
          </a:prstGeom>
        </p:spPr>
      </p:pic>
      <p:sp>
        <p:nvSpPr>
          <p:cNvPr id="8" name="TextBox 7">
            <a:extLst>
              <a:ext uri="{FF2B5EF4-FFF2-40B4-BE49-F238E27FC236}">
                <a16:creationId xmlns:a16="http://schemas.microsoft.com/office/drawing/2014/main" id="{FD03D64B-3019-3986-B63D-7C54DFE57C07}"/>
              </a:ext>
            </a:extLst>
          </p:cNvPr>
          <p:cNvSpPr txBox="1"/>
          <p:nvPr/>
        </p:nvSpPr>
        <p:spPr>
          <a:xfrm>
            <a:off x="399263" y="1501775"/>
            <a:ext cx="7824486" cy="646331"/>
          </a:xfrm>
          <a:prstGeom prst="rect">
            <a:avLst/>
          </a:prstGeom>
          <a:noFill/>
        </p:spPr>
        <p:txBody>
          <a:bodyPr wrap="square" rtlCol="0">
            <a:spAutoFit/>
          </a:bodyPr>
          <a:lstStyle/>
          <a:p>
            <a:r>
              <a:rPr lang="en-US">
                <a:hlinkClick r:id="rId4"/>
              </a:rPr>
              <a:t>https://alog.ligo-wa.caltech.edu/aLOG/index.php?callRep=78933</a:t>
            </a:r>
            <a:endParaRPr lang="en-US"/>
          </a:p>
          <a:p>
            <a:endParaRPr lang="en-US"/>
          </a:p>
        </p:txBody>
      </p:sp>
    </p:spTree>
    <p:extLst>
      <p:ext uri="{BB962C8B-B14F-4D97-AF65-F5344CB8AC3E}">
        <p14:creationId xmlns:p14="http://schemas.microsoft.com/office/powerpoint/2010/main" val="28763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F710-21BC-C14D-33E2-538D79E43B01}"/>
              </a:ext>
            </a:extLst>
          </p:cNvPr>
          <p:cNvSpPr>
            <a:spLocks noGrp="1"/>
          </p:cNvSpPr>
          <p:nvPr>
            <p:ph type="title"/>
          </p:nvPr>
        </p:nvSpPr>
        <p:spPr/>
        <p:txBody>
          <a:bodyPr/>
          <a:lstStyle/>
          <a:p>
            <a:r>
              <a:rPr lang="en-US"/>
              <a:t>Update Jul 11 24</a:t>
            </a:r>
          </a:p>
        </p:txBody>
      </p:sp>
      <p:sp>
        <p:nvSpPr>
          <p:cNvPr id="3" name="Content Placeholder 2">
            <a:extLst>
              <a:ext uri="{FF2B5EF4-FFF2-40B4-BE49-F238E27FC236}">
                <a16:creationId xmlns:a16="http://schemas.microsoft.com/office/drawing/2014/main" id="{39B67E6F-47FB-CE01-50AF-084AC2133633}"/>
              </a:ext>
            </a:extLst>
          </p:cNvPr>
          <p:cNvSpPr>
            <a:spLocks noGrp="1"/>
          </p:cNvSpPr>
          <p:nvPr>
            <p:ph idx="1"/>
          </p:nvPr>
        </p:nvSpPr>
        <p:spPr/>
        <p:txBody>
          <a:bodyPr/>
          <a:lstStyle/>
          <a:p>
            <a:r>
              <a:rPr lang="en-US"/>
              <a:t>Fit to a single pass measurement</a:t>
            </a:r>
          </a:p>
          <a:p>
            <a:r>
              <a:rPr lang="en-US"/>
              <a:t>Alog </a:t>
            </a:r>
            <a:r>
              <a:rPr lang="en-US">
                <a:hlinkClick r:id="rId2"/>
              </a:rPr>
              <a:t>https://alog.ligo-wa.caltech.edu/aLOG/index.php?callRep=79017</a:t>
            </a:r>
            <a:endParaRPr lang="en-US"/>
          </a:p>
          <a:p>
            <a:r>
              <a:rPr lang="en-US"/>
              <a:t>Added a factor of 4 to K0 in double peak case (double pass power = 4 times the single pass</a:t>
            </a:r>
          </a:p>
          <a:p>
            <a:r>
              <a:rPr lang="en-US"/>
              <a:t>Need 1.5W circ to fit. Model suggests 1.7W circ with escape efficiency measurement taken into account</a:t>
            </a:r>
          </a:p>
          <a:p>
            <a:r>
              <a:rPr lang="en-US"/>
              <a:t>Modulation depth unknown. </a:t>
            </a:r>
          </a:p>
          <a:p>
            <a:endParaRPr lang="en-US"/>
          </a:p>
        </p:txBody>
      </p:sp>
    </p:spTree>
    <p:extLst>
      <p:ext uri="{BB962C8B-B14F-4D97-AF65-F5344CB8AC3E}">
        <p14:creationId xmlns:p14="http://schemas.microsoft.com/office/powerpoint/2010/main" val="378875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71FE70-07C3-81D9-0DE8-4BA28B7EA86E}"/>
              </a:ext>
            </a:extLst>
          </p:cNvPr>
          <p:cNvPicPr>
            <a:picLocks noGrp="1" noChangeAspect="1"/>
          </p:cNvPicPr>
          <p:nvPr>
            <p:ph idx="1"/>
          </p:nvPr>
        </p:nvPicPr>
        <p:blipFill>
          <a:blip r:embed="rId2"/>
          <a:stretch>
            <a:fillRect/>
          </a:stretch>
        </p:blipFill>
        <p:spPr>
          <a:xfrm>
            <a:off x="5303375" y="938886"/>
            <a:ext cx="4870771" cy="4980227"/>
          </a:xfrm>
        </p:spPr>
      </p:pic>
      <p:pic>
        <p:nvPicPr>
          <p:cNvPr id="7" name="Picture 6">
            <a:extLst>
              <a:ext uri="{FF2B5EF4-FFF2-40B4-BE49-F238E27FC236}">
                <a16:creationId xmlns:a16="http://schemas.microsoft.com/office/drawing/2014/main" id="{9B8D39D9-BFAF-C919-F9C2-10EC4EF27B84}"/>
              </a:ext>
            </a:extLst>
          </p:cNvPr>
          <p:cNvPicPr>
            <a:picLocks noChangeAspect="1"/>
          </p:cNvPicPr>
          <p:nvPr/>
        </p:nvPicPr>
        <p:blipFill>
          <a:blip r:embed="rId3"/>
          <a:stretch>
            <a:fillRect/>
          </a:stretch>
        </p:blipFill>
        <p:spPr>
          <a:xfrm>
            <a:off x="1084600" y="358815"/>
            <a:ext cx="3728662" cy="6499185"/>
          </a:xfrm>
          <a:prstGeom prst="rect">
            <a:avLst/>
          </a:prstGeom>
        </p:spPr>
      </p:pic>
    </p:spTree>
    <p:extLst>
      <p:ext uri="{BB962C8B-B14F-4D97-AF65-F5344CB8AC3E}">
        <p14:creationId xmlns:p14="http://schemas.microsoft.com/office/powerpoint/2010/main" val="339428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94650A-66FA-381E-B446-E5E57CFF3785}"/>
              </a:ext>
            </a:extLst>
          </p:cNvPr>
          <p:cNvPicPr>
            <a:picLocks noChangeAspect="1"/>
          </p:cNvPicPr>
          <p:nvPr/>
        </p:nvPicPr>
        <p:blipFill>
          <a:blip r:embed="rId2"/>
          <a:stretch>
            <a:fillRect/>
          </a:stretch>
        </p:blipFill>
        <p:spPr>
          <a:xfrm>
            <a:off x="6468319" y="926759"/>
            <a:ext cx="5181600" cy="4089400"/>
          </a:xfrm>
          <a:prstGeom prst="rect">
            <a:avLst/>
          </a:prstGeom>
        </p:spPr>
      </p:pic>
      <p:pic>
        <p:nvPicPr>
          <p:cNvPr id="5" name="Picture 4">
            <a:extLst>
              <a:ext uri="{FF2B5EF4-FFF2-40B4-BE49-F238E27FC236}">
                <a16:creationId xmlns:a16="http://schemas.microsoft.com/office/drawing/2014/main" id="{72D7988C-A9E3-13C7-CD0F-1D422B378785}"/>
              </a:ext>
            </a:extLst>
          </p:cNvPr>
          <p:cNvPicPr>
            <a:picLocks noChangeAspect="1"/>
          </p:cNvPicPr>
          <p:nvPr/>
        </p:nvPicPr>
        <p:blipFill>
          <a:blip r:embed="rId3"/>
          <a:stretch>
            <a:fillRect/>
          </a:stretch>
        </p:blipFill>
        <p:spPr>
          <a:xfrm>
            <a:off x="673100" y="1066459"/>
            <a:ext cx="5422900" cy="3949700"/>
          </a:xfrm>
          <a:prstGeom prst="rect">
            <a:avLst/>
          </a:prstGeom>
        </p:spPr>
      </p:pic>
      <p:sp>
        <p:nvSpPr>
          <p:cNvPr id="6" name="TextBox 5">
            <a:extLst>
              <a:ext uri="{FF2B5EF4-FFF2-40B4-BE49-F238E27FC236}">
                <a16:creationId xmlns:a16="http://schemas.microsoft.com/office/drawing/2014/main" id="{EB31D8C3-C041-A45A-B403-CD44D29454AE}"/>
              </a:ext>
            </a:extLst>
          </p:cNvPr>
          <p:cNvSpPr txBox="1"/>
          <p:nvPr/>
        </p:nvSpPr>
        <p:spPr>
          <a:xfrm>
            <a:off x="1527858" y="5561909"/>
            <a:ext cx="9410218" cy="369332"/>
          </a:xfrm>
          <a:prstGeom prst="rect">
            <a:avLst/>
          </a:prstGeom>
          <a:noFill/>
        </p:spPr>
        <p:txBody>
          <a:bodyPr wrap="square" rtlCol="0">
            <a:spAutoFit/>
          </a:bodyPr>
          <a:lstStyle/>
          <a:p>
            <a:pPr algn="ctr"/>
            <a:r>
              <a:rPr lang="en-US"/>
              <a:t>Different Boyd-Klienman factor because cavity vs no cavity</a:t>
            </a:r>
          </a:p>
        </p:txBody>
      </p:sp>
    </p:spTree>
    <p:extLst>
      <p:ext uri="{BB962C8B-B14F-4D97-AF65-F5344CB8AC3E}">
        <p14:creationId xmlns:p14="http://schemas.microsoft.com/office/powerpoint/2010/main" val="281634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454A-2AD2-F749-B2A3-5FF4329AFD35}"/>
              </a:ext>
            </a:extLst>
          </p:cNvPr>
          <p:cNvSpPr>
            <a:spLocks noGrp="1"/>
          </p:cNvSpPr>
          <p:nvPr>
            <p:ph type="title"/>
          </p:nvPr>
        </p:nvSpPr>
        <p:spPr/>
        <p:txBody>
          <a:bodyPr/>
          <a:lstStyle/>
          <a:p>
            <a:r>
              <a:rPr lang="en-US"/>
              <a:t>In brand new SHGs, </a:t>
            </a:r>
            <a:br>
              <a:rPr lang="en-US"/>
            </a:br>
            <a:r>
              <a:rPr lang="en-US"/>
              <a:t>it’s the phase mismatch!</a:t>
            </a:r>
          </a:p>
        </p:txBody>
      </p:sp>
      <p:sp>
        <p:nvSpPr>
          <p:cNvPr id="3" name="Content Placeholder 2">
            <a:extLst>
              <a:ext uri="{FF2B5EF4-FFF2-40B4-BE49-F238E27FC236}">
                <a16:creationId xmlns:a16="http://schemas.microsoft.com/office/drawing/2014/main" id="{C53953AF-98F8-4AEC-E549-56198B06E6EF}"/>
              </a:ext>
            </a:extLst>
          </p:cNvPr>
          <p:cNvSpPr>
            <a:spLocks noGrp="1"/>
          </p:cNvSpPr>
          <p:nvPr>
            <p:ph idx="1"/>
          </p:nvPr>
        </p:nvSpPr>
        <p:spPr>
          <a:xfrm>
            <a:off x="838200" y="1825625"/>
            <a:ext cx="3842084" cy="4351338"/>
          </a:xfrm>
        </p:spPr>
        <p:txBody>
          <a:bodyPr>
            <a:normAutofit fontScale="85000" lnSpcReduction="10000"/>
          </a:bodyPr>
          <a:lstStyle/>
          <a:p>
            <a:r>
              <a:rPr lang="en-US"/>
              <a:t>Well turns out it’s the phase mismatch between the green and the red</a:t>
            </a:r>
          </a:p>
          <a:p>
            <a:r>
              <a:rPr lang="en-US">
                <a:hlinkClick r:id="rId2"/>
              </a:rPr>
              <a:t>https://alog.ligo-wa.caltech.edu/aLOG/index.php?callRep=78785</a:t>
            </a:r>
            <a:endParaRPr lang="en-US"/>
          </a:p>
          <a:p>
            <a:r>
              <a:rPr lang="en-US">
                <a:hlinkClick r:id="rId3"/>
              </a:rPr>
              <a:t>https://alog.ligo-wa.caltech.edu/aLOG/index.php?callRep=78715</a:t>
            </a:r>
            <a:endParaRPr lang="en-US"/>
          </a:p>
          <a:p>
            <a:r>
              <a:rPr lang="en-US">
                <a:hlinkClick r:id="rId4"/>
              </a:rPr>
              <a:t>https://alog.ligo-wa.caltech.edu/aLOG/index.php?callRep=78686</a:t>
            </a:r>
            <a:endParaRPr lang="en-US"/>
          </a:p>
          <a:p>
            <a:endParaRPr lang="en-US"/>
          </a:p>
        </p:txBody>
      </p:sp>
      <p:pic>
        <p:nvPicPr>
          <p:cNvPr id="4" name="Content Placeholder 4">
            <a:extLst>
              <a:ext uri="{FF2B5EF4-FFF2-40B4-BE49-F238E27FC236}">
                <a16:creationId xmlns:a16="http://schemas.microsoft.com/office/drawing/2014/main" id="{00F58464-0668-87DB-0B7B-F9E3A24A8C52}"/>
              </a:ext>
            </a:extLst>
          </p:cNvPr>
          <p:cNvPicPr>
            <a:picLocks noChangeAspect="1"/>
          </p:cNvPicPr>
          <p:nvPr/>
        </p:nvPicPr>
        <p:blipFill>
          <a:blip r:embed="rId5"/>
          <a:stretch>
            <a:fillRect/>
          </a:stretch>
        </p:blipFill>
        <p:spPr>
          <a:xfrm>
            <a:off x="7511718" y="850455"/>
            <a:ext cx="4182224" cy="2712658"/>
          </a:xfrm>
          <a:prstGeom prst="rect">
            <a:avLst/>
          </a:prstGeom>
        </p:spPr>
      </p:pic>
      <p:pic>
        <p:nvPicPr>
          <p:cNvPr id="6" name="Picture 5">
            <a:extLst>
              <a:ext uri="{FF2B5EF4-FFF2-40B4-BE49-F238E27FC236}">
                <a16:creationId xmlns:a16="http://schemas.microsoft.com/office/drawing/2014/main" id="{4030EF81-9914-27BE-5E97-5A6D5A8D9543}"/>
              </a:ext>
            </a:extLst>
          </p:cNvPr>
          <p:cNvPicPr>
            <a:picLocks noChangeAspect="1"/>
          </p:cNvPicPr>
          <p:nvPr/>
        </p:nvPicPr>
        <p:blipFill>
          <a:blip r:embed="rId6"/>
          <a:stretch>
            <a:fillRect/>
          </a:stretch>
        </p:blipFill>
        <p:spPr>
          <a:xfrm>
            <a:off x="7724964" y="3715384"/>
            <a:ext cx="4467035" cy="2978023"/>
          </a:xfrm>
          <a:prstGeom prst="rect">
            <a:avLst/>
          </a:prstGeom>
        </p:spPr>
      </p:pic>
      <p:sp>
        <p:nvSpPr>
          <p:cNvPr id="7" name="TextBox 6">
            <a:extLst>
              <a:ext uri="{FF2B5EF4-FFF2-40B4-BE49-F238E27FC236}">
                <a16:creationId xmlns:a16="http://schemas.microsoft.com/office/drawing/2014/main" id="{9FDB5783-F95A-49BD-5CE2-E0DC227D9431}"/>
              </a:ext>
            </a:extLst>
          </p:cNvPr>
          <p:cNvSpPr txBox="1"/>
          <p:nvPr/>
        </p:nvSpPr>
        <p:spPr>
          <a:xfrm>
            <a:off x="5294166" y="5084215"/>
            <a:ext cx="2619633" cy="1200329"/>
          </a:xfrm>
          <a:prstGeom prst="rect">
            <a:avLst/>
          </a:prstGeom>
          <a:noFill/>
        </p:spPr>
        <p:txBody>
          <a:bodyPr wrap="square" rtlCol="0">
            <a:spAutoFit/>
          </a:bodyPr>
          <a:lstStyle/>
          <a:p>
            <a:r>
              <a:rPr lang="en-US">
                <a:solidFill>
                  <a:srgbClr val="FF0000"/>
                </a:solidFill>
              </a:rPr>
              <a:t>Twin Sisters Rock in a brand new SHG here</a:t>
            </a:r>
          </a:p>
          <a:p>
            <a:r>
              <a:rPr lang="en-US">
                <a:solidFill>
                  <a:srgbClr val="FF0000"/>
                </a:solidFill>
              </a:rPr>
              <a:t>This can’t be the bloody gray-track now.</a:t>
            </a:r>
          </a:p>
        </p:txBody>
      </p:sp>
      <p:sp>
        <p:nvSpPr>
          <p:cNvPr id="8" name="TextBox 7">
            <a:extLst>
              <a:ext uri="{FF2B5EF4-FFF2-40B4-BE49-F238E27FC236}">
                <a16:creationId xmlns:a16="http://schemas.microsoft.com/office/drawing/2014/main" id="{5212F5B9-7FF1-DDB7-2D31-99CE7C8B22C7}"/>
              </a:ext>
            </a:extLst>
          </p:cNvPr>
          <p:cNvSpPr txBox="1"/>
          <p:nvPr/>
        </p:nvSpPr>
        <p:spPr>
          <a:xfrm>
            <a:off x="5105331" y="1940650"/>
            <a:ext cx="2619633" cy="1200329"/>
          </a:xfrm>
          <a:prstGeom prst="rect">
            <a:avLst/>
          </a:prstGeom>
          <a:noFill/>
        </p:spPr>
        <p:txBody>
          <a:bodyPr wrap="square" rtlCol="0">
            <a:spAutoFit/>
          </a:bodyPr>
          <a:lstStyle/>
          <a:p>
            <a:r>
              <a:rPr lang="en-US">
                <a:solidFill>
                  <a:srgbClr val="FF0000"/>
                </a:solidFill>
              </a:rPr>
              <a:t>Mount Saint Helens. This one can’t be explained by the phase mismatch </a:t>
            </a:r>
            <a:r>
              <a:rPr lang="en-US">
                <a:solidFill>
                  <a:srgbClr val="FF0000"/>
                </a:solidFill>
                <a:sym typeface="Wingdings" pitchFamily="2" charset="2"/>
              </a:rPr>
              <a:t></a:t>
            </a:r>
            <a:endParaRPr lang="en-US">
              <a:solidFill>
                <a:srgbClr val="FF0000"/>
              </a:solidFill>
            </a:endParaRPr>
          </a:p>
        </p:txBody>
      </p:sp>
    </p:spTree>
    <p:extLst>
      <p:ext uri="{BB962C8B-B14F-4D97-AF65-F5344CB8AC3E}">
        <p14:creationId xmlns:p14="http://schemas.microsoft.com/office/powerpoint/2010/main" val="189279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688E46-EFA4-AC61-601C-042B367DD4E0}"/>
              </a:ext>
            </a:extLst>
          </p:cNvPr>
          <p:cNvPicPr>
            <a:picLocks noGrp="1" noChangeAspect="1"/>
          </p:cNvPicPr>
          <p:nvPr>
            <p:ph idx="1"/>
          </p:nvPr>
        </p:nvPicPr>
        <p:blipFill>
          <a:blip r:embed="rId2"/>
          <a:stretch>
            <a:fillRect/>
          </a:stretch>
        </p:blipFill>
        <p:spPr>
          <a:xfrm>
            <a:off x="6806124" y="2141537"/>
            <a:ext cx="4945828" cy="4351338"/>
          </a:xfrm>
        </p:spPr>
      </p:pic>
      <p:pic>
        <p:nvPicPr>
          <p:cNvPr id="7" name="Picture 6">
            <a:extLst>
              <a:ext uri="{FF2B5EF4-FFF2-40B4-BE49-F238E27FC236}">
                <a16:creationId xmlns:a16="http://schemas.microsoft.com/office/drawing/2014/main" id="{96F5AD9B-B544-291A-5835-87517EA7B4E7}"/>
              </a:ext>
            </a:extLst>
          </p:cNvPr>
          <p:cNvPicPr>
            <a:picLocks noChangeAspect="1"/>
          </p:cNvPicPr>
          <p:nvPr/>
        </p:nvPicPr>
        <p:blipFill>
          <a:blip r:embed="rId3"/>
          <a:stretch>
            <a:fillRect/>
          </a:stretch>
        </p:blipFill>
        <p:spPr>
          <a:xfrm>
            <a:off x="638586" y="574675"/>
            <a:ext cx="5969000" cy="5918200"/>
          </a:xfrm>
          <a:prstGeom prst="rect">
            <a:avLst/>
          </a:prstGeom>
        </p:spPr>
      </p:pic>
    </p:spTree>
    <p:extLst>
      <p:ext uri="{BB962C8B-B14F-4D97-AF65-F5344CB8AC3E}">
        <p14:creationId xmlns:p14="http://schemas.microsoft.com/office/powerpoint/2010/main" val="1668907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8191-F2CC-B065-51F6-DA77DCD1BA09}"/>
              </a:ext>
            </a:extLst>
          </p:cNvPr>
          <p:cNvSpPr>
            <a:spLocks noGrp="1"/>
          </p:cNvSpPr>
          <p:nvPr>
            <p:ph type="title"/>
          </p:nvPr>
        </p:nvSpPr>
        <p:spPr/>
        <p:txBody>
          <a:bodyPr/>
          <a:lstStyle/>
          <a:p>
            <a:r>
              <a:rPr lang="en-US"/>
              <a:t>Beam waist</a:t>
            </a:r>
          </a:p>
        </p:txBody>
      </p:sp>
      <p:sp>
        <p:nvSpPr>
          <p:cNvPr id="3" name="Content Placeholder 2">
            <a:extLst>
              <a:ext uri="{FF2B5EF4-FFF2-40B4-BE49-F238E27FC236}">
                <a16:creationId xmlns:a16="http://schemas.microsoft.com/office/drawing/2014/main" id="{5D33B3E6-2FD3-5893-4BDD-53651989AC79}"/>
              </a:ext>
            </a:extLst>
          </p:cNvPr>
          <p:cNvSpPr>
            <a:spLocks noGrp="1"/>
          </p:cNvSpPr>
          <p:nvPr>
            <p:ph idx="1"/>
          </p:nvPr>
        </p:nvSpPr>
        <p:spPr/>
        <p:txBody>
          <a:bodyPr/>
          <a:lstStyle/>
          <a:p>
            <a:r>
              <a:rPr lang="en-US"/>
              <a:t>Used Finesse to determined to beam waist inside of the SHG cavity with the crystal inside given known parameters</a:t>
            </a:r>
          </a:p>
          <a:p>
            <a:r>
              <a:rPr lang="en-US"/>
              <a:t>A beam waist is required to compute Boyd-Klienman constant</a:t>
            </a:r>
          </a:p>
          <a:p>
            <a:r>
              <a:rPr lang="en-US"/>
              <a:t>Single pass waist with or without the crystal is differ by 2um. Negligible.</a:t>
            </a:r>
          </a:p>
        </p:txBody>
      </p:sp>
    </p:spTree>
    <p:extLst>
      <p:ext uri="{BB962C8B-B14F-4D97-AF65-F5344CB8AC3E}">
        <p14:creationId xmlns:p14="http://schemas.microsoft.com/office/powerpoint/2010/main" val="4200698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C3B1-C3C5-0E06-F2DF-B72F75974E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F33FF6E-E416-F94B-7CB8-A383264CF69D}"/>
              </a:ext>
            </a:extLst>
          </p:cNvPr>
          <p:cNvPicPr>
            <a:picLocks noGrp="1" noChangeAspect="1"/>
          </p:cNvPicPr>
          <p:nvPr>
            <p:ph idx="1"/>
          </p:nvPr>
        </p:nvPicPr>
        <p:blipFill>
          <a:blip r:embed="rId2"/>
          <a:stretch>
            <a:fillRect/>
          </a:stretch>
        </p:blipFill>
        <p:spPr>
          <a:xfrm>
            <a:off x="5809285" y="3543627"/>
            <a:ext cx="3786127" cy="3314373"/>
          </a:xfrm>
        </p:spPr>
      </p:pic>
      <p:pic>
        <p:nvPicPr>
          <p:cNvPr id="7" name="Picture 6">
            <a:extLst>
              <a:ext uri="{FF2B5EF4-FFF2-40B4-BE49-F238E27FC236}">
                <a16:creationId xmlns:a16="http://schemas.microsoft.com/office/drawing/2014/main" id="{8DC20293-E53C-C419-D41D-50523713B1EE}"/>
              </a:ext>
            </a:extLst>
          </p:cNvPr>
          <p:cNvPicPr>
            <a:picLocks noChangeAspect="1"/>
          </p:cNvPicPr>
          <p:nvPr/>
        </p:nvPicPr>
        <p:blipFill>
          <a:blip r:embed="rId3"/>
          <a:stretch>
            <a:fillRect/>
          </a:stretch>
        </p:blipFill>
        <p:spPr>
          <a:xfrm>
            <a:off x="5809285" y="2541261"/>
            <a:ext cx="4864100" cy="952500"/>
          </a:xfrm>
          <a:prstGeom prst="rect">
            <a:avLst/>
          </a:prstGeom>
        </p:spPr>
      </p:pic>
      <p:pic>
        <p:nvPicPr>
          <p:cNvPr id="9" name="Picture 8">
            <a:extLst>
              <a:ext uri="{FF2B5EF4-FFF2-40B4-BE49-F238E27FC236}">
                <a16:creationId xmlns:a16="http://schemas.microsoft.com/office/drawing/2014/main" id="{9A752093-53EF-3D00-4A74-7646A25B9D82}"/>
              </a:ext>
            </a:extLst>
          </p:cNvPr>
          <p:cNvPicPr>
            <a:picLocks noChangeAspect="1"/>
          </p:cNvPicPr>
          <p:nvPr/>
        </p:nvPicPr>
        <p:blipFill>
          <a:blip r:embed="rId4"/>
          <a:stretch>
            <a:fillRect/>
          </a:stretch>
        </p:blipFill>
        <p:spPr>
          <a:xfrm>
            <a:off x="5809285" y="369119"/>
            <a:ext cx="2628900" cy="1968500"/>
          </a:xfrm>
          <a:prstGeom prst="rect">
            <a:avLst/>
          </a:prstGeom>
        </p:spPr>
      </p:pic>
      <p:pic>
        <p:nvPicPr>
          <p:cNvPr id="11" name="Picture 10">
            <a:extLst>
              <a:ext uri="{FF2B5EF4-FFF2-40B4-BE49-F238E27FC236}">
                <a16:creationId xmlns:a16="http://schemas.microsoft.com/office/drawing/2014/main" id="{83C0A978-06B1-65A6-6929-35CAEF48EF14}"/>
              </a:ext>
            </a:extLst>
          </p:cNvPr>
          <p:cNvPicPr>
            <a:picLocks noChangeAspect="1"/>
          </p:cNvPicPr>
          <p:nvPr/>
        </p:nvPicPr>
        <p:blipFill>
          <a:blip r:embed="rId5"/>
          <a:stretch>
            <a:fillRect/>
          </a:stretch>
        </p:blipFill>
        <p:spPr>
          <a:xfrm>
            <a:off x="107950" y="288432"/>
            <a:ext cx="5309002" cy="6419809"/>
          </a:xfrm>
          <a:prstGeom prst="rect">
            <a:avLst/>
          </a:prstGeom>
        </p:spPr>
      </p:pic>
    </p:spTree>
    <p:extLst>
      <p:ext uri="{BB962C8B-B14F-4D97-AF65-F5344CB8AC3E}">
        <p14:creationId xmlns:p14="http://schemas.microsoft.com/office/powerpoint/2010/main" val="2313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A846-F53E-15DC-8403-FFA05A38F638}"/>
              </a:ext>
            </a:extLst>
          </p:cNvPr>
          <p:cNvSpPr>
            <a:spLocks noGrp="1"/>
          </p:cNvSpPr>
          <p:nvPr>
            <p:ph type="title"/>
          </p:nvPr>
        </p:nvSpPr>
        <p:spPr/>
        <p:txBody>
          <a:bodyPr/>
          <a:lstStyle/>
          <a:p>
            <a:r>
              <a:rPr lang="en-US"/>
              <a:t>Daniel’s explanation</a:t>
            </a:r>
          </a:p>
        </p:txBody>
      </p:sp>
      <p:sp>
        <p:nvSpPr>
          <p:cNvPr id="3" name="Content Placeholder 2">
            <a:extLst>
              <a:ext uri="{FF2B5EF4-FFF2-40B4-BE49-F238E27FC236}">
                <a16:creationId xmlns:a16="http://schemas.microsoft.com/office/drawing/2014/main" id="{9DCC7149-0CD3-D706-CD58-A3D14F615F26}"/>
              </a:ext>
            </a:extLst>
          </p:cNvPr>
          <p:cNvSpPr>
            <a:spLocks noGrp="1"/>
          </p:cNvSpPr>
          <p:nvPr>
            <p:ph idx="1"/>
          </p:nvPr>
        </p:nvSpPr>
        <p:spPr/>
        <p:txBody>
          <a:bodyPr/>
          <a:lstStyle/>
          <a:p>
            <a:r>
              <a:rPr lang="en-US"/>
              <a:t>“The dispersion that matters is between the first path and the second path in the crystal. In a simple dual path system, green light will be generated in phase with the red light in the first path, then the two frequencies propagate in air towards the rear mirror, where they are reflected with potentially different phases, and then propagate back to the crystal. According to Gonzalez et al. the dispersion in air for 1064/532 is 27.4°/cm (double passed). Our SHG length is about 5 cm long with a 1 cm crystal. So, the in-air path is of order 4 cm. You need a 90° phase shift to explain the double peak. However, the phase difference of our mirror reflectivity is unknown.” </a:t>
            </a:r>
            <a:r>
              <a:rPr lang="en-US">
                <a:hlinkClick r:id="rId2"/>
              </a:rPr>
              <a:t>alog78939</a:t>
            </a:r>
            <a:endParaRPr lang="en-US"/>
          </a:p>
        </p:txBody>
      </p:sp>
    </p:spTree>
    <p:extLst>
      <p:ext uri="{BB962C8B-B14F-4D97-AF65-F5344CB8AC3E}">
        <p14:creationId xmlns:p14="http://schemas.microsoft.com/office/powerpoint/2010/main" val="292482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5889-8F79-9689-C171-0B6F6AC4B716}"/>
              </a:ext>
            </a:extLst>
          </p:cNvPr>
          <p:cNvSpPr>
            <a:spLocks noGrp="1"/>
          </p:cNvSpPr>
          <p:nvPr>
            <p:ph type="title"/>
          </p:nvPr>
        </p:nvSpPr>
        <p:spPr/>
        <p:txBody>
          <a:bodyPr/>
          <a:lstStyle/>
          <a:p>
            <a:r>
              <a:rPr lang="en-US"/>
              <a:t>Virgo SHG paper (2018)</a:t>
            </a:r>
          </a:p>
        </p:txBody>
      </p:sp>
      <p:sp>
        <p:nvSpPr>
          <p:cNvPr id="3" name="Content Placeholder 2">
            <a:extLst>
              <a:ext uri="{FF2B5EF4-FFF2-40B4-BE49-F238E27FC236}">
                <a16:creationId xmlns:a16="http://schemas.microsoft.com/office/drawing/2014/main" id="{A9D3A22E-832B-144E-BAF5-B512805CB4A1}"/>
              </a:ext>
            </a:extLst>
          </p:cNvPr>
          <p:cNvSpPr>
            <a:spLocks noGrp="1"/>
          </p:cNvSpPr>
          <p:nvPr>
            <p:ph idx="1"/>
          </p:nvPr>
        </p:nvSpPr>
        <p:spPr/>
        <p:txBody>
          <a:bodyPr/>
          <a:lstStyle/>
          <a:p>
            <a:r>
              <a:rPr lang="en-US"/>
              <a:t>Leonardi et al. 2018 eq. 2 taken into account a phase difference</a:t>
            </a:r>
          </a:p>
          <a:p>
            <a:r>
              <a:rPr lang="en-US">
                <a:hlinkClick r:id="rId2"/>
              </a:rPr>
              <a:t>https://iopscience.iop.org/article/10.1088/1555-6611/aad84d</a:t>
            </a:r>
            <a:endParaRPr lang="en-US"/>
          </a:p>
          <a:p>
            <a:endParaRPr lang="en-US"/>
          </a:p>
        </p:txBody>
      </p:sp>
      <p:pic>
        <p:nvPicPr>
          <p:cNvPr id="5" name="Picture 4">
            <a:extLst>
              <a:ext uri="{FF2B5EF4-FFF2-40B4-BE49-F238E27FC236}">
                <a16:creationId xmlns:a16="http://schemas.microsoft.com/office/drawing/2014/main" id="{D12471EA-2A8A-CF16-41A0-7968E3AA1E5A}"/>
              </a:ext>
            </a:extLst>
          </p:cNvPr>
          <p:cNvPicPr>
            <a:picLocks noChangeAspect="1"/>
          </p:cNvPicPr>
          <p:nvPr/>
        </p:nvPicPr>
        <p:blipFill>
          <a:blip r:embed="rId3"/>
          <a:stretch>
            <a:fillRect/>
          </a:stretch>
        </p:blipFill>
        <p:spPr>
          <a:xfrm>
            <a:off x="5998464" y="3762375"/>
            <a:ext cx="3594100" cy="2730500"/>
          </a:xfrm>
          <a:prstGeom prst="rect">
            <a:avLst/>
          </a:prstGeom>
        </p:spPr>
      </p:pic>
      <p:pic>
        <p:nvPicPr>
          <p:cNvPr id="7" name="Picture 6">
            <a:extLst>
              <a:ext uri="{FF2B5EF4-FFF2-40B4-BE49-F238E27FC236}">
                <a16:creationId xmlns:a16="http://schemas.microsoft.com/office/drawing/2014/main" id="{524C7AC8-041F-0744-1FB2-130CB168E501}"/>
              </a:ext>
            </a:extLst>
          </p:cNvPr>
          <p:cNvPicPr>
            <a:picLocks noChangeAspect="1"/>
          </p:cNvPicPr>
          <p:nvPr/>
        </p:nvPicPr>
        <p:blipFill>
          <a:blip r:embed="rId4"/>
          <a:stretch>
            <a:fillRect/>
          </a:stretch>
        </p:blipFill>
        <p:spPr>
          <a:xfrm>
            <a:off x="2081784" y="3775075"/>
            <a:ext cx="3594100" cy="2717800"/>
          </a:xfrm>
          <a:prstGeom prst="rect">
            <a:avLst/>
          </a:prstGeom>
        </p:spPr>
      </p:pic>
      <p:pic>
        <p:nvPicPr>
          <p:cNvPr id="9" name="Picture 8">
            <a:extLst>
              <a:ext uri="{FF2B5EF4-FFF2-40B4-BE49-F238E27FC236}">
                <a16:creationId xmlns:a16="http://schemas.microsoft.com/office/drawing/2014/main" id="{E334BA81-E202-5FD9-289C-E9F586500E4D}"/>
              </a:ext>
            </a:extLst>
          </p:cNvPr>
          <p:cNvPicPr>
            <a:picLocks noChangeAspect="1"/>
          </p:cNvPicPr>
          <p:nvPr/>
        </p:nvPicPr>
        <p:blipFill>
          <a:blip r:embed="rId5"/>
          <a:stretch>
            <a:fillRect/>
          </a:stretch>
        </p:blipFill>
        <p:spPr>
          <a:xfrm>
            <a:off x="4042410" y="2837871"/>
            <a:ext cx="4455414" cy="789567"/>
          </a:xfrm>
          <a:prstGeom prst="rect">
            <a:avLst/>
          </a:prstGeom>
        </p:spPr>
      </p:pic>
    </p:spTree>
    <p:extLst>
      <p:ext uri="{BB962C8B-B14F-4D97-AF65-F5344CB8AC3E}">
        <p14:creationId xmlns:p14="http://schemas.microsoft.com/office/powerpoint/2010/main" val="59565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D022-BF18-4F57-6395-22DAC6915AB1}"/>
              </a:ext>
            </a:extLst>
          </p:cNvPr>
          <p:cNvSpPr>
            <a:spLocks noGrp="1"/>
          </p:cNvSpPr>
          <p:nvPr>
            <p:ph type="title"/>
          </p:nvPr>
        </p:nvSpPr>
        <p:spPr/>
        <p:txBody>
          <a:bodyPr/>
          <a:lstStyle/>
          <a:p>
            <a:r>
              <a:rPr lang="en-US"/>
              <a:t>Virgo SHG paper (2018)</a:t>
            </a:r>
          </a:p>
        </p:txBody>
      </p:sp>
      <p:sp>
        <p:nvSpPr>
          <p:cNvPr id="3" name="Content Placeholder 2">
            <a:extLst>
              <a:ext uri="{FF2B5EF4-FFF2-40B4-BE49-F238E27FC236}">
                <a16:creationId xmlns:a16="http://schemas.microsoft.com/office/drawing/2014/main" id="{868429D0-CA17-170B-A2BF-489F6364E0A0}"/>
              </a:ext>
            </a:extLst>
          </p:cNvPr>
          <p:cNvSpPr>
            <a:spLocks noGrp="1"/>
          </p:cNvSpPr>
          <p:nvPr>
            <p:ph idx="1"/>
          </p:nvPr>
        </p:nvSpPr>
        <p:spPr/>
        <p:txBody>
          <a:bodyPr/>
          <a:lstStyle/>
          <a:p>
            <a:r>
              <a:rPr lang="en-US"/>
              <a:t>They saw similar things we did in the double pass</a:t>
            </a:r>
          </a:p>
        </p:txBody>
      </p:sp>
      <p:pic>
        <p:nvPicPr>
          <p:cNvPr id="5" name="Picture 4">
            <a:extLst>
              <a:ext uri="{FF2B5EF4-FFF2-40B4-BE49-F238E27FC236}">
                <a16:creationId xmlns:a16="http://schemas.microsoft.com/office/drawing/2014/main" id="{C819D65B-36EB-0429-943E-80C84B5BFB27}"/>
              </a:ext>
            </a:extLst>
          </p:cNvPr>
          <p:cNvPicPr>
            <a:picLocks noChangeAspect="1"/>
          </p:cNvPicPr>
          <p:nvPr/>
        </p:nvPicPr>
        <p:blipFill>
          <a:blip r:embed="rId2"/>
          <a:stretch>
            <a:fillRect/>
          </a:stretch>
        </p:blipFill>
        <p:spPr>
          <a:xfrm>
            <a:off x="5014468" y="2753360"/>
            <a:ext cx="4089400" cy="3835400"/>
          </a:xfrm>
          <a:prstGeom prst="rect">
            <a:avLst/>
          </a:prstGeom>
        </p:spPr>
      </p:pic>
      <p:pic>
        <p:nvPicPr>
          <p:cNvPr id="7" name="Picture 6">
            <a:extLst>
              <a:ext uri="{FF2B5EF4-FFF2-40B4-BE49-F238E27FC236}">
                <a16:creationId xmlns:a16="http://schemas.microsoft.com/office/drawing/2014/main" id="{31027C89-5A60-D696-2FC5-E5D4355AEE94}"/>
              </a:ext>
            </a:extLst>
          </p:cNvPr>
          <p:cNvPicPr>
            <a:picLocks noChangeAspect="1"/>
          </p:cNvPicPr>
          <p:nvPr/>
        </p:nvPicPr>
        <p:blipFill>
          <a:blip r:embed="rId3"/>
          <a:stretch>
            <a:fillRect/>
          </a:stretch>
        </p:blipFill>
        <p:spPr>
          <a:xfrm>
            <a:off x="1677924" y="2999232"/>
            <a:ext cx="3193010" cy="3589528"/>
          </a:xfrm>
          <a:prstGeom prst="rect">
            <a:avLst/>
          </a:prstGeom>
        </p:spPr>
      </p:pic>
    </p:spTree>
    <p:extLst>
      <p:ext uri="{BB962C8B-B14F-4D97-AF65-F5344CB8AC3E}">
        <p14:creationId xmlns:p14="http://schemas.microsoft.com/office/powerpoint/2010/main" val="304100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2FFA-8FAC-5C18-09FF-9912A1026656}"/>
              </a:ext>
            </a:extLst>
          </p:cNvPr>
          <p:cNvSpPr>
            <a:spLocks noGrp="1"/>
          </p:cNvSpPr>
          <p:nvPr>
            <p:ph type="title"/>
          </p:nvPr>
        </p:nvSpPr>
        <p:spPr/>
        <p:txBody>
          <a:bodyPr/>
          <a:lstStyle/>
          <a:p>
            <a:r>
              <a:rPr lang="en-US"/>
              <a:t>Virgo SHG paper</a:t>
            </a:r>
          </a:p>
        </p:txBody>
      </p:sp>
      <p:sp>
        <p:nvSpPr>
          <p:cNvPr id="3" name="Content Placeholder 2">
            <a:extLst>
              <a:ext uri="{FF2B5EF4-FFF2-40B4-BE49-F238E27FC236}">
                <a16:creationId xmlns:a16="http://schemas.microsoft.com/office/drawing/2014/main" id="{10CEA494-5378-9A19-1616-D4F4F682DF39}"/>
              </a:ext>
            </a:extLst>
          </p:cNvPr>
          <p:cNvSpPr>
            <a:spLocks noGrp="1"/>
          </p:cNvSpPr>
          <p:nvPr>
            <p:ph idx="1"/>
          </p:nvPr>
        </p:nvSpPr>
        <p:spPr/>
        <p:txBody>
          <a:bodyPr/>
          <a:lstStyle/>
          <a:p>
            <a:r>
              <a:rPr lang="en-US"/>
              <a:t>An actual first attempt to fit to Karmeng’s data</a:t>
            </a:r>
          </a:p>
        </p:txBody>
      </p:sp>
      <p:pic>
        <p:nvPicPr>
          <p:cNvPr id="5" name="Picture 4">
            <a:extLst>
              <a:ext uri="{FF2B5EF4-FFF2-40B4-BE49-F238E27FC236}">
                <a16:creationId xmlns:a16="http://schemas.microsoft.com/office/drawing/2014/main" id="{7A870820-9D05-A0FF-FDA3-AF19F04D0204}"/>
              </a:ext>
            </a:extLst>
          </p:cNvPr>
          <p:cNvPicPr>
            <a:picLocks noChangeAspect="1"/>
          </p:cNvPicPr>
          <p:nvPr/>
        </p:nvPicPr>
        <p:blipFill>
          <a:blip r:embed="rId2"/>
          <a:stretch>
            <a:fillRect/>
          </a:stretch>
        </p:blipFill>
        <p:spPr>
          <a:xfrm>
            <a:off x="1133856" y="3026918"/>
            <a:ext cx="3657600" cy="2730500"/>
          </a:xfrm>
          <a:prstGeom prst="rect">
            <a:avLst/>
          </a:prstGeom>
        </p:spPr>
      </p:pic>
      <p:pic>
        <p:nvPicPr>
          <p:cNvPr id="7" name="Picture 6">
            <a:extLst>
              <a:ext uri="{FF2B5EF4-FFF2-40B4-BE49-F238E27FC236}">
                <a16:creationId xmlns:a16="http://schemas.microsoft.com/office/drawing/2014/main" id="{88951618-2F73-15F3-835B-02BEC83B9D8D}"/>
              </a:ext>
            </a:extLst>
          </p:cNvPr>
          <p:cNvPicPr>
            <a:picLocks noChangeAspect="1"/>
          </p:cNvPicPr>
          <p:nvPr/>
        </p:nvPicPr>
        <p:blipFill>
          <a:blip r:embed="rId3"/>
          <a:stretch>
            <a:fillRect/>
          </a:stretch>
        </p:blipFill>
        <p:spPr>
          <a:xfrm>
            <a:off x="5770118" y="2972515"/>
            <a:ext cx="2291578" cy="293792"/>
          </a:xfrm>
          <a:prstGeom prst="rect">
            <a:avLst/>
          </a:prstGeom>
        </p:spPr>
      </p:pic>
      <p:pic>
        <p:nvPicPr>
          <p:cNvPr id="9" name="Picture 8">
            <a:extLst>
              <a:ext uri="{FF2B5EF4-FFF2-40B4-BE49-F238E27FC236}">
                <a16:creationId xmlns:a16="http://schemas.microsoft.com/office/drawing/2014/main" id="{C9BA5ECE-F2E4-5026-C88F-54A99DB8CC9A}"/>
              </a:ext>
            </a:extLst>
          </p:cNvPr>
          <p:cNvPicPr>
            <a:picLocks noChangeAspect="1"/>
          </p:cNvPicPr>
          <p:nvPr/>
        </p:nvPicPr>
        <p:blipFill>
          <a:blip r:embed="rId4"/>
          <a:stretch>
            <a:fillRect/>
          </a:stretch>
        </p:blipFill>
        <p:spPr>
          <a:xfrm>
            <a:off x="5770117" y="2493168"/>
            <a:ext cx="6150043" cy="470067"/>
          </a:xfrm>
          <a:prstGeom prst="rect">
            <a:avLst/>
          </a:prstGeom>
        </p:spPr>
      </p:pic>
      <p:pic>
        <p:nvPicPr>
          <p:cNvPr id="11" name="Picture 10">
            <a:extLst>
              <a:ext uri="{FF2B5EF4-FFF2-40B4-BE49-F238E27FC236}">
                <a16:creationId xmlns:a16="http://schemas.microsoft.com/office/drawing/2014/main" id="{66F3E2A2-63A3-6D0D-9AEF-8A1CF397BA5C}"/>
              </a:ext>
            </a:extLst>
          </p:cNvPr>
          <p:cNvPicPr>
            <a:picLocks noChangeAspect="1"/>
          </p:cNvPicPr>
          <p:nvPr/>
        </p:nvPicPr>
        <p:blipFill>
          <a:blip r:embed="rId5"/>
          <a:stretch>
            <a:fillRect/>
          </a:stretch>
        </p:blipFill>
        <p:spPr>
          <a:xfrm>
            <a:off x="5770117" y="3393282"/>
            <a:ext cx="3975981" cy="2056542"/>
          </a:xfrm>
          <a:prstGeom prst="rect">
            <a:avLst/>
          </a:prstGeom>
        </p:spPr>
      </p:pic>
    </p:spTree>
    <p:extLst>
      <p:ext uri="{BB962C8B-B14F-4D97-AF65-F5344CB8AC3E}">
        <p14:creationId xmlns:p14="http://schemas.microsoft.com/office/powerpoint/2010/main" val="3583142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D13C-76D6-BB91-8CE2-33A2FAA3A7B4}"/>
              </a:ext>
            </a:extLst>
          </p:cNvPr>
          <p:cNvSpPr>
            <a:spLocks noGrp="1"/>
          </p:cNvSpPr>
          <p:nvPr>
            <p:ph type="title"/>
          </p:nvPr>
        </p:nvSpPr>
        <p:spPr/>
        <p:txBody>
          <a:bodyPr/>
          <a:lstStyle/>
          <a:p>
            <a:r>
              <a:rPr lang="en-US"/>
              <a:t>Double pass using prism (1973)</a:t>
            </a:r>
          </a:p>
        </p:txBody>
      </p:sp>
      <p:sp>
        <p:nvSpPr>
          <p:cNvPr id="3" name="Content Placeholder 2">
            <a:extLst>
              <a:ext uri="{FF2B5EF4-FFF2-40B4-BE49-F238E27FC236}">
                <a16:creationId xmlns:a16="http://schemas.microsoft.com/office/drawing/2014/main" id="{C595F404-6999-0B25-F1AE-D6815252A306}"/>
              </a:ext>
            </a:extLst>
          </p:cNvPr>
          <p:cNvSpPr>
            <a:spLocks noGrp="1"/>
          </p:cNvSpPr>
          <p:nvPr>
            <p:ph idx="1"/>
          </p:nvPr>
        </p:nvSpPr>
        <p:spPr/>
        <p:txBody>
          <a:bodyPr/>
          <a:lstStyle/>
          <a:p>
            <a:r>
              <a:rPr lang="en-US"/>
              <a:t>Ref 10 of the previous paper, Gonzalez, Nieh, and Steier 1973 took air dispersion into account</a:t>
            </a:r>
          </a:p>
          <a:p>
            <a:r>
              <a:rPr lang="en-US">
                <a:hlinkClick r:id="rId2"/>
              </a:rPr>
              <a:t>https://ieeexplore.ieee.org/stamp/stamp.jsp?tp=&amp;arnumber=1077338</a:t>
            </a:r>
            <a:endParaRPr lang="en-US"/>
          </a:p>
          <a:p>
            <a:endParaRPr lang="en-US"/>
          </a:p>
        </p:txBody>
      </p:sp>
      <p:pic>
        <p:nvPicPr>
          <p:cNvPr id="5" name="Picture 4">
            <a:extLst>
              <a:ext uri="{FF2B5EF4-FFF2-40B4-BE49-F238E27FC236}">
                <a16:creationId xmlns:a16="http://schemas.microsoft.com/office/drawing/2014/main" id="{B8BCE3E3-F434-9FA3-A33B-1A28ACFBC9D9}"/>
              </a:ext>
            </a:extLst>
          </p:cNvPr>
          <p:cNvPicPr>
            <a:picLocks noChangeAspect="1"/>
          </p:cNvPicPr>
          <p:nvPr/>
        </p:nvPicPr>
        <p:blipFill>
          <a:blip r:embed="rId3"/>
          <a:stretch>
            <a:fillRect/>
          </a:stretch>
        </p:blipFill>
        <p:spPr>
          <a:xfrm>
            <a:off x="2098040" y="3429000"/>
            <a:ext cx="5229352" cy="3167072"/>
          </a:xfrm>
          <a:prstGeom prst="rect">
            <a:avLst/>
          </a:prstGeom>
        </p:spPr>
      </p:pic>
      <p:pic>
        <p:nvPicPr>
          <p:cNvPr id="7" name="Picture 6">
            <a:extLst>
              <a:ext uri="{FF2B5EF4-FFF2-40B4-BE49-F238E27FC236}">
                <a16:creationId xmlns:a16="http://schemas.microsoft.com/office/drawing/2014/main" id="{CB13FED2-A9E0-5293-B125-A3F0A11004EB}"/>
              </a:ext>
            </a:extLst>
          </p:cNvPr>
          <p:cNvPicPr>
            <a:picLocks noChangeAspect="1"/>
          </p:cNvPicPr>
          <p:nvPr/>
        </p:nvPicPr>
        <p:blipFill>
          <a:blip r:embed="rId4"/>
          <a:stretch>
            <a:fillRect/>
          </a:stretch>
        </p:blipFill>
        <p:spPr>
          <a:xfrm>
            <a:off x="8185404" y="3253586"/>
            <a:ext cx="3454400" cy="3517900"/>
          </a:xfrm>
          <a:prstGeom prst="rect">
            <a:avLst/>
          </a:prstGeom>
        </p:spPr>
      </p:pic>
    </p:spTree>
    <p:extLst>
      <p:ext uri="{BB962C8B-B14F-4D97-AF65-F5344CB8AC3E}">
        <p14:creationId xmlns:p14="http://schemas.microsoft.com/office/powerpoint/2010/main" val="68894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67587-55B8-CD13-7522-41EB90B63156}"/>
              </a:ext>
            </a:extLst>
          </p:cNvPr>
          <p:cNvSpPr>
            <a:spLocks noGrp="1"/>
          </p:cNvSpPr>
          <p:nvPr>
            <p:ph type="title"/>
          </p:nvPr>
        </p:nvSpPr>
        <p:spPr/>
        <p:txBody>
          <a:bodyPr/>
          <a:lstStyle/>
          <a:p>
            <a:r>
              <a:rPr lang="en-US"/>
              <a:t>Double pass using prism (1973)</a:t>
            </a:r>
          </a:p>
        </p:txBody>
      </p:sp>
      <p:sp>
        <p:nvSpPr>
          <p:cNvPr id="3" name="Content Placeholder 2">
            <a:extLst>
              <a:ext uri="{FF2B5EF4-FFF2-40B4-BE49-F238E27FC236}">
                <a16:creationId xmlns:a16="http://schemas.microsoft.com/office/drawing/2014/main" id="{5152A002-CA0F-2E37-B3C8-3E659009640A}"/>
              </a:ext>
            </a:extLst>
          </p:cNvPr>
          <p:cNvSpPr>
            <a:spLocks noGrp="1"/>
          </p:cNvSpPr>
          <p:nvPr>
            <p:ph idx="1"/>
          </p:nvPr>
        </p:nvSpPr>
        <p:spPr/>
        <p:txBody>
          <a:bodyPr/>
          <a:lstStyle/>
          <a:p>
            <a:r>
              <a:rPr lang="en-US"/>
              <a:t>These guys saw similar behavior we saw. And the measurements don’t necessary match the model</a:t>
            </a:r>
          </a:p>
        </p:txBody>
      </p:sp>
      <p:pic>
        <p:nvPicPr>
          <p:cNvPr id="7" name="Picture 6">
            <a:extLst>
              <a:ext uri="{FF2B5EF4-FFF2-40B4-BE49-F238E27FC236}">
                <a16:creationId xmlns:a16="http://schemas.microsoft.com/office/drawing/2014/main" id="{9C9FE990-463C-6CCB-5F32-96321027A994}"/>
              </a:ext>
            </a:extLst>
          </p:cNvPr>
          <p:cNvPicPr>
            <a:picLocks noChangeAspect="1"/>
          </p:cNvPicPr>
          <p:nvPr/>
        </p:nvPicPr>
        <p:blipFill>
          <a:blip r:embed="rId2"/>
          <a:stretch>
            <a:fillRect/>
          </a:stretch>
        </p:blipFill>
        <p:spPr>
          <a:xfrm>
            <a:off x="3923465" y="2826380"/>
            <a:ext cx="4345070" cy="3867027"/>
          </a:xfrm>
          <a:prstGeom prst="rect">
            <a:avLst/>
          </a:prstGeom>
        </p:spPr>
      </p:pic>
    </p:spTree>
    <p:extLst>
      <p:ext uri="{BB962C8B-B14F-4D97-AF65-F5344CB8AC3E}">
        <p14:creationId xmlns:p14="http://schemas.microsoft.com/office/powerpoint/2010/main" val="272085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2AA8-363B-CA4D-1219-49C4A5353F5F}"/>
              </a:ext>
            </a:extLst>
          </p:cNvPr>
          <p:cNvSpPr>
            <a:spLocks noGrp="1"/>
          </p:cNvSpPr>
          <p:nvPr>
            <p:ph type="title"/>
          </p:nvPr>
        </p:nvSpPr>
        <p:spPr/>
        <p:txBody>
          <a:bodyPr/>
          <a:lstStyle/>
          <a:p>
            <a:r>
              <a:rPr lang="en-US"/>
              <a:t>Kato and Takaoka 2002</a:t>
            </a:r>
          </a:p>
        </p:txBody>
      </p:sp>
      <p:sp>
        <p:nvSpPr>
          <p:cNvPr id="3" name="Content Placeholder 2">
            <a:extLst>
              <a:ext uri="{FF2B5EF4-FFF2-40B4-BE49-F238E27FC236}">
                <a16:creationId xmlns:a16="http://schemas.microsoft.com/office/drawing/2014/main" id="{F9DD7FB7-A8EA-7969-7B30-A36004B36E1A}"/>
              </a:ext>
            </a:extLst>
          </p:cNvPr>
          <p:cNvSpPr>
            <a:spLocks noGrp="1"/>
          </p:cNvSpPr>
          <p:nvPr>
            <p:ph idx="1"/>
          </p:nvPr>
        </p:nvSpPr>
        <p:spPr/>
        <p:txBody>
          <a:bodyPr/>
          <a:lstStyle/>
          <a:p>
            <a:r>
              <a:rPr lang="en-US"/>
              <a:t>Eq 1 in the 1973 paper is a sinc^2 function in terms of phase (delta K*l). K is related to n which relates to T. We need this equation in terms of temperature.</a:t>
            </a:r>
          </a:p>
          <a:p>
            <a:r>
              <a:rPr lang="en-US"/>
              <a:t>Kato and Takaoka 2002 gives you n of ppktp at 1064 and dn/dT</a:t>
            </a:r>
          </a:p>
          <a:p>
            <a:r>
              <a:rPr lang="en-US" b="0" i="0" u="none" strike="noStrike">
                <a:solidFill>
                  <a:srgbClr val="222222"/>
                </a:solidFill>
                <a:effectLst/>
                <a:highlight>
                  <a:srgbClr val="FFFFFF"/>
                </a:highlight>
                <a:latin typeface="Archivo"/>
              </a:rPr>
              <a:t>Kiyoshi Kato and Eiko Takaoka, "Sellmeier and thermo-optic dispersion formulas for KTP," Appl. Opt. </a:t>
            </a:r>
            <a:r>
              <a:rPr lang="en-US" b="1" i="0" u="none" strike="noStrike">
                <a:solidFill>
                  <a:srgbClr val="222222"/>
                </a:solidFill>
                <a:effectLst/>
                <a:latin typeface="Archivo"/>
              </a:rPr>
              <a:t>41</a:t>
            </a:r>
            <a:r>
              <a:rPr lang="en-US" b="0" i="0" u="none" strike="noStrike">
                <a:solidFill>
                  <a:srgbClr val="222222"/>
                </a:solidFill>
                <a:effectLst/>
                <a:highlight>
                  <a:srgbClr val="FFFFFF"/>
                </a:highlight>
                <a:latin typeface="Archivo"/>
              </a:rPr>
              <a:t>, 5040-5044 (2002) </a:t>
            </a:r>
            <a:br>
              <a:rPr lang="en-US"/>
            </a:br>
            <a:r>
              <a:rPr lang="en-US" b="0" i="0" u="none" strike="noStrike">
                <a:solidFill>
                  <a:srgbClr val="7800CC"/>
                </a:solidFill>
                <a:effectLst/>
                <a:latin typeface="Archivo"/>
                <a:hlinkClick r:id="rId2"/>
              </a:rPr>
              <a:t>https://opg.optica.org/ao/abstract.cfm?URI=ao-41-24-5040</a:t>
            </a:r>
            <a:endParaRPr lang="en-US"/>
          </a:p>
          <a:p>
            <a:endParaRPr lang="en-US"/>
          </a:p>
        </p:txBody>
      </p:sp>
    </p:spTree>
    <p:extLst>
      <p:ext uri="{BB962C8B-B14F-4D97-AF65-F5344CB8AC3E}">
        <p14:creationId xmlns:p14="http://schemas.microsoft.com/office/powerpoint/2010/main" val="3770198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9880</TotalTime>
  <Words>934</Words>
  <Application>Microsoft Macintosh PowerPoint</Application>
  <PresentationFormat>Widescreen</PresentationFormat>
  <Paragraphs>62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Archivo</vt:lpstr>
      <vt:lpstr>Arial</vt:lpstr>
      <vt:lpstr>Wingdings</vt:lpstr>
      <vt:lpstr>Office Theme</vt:lpstr>
      <vt:lpstr>PNW mountains</vt:lpstr>
      <vt:lpstr>In brand new SHGs,  it’s the phase mismatch!</vt:lpstr>
      <vt:lpstr>Daniel’s explanation</vt:lpstr>
      <vt:lpstr>Virgo SHG paper (2018)</vt:lpstr>
      <vt:lpstr>Virgo SHG paper (2018)</vt:lpstr>
      <vt:lpstr>Virgo SHG paper</vt:lpstr>
      <vt:lpstr>Double pass using prism (1973)</vt:lpstr>
      <vt:lpstr>Double pass using prism (1973)</vt:lpstr>
      <vt:lpstr>Kato and Takaoka 2002</vt:lpstr>
      <vt:lpstr>PowerPoint Presentation</vt:lpstr>
      <vt:lpstr>Fitting the actual data</vt:lpstr>
      <vt:lpstr>Fitting the actual data</vt:lpstr>
      <vt:lpstr>The nonlinear part</vt:lpstr>
      <vt:lpstr>Boyd-Kleinman factor</vt:lpstr>
      <vt:lpstr>PowerPoint Presentation</vt:lpstr>
      <vt:lpstr>After everything was understood...</vt:lpstr>
      <vt:lpstr>Update Jul 11 24</vt:lpstr>
      <vt:lpstr>PowerPoint Presentation</vt:lpstr>
      <vt:lpstr>PowerPoint Presentation</vt:lpstr>
      <vt:lpstr>PowerPoint Presentation</vt:lpstr>
      <vt:lpstr>Beam waist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Nutsinee Kijbunchoo</dc:creator>
  <cp:lastModifiedBy>Nutsinee Kijbunchoo</cp:lastModifiedBy>
  <cp:revision>18</cp:revision>
  <dcterms:created xsi:type="dcterms:W3CDTF">2024-07-05T05:12:44Z</dcterms:created>
  <dcterms:modified xsi:type="dcterms:W3CDTF">2024-07-12T01:52:52Z</dcterms:modified>
</cp:coreProperties>
</file>