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30"/>
    </p:embeddedFont>
    <p:embeddedFont>
      <p:font typeface="Inter Tight" pitchFamily="2" charset="0"/>
      <p:regular r:id="rId31"/>
      <p:bold r:id="rId32"/>
      <p:italic r:id="rId33"/>
      <p:boldItalic r:id="rId34"/>
    </p:embeddedFont>
    <p:embeddedFont>
      <p:font typeface="Manrope" pitchFamily="2" charset="0"/>
      <p:regular r:id="rId35"/>
      <p:bold r:id="rId36"/>
    </p:embeddedFont>
    <p:embeddedFont>
      <p:font typeface="Nunito Light" panose="020F030202020403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>
      <p:cViewPr varScale="1">
        <p:scale>
          <a:sx n="154" d="100"/>
          <a:sy n="154" d="100"/>
        </p:scale>
        <p:origin x="4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4b7a079fb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f4b7a079fb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2073f2a483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2073f2a483_1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073f2a483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2073f2a483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073f2a4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2073f2a4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2073f2a483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2073f2a483_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Wikipedia animation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f4320b168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f4320b168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4320b168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f4320b168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f4320b168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f4320b168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f4320b168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f4320b168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out where i got this and cite it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4320b168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f4320b168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073f2a483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2073f2a483_1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f4320b168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f4320b168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4320b168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f4320b168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f4320b168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f4320b168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4320b168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f4320b168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2073f2a48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2073f2a48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f4b7a079f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f4b7a079f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4b7a079f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f4b7a079f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4b7a079fb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f4b7a079fb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073f2a483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2073f2a483_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4b7a079f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f4b7a079fb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073f2a483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2073f2a483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2073f2a483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2073f2a483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Cite Swadha’s final report</a:t>
            </a:r>
            <a:endParaRPr sz="1400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f4b7a079fb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f4b7a079fb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4b7a079fb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f4b7a079fb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995300"/>
            <a:ext cx="6064200" cy="23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465075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1626732" y="210912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7" y="1747743"/>
            <a:ext cx="785400" cy="9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1626732" y="1747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1626732" y="3637437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7" y="3276061"/>
            <a:ext cx="785400" cy="9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6"/>
          </p:nvPr>
        </p:nvSpPr>
        <p:spPr>
          <a:xfrm>
            <a:off x="1626732" y="32760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485507" y="210912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4572001" y="1747743"/>
            <a:ext cx="785400" cy="9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5485507" y="17477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485507" y="3637437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2001" y="3276061"/>
            <a:ext cx="785400" cy="9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5"/>
          </p:nvPr>
        </p:nvSpPr>
        <p:spPr>
          <a:xfrm>
            <a:off x="5485507" y="32760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2744025" y="656325"/>
            <a:ext cx="56868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2744025" y="1698700"/>
            <a:ext cx="56868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997425"/>
            <a:ext cx="1362600" cy="84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>
            <a:spLocks noGrp="1"/>
          </p:cNvSpPr>
          <p:nvPr>
            <p:ph type="pic" idx="3"/>
          </p:nvPr>
        </p:nvSpPr>
        <p:spPr>
          <a:xfrm>
            <a:off x="275700" y="2571750"/>
            <a:ext cx="6567000" cy="2296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ctrTitle"/>
          </p:nvPr>
        </p:nvSpPr>
        <p:spPr>
          <a:xfrm>
            <a:off x="2263875" y="2229700"/>
            <a:ext cx="61668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2263875" y="3272075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 idx="2" hasCustomPrompt="1"/>
          </p:nvPr>
        </p:nvSpPr>
        <p:spPr>
          <a:xfrm>
            <a:off x="2263875" y="1188337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ctrTitle"/>
          </p:nvPr>
        </p:nvSpPr>
        <p:spPr>
          <a:xfrm>
            <a:off x="3555997" y="2229700"/>
            <a:ext cx="48747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3556010" y="3272075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2" hasCustomPrompt="1"/>
          </p:nvPr>
        </p:nvSpPr>
        <p:spPr>
          <a:xfrm>
            <a:off x="3556010" y="1188337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>
            <a:spLocks noGrp="1"/>
          </p:cNvSpPr>
          <p:nvPr>
            <p:ph type="pic" idx="3"/>
          </p:nvPr>
        </p:nvSpPr>
        <p:spPr>
          <a:xfrm>
            <a:off x="277839" y="275707"/>
            <a:ext cx="2536800" cy="4592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1"/>
          </p:nvPr>
        </p:nvSpPr>
        <p:spPr>
          <a:xfrm>
            <a:off x="713225" y="1154100"/>
            <a:ext cx="5073600" cy="22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2"/>
          </p:nvPr>
        </p:nvSpPr>
        <p:spPr>
          <a:xfrm>
            <a:off x="713224" y="3504600"/>
            <a:ext cx="5073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720000" y="2775663"/>
            <a:ext cx="2811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>
            <a:spLocks noGrp="1"/>
          </p:cNvSpPr>
          <p:nvPr>
            <p:ph type="pic" idx="2"/>
          </p:nvPr>
        </p:nvSpPr>
        <p:spPr>
          <a:xfrm>
            <a:off x="5108450" y="275707"/>
            <a:ext cx="2536800" cy="4592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8"/>
          <p:cNvSpPr txBox="1">
            <a:spLocks noGrp="1"/>
          </p:cNvSpPr>
          <p:nvPr>
            <p:ph type="ctrTitle"/>
          </p:nvPr>
        </p:nvSpPr>
        <p:spPr>
          <a:xfrm>
            <a:off x="713225" y="1251538"/>
            <a:ext cx="32766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>
            <a:off x="719589" y="2588206"/>
            <a:ext cx="26412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ctrTitle"/>
          </p:nvPr>
        </p:nvSpPr>
        <p:spPr>
          <a:xfrm>
            <a:off x="713225" y="1439000"/>
            <a:ext cx="2641200" cy="9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5436975" y="2588206"/>
            <a:ext cx="26412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ctrTitle"/>
          </p:nvPr>
        </p:nvSpPr>
        <p:spPr>
          <a:xfrm>
            <a:off x="5430611" y="1439000"/>
            <a:ext cx="2641200" cy="9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1"/>
          </p:nvPr>
        </p:nvSpPr>
        <p:spPr>
          <a:xfrm>
            <a:off x="2071150" y="2042633"/>
            <a:ext cx="4860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2"/>
          </p:nvPr>
        </p:nvSpPr>
        <p:spPr>
          <a:xfrm>
            <a:off x="2071158" y="1681259"/>
            <a:ext cx="4860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3"/>
          </p:nvPr>
        </p:nvSpPr>
        <p:spPr>
          <a:xfrm>
            <a:off x="2071150" y="3488809"/>
            <a:ext cx="4860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4"/>
          </p:nvPr>
        </p:nvSpPr>
        <p:spPr>
          <a:xfrm>
            <a:off x="2071152" y="3127421"/>
            <a:ext cx="4860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180300" y="2229700"/>
            <a:ext cx="53955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180300" y="3272069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180300" y="1188331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1"/>
          </p:nvPr>
        </p:nvSpPr>
        <p:spPr>
          <a:xfrm>
            <a:off x="4724400" y="1876575"/>
            <a:ext cx="3512100" cy="1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2"/>
          </p:nvPr>
        </p:nvSpPr>
        <p:spPr>
          <a:xfrm>
            <a:off x="713225" y="1876575"/>
            <a:ext cx="3512100" cy="1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713225" y="3165257"/>
            <a:ext cx="17757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2"/>
          </p:nvPr>
        </p:nvSpPr>
        <p:spPr>
          <a:xfrm>
            <a:off x="713231" y="2803882"/>
            <a:ext cx="1775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subTitle" idx="3"/>
          </p:nvPr>
        </p:nvSpPr>
        <p:spPr>
          <a:xfrm>
            <a:off x="3266850" y="3165257"/>
            <a:ext cx="17757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4"/>
          </p:nvPr>
        </p:nvSpPr>
        <p:spPr>
          <a:xfrm>
            <a:off x="3266856" y="2803882"/>
            <a:ext cx="1775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5"/>
          </p:nvPr>
        </p:nvSpPr>
        <p:spPr>
          <a:xfrm>
            <a:off x="5820475" y="3165257"/>
            <a:ext cx="1775700" cy="1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6"/>
          </p:nvPr>
        </p:nvSpPr>
        <p:spPr>
          <a:xfrm>
            <a:off x="5820481" y="2803882"/>
            <a:ext cx="17757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 rotWithShape="1">
          <a:blip r:embed="rId2">
            <a:alphaModFix amt="65000"/>
          </a:blip>
          <a:srcRect t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"/>
          </p:nvPr>
        </p:nvSpPr>
        <p:spPr>
          <a:xfrm>
            <a:off x="4904925" y="3348200"/>
            <a:ext cx="35259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ubTitle" idx="2"/>
          </p:nvPr>
        </p:nvSpPr>
        <p:spPr>
          <a:xfrm>
            <a:off x="4904927" y="2986825"/>
            <a:ext cx="3525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ubTitle" idx="3"/>
          </p:nvPr>
        </p:nvSpPr>
        <p:spPr>
          <a:xfrm>
            <a:off x="713225" y="3348200"/>
            <a:ext cx="35259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4"/>
          </p:nvPr>
        </p:nvSpPr>
        <p:spPr>
          <a:xfrm>
            <a:off x="713227" y="2986825"/>
            <a:ext cx="3525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ubTitle" idx="5"/>
          </p:nvPr>
        </p:nvSpPr>
        <p:spPr>
          <a:xfrm>
            <a:off x="4904925" y="1736950"/>
            <a:ext cx="35259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6"/>
          </p:nvPr>
        </p:nvSpPr>
        <p:spPr>
          <a:xfrm>
            <a:off x="4904927" y="1375575"/>
            <a:ext cx="3525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7"/>
          </p:nvPr>
        </p:nvSpPr>
        <p:spPr>
          <a:xfrm>
            <a:off x="713225" y="1736950"/>
            <a:ext cx="35259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8"/>
          </p:nvPr>
        </p:nvSpPr>
        <p:spPr>
          <a:xfrm>
            <a:off x="713227" y="1375575"/>
            <a:ext cx="3525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1"/>
          </p:nvPr>
        </p:nvSpPr>
        <p:spPr>
          <a:xfrm>
            <a:off x="713226" y="2109124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ubTitle" idx="2"/>
          </p:nvPr>
        </p:nvSpPr>
        <p:spPr>
          <a:xfrm>
            <a:off x="713226" y="1747750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3"/>
          </p:nvPr>
        </p:nvSpPr>
        <p:spPr>
          <a:xfrm>
            <a:off x="713226" y="3485027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4"/>
          </p:nvPr>
        </p:nvSpPr>
        <p:spPr>
          <a:xfrm>
            <a:off x="713226" y="31236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5"/>
          </p:nvPr>
        </p:nvSpPr>
        <p:spPr>
          <a:xfrm>
            <a:off x="3535801" y="2109124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6"/>
          </p:nvPr>
        </p:nvSpPr>
        <p:spPr>
          <a:xfrm>
            <a:off x="3535801" y="1747750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7"/>
          </p:nvPr>
        </p:nvSpPr>
        <p:spPr>
          <a:xfrm>
            <a:off x="3535801" y="3485027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8"/>
          </p:nvPr>
        </p:nvSpPr>
        <p:spPr>
          <a:xfrm>
            <a:off x="3535801" y="31236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9"/>
          </p:nvPr>
        </p:nvSpPr>
        <p:spPr>
          <a:xfrm>
            <a:off x="6358376" y="2109124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13"/>
          </p:nvPr>
        </p:nvSpPr>
        <p:spPr>
          <a:xfrm>
            <a:off x="6358376" y="1747750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14"/>
          </p:nvPr>
        </p:nvSpPr>
        <p:spPr>
          <a:xfrm>
            <a:off x="6358376" y="3485027"/>
            <a:ext cx="20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15"/>
          </p:nvPr>
        </p:nvSpPr>
        <p:spPr>
          <a:xfrm>
            <a:off x="6358376" y="31236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"/>
          </p:nvPr>
        </p:nvSpPr>
        <p:spPr>
          <a:xfrm>
            <a:off x="713225" y="1364525"/>
            <a:ext cx="37296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title" hasCustomPrompt="1"/>
          </p:nvPr>
        </p:nvSpPr>
        <p:spPr>
          <a:xfrm>
            <a:off x="713225" y="772652"/>
            <a:ext cx="37296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2"/>
          </p:nvPr>
        </p:nvSpPr>
        <p:spPr>
          <a:xfrm>
            <a:off x="713225" y="2674499"/>
            <a:ext cx="37296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2082615"/>
            <a:ext cx="37296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4"/>
          </p:nvPr>
        </p:nvSpPr>
        <p:spPr>
          <a:xfrm>
            <a:off x="713225" y="3984450"/>
            <a:ext cx="37296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3392577"/>
            <a:ext cx="37296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1"/>
          </p:nvPr>
        </p:nvSpPr>
        <p:spPr>
          <a:xfrm>
            <a:off x="713225" y="3413125"/>
            <a:ext cx="2072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2"/>
          </p:nvPr>
        </p:nvSpPr>
        <p:spPr>
          <a:xfrm>
            <a:off x="713226" y="30517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3"/>
          </p:nvPr>
        </p:nvSpPr>
        <p:spPr>
          <a:xfrm>
            <a:off x="3535800" y="3413125"/>
            <a:ext cx="2072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4"/>
          </p:nvPr>
        </p:nvSpPr>
        <p:spPr>
          <a:xfrm>
            <a:off x="3535801" y="30517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5"/>
          </p:nvPr>
        </p:nvSpPr>
        <p:spPr>
          <a:xfrm>
            <a:off x="6358375" y="3413125"/>
            <a:ext cx="2072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6"/>
          </p:nvPr>
        </p:nvSpPr>
        <p:spPr>
          <a:xfrm>
            <a:off x="6358376" y="3051753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 idx="7" hasCustomPrompt="1"/>
          </p:nvPr>
        </p:nvSpPr>
        <p:spPr>
          <a:xfrm>
            <a:off x="977125" y="2012046"/>
            <a:ext cx="972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 idx="8" hasCustomPrompt="1"/>
          </p:nvPr>
        </p:nvSpPr>
        <p:spPr>
          <a:xfrm>
            <a:off x="3765013" y="2012046"/>
            <a:ext cx="972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 idx="9" hasCustomPrompt="1"/>
          </p:nvPr>
        </p:nvSpPr>
        <p:spPr>
          <a:xfrm>
            <a:off x="6604575" y="2012046"/>
            <a:ext cx="972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8" name="Google Shape;218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ctrTitle"/>
          </p:nvPr>
        </p:nvSpPr>
        <p:spPr>
          <a:xfrm>
            <a:off x="713225" y="615700"/>
            <a:ext cx="4696200" cy="8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subTitle" idx="1"/>
          </p:nvPr>
        </p:nvSpPr>
        <p:spPr>
          <a:xfrm>
            <a:off x="713225" y="1582717"/>
            <a:ext cx="46962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9" name="Google Shape;229;p29"/>
          <p:cNvSpPr txBox="1"/>
          <p:nvPr/>
        </p:nvSpPr>
        <p:spPr>
          <a:xfrm>
            <a:off x="713225" y="363500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CREDITS: 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, and includes icons by </a:t>
            </a:r>
            <a:r>
              <a:rPr lang="en" sz="1200" b="1" u="sng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, and infographics &amp; images by </a:t>
            </a:r>
            <a:r>
              <a:rPr lang="en" sz="1200" b="1" u="sng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endParaRPr sz="1200" b="1" u="sng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1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 amt="65000"/>
          </a:blip>
          <a:srcRect t="1562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391275" y="3821811"/>
            <a:ext cx="20724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1391275" y="3460439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5680363" y="3821811"/>
            <a:ext cx="20724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680363" y="3460439"/>
            <a:ext cx="2072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13225" y="906750"/>
            <a:ext cx="3499500" cy="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19873" y="2037142"/>
            <a:ext cx="3499500" cy="2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>
            <a:spLocks noGrp="1"/>
          </p:cNvSpPr>
          <p:nvPr>
            <p:ph type="pic" idx="2"/>
          </p:nvPr>
        </p:nvSpPr>
        <p:spPr>
          <a:xfrm>
            <a:off x="5438375" y="282525"/>
            <a:ext cx="3430500" cy="4583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>
            <a:off x="713225" y="1043400"/>
            <a:ext cx="5929200" cy="30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>
            <a:off x="1207800" y="1491275"/>
            <a:ext cx="3291900" cy="10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1207800" y="2546425"/>
            <a:ext cx="3291900" cy="11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278625" y="275707"/>
            <a:ext cx="2274300" cy="4592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1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4571875" y="2742153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4571875" y="1653400"/>
            <a:ext cx="3858900" cy="9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ctrTitle"/>
          </p:nvPr>
        </p:nvSpPr>
        <p:spPr>
          <a:xfrm>
            <a:off x="713225" y="995300"/>
            <a:ext cx="6064200" cy="23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/>
              <a:t>Optimally Error-Tolerant Laser</a:t>
            </a:r>
            <a:endParaRPr sz="4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Cavity Design</a:t>
            </a:r>
            <a:endParaRPr sz="4200"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1"/>
          </p:nvPr>
        </p:nvSpPr>
        <p:spPr>
          <a:xfrm>
            <a:off x="713225" y="3465075"/>
            <a:ext cx="70923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 Kannan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Pooyan Goodarzi, Jonathan Richardson, Vagelis Papalexakis</a:t>
            </a:r>
            <a:endParaRPr/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25" y="289049"/>
            <a:ext cx="1211849" cy="8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2724" y="358749"/>
            <a:ext cx="2084176" cy="6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Finesse vs. SIS</a:t>
            </a:r>
            <a:endParaRPr/>
          </a:p>
        </p:txBody>
      </p:sp>
      <p:sp>
        <p:nvSpPr>
          <p:cNvPr id="333" name="Google Shape;333;p43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Finesse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Frequency domain simulation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Written in Python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is modelled by its modal decomposition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is represented using its spatial Fourier transform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Written in Matlab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Reproducing Finesse results in SIS provides a cross check on unexpected 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Better at modelling sharp spatial features</a:t>
            </a:r>
            <a:endParaRPr/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3">
            <a:alphaModFix/>
          </a:blip>
          <a:srcRect r="1312"/>
          <a:stretch/>
        </p:blipFill>
        <p:spPr>
          <a:xfrm>
            <a:off x="5706125" y="430225"/>
            <a:ext cx="2965175" cy="226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 txBox="1"/>
          <p:nvPr/>
        </p:nvSpPr>
        <p:spPr>
          <a:xfrm>
            <a:off x="6880844" y="4831427"/>
            <a:ext cx="2593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292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Image from Wikipedia</a:t>
            </a: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36" name="Google Shape;336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37" name="Google Shape;33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650" y="376950"/>
            <a:ext cx="2965174" cy="222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Comparison - Simple CC</a:t>
            </a:r>
            <a:endParaRPr/>
          </a:p>
        </p:txBody>
      </p:sp>
      <p:pic>
        <p:nvPicPr>
          <p:cNvPr id="343" name="Google Shape;3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963" y="1156088"/>
            <a:ext cx="4600074" cy="28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45" name="Google Shape;34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275" y="4072753"/>
            <a:ext cx="4039450" cy="677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 txBox="1">
            <a:spLocks noGrp="1"/>
          </p:cNvSpPr>
          <p:nvPr>
            <p:ph type="ctrTitle"/>
          </p:nvPr>
        </p:nvSpPr>
        <p:spPr>
          <a:xfrm>
            <a:off x="1180300" y="2229700"/>
            <a:ext cx="53955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</p:txBody>
      </p:sp>
      <p:sp>
        <p:nvSpPr>
          <p:cNvPr id="351" name="Google Shape;351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sp>
        <p:nvSpPr>
          <p:cNvPr id="357" name="Google Shape;357;p46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Given some function that tells us how good or bad a particular setup is, find the parameters that minimize it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Parameters are the IFO design parameters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Cost function is non-differentiable, and highly non-convex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Cost = C</a:t>
            </a:r>
            <a:r>
              <a:rPr lang="en" baseline="-25000"/>
              <a:t>Sqz </a:t>
            </a:r>
            <a:r>
              <a:rPr lang="en"/>
              <a:t>+ C</a:t>
            </a:r>
            <a:r>
              <a:rPr lang="en" baseline="-25000"/>
              <a:t>stable</a:t>
            </a:r>
            <a:r>
              <a:rPr lang="en"/>
              <a:t>+ C</a:t>
            </a:r>
            <a:r>
              <a:rPr lang="en" baseline="-25000"/>
              <a:t>loss</a:t>
            </a:r>
            <a:endParaRPr/>
          </a:p>
        </p:txBody>
      </p:sp>
      <p:sp>
        <p:nvSpPr>
          <p:cNvPr id="358" name="Google Shape;358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Swarm</a:t>
            </a:r>
            <a:endParaRPr/>
          </a:p>
        </p:txBody>
      </p:sp>
      <p:pic>
        <p:nvPicPr>
          <p:cNvPr id="364" name="Google Shape;3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650" y="1104438"/>
            <a:ext cx="4925175" cy="36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 txBox="1"/>
          <p:nvPr/>
        </p:nvSpPr>
        <p:spPr>
          <a:xfrm>
            <a:off x="6689644" y="4831427"/>
            <a:ext cx="2593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292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Animation from Wikipedia</a:t>
            </a: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66" name="Google Shape;36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 txBox="1">
            <a:spLocks noGrp="1"/>
          </p:cNvSpPr>
          <p:nvPr>
            <p:ph type="ctrTitle"/>
          </p:nvPr>
        </p:nvSpPr>
        <p:spPr>
          <a:xfrm>
            <a:off x="1180300" y="2229700"/>
            <a:ext cx="65682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</a:t>
            </a:r>
            <a:endParaRPr/>
          </a:p>
        </p:txBody>
      </p:sp>
      <p:sp>
        <p:nvSpPr>
          <p:cNvPr id="372" name="Google Shape;37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ML?</a:t>
            </a:r>
            <a:endParaRPr/>
          </a:p>
        </p:txBody>
      </p:sp>
      <p:sp>
        <p:nvSpPr>
          <p:cNvPr id="378" name="Google Shape;378;p49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Simulations are slow, inference is fast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Complexity of simulation scales poorly as the IFO complexity increases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ML has been successful in other physics domains, engineering design automation</a:t>
            </a:r>
            <a:endParaRPr/>
          </a:p>
        </p:txBody>
      </p:sp>
      <p:sp>
        <p:nvSpPr>
          <p:cNvPr id="379" name="Google Shape;379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0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Setup</a:t>
            </a:r>
            <a:endParaRPr/>
          </a:p>
        </p:txBody>
      </p:sp>
      <p:sp>
        <p:nvSpPr>
          <p:cNvPr id="385" name="Google Shape;385;p50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Model Task: Given the SRC parameters as a vector, predict the squeezing level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Constraints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SRC must be mode matched to the XARM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Total length of the SRC is constant</a:t>
            </a:r>
            <a:endParaRPr/>
          </a:p>
        </p:txBody>
      </p:sp>
      <p:sp>
        <p:nvSpPr>
          <p:cNvPr id="386" name="Google Shape;386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825" y="1922250"/>
            <a:ext cx="3162376" cy="25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Naive Approach - Multilayer Perceptron</a:t>
            </a:r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332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Sequence of matrix multiplications followed by nonlinear “activation” functions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Learning task is to find the matrix elements that make the model predictions as close to the training data as possible</a:t>
            </a:r>
            <a:endParaRPr/>
          </a:p>
        </p:txBody>
      </p:sp>
      <p:pic>
        <p:nvPicPr>
          <p:cNvPr id="394" name="Google Shape;3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975" y="1504400"/>
            <a:ext cx="3634725" cy="2893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1"/>
          <p:cNvSpPr txBox="1"/>
          <p:nvPr/>
        </p:nvSpPr>
        <p:spPr>
          <a:xfrm>
            <a:off x="5979525" y="4831550"/>
            <a:ext cx="347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Image from doi: 10.3389/fnbot.2020.00032</a:t>
            </a:r>
            <a:endParaRPr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96" name="Google Shape;396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35439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Bad!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Training curves look normal, but L1 loss remains above 3 (dB)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Increasing model capacity does not significantly improve prediction quality</a:t>
            </a:r>
            <a:endParaRPr b="1"/>
          </a:p>
        </p:txBody>
      </p:sp>
      <p:pic>
        <p:nvPicPr>
          <p:cNvPr id="403" name="Google Shape;4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1025"/>
            <a:ext cx="4260301" cy="334820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ctrTitle"/>
          </p:nvPr>
        </p:nvSpPr>
        <p:spPr>
          <a:xfrm>
            <a:off x="719873" y="446558"/>
            <a:ext cx="3499500" cy="9204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Goal</a:t>
            </a:r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>
            <a:off x="719873" y="2037142"/>
            <a:ext cx="3499500" cy="2199600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/>
              <a:t>Find the set of interferometer design parameters that are least sensitive to deviations from design parameters</a:t>
            </a:r>
          </a:p>
          <a:p>
            <a:pPr marL="0" lvl="0" indent="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dirty="0"/>
          </a:p>
          <a:p>
            <a:pPr marL="457200" lvl="0" indent="-3175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sz="1300" dirty="0"/>
              <a:t>Cosmic Explorer provides the opportunity to design a new interferometer from scratch</a:t>
            </a:r>
          </a:p>
          <a:p>
            <a:pPr marL="457200" lvl="0" indent="-317500" rtl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sz="1300" dirty="0"/>
              <a:t>Will enable studies of the early universe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DC0D9-9550-F7A1-6B7B-4B953108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284" y="732340"/>
            <a:ext cx="3430500" cy="367882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" sz="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Simplify the Problem (Classification)</a:t>
            </a:r>
            <a:endParaRPr/>
          </a:p>
        </p:txBody>
      </p:sp>
      <p:sp>
        <p:nvSpPr>
          <p:cNvPr id="410" name="Google Shape;410;p53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34131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Model architecture remains roughly the same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Last ReLU becomes a sigmoid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Loss goes from L1 to Cross Entropy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98% accuracy!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Generalized poorly to OOD data</a:t>
            </a:r>
            <a:endParaRPr/>
          </a:p>
        </p:txBody>
      </p:sp>
      <p:pic>
        <p:nvPicPr>
          <p:cNvPr id="411" name="Google Shape;4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925" y="1178800"/>
            <a:ext cx="4201351" cy="33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4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the model complexity</a:t>
            </a:r>
            <a:endParaRPr/>
          </a:p>
        </p:txBody>
      </p:sp>
      <p:sp>
        <p:nvSpPr>
          <p:cNvPr id="418" name="Google Shape;418;p54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MLP makes no assumptions about the structure of the data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Other network layers, preprocessing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Convolutional layers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Feature normalization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Graphs!</a:t>
            </a:r>
            <a:endParaRPr/>
          </a:p>
        </p:txBody>
      </p:sp>
      <p:sp>
        <p:nvSpPr>
          <p:cNvPr id="419" name="Google Shape;41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Neural Networks</a:t>
            </a:r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 a graph as input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node and edge is assigned a feature vector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RoC or reflectivity for the nodes (optics)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Spacing for the edges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Learns a “node embedding”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Power at that node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Forward Pass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Aggregation layers are applied to the features/latent representations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We use single headed Graph Attentional Layers (GAT)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 MLP converts these latents into the final node embedding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Takes advantage of the graph structure that we know is present in the interferometer</a:t>
            </a:r>
            <a:endParaRPr/>
          </a:p>
        </p:txBody>
      </p:sp>
      <p:pic>
        <p:nvPicPr>
          <p:cNvPr id="426" name="Google Shape;42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053" y="676612"/>
            <a:ext cx="2817198" cy="223876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Results!</a:t>
            </a:r>
            <a:endParaRPr/>
          </a:p>
        </p:txBody>
      </p:sp>
      <p:sp>
        <p:nvSpPr>
          <p:cNvPr id="433" name="Google Shape;433;p56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Significant improvements!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L1 loss drops to ~1.4 W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Predictions follow the trend of the data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Can be trained on </a:t>
            </a:r>
            <a:r>
              <a:rPr lang="en" b="1"/>
              <a:t>multiple topologies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/>
              <a:t>41x speedup over SIS</a:t>
            </a:r>
            <a:r>
              <a:rPr lang="en"/>
              <a:t> for inference</a:t>
            </a:r>
            <a:r>
              <a:rPr lang="en" b="1"/>
              <a:t> </a:t>
            </a:r>
            <a:r>
              <a:rPr lang="en"/>
              <a:t>(0.36 s vs. 14.9 s </a:t>
            </a:r>
            <a:r>
              <a:rPr lang="en" i="1"/>
              <a:t>on CPU</a:t>
            </a:r>
            <a:r>
              <a:rPr lang="en"/>
              <a:t>)</a:t>
            </a:r>
            <a:endParaRPr/>
          </a:p>
        </p:txBody>
      </p:sp>
      <p:pic>
        <p:nvPicPr>
          <p:cNvPr id="434" name="Google Shape;43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58" y="2715158"/>
            <a:ext cx="2583937" cy="200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779" y="2715159"/>
            <a:ext cx="2613133" cy="200297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37" name="Google Shape;43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770" y="2716247"/>
            <a:ext cx="2583926" cy="200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ABD97E-ECCB-D69D-9658-83DEB6530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25" y="906750"/>
            <a:ext cx="3499500" cy="920400"/>
          </a:xfrm>
        </p:spPr>
        <p:txBody>
          <a:bodyPr/>
          <a:lstStyle/>
          <a:p>
            <a:r>
              <a:rPr lang="en-US" dirty="0"/>
              <a:t>Can we do better?</a:t>
            </a:r>
          </a:p>
        </p:txBody>
      </p:sp>
      <p:pic>
        <p:nvPicPr>
          <p:cNvPr id="5" name="Picture 4" descr="A comparison of a color spectrum&#10;&#10;Description automatically generated with medium confidence">
            <a:extLst>
              <a:ext uri="{FF2B5EF4-FFF2-40B4-BE49-F238E27FC236}">
                <a16:creationId xmlns:a16="http://schemas.microsoft.com/office/drawing/2014/main" id="{238D4F85-9623-7293-B3BF-93AA2C60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606" y="282525"/>
            <a:ext cx="2750038" cy="4583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F25D7-4C7D-86FA-C0AD-E9855FAC95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24</a:t>
            </a:fld>
            <a:endParaRPr lang="en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2DCF7-786A-CC37-1BA4-282E5C7B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4" y="4407840"/>
            <a:ext cx="2492885" cy="201289"/>
          </a:xfrm>
          <a:prstGeom prst="rect">
            <a:avLst/>
          </a:prstGeom>
        </p:spPr>
      </p:pic>
      <p:pic>
        <p:nvPicPr>
          <p:cNvPr id="7" name="Google Shape;327;p42">
            <a:extLst>
              <a:ext uri="{FF2B5EF4-FFF2-40B4-BE49-F238E27FC236}">
                <a16:creationId xmlns:a16="http://schemas.microsoft.com/office/drawing/2014/main" id="{6233031F-0B6C-0970-B876-0790F5D682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905" y="1899136"/>
            <a:ext cx="2965174" cy="2223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623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7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443" name="Google Shape;443;p57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Knowledge guided machine learning is a powerful tool for accelerating simulations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The interferometer modelling task is </a:t>
            </a:r>
            <a:r>
              <a:rPr lang="en" b="1" dirty="0"/>
              <a:t>hard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Directions for future work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Heterogenous GNNs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Constrained emulation (power in = power out)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Reinforcement Learning for exploring parameter space</a:t>
            </a:r>
            <a:endParaRPr dirty="0"/>
          </a:p>
        </p:txBody>
      </p:sp>
      <p:sp>
        <p:nvSpPr>
          <p:cNvPr id="444" name="Google Shape;444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450" name="Google Shape;450;p58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My mentors for their patient guidance throughout the project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Dr. Liu Tao for guidance on using Finesse and on optical physics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Dr. Hiro Yamamoto for answering my many questions about SIS and for providing examples on how to use 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LIGO Lab and the NSF for providing me with this opportunity!</a:t>
            </a:r>
            <a:endParaRPr/>
          </a:p>
        </p:txBody>
      </p:sp>
      <p:sp>
        <p:nvSpPr>
          <p:cNvPr id="451" name="Google Shape;451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25" y="538562"/>
            <a:ext cx="8212951" cy="406637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Approach</a:t>
            </a:r>
            <a:endParaRPr/>
          </a:p>
        </p:txBody>
      </p:sp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 l="13668" t="14561" r="17612" b="18179"/>
          <a:stretch/>
        </p:blipFill>
        <p:spPr>
          <a:xfrm>
            <a:off x="465775" y="1340988"/>
            <a:ext cx="2515025" cy="24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/>
          <p:nvPr/>
        </p:nvSpPr>
        <p:spPr>
          <a:xfrm>
            <a:off x="1081125" y="3863500"/>
            <a:ext cx="12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Modelling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68" name="Google Shape;268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Approach</a:t>
            </a:r>
            <a:endParaRPr/>
          </a:p>
        </p:txBody>
      </p:sp>
      <p:pic>
        <p:nvPicPr>
          <p:cNvPr id="274" name="Google Shape;274;p37"/>
          <p:cNvPicPr preferRelativeResize="0"/>
          <p:nvPr/>
        </p:nvPicPr>
        <p:blipFill rotWithShape="1">
          <a:blip r:embed="rId3">
            <a:alphaModFix/>
          </a:blip>
          <a:srcRect l="13668" t="14561" r="17612" b="18179"/>
          <a:stretch/>
        </p:blipFill>
        <p:spPr>
          <a:xfrm>
            <a:off x="465775" y="1340988"/>
            <a:ext cx="2515025" cy="24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7"/>
          <p:cNvSpPr txBox="1"/>
          <p:nvPr/>
        </p:nvSpPr>
        <p:spPr>
          <a:xfrm>
            <a:off x="1081125" y="3863500"/>
            <a:ext cx="12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Modelling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276" name="Google Shape;27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025" y="1633463"/>
            <a:ext cx="2808511" cy="187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3885125" y="3863500"/>
            <a:ext cx="12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Optimization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78" name="Google Shape;278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Approach</a:t>
            </a:r>
            <a:endParaRPr/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l="13668" t="14561" r="17612" b="18179"/>
          <a:stretch/>
        </p:blipFill>
        <p:spPr>
          <a:xfrm>
            <a:off x="465775" y="1340988"/>
            <a:ext cx="2515025" cy="246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8"/>
          <p:cNvSpPr txBox="1"/>
          <p:nvPr/>
        </p:nvSpPr>
        <p:spPr>
          <a:xfrm>
            <a:off x="1081125" y="3863500"/>
            <a:ext cx="12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Modelling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025" y="1633463"/>
            <a:ext cx="2808511" cy="187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/>
          <p:cNvPicPr preferRelativeResize="0"/>
          <p:nvPr/>
        </p:nvPicPr>
        <p:blipFill rotWithShape="1">
          <a:blip r:embed="rId5">
            <a:alphaModFix/>
          </a:blip>
          <a:srcRect l="23383" t="13670" r="24711" b="14075"/>
          <a:stretch/>
        </p:blipFill>
        <p:spPr>
          <a:xfrm>
            <a:off x="6073750" y="1527000"/>
            <a:ext cx="2643450" cy="206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3885125" y="3863500"/>
            <a:ext cx="12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Optimization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6389425" y="3863500"/>
            <a:ext cx="201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Machine Learning</a:t>
            </a:r>
            <a:endParaRPr b="1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290" name="Google Shape;290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>
            <a:spLocks noGrp="1"/>
          </p:cNvSpPr>
          <p:nvPr>
            <p:ph type="ctrTitle"/>
          </p:nvPr>
        </p:nvSpPr>
        <p:spPr>
          <a:xfrm>
            <a:off x="1180300" y="2229700"/>
            <a:ext cx="53955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</a:t>
            </a:r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73173"/>
            <a:ext cx="4039451" cy="33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0"/>
          <p:cNvSpPr txBox="1"/>
          <p:nvPr/>
        </p:nvSpPr>
        <p:spPr>
          <a:xfrm>
            <a:off x="1554400" y="4368500"/>
            <a:ext cx="134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Simple CC</a:t>
            </a:r>
            <a:endParaRPr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03" name="Google Shape;303;p40"/>
          <p:cNvSpPr txBox="1"/>
          <p:nvPr/>
        </p:nvSpPr>
        <p:spPr>
          <a:xfrm>
            <a:off x="5917775" y="4368500"/>
            <a:ext cx="134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Half ALIGO</a:t>
            </a:r>
            <a:endParaRPr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>
            <a:off x="6042175" y="401525"/>
            <a:ext cx="311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>
            <a:off x="6689644" y="4831427"/>
            <a:ext cx="2593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292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Images from DCC-T2000338</a:t>
            </a: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06" name="Google Shape;306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675" y="2286728"/>
            <a:ext cx="4039450" cy="677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Finesse vs. SIS</a:t>
            </a:r>
            <a:endParaRPr/>
          </a:p>
        </p:txBody>
      </p:sp>
      <p:sp>
        <p:nvSpPr>
          <p:cNvPr id="313" name="Google Shape;313;p41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Finesse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Frequency domain simulation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Written in Python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is modelled by its modal decomposition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41"/>
          <p:cNvPicPr preferRelativeResize="0"/>
          <p:nvPr/>
        </p:nvPicPr>
        <p:blipFill rotWithShape="1">
          <a:blip r:embed="rId3">
            <a:alphaModFix/>
          </a:blip>
          <a:srcRect r="1312"/>
          <a:stretch/>
        </p:blipFill>
        <p:spPr>
          <a:xfrm>
            <a:off x="5706125" y="430225"/>
            <a:ext cx="2965175" cy="226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6880844" y="4831427"/>
            <a:ext cx="2593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292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Image from Wikipedia</a:t>
            </a: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17" name="Google Shape;3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650" y="376950"/>
            <a:ext cx="2965174" cy="222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6444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Finesse vs. SIS</a:t>
            </a:r>
            <a:endParaRPr/>
          </a:p>
        </p:txBody>
      </p:sp>
      <p:sp>
        <p:nvSpPr>
          <p:cNvPr id="323" name="Google Shape;323;p42"/>
          <p:cNvSpPr txBox="1">
            <a:spLocks noGrp="1"/>
          </p:cNvSpPr>
          <p:nvPr>
            <p:ph type="body" idx="1"/>
          </p:nvPr>
        </p:nvSpPr>
        <p:spPr>
          <a:xfrm>
            <a:off x="720000" y="1451075"/>
            <a:ext cx="7704000" cy="30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Finesse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Frequency domain simulation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Written in Python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is modelled by its modal decomposition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is represented using its spatial Fourier transform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Written in Matlab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42"/>
          <p:cNvPicPr preferRelativeResize="0"/>
          <p:nvPr/>
        </p:nvPicPr>
        <p:blipFill rotWithShape="1">
          <a:blip r:embed="rId3">
            <a:alphaModFix/>
          </a:blip>
          <a:srcRect r="1312"/>
          <a:stretch/>
        </p:blipFill>
        <p:spPr>
          <a:xfrm>
            <a:off x="5706125" y="430225"/>
            <a:ext cx="2965175" cy="226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 txBox="1"/>
          <p:nvPr/>
        </p:nvSpPr>
        <p:spPr>
          <a:xfrm>
            <a:off x="6880844" y="4831427"/>
            <a:ext cx="2593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292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rPr>
              <a:t>Image from Wikipedia</a:t>
            </a: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326" name="Google Shape;326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650" y="376950"/>
            <a:ext cx="2965174" cy="222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LE for Astronomical Science by Slidesgo">
  <a:themeElements>
    <a:clrScheme name="Simple Light">
      <a:dk1>
        <a:srgbClr val="000000"/>
      </a:dk1>
      <a:lt1>
        <a:srgbClr val="F8F8F8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8F8F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698</Words>
  <Application>Microsoft Macintosh PowerPoint</Application>
  <PresentationFormat>On-screen Show (16:9)</PresentationFormat>
  <Paragraphs>150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Nunito Light</vt:lpstr>
      <vt:lpstr>Inter Tight</vt:lpstr>
      <vt:lpstr>Bebas Neue</vt:lpstr>
      <vt:lpstr>Manrope</vt:lpstr>
      <vt:lpstr>TLE for Astronomical Science by Slidesgo</vt:lpstr>
      <vt:lpstr>Optimally Error-Tolerant Laser Cavity Design</vt:lpstr>
      <vt:lpstr>Goal</vt:lpstr>
      <vt:lpstr>Approach</vt:lpstr>
      <vt:lpstr>Approach</vt:lpstr>
      <vt:lpstr>Approach</vt:lpstr>
      <vt:lpstr>Modelling</vt:lpstr>
      <vt:lpstr>PowerPoint Presentation</vt:lpstr>
      <vt:lpstr>Finesse vs. SIS</vt:lpstr>
      <vt:lpstr>Finesse vs. SIS</vt:lpstr>
      <vt:lpstr>Finesse vs. SIS</vt:lpstr>
      <vt:lpstr>Model Comparison - Simple CC</vt:lpstr>
      <vt:lpstr>Optimization</vt:lpstr>
      <vt:lpstr>Problem Formulation</vt:lpstr>
      <vt:lpstr>Particle Swarm</vt:lpstr>
      <vt:lpstr>Machine Learning</vt:lpstr>
      <vt:lpstr>Why ML?</vt:lpstr>
      <vt:lpstr>Problem Setup</vt:lpstr>
      <vt:lpstr>The Naive Approach - Multilayer Perceptron</vt:lpstr>
      <vt:lpstr>Results</vt:lpstr>
      <vt:lpstr>Simplify the Problem (Classification)</vt:lpstr>
      <vt:lpstr>Increasing the model complexity</vt:lpstr>
      <vt:lpstr>Graph Neural Networks</vt:lpstr>
      <vt:lpstr>Results!</vt:lpstr>
      <vt:lpstr>Can we do better?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Sidharth Kannan</cp:lastModifiedBy>
  <cp:revision>2</cp:revision>
  <dcterms:modified xsi:type="dcterms:W3CDTF">2024-08-23T16:27:56Z</dcterms:modified>
</cp:coreProperties>
</file>