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Merriweather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42e604985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42e604985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4c007f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4c007f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42e604985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42e604985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42e60498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42e60498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42e604985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f42e604985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42e60498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f42e60498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42e604985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42e604985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42e60498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f42e60498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42e604985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f42e604985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f42e604985_1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f42e604985_1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3fff6257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3fff6257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42e604985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f42e604985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42e604985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42e604985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42e604985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f42e604985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42e604985_1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f42e604985_1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42e60498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f42e60498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f42e604985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f42e604985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189e216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189e216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f42e604985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f42e604985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3fff6257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3fff6257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42e604985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42e60498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42e60498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42e60498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189e216d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189e216d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3fff6257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3fff6257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2e604985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42e604985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42e604985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42e60498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4858375"/>
            <a:ext cx="9166200" cy="2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795545"/>
            <a:ext cx="5487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0" y="4795550"/>
            <a:ext cx="9166200" cy="3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>
            <p:ph idx="2" type="sldNum"/>
          </p:nvPr>
        </p:nvSpPr>
        <p:spPr>
          <a:xfrm>
            <a:off x="8548658" y="4871745"/>
            <a:ext cx="5487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0" y="4858250"/>
            <a:ext cx="9166200" cy="2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 txBox="1"/>
          <p:nvPr>
            <p:ph idx="3" type="sldNum"/>
          </p:nvPr>
        </p:nvSpPr>
        <p:spPr>
          <a:xfrm>
            <a:off x="8548658" y="4871745"/>
            <a:ext cx="5487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98300" cy="336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1721675" y="894875"/>
            <a:ext cx="58257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798294" y="3361800"/>
            <a:ext cx="798300" cy="111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7505950" y="0"/>
            <a:ext cx="830100" cy="234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8335963" y="2343125"/>
            <a:ext cx="830100" cy="15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0" y="4858375"/>
            <a:ext cx="9166200" cy="2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795545"/>
            <a:ext cx="5487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0" y="4795550"/>
            <a:ext cx="9166200" cy="3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idx="2" type="sldNum"/>
          </p:nvPr>
        </p:nvSpPr>
        <p:spPr>
          <a:xfrm>
            <a:off x="8548658" y="4871745"/>
            <a:ext cx="5487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0" y="4858250"/>
            <a:ext cx="9166200" cy="2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3" type="sldNum"/>
          </p:nvPr>
        </p:nvSpPr>
        <p:spPr>
          <a:xfrm>
            <a:off x="8548658" y="4871745"/>
            <a:ext cx="5487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hyperlink" Target="https://dcc.ligo.org/G2400546" TargetMode="External"/><Relationship Id="rId7" Type="http://schemas.openxmlformats.org/officeDocument/2006/relationships/hyperlink" Target="https://dcc.ligo.org/G2400546" TargetMode="External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s://arxiv.org/abs/2202.0084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arxiv.org/abs/1608.02934" TargetMode="External"/><Relationship Id="rId5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hyperlink" Target="https://arxiv.org/abs/2101.05828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dcc.ligo.org/LIGO-G210123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hyperlink" Target="https://dcc.ligo.org/G2400546" TargetMode="External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1671000" y="371350"/>
            <a:ext cx="6405300" cy="30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09">
                <a:latin typeface="Arial"/>
                <a:ea typeface="Arial"/>
                <a:cs typeface="Arial"/>
                <a:sym typeface="Arial"/>
              </a:rPr>
              <a:t>Improving the Robustness of Next-Generation Wavefront Control: Analyzing </a:t>
            </a:r>
            <a:r>
              <a:rPr b="1" lang="en" sz="3509">
                <a:latin typeface="Arial"/>
                <a:ea typeface="Arial"/>
                <a:cs typeface="Arial"/>
                <a:sym typeface="Arial"/>
              </a:rPr>
              <a:t>FROSTI’s Performance Against Beam Miscenterings </a:t>
            </a:r>
            <a:endParaRPr b="1" sz="350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10"/>
          </a:p>
        </p:txBody>
      </p:sp>
      <p:sp>
        <p:nvSpPr>
          <p:cNvPr id="72" name="Google Shape;72;p13"/>
          <p:cNvSpPr txBox="1"/>
          <p:nvPr/>
        </p:nvSpPr>
        <p:spPr>
          <a:xfrm>
            <a:off x="1790050" y="3389650"/>
            <a:ext cx="66432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Xuejun (Aeleph) Fu</a:t>
            </a:r>
            <a:r>
              <a:rPr lang="en" sz="2000">
                <a:solidFill>
                  <a:schemeClr val="dk2"/>
                </a:solidFill>
              </a:rPr>
              <a:t>, University of Texas at Dallas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Tyler Rosauer and Dr. Jon Richardson</a:t>
            </a:r>
            <a:r>
              <a:rPr lang="en" sz="1900">
                <a:solidFill>
                  <a:schemeClr val="dk2"/>
                </a:solidFill>
              </a:rPr>
              <a:t>, UC Riverside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300" y="2062366"/>
            <a:ext cx="2858576" cy="241760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374950" y="145350"/>
            <a:ext cx="3967500" cy="24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Initial in-vacuum tests have been conducted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Confirmed FROSTI’s compatibility with LIGO environment and thermal profile measurement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52400" y="4393175"/>
            <a:ext cx="344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Measured FROSTI thermal profile in-vacuum</a:t>
            </a: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725" y="2915552"/>
            <a:ext cx="2346301" cy="175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4771" y="145350"/>
            <a:ext cx="2556104" cy="19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7466363" y="565350"/>
            <a:ext cx="14226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Heater Elements in UCR Vacuum Chamber (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G2400546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571850" y="2355825"/>
            <a:ext cx="3390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Caltech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Vacuum Chamber with Hartmann Wavefront Sensor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G2400546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3325" y="2571750"/>
            <a:ext cx="2439525" cy="20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Objective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895850" y="515250"/>
            <a:ext cx="5265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FROSTI performs well in idealized simulations with perfect beam centerings so how does it perform with realistic beam miscenterings?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Measure the sensitivity of FROSTI’s corrections against static beam miscenterings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See if introducing more degrees of freedom (tuning individual heater elements) can compensate for the </a:t>
            </a:r>
            <a:r>
              <a:rPr lang="en" sz="1800">
                <a:solidFill>
                  <a:schemeClr val="dk1"/>
                </a:solidFill>
              </a:rPr>
              <a:t>degradation</a:t>
            </a:r>
            <a:r>
              <a:rPr lang="en" sz="1800">
                <a:solidFill>
                  <a:schemeClr val="dk1"/>
                </a:solidFill>
              </a:rPr>
              <a:t> in performance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One of the first times being able to use </a:t>
            </a:r>
            <a:r>
              <a:rPr lang="en" sz="1800">
                <a:solidFill>
                  <a:schemeClr val="dk1"/>
                </a:solidFill>
              </a:rPr>
              <a:t>actual measured data from a completed FROSTI prototype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/>
        </p:nvSpPr>
        <p:spPr>
          <a:xfrm>
            <a:off x="532597" y="885950"/>
            <a:ext cx="20211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Idealized Average Heating Profile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532597" y="3010150"/>
            <a:ext cx="20211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Irradiance Profile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590296" y="953013"/>
            <a:ext cx="18819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COMSOL Model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630200" y="3010150"/>
            <a:ext cx="18021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Finesse Model</a:t>
            </a:r>
            <a:endParaRPr b="1" sz="1700">
              <a:solidFill>
                <a:schemeClr val="dk1"/>
              </a:solidFill>
            </a:endParaRPr>
          </a:p>
        </p:txBody>
      </p:sp>
      <p:grpSp>
        <p:nvGrpSpPr>
          <p:cNvPr id="189" name="Google Shape;189;p24"/>
          <p:cNvGrpSpPr/>
          <p:nvPr/>
        </p:nvGrpSpPr>
        <p:grpSpPr>
          <a:xfrm>
            <a:off x="3119740" y="1025036"/>
            <a:ext cx="2904514" cy="2788633"/>
            <a:chOff x="1839079" y="1728920"/>
            <a:chExt cx="1918184" cy="1736600"/>
          </a:xfrm>
        </p:grpSpPr>
        <p:sp>
          <p:nvSpPr>
            <p:cNvPr id="190" name="Google Shape;190;p24"/>
            <p:cNvSpPr/>
            <p:nvPr/>
          </p:nvSpPr>
          <p:spPr>
            <a:xfrm>
              <a:off x="1839104" y="1728920"/>
              <a:ext cx="575100" cy="575100"/>
            </a:xfrm>
            <a:prstGeom prst="flowChart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182163" y="1728920"/>
              <a:ext cx="575100" cy="575100"/>
            </a:xfrm>
            <a:prstGeom prst="flowChart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3182138" y="2890420"/>
              <a:ext cx="575100" cy="575100"/>
            </a:xfrm>
            <a:prstGeom prst="flowChart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3" name="Google Shape;193;p24"/>
            <p:cNvCxnSpPr>
              <a:stCxn id="190" idx="6"/>
              <a:endCxn id="191" idx="2"/>
            </p:cNvCxnSpPr>
            <p:nvPr/>
          </p:nvCxnSpPr>
          <p:spPr>
            <a:xfrm>
              <a:off x="2414204" y="2016470"/>
              <a:ext cx="768000" cy="300"/>
            </a:xfrm>
            <a:prstGeom prst="bentConnector3">
              <a:avLst>
                <a:gd fmla="val 49997" name="adj1"/>
              </a:avLst>
            </a:prstGeom>
            <a:noFill/>
            <a:ln cap="flat" cmpd="sng" w="19050">
              <a:solidFill>
                <a:srgbClr val="3749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24"/>
            <p:cNvCxnSpPr>
              <a:stCxn id="191" idx="4"/>
              <a:endCxn id="195" idx="0"/>
            </p:cNvCxnSpPr>
            <p:nvPr/>
          </p:nvCxnSpPr>
          <p:spPr>
            <a:xfrm rot="5400000">
              <a:off x="2504913" y="1925720"/>
              <a:ext cx="586500" cy="1343100"/>
            </a:xfrm>
            <a:prstGeom prst="bentConnector3">
              <a:avLst>
                <a:gd fmla="val 49991" name="adj1"/>
              </a:avLst>
            </a:prstGeom>
            <a:noFill/>
            <a:ln cap="flat" cmpd="sng" w="19050">
              <a:solidFill>
                <a:srgbClr val="3749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24"/>
            <p:cNvCxnSpPr>
              <a:stCxn id="195" idx="6"/>
              <a:endCxn id="192" idx="2"/>
            </p:cNvCxnSpPr>
            <p:nvPr/>
          </p:nvCxnSpPr>
          <p:spPr>
            <a:xfrm>
              <a:off x="2414179" y="3177970"/>
              <a:ext cx="768000" cy="300"/>
            </a:xfrm>
            <a:prstGeom prst="bentConnector3">
              <a:avLst>
                <a:gd fmla="val 49997" name="adj1"/>
              </a:avLst>
            </a:prstGeom>
            <a:noFill/>
            <a:ln cap="flat" cmpd="sng" w="19050">
              <a:solidFill>
                <a:srgbClr val="3749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5" name="Google Shape;195;p24"/>
            <p:cNvSpPr/>
            <p:nvPr/>
          </p:nvSpPr>
          <p:spPr>
            <a:xfrm>
              <a:off x="1839079" y="2890420"/>
              <a:ext cx="575100" cy="575100"/>
            </a:xfrm>
            <a:prstGeom prst="flowChart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24"/>
          <p:cNvGrpSpPr/>
          <p:nvPr/>
        </p:nvGrpSpPr>
        <p:grpSpPr>
          <a:xfrm>
            <a:off x="3243622" y="3013753"/>
            <a:ext cx="607886" cy="676350"/>
            <a:chOff x="1764389" y="3348218"/>
            <a:chExt cx="310114" cy="366665"/>
          </a:xfrm>
        </p:grpSpPr>
        <p:sp>
          <p:nvSpPr>
            <p:cNvPr id="198" name="Google Shape;198;p24"/>
            <p:cNvSpPr/>
            <p:nvPr/>
          </p:nvSpPr>
          <p:spPr>
            <a:xfrm>
              <a:off x="1782734" y="3556441"/>
              <a:ext cx="37918" cy="23598"/>
            </a:xfrm>
            <a:custGeom>
              <a:rect b="b" l="l" r="r" t="t"/>
              <a:pathLst>
                <a:path extrusionOk="0" h="903" w="1451">
                  <a:moveTo>
                    <a:pt x="1141" y="0"/>
                  </a:moveTo>
                  <a:cubicBezTo>
                    <a:pt x="1105" y="0"/>
                    <a:pt x="1067" y="10"/>
                    <a:pt x="1029" y="33"/>
                  </a:cubicBezTo>
                  <a:lnTo>
                    <a:pt x="1029" y="24"/>
                  </a:lnTo>
                  <a:lnTo>
                    <a:pt x="212" y="505"/>
                  </a:lnTo>
                  <a:cubicBezTo>
                    <a:pt x="1" y="618"/>
                    <a:pt x="118" y="902"/>
                    <a:pt x="310" y="902"/>
                  </a:cubicBezTo>
                  <a:cubicBezTo>
                    <a:pt x="346" y="902"/>
                    <a:pt x="384" y="893"/>
                    <a:pt x="423" y="870"/>
                  </a:cubicBezTo>
                  <a:lnTo>
                    <a:pt x="1241" y="399"/>
                  </a:lnTo>
                  <a:cubicBezTo>
                    <a:pt x="1451" y="278"/>
                    <a:pt x="1328" y="0"/>
                    <a:pt x="1141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2016933" y="3558218"/>
              <a:ext cx="37971" cy="23833"/>
            </a:xfrm>
            <a:custGeom>
              <a:rect b="b" l="l" r="r" t="t"/>
              <a:pathLst>
                <a:path extrusionOk="0" h="912" w="1453">
                  <a:moveTo>
                    <a:pt x="314" y="0"/>
                  </a:moveTo>
                  <a:cubicBezTo>
                    <a:pt x="125" y="0"/>
                    <a:pt x="1" y="286"/>
                    <a:pt x="212" y="408"/>
                  </a:cubicBezTo>
                  <a:lnTo>
                    <a:pt x="1039" y="879"/>
                  </a:lnTo>
                  <a:cubicBezTo>
                    <a:pt x="1076" y="902"/>
                    <a:pt x="1113" y="911"/>
                    <a:pt x="1148" y="911"/>
                  </a:cubicBezTo>
                  <a:cubicBezTo>
                    <a:pt x="1334" y="911"/>
                    <a:pt x="1453" y="627"/>
                    <a:pt x="1250" y="514"/>
                  </a:cubicBezTo>
                  <a:lnTo>
                    <a:pt x="423" y="33"/>
                  </a:lnTo>
                  <a:cubicBezTo>
                    <a:pt x="386" y="10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1915147" y="3348218"/>
              <a:ext cx="11080" cy="36089"/>
            </a:xfrm>
            <a:custGeom>
              <a:rect b="b" l="l" r="r" t="t"/>
              <a:pathLst>
                <a:path extrusionOk="0" h="1381" w="424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1164"/>
                  </a:lnTo>
                  <a:cubicBezTo>
                    <a:pt x="1" y="1309"/>
                    <a:pt x="106" y="1381"/>
                    <a:pt x="212" y="1381"/>
                  </a:cubicBezTo>
                  <a:cubicBezTo>
                    <a:pt x="318" y="1381"/>
                    <a:pt x="424" y="1309"/>
                    <a:pt x="424" y="1164"/>
                  </a:cubicBezTo>
                  <a:lnTo>
                    <a:pt x="424" y="21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1839363" y="3367399"/>
              <a:ext cx="27126" cy="32796"/>
            </a:xfrm>
            <a:custGeom>
              <a:rect b="b" l="l" r="r" t="t"/>
              <a:pathLst>
                <a:path extrusionOk="0" h="1255" w="1038">
                  <a:moveTo>
                    <a:pt x="287" y="1"/>
                  </a:moveTo>
                  <a:cubicBezTo>
                    <a:pt x="142" y="1"/>
                    <a:pt x="1" y="154"/>
                    <a:pt x="93" y="325"/>
                  </a:cubicBezTo>
                  <a:lnTo>
                    <a:pt x="574" y="1142"/>
                  </a:lnTo>
                  <a:cubicBezTo>
                    <a:pt x="616" y="1221"/>
                    <a:pt x="683" y="1254"/>
                    <a:pt x="750" y="1254"/>
                  </a:cubicBezTo>
                  <a:cubicBezTo>
                    <a:pt x="894" y="1254"/>
                    <a:pt x="1038" y="1101"/>
                    <a:pt x="939" y="930"/>
                  </a:cubicBezTo>
                  <a:lnTo>
                    <a:pt x="468" y="113"/>
                  </a:lnTo>
                  <a:cubicBezTo>
                    <a:pt x="422" y="34"/>
                    <a:pt x="354" y="1"/>
                    <a:pt x="287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783988" y="3420997"/>
              <a:ext cx="37971" cy="23754"/>
            </a:xfrm>
            <a:custGeom>
              <a:rect b="b" l="l" r="r" t="t"/>
              <a:pathLst>
                <a:path extrusionOk="0" h="909" w="1453">
                  <a:moveTo>
                    <a:pt x="310" y="1"/>
                  </a:moveTo>
                  <a:cubicBezTo>
                    <a:pt x="118" y="1"/>
                    <a:pt x="1" y="285"/>
                    <a:pt x="212" y="399"/>
                  </a:cubicBezTo>
                  <a:lnTo>
                    <a:pt x="1029" y="880"/>
                  </a:lnTo>
                  <a:cubicBezTo>
                    <a:pt x="1067" y="900"/>
                    <a:pt x="1104" y="909"/>
                    <a:pt x="1138" y="909"/>
                  </a:cubicBezTo>
                  <a:cubicBezTo>
                    <a:pt x="1332" y="909"/>
                    <a:pt x="1453" y="627"/>
                    <a:pt x="1241" y="505"/>
                  </a:cubicBezTo>
                  <a:lnTo>
                    <a:pt x="423" y="33"/>
                  </a:lnTo>
                  <a:cubicBezTo>
                    <a:pt x="384" y="11"/>
                    <a:pt x="346" y="1"/>
                    <a:pt x="310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1764389" y="3494716"/>
              <a:ext cx="37971" cy="11106"/>
            </a:xfrm>
            <a:custGeom>
              <a:rect b="b" l="l" r="r" t="t"/>
              <a:pathLst>
                <a:path extrusionOk="0" h="425" w="1453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231" y="424"/>
                  </a:lnTo>
                  <a:cubicBezTo>
                    <a:pt x="1356" y="424"/>
                    <a:pt x="1452" y="328"/>
                    <a:pt x="1452" y="213"/>
                  </a:cubicBezTo>
                  <a:cubicBezTo>
                    <a:pt x="1452" y="97"/>
                    <a:pt x="1356" y="1"/>
                    <a:pt x="1231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2034756" y="3496990"/>
              <a:ext cx="39748" cy="11342"/>
            </a:xfrm>
            <a:custGeom>
              <a:rect b="b" l="l" r="r" t="t"/>
              <a:pathLst>
                <a:path extrusionOk="0" h="434" w="1521">
                  <a:moveTo>
                    <a:pt x="289" y="1"/>
                  </a:moveTo>
                  <a:cubicBezTo>
                    <a:pt x="1" y="10"/>
                    <a:pt x="1" y="433"/>
                    <a:pt x="289" y="433"/>
                  </a:cubicBezTo>
                  <a:lnTo>
                    <a:pt x="1241" y="433"/>
                  </a:lnTo>
                  <a:cubicBezTo>
                    <a:pt x="1520" y="433"/>
                    <a:pt x="1520" y="1"/>
                    <a:pt x="1241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2018684" y="3423009"/>
              <a:ext cx="37448" cy="23754"/>
            </a:xfrm>
            <a:custGeom>
              <a:rect b="b" l="l" r="r" t="t"/>
              <a:pathLst>
                <a:path extrusionOk="0" h="909" w="1433">
                  <a:moveTo>
                    <a:pt x="1123" y="1"/>
                  </a:moveTo>
                  <a:cubicBezTo>
                    <a:pt x="1088" y="1"/>
                    <a:pt x="1049" y="11"/>
                    <a:pt x="1010" y="33"/>
                  </a:cubicBezTo>
                  <a:lnTo>
                    <a:pt x="193" y="504"/>
                  </a:lnTo>
                  <a:cubicBezTo>
                    <a:pt x="1" y="620"/>
                    <a:pt x="77" y="908"/>
                    <a:pt x="299" y="908"/>
                  </a:cubicBezTo>
                  <a:cubicBezTo>
                    <a:pt x="337" y="908"/>
                    <a:pt x="366" y="899"/>
                    <a:pt x="404" y="879"/>
                  </a:cubicBezTo>
                  <a:lnTo>
                    <a:pt x="1222" y="399"/>
                  </a:lnTo>
                  <a:cubicBezTo>
                    <a:pt x="1433" y="285"/>
                    <a:pt x="1315" y="1"/>
                    <a:pt x="1123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1974573" y="3368627"/>
              <a:ext cx="26054" cy="32822"/>
            </a:xfrm>
            <a:custGeom>
              <a:rect b="b" l="l" r="r" t="t"/>
              <a:pathLst>
                <a:path extrusionOk="0" h="1256" w="997">
                  <a:moveTo>
                    <a:pt x="757" y="0"/>
                  </a:moveTo>
                  <a:cubicBezTo>
                    <a:pt x="683" y="0"/>
                    <a:pt x="612" y="39"/>
                    <a:pt x="573" y="105"/>
                  </a:cubicBezTo>
                  <a:lnTo>
                    <a:pt x="92" y="932"/>
                  </a:lnTo>
                  <a:cubicBezTo>
                    <a:pt x="0" y="1102"/>
                    <a:pt x="142" y="1255"/>
                    <a:pt x="286" y="1255"/>
                  </a:cubicBezTo>
                  <a:cubicBezTo>
                    <a:pt x="354" y="1255"/>
                    <a:pt x="422" y="1222"/>
                    <a:pt x="467" y="1143"/>
                  </a:cubicBezTo>
                  <a:lnTo>
                    <a:pt x="938" y="326"/>
                  </a:lnTo>
                  <a:cubicBezTo>
                    <a:pt x="996" y="220"/>
                    <a:pt x="967" y="85"/>
                    <a:pt x="862" y="28"/>
                  </a:cubicBezTo>
                  <a:cubicBezTo>
                    <a:pt x="828" y="9"/>
                    <a:pt x="792" y="0"/>
                    <a:pt x="757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1820914" y="3408009"/>
              <a:ext cx="218651" cy="273450"/>
            </a:xfrm>
            <a:custGeom>
              <a:rect b="b" l="l" r="r" t="t"/>
              <a:pathLst>
                <a:path extrusionOk="0" h="10464" w="8367">
                  <a:moveTo>
                    <a:pt x="3813" y="0"/>
                  </a:moveTo>
                  <a:cubicBezTo>
                    <a:pt x="2378" y="0"/>
                    <a:pt x="1085" y="876"/>
                    <a:pt x="549" y="2213"/>
                  </a:cubicBezTo>
                  <a:cubicBezTo>
                    <a:pt x="1" y="3579"/>
                    <a:pt x="366" y="5136"/>
                    <a:pt x="1453" y="6127"/>
                  </a:cubicBezTo>
                  <a:cubicBezTo>
                    <a:pt x="1885" y="6521"/>
                    <a:pt x="2126" y="7088"/>
                    <a:pt x="2126" y="7675"/>
                  </a:cubicBezTo>
                  <a:lnTo>
                    <a:pt x="2126" y="9868"/>
                  </a:lnTo>
                  <a:cubicBezTo>
                    <a:pt x="2126" y="10194"/>
                    <a:pt x="2385" y="10464"/>
                    <a:pt x="2722" y="10464"/>
                  </a:cubicBezTo>
                  <a:lnTo>
                    <a:pt x="4905" y="10464"/>
                  </a:lnTo>
                  <a:cubicBezTo>
                    <a:pt x="5241" y="10464"/>
                    <a:pt x="5511" y="10194"/>
                    <a:pt x="5511" y="9868"/>
                  </a:cubicBezTo>
                  <a:lnTo>
                    <a:pt x="5511" y="7665"/>
                  </a:lnTo>
                  <a:cubicBezTo>
                    <a:pt x="5511" y="7069"/>
                    <a:pt x="5761" y="6502"/>
                    <a:pt x="6203" y="6108"/>
                  </a:cubicBezTo>
                  <a:cubicBezTo>
                    <a:pt x="8367" y="4108"/>
                    <a:pt x="7270" y="492"/>
                    <a:pt x="4357" y="40"/>
                  </a:cubicBezTo>
                  <a:cubicBezTo>
                    <a:pt x="4203" y="21"/>
                    <a:pt x="4049" y="1"/>
                    <a:pt x="3905" y="1"/>
                  </a:cubicBezTo>
                  <a:cubicBezTo>
                    <a:pt x="3874" y="1"/>
                    <a:pt x="3843" y="0"/>
                    <a:pt x="3813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1829720" y="3409028"/>
              <a:ext cx="209844" cy="272431"/>
            </a:xfrm>
            <a:custGeom>
              <a:rect b="b" l="l" r="r" t="t"/>
              <a:pathLst>
                <a:path extrusionOk="0" h="10425" w="8030">
                  <a:moveTo>
                    <a:pt x="4020" y="1"/>
                  </a:moveTo>
                  <a:cubicBezTo>
                    <a:pt x="1096" y="453"/>
                    <a:pt x="0" y="4097"/>
                    <a:pt x="2202" y="6088"/>
                  </a:cubicBezTo>
                  <a:cubicBezTo>
                    <a:pt x="2625" y="6482"/>
                    <a:pt x="2875" y="7049"/>
                    <a:pt x="2866" y="7636"/>
                  </a:cubicBezTo>
                  <a:lnTo>
                    <a:pt x="2866" y="9829"/>
                  </a:lnTo>
                  <a:cubicBezTo>
                    <a:pt x="2866" y="10155"/>
                    <a:pt x="3135" y="10425"/>
                    <a:pt x="3472" y="10425"/>
                  </a:cubicBezTo>
                  <a:lnTo>
                    <a:pt x="4568" y="10425"/>
                  </a:lnTo>
                  <a:cubicBezTo>
                    <a:pt x="4904" y="10425"/>
                    <a:pt x="5174" y="10155"/>
                    <a:pt x="5174" y="9829"/>
                  </a:cubicBezTo>
                  <a:lnTo>
                    <a:pt x="5174" y="7626"/>
                  </a:lnTo>
                  <a:cubicBezTo>
                    <a:pt x="5174" y="7030"/>
                    <a:pt x="5424" y="6463"/>
                    <a:pt x="5866" y="6069"/>
                  </a:cubicBezTo>
                  <a:cubicBezTo>
                    <a:pt x="8030" y="4069"/>
                    <a:pt x="6933" y="453"/>
                    <a:pt x="402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1865652" y="3465579"/>
              <a:ext cx="110096" cy="161290"/>
            </a:xfrm>
            <a:custGeom>
              <a:rect b="b" l="l" r="r" t="t"/>
              <a:pathLst>
                <a:path extrusionOk="0" h="6172" w="4213">
                  <a:moveTo>
                    <a:pt x="885" y="424"/>
                  </a:moveTo>
                  <a:cubicBezTo>
                    <a:pt x="1106" y="424"/>
                    <a:pt x="1289" y="606"/>
                    <a:pt x="1289" y="828"/>
                  </a:cubicBezTo>
                  <a:lnTo>
                    <a:pt x="1289" y="1241"/>
                  </a:lnTo>
                  <a:lnTo>
                    <a:pt x="837" y="1241"/>
                  </a:lnTo>
                  <a:cubicBezTo>
                    <a:pt x="289" y="1241"/>
                    <a:pt x="289" y="424"/>
                    <a:pt x="837" y="424"/>
                  </a:cubicBezTo>
                  <a:close/>
                  <a:moveTo>
                    <a:pt x="3385" y="424"/>
                  </a:moveTo>
                  <a:cubicBezTo>
                    <a:pt x="3924" y="424"/>
                    <a:pt x="3924" y="1241"/>
                    <a:pt x="3385" y="1241"/>
                  </a:cubicBezTo>
                  <a:lnTo>
                    <a:pt x="2924" y="1241"/>
                  </a:lnTo>
                  <a:lnTo>
                    <a:pt x="2924" y="828"/>
                  </a:lnTo>
                  <a:cubicBezTo>
                    <a:pt x="2924" y="606"/>
                    <a:pt x="3106" y="424"/>
                    <a:pt x="3327" y="424"/>
                  </a:cubicBezTo>
                  <a:close/>
                  <a:moveTo>
                    <a:pt x="837" y="1"/>
                  </a:moveTo>
                  <a:cubicBezTo>
                    <a:pt x="375" y="1"/>
                    <a:pt x="0" y="376"/>
                    <a:pt x="0" y="837"/>
                  </a:cubicBezTo>
                  <a:cubicBezTo>
                    <a:pt x="0" y="1289"/>
                    <a:pt x="375" y="1664"/>
                    <a:pt x="837" y="1664"/>
                  </a:cubicBezTo>
                  <a:lnTo>
                    <a:pt x="1289" y="1664"/>
                  </a:lnTo>
                  <a:lnTo>
                    <a:pt x="1289" y="3395"/>
                  </a:lnTo>
                  <a:cubicBezTo>
                    <a:pt x="1289" y="3534"/>
                    <a:pt x="1395" y="3604"/>
                    <a:pt x="1500" y="3604"/>
                  </a:cubicBezTo>
                  <a:cubicBezTo>
                    <a:pt x="1606" y="3604"/>
                    <a:pt x="1712" y="3534"/>
                    <a:pt x="1712" y="3395"/>
                  </a:cubicBezTo>
                  <a:lnTo>
                    <a:pt x="1712" y="1664"/>
                  </a:lnTo>
                  <a:lnTo>
                    <a:pt x="2501" y="1664"/>
                  </a:lnTo>
                  <a:lnTo>
                    <a:pt x="2501" y="5962"/>
                  </a:lnTo>
                  <a:cubicBezTo>
                    <a:pt x="2501" y="6102"/>
                    <a:pt x="2606" y="6172"/>
                    <a:pt x="2712" y="6172"/>
                  </a:cubicBezTo>
                  <a:cubicBezTo>
                    <a:pt x="2818" y="6172"/>
                    <a:pt x="2924" y="6102"/>
                    <a:pt x="2924" y="5962"/>
                  </a:cubicBezTo>
                  <a:lnTo>
                    <a:pt x="2924" y="1664"/>
                  </a:lnTo>
                  <a:lnTo>
                    <a:pt x="3385" y="1664"/>
                  </a:lnTo>
                  <a:cubicBezTo>
                    <a:pt x="3847" y="1664"/>
                    <a:pt x="4212" y="1289"/>
                    <a:pt x="4212" y="837"/>
                  </a:cubicBezTo>
                  <a:cubicBezTo>
                    <a:pt x="4212" y="376"/>
                    <a:pt x="3847" y="1"/>
                    <a:pt x="3385" y="1"/>
                  </a:cubicBezTo>
                  <a:lnTo>
                    <a:pt x="3327" y="1"/>
                  </a:lnTo>
                  <a:cubicBezTo>
                    <a:pt x="2876" y="1"/>
                    <a:pt x="2501" y="376"/>
                    <a:pt x="2501" y="828"/>
                  </a:cubicBezTo>
                  <a:lnTo>
                    <a:pt x="2501" y="1241"/>
                  </a:lnTo>
                  <a:lnTo>
                    <a:pt x="1712" y="1241"/>
                  </a:lnTo>
                  <a:lnTo>
                    <a:pt x="1712" y="828"/>
                  </a:lnTo>
                  <a:cubicBezTo>
                    <a:pt x="1712" y="376"/>
                    <a:pt x="1337" y="1"/>
                    <a:pt x="875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1899311" y="3570866"/>
              <a:ext cx="11080" cy="55950"/>
            </a:xfrm>
            <a:custGeom>
              <a:rect b="b" l="l" r="r" t="t"/>
              <a:pathLst>
                <a:path extrusionOk="0" h="2141" w="424">
                  <a:moveTo>
                    <a:pt x="21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1924"/>
                  </a:lnTo>
                  <a:cubicBezTo>
                    <a:pt x="1" y="2068"/>
                    <a:pt x="107" y="2140"/>
                    <a:pt x="212" y="2140"/>
                  </a:cubicBezTo>
                  <a:cubicBezTo>
                    <a:pt x="318" y="2140"/>
                    <a:pt x="424" y="2068"/>
                    <a:pt x="424" y="1924"/>
                  </a:cubicBezTo>
                  <a:lnTo>
                    <a:pt x="424" y="22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1899311" y="3584429"/>
              <a:ext cx="5305" cy="42518"/>
            </a:xfrm>
            <a:custGeom>
              <a:rect b="b" l="l" r="r" t="t"/>
              <a:pathLst>
                <a:path extrusionOk="0" h="1627" w="203">
                  <a:moveTo>
                    <a:pt x="1" y="1"/>
                  </a:moveTo>
                  <a:lnTo>
                    <a:pt x="1" y="1405"/>
                  </a:lnTo>
                  <a:cubicBezTo>
                    <a:pt x="1" y="1520"/>
                    <a:pt x="87" y="1616"/>
                    <a:pt x="203" y="1626"/>
                  </a:cubicBezTo>
                  <a:lnTo>
                    <a:pt x="203" y="924"/>
                  </a:lnTo>
                  <a:cubicBezTo>
                    <a:pt x="203" y="607"/>
                    <a:pt x="136" y="289"/>
                    <a:pt x="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1891524" y="3678663"/>
              <a:ext cx="58328" cy="36220"/>
            </a:xfrm>
            <a:custGeom>
              <a:rect b="b" l="l" r="r" t="t"/>
              <a:pathLst>
                <a:path extrusionOk="0" h="1386" w="2232">
                  <a:moveTo>
                    <a:pt x="1" y="1"/>
                  </a:moveTo>
                  <a:lnTo>
                    <a:pt x="1" y="270"/>
                  </a:lnTo>
                  <a:cubicBezTo>
                    <a:pt x="1" y="886"/>
                    <a:pt x="501" y="1386"/>
                    <a:pt x="1116" y="1386"/>
                  </a:cubicBezTo>
                  <a:cubicBezTo>
                    <a:pt x="1732" y="1386"/>
                    <a:pt x="2232" y="886"/>
                    <a:pt x="2232" y="270"/>
                  </a:cubicBezTo>
                  <a:lnTo>
                    <a:pt x="2232" y="1"/>
                  </a:ln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1876210" y="3611842"/>
              <a:ext cx="88720" cy="34939"/>
            </a:xfrm>
            <a:custGeom>
              <a:rect b="b" l="l" r="r" t="t"/>
              <a:pathLst>
                <a:path extrusionOk="0" h="1337" w="3395">
                  <a:moveTo>
                    <a:pt x="0" y="0"/>
                  </a:moveTo>
                  <a:lnTo>
                    <a:pt x="0" y="1337"/>
                  </a:lnTo>
                  <a:lnTo>
                    <a:pt x="3395" y="1337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1876445" y="3646755"/>
              <a:ext cx="88485" cy="34965"/>
            </a:xfrm>
            <a:custGeom>
              <a:rect b="b" l="l" r="r" t="t"/>
              <a:pathLst>
                <a:path extrusionOk="0" h="1338" w="3386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60" y="1337"/>
                    <a:pt x="597" y="1337"/>
                  </a:cubicBezTo>
                  <a:lnTo>
                    <a:pt x="2780" y="1337"/>
                  </a:lnTo>
                  <a:cubicBezTo>
                    <a:pt x="3116" y="1337"/>
                    <a:pt x="3386" y="1068"/>
                    <a:pt x="3386" y="732"/>
                  </a:cubicBezTo>
                  <a:lnTo>
                    <a:pt x="338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1920687" y="3678663"/>
              <a:ext cx="29164" cy="32195"/>
            </a:xfrm>
            <a:custGeom>
              <a:rect b="b" l="l" r="r" t="t"/>
              <a:pathLst>
                <a:path extrusionOk="0" h="1232" w="1116">
                  <a:moveTo>
                    <a:pt x="0" y="1"/>
                  </a:moveTo>
                  <a:lnTo>
                    <a:pt x="0" y="270"/>
                  </a:lnTo>
                  <a:cubicBezTo>
                    <a:pt x="0" y="664"/>
                    <a:pt x="212" y="1039"/>
                    <a:pt x="558" y="1232"/>
                  </a:cubicBezTo>
                  <a:cubicBezTo>
                    <a:pt x="895" y="1030"/>
                    <a:pt x="1106" y="664"/>
                    <a:pt x="1116" y="270"/>
                  </a:cubicBezTo>
                  <a:lnTo>
                    <a:pt x="1116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904590" y="3611842"/>
              <a:ext cx="60340" cy="34939"/>
            </a:xfrm>
            <a:custGeom>
              <a:rect b="b" l="l" r="r" t="t"/>
              <a:pathLst>
                <a:path extrusionOk="0" h="1337" w="2309">
                  <a:moveTo>
                    <a:pt x="1" y="0"/>
                  </a:moveTo>
                  <a:lnTo>
                    <a:pt x="1" y="1337"/>
                  </a:lnTo>
                  <a:lnTo>
                    <a:pt x="2309" y="1337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1904590" y="3646755"/>
              <a:ext cx="60340" cy="34965"/>
            </a:xfrm>
            <a:custGeom>
              <a:rect b="b" l="l" r="r" t="t"/>
              <a:pathLst>
                <a:path extrusionOk="0" h="1338" w="2309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70" y="1337"/>
                    <a:pt x="607" y="1337"/>
                  </a:cubicBezTo>
                  <a:lnTo>
                    <a:pt x="1703" y="1337"/>
                  </a:lnTo>
                  <a:cubicBezTo>
                    <a:pt x="2039" y="1337"/>
                    <a:pt x="2309" y="1068"/>
                    <a:pt x="2309" y="732"/>
                  </a:cubicBezTo>
                  <a:lnTo>
                    <a:pt x="2309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24"/>
          <p:cNvGrpSpPr/>
          <p:nvPr/>
        </p:nvGrpSpPr>
        <p:grpSpPr>
          <a:xfrm>
            <a:off x="5327682" y="1192734"/>
            <a:ext cx="515254" cy="603414"/>
            <a:chOff x="4014449" y="1499997"/>
            <a:chExt cx="319914" cy="366639"/>
          </a:xfrm>
        </p:grpSpPr>
        <p:sp>
          <p:nvSpPr>
            <p:cNvPr id="219" name="Google Shape;219;p24"/>
            <p:cNvSpPr/>
            <p:nvPr/>
          </p:nvSpPr>
          <p:spPr>
            <a:xfrm>
              <a:off x="4014449" y="1499997"/>
              <a:ext cx="319914" cy="366639"/>
            </a:xfrm>
            <a:custGeom>
              <a:rect b="b" l="l" r="r" t="t"/>
              <a:pathLst>
                <a:path extrusionOk="0" h="14030" w="12242">
                  <a:moveTo>
                    <a:pt x="6121" y="0"/>
                  </a:moveTo>
                  <a:cubicBezTo>
                    <a:pt x="6010" y="0"/>
                    <a:pt x="5899" y="29"/>
                    <a:pt x="5799" y="87"/>
                  </a:cubicBezTo>
                  <a:lnTo>
                    <a:pt x="442" y="3183"/>
                  </a:lnTo>
                  <a:cubicBezTo>
                    <a:pt x="308" y="3260"/>
                    <a:pt x="202" y="3366"/>
                    <a:pt x="125" y="3500"/>
                  </a:cubicBezTo>
                  <a:cubicBezTo>
                    <a:pt x="48" y="3635"/>
                    <a:pt x="10" y="3779"/>
                    <a:pt x="10" y="3933"/>
                  </a:cubicBezTo>
                  <a:lnTo>
                    <a:pt x="10" y="10135"/>
                  </a:lnTo>
                  <a:cubicBezTo>
                    <a:pt x="0" y="10356"/>
                    <a:pt x="125" y="10558"/>
                    <a:pt x="317" y="10674"/>
                  </a:cubicBezTo>
                  <a:lnTo>
                    <a:pt x="6125" y="14030"/>
                  </a:lnTo>
                  <a:cubicBezTo>
                    <a:pt x="12107" y="10558"/>
                    <a:pt x="11953" y="10683"/>
                    <a:pt x="12049" y="10587"/>
                  </a:cubicBezTo>
                  <a:cubicBezTo>
                    <a:pt x="12174" y="10472"/>
                    <a:pt x="12241" y="10308"/>
                    <a:pt x="12241" y="10135"/>
                  </a:cubicBezTo>
                  <a:lnTo>
                    <a:pt x="12241" y="3875"/>
                  </a:lnTo>
                  <a:cubicBezTo>
                    <a:pt x="12241" y="3596"/>
                    <a:pt x="12087" y="3346"/>
                    <a:pt x="11857" y="3212"/>
                  </a:cubicBezTo>
                  <a:lnTo>
                    <a:pt x="6981" y="394"/>
                  </a:lnTo>
                  <a:lnTo>
                    <a:pt x="6443" y="87"/>
                  </a:lnTo>
                  <a:cubicBezTo>
                    <a:pt x="6342" y="29"/>
                    <a:pt x="6231" y="0"/>
                    <a:pt x="6121" y="0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014449" y="1591199"/>
              <a:ext cx="319914" cy="275437"/>
            </a:xfrm>
            <a:custGeom>
              <a:rect b="b" l="l" r="r" t="t"/>
              <a:pathLst>
                <a:path extrusionOk="0" h="10540" w="12242">
                  <a:moveTo>
                    <a:pt x="12135" y="1"/>
                  </a:moveTo>
                  <a:lnTo>
                    <a:pt x="6125" y="3443"/>
                  </a:lnTo>
                  <a:lnTo>
                    <a:pt x="875" y="433"/>
                  </a:lnTo>
                  <a:lnTo>
                    <a:pt x="125" y="10"/>
                  </a:lnTo>
                  <a:cubicBezTo>
                    <a:pt x="48" y="145"/>
                    <a:pt x="10" y="289"/>
                    <a:pt x="10" y="443"/>
                  </a:cubicBezTo>
                  <a:lnTo>
                    <a:pt x="10" y="6645"/>
                  </a:lnTo>
                  <a:cubicBezTo>
                    <a:pt x="0" y="6866"/>
                    <a:pt x="125" y="7068"/>
                    <a:pt x="317" y="7184"/>
                  </a:cubicBezTo>
                  <a:lnTo>
                    <a:pt x="6125" y="10540"/>
                  </a:lnTo>
                  <a:cubicBezTo>
                    <a:pt x="12107" y="7068"/>
                    <a:pt x="11953" y="7193"/>
                    <a:pt x="12049" y="7097"/>
                  </a:cubicBezTo>
                  <a:cubicBezTo>
                    <a:pt x="12174" y="6982"/>
                    <a:pt x="12241" y="6818"/>
                    <a:pt x="12241" y="6645"/>
                  </a:cubicBezTo>
                  <a:lnTo>
                    <a:pt x="12241" y="385"/>
                  </a:lnTo>
                  <a:cubicBezTo>
                    <a:pt x="12241" y="251"/>
                    <a:pt x="12203" y="116"/>
                    <a:pt x="12135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4014685" y="1591199"/>
              <a:ext cx="159853" cy="248808"/>
            </a:xfrm>
            <a:custGeom>
              <a:rect b="b" l="l" r="r" t="t"/>
              <a:pathLst>
                <a:path extrusionOk="0" h="9521" w="6117">
                  <a:moveTo>
                    <a:pt x="116" y="1"/>
                  </a:moveTo>
                  <a:lnTo>
                    <a:pt x="116" y="10"/>
                  </a:lnTo>
                  <a:cubicBezTo>
                    <a:pt x="39" y="145"/>
                    <a:pt x="1" y="289"/>
                    <a:pt x="1" y="443"/>
                  </a:cubicBezTo>
                  <a:lnTo>
                    <a:pt x="1" y="5982"/>
                  </a:lnTo>
                  <a:lnTo>
                    <a:pt x="6116" y="9520"/>
                  </a:lnTo>
                  <a:lnTo>
                    <a:pt x="6116" y="3443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174511" y="1591460"/>
              <a:ext cx="159853" cy="275175"/>
            </a:xfrm>
            <a:custGeom>
              <a:rect b="b" l="l" r="r" t="t"/>
              <a:pathLst>
                <a:path extrusionOk="0" h="10530" w="6117">
                  <a:moveTo>
                    <a:pt x="6010" y="0"/>
                  </a:moveTo>
                  <a:lnTo>
                    <a:pt x="0" y="3433"/>
                  </a:lnTo>
                  <a:lnTo>
                    <a:pt x="0" y="10530"/>
                  </a:lnTo>
                  <a:lnTo>
                    <a:pt x="5809" y="7174"/>
                  </a:lnTo>
                  <a:cubicBezTo>
                    <a:pt x="6001" y="7058"/>
                    <a:pt x="6116" y="6856"/>
                    <a:pt x="6116" y="6635"/>
                  </a:cubicBezTo>
                  <a:lnTo>
                    <a:pt x="6116" y="375"/>
                  </a:lnTo>
                  <a:cubicBezTo>
                    <a:pt x="6116" y="241"/>
                    <a:pt x="6078" y="116"/>
                    <a:pt x="601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4174511" y="1591199"/>
              <a:ext cx="159853" cy="248808"/>
            </a:xfrm>
            <a:custGeom>
              <a:rect b="b" l="l" r="r" t="t"/>
              <a:pathLst>
                <a:path extrusionOk="0" h="9521" w="6117">
                  <a:moveTo>
                    <a:pt x="6010" y="1"/>
                  </a:moveTo>
                  <a:lnTo>
                    <a:pt x="0" y="3443"/>
                  </a:lnTo>
                  <a:lnTo>
                    <a:pt x="0" y="9520"/>
                  </a:lnTo>
                  <a:lnTo>
                    <a:pt x="5809" y="6164"/>
                  </a:lnTo>
                  <a:cubicBezTo>
                    <a:pt x="6001" y="6059"/>
                    <a:pt x="6116" y="5847"/>
                    <a:pt x="6116" y="5626"/>
                  </a:cubicBezTo>
                  <a:lnTo>
                    <a:pt x="6116" y="385"/>
                  </a:lnTo>
                  <a:cubicBezTo>
                    <a:pt x="6116" y="251"/>
                    <a:pt x="6078" y="116"/>
                    <a:pt x="6010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4"/>
          <p:cNvGrpSpPr/>
          <p:nvPr/>
        </p:nvGrpSpPr>
        <p:grpSpPr>
          <a:xfrm>
            <a:off x="5327678" y="3092967"/>
            <a:ext cx="515267" cy="517908"/>
            <a:chOff x="1989911" y="2306065"/>
            <a:chExt cx="387099" cy="353207"/>
          </a:xfrm>
        </p:grpSpPr>
        <p:sp>
          <p:nvSpPr>
            <p:cNvPr id="225" name="Google Shape;225;p24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24"/>
          <p:cNvGrpSpPr/>
          <p:nvPr/>
        </p:nvGrpSpPr>
        <p:grpSpPr>
          <a:xfrm>
            <a:off x="3243602" y="1192738"/>
            <a:ext cx="607913" cy="603383"/>
            <a:chOff x="3943638" y="3815072"/>
            <a:chExt cx="357933" cy="342676"/>
          </a:xfrm>
        </p:grpSpPr>
        <p:sp>
          <p:nvSpPr>
            <p:cNvPr id="233" name="Google Shape;233;p24"/>
            <p:cNvSpPr/>
            <p:nvPr/>
          </p:nvSpPr>
          <p:spPr>
            <a:xfrm>
              <a:off x="4136918" y="3996389"/>
              <a:ext cx="87215" cy="87514"/>
            </a:xfrm>
            <a:custGeom>
              <a:rect b="b" l="l" r="r" t="t"/>
              <a:pathLst>
                <a:path extrusionOk="0" h="5845" w="5825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173750" y="4034240"/>
              <a:ext cx="127820" cy="123508"/>
            </a:xfrm>
            <a:custGeom>
              <a:rect b="b" l="l" r="r" t="t"/>
              <a:pathLst>
                <a:path extrusionOk="0" h="8249" w="8537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4173750" y="4042969"/>
              <a:ext cx="122460" cy="114779"/>
            </a:xfrm>
            <a:custGeom>
              <a:rect b="b" l="l" r="r" t="t"/>
              <a:pathLst>
                <a:path extrusionOk="0" h="7666" w="8179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3943638" y="3815072"/>
              <a:ext cx="268846" cy="245235"/>
            </a:xfrm>
            <a:custGeom>
              <a:rect b="b" l="l" r="r" t="t"/>
              <a:pathLst>
                <a:path extrusionOk="0" h="16379" w="17956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3974795" y="3843715"/>
              <a:ext cx="206516" cy="187860"/>
            </a:xfrm>
            <a:custGeom>
              <a:rect b="b" l="l" r="r" t="t"/>
              <a:pathLst>
                <a:path extrusionOk="0" h="12547" w="13793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3973538" y="3863538"/>
              <a:ext cx="178817" cy="167857"/>
            </a:xfrm>
            <a:custGeom>
              <a:rect b="b" l="l" r="r" t="t"/>
              <a:pathLst>
                <a:path extrusionOk="0" h="11211" w="11943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4028008" y="3869842"/>
              <a:ext cx="102202" cy="29017"/>
            </a:xfrm>
            <a:custGeom>
              <a:rect b="b" l="l" r="r" t="t"/>
              <a:pathLst>
                <a:path extrusionOk="0" h="1938" w="6826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4173750" y="4034240"/>
              <a:ext cx="51640" cy="50936"/>
            </a:xfrm>
            <a:custGeom>
              <a:rect b="b" l="l" r="r" t="t"/>
              <a:pathLst>
                <a:path extrusionOk="0" h="3402" w="3449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4173750" y="4042969"/>
              <a:ext cx="36533" cy="42207"/>
            </a:xfrm>
            <a:custGeom>
              <a:rect b="b" l="l" r="r" t="t"/>
              <a:pathLst>
                <a:path extrusionOk="0" h="2819" w="244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24"/>
          <p:cNvSpPr txBox="1"/>
          <p:nvPr/>
        </p:nvSpPr>
        <p:spPr>
          <a:xfrm>
            <a:off x="2645688" y="152400"/>
            <a:ext cx="38526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Implementation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402850" y="1579050"/>
            <a:ext cx="22806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FROSTI setup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Take heater element measurements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6390950" y="1425450"/>
            <a:ext cx="2280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Construct blackbody screen model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402850" y="3480600"/>
            <a:ext cx="2280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Generate inferred irradiance profiles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 as input in COMSOL model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6390950" y="3399825"/>
            <a:ext cx="2280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Create script to automate stabilizing thermal test mass and  checking various beam miscenterings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idx="4294967295" type="title"/>
          </p:nvPr>
        </p:nvSpPr>
        <p:spPr>
          <a:xfrm>
            <a:off x="711750" y="1748350"/>
            <a:ext cx="64053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10">
                <a:latin typeface="Arial"/>
                <a:ea typeface="Arial"/>
                <a:cs typeface="Arial"/>
                <a:sym typeface="Arial"/>
              </a:rPr>
              <a:t>Setup</a:t>
            </a:r>
            <a:r>
              <a:rPr b="1" lang="en" sz="5010">
                <a:latin typeface="Arial"/>
                <a:ea typeface="Arial"/>
                <a:cs typeface="Arial"/>
                <a:sym typeface="Arial"/>
              </a:rPr>
              <a:t> &amp; Measurements</a:t>
            </a:r>
            <a:endParaRPr b="1" sz="501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10"/>
          </a:p>
        </p:txBody>
      </p:sp>
      <p:sp>
        <p:nvSpPr>
          <p:cNvPr id="253" name="Google Shape;253;p25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 b="11286" l="15758" r="11887" t="13116"/>
          <a:stretch/>
        </p:blipFill>
        <p:spPr>
          <a:xfrm>
            <a:off x="3054250" y="1576850"/>
            <a:ext cx="3645102" cy="2856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6"/>
          <p:cNvCxnSpPr/>
          <p:nvPr/>
        </p:nvCxnSpPr>
        <p:spPr>
          <a:xfrm flipH="1" rot="10800000">
            <a:off x="2830375" y="2815950"/>
            <a:ext cx="843300" cy="1094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6"/>
          <p:cNvCxnSpPr/>
          <p:nvPr/>
        </p:nvCxnSpPr>
        <p:spPr>
          <a:xfrm rot="10800000">
            <a:off x="6230950" y="2249475"/>
            <a:ext cx="768300" cy="728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26"/>
          <p:cNvSpPr/>
          <p:nvPr/>
        </p:nvSpPr>
        <p:spPr>
          <a:xfrm>
            <a:off x="2093975" y="3910650"/>
            <a:ext cx="888300" cy="52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FLIR Camera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6999250" y="2743750"/>
            <a:ext cx="1145100" cy="52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Test Mass Stand-In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26"/>
          <p:cNvCxnSpPr/>
          <p:nvPr/>
        </p:nvCxnSpPr>
        <p:spPr>
          <a:xfrm>
            <a:off x="5074650" y="1472350"/>
            <a:ext cx="255000" cy="453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26"/>
          <p:cNvSpPr/>
          <p:nvPr/>
        </p:nvSpPr>
        <p:spPr>
          <a:xfrm>
            <a:off x="4351800" y="949750"/>
            <a:ext cx="1145100" cy="52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FROSTI Prototype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2830375" y="0"/>
            <a:ext cx="3483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Optical System Setup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6999250" y="453000"/>
            <a:ext cx="20331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Setup utilized a blackbody screen to act as </a:t>
            </a:r>
            <a:r>
              <a:rPr b="1" lang="en" sz="2000">
                <a:solidFill>
                  <a:schemeClr val="dk1"/>
                </a:solidFill>
              </a:rPr>
              <a:t>substitute</a:t>
            </a:r>
            <a:r>
              <a:rPr b="1" lang="en" sz="2000">
                <a:solidFill>
                  <a:schemeClr val="dk1"/>
                </a:solidFill>
              </a:rPr>
              <a:t> for test mass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294275" y="475075"/>
            <a:ext cx="26880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FLIR (Forward Looking </a:t>
            </a:r>
            <a:r>
              <a:rPr b="1" lang="en" sz="2000">
                <a:solidFill>
                  <a:schemeClr val="dk1"/>
                </a:solidFill>
              </a:rPr>
              <a:t>Infrared</a:t>
            </a:r>
            <a:r>
              <a:rPr b="1" lang="en" sz="2000">
                <a:solidFill>
                  <a:schemeClr val="dk1"/>
                </a:solidFill>
              </a:rPr>
              <a:t>) A70 </a:t>
            </a:r>
            <a:r>
              <a:rPr b="1" lang="en" sz="2000">
                <a:solidFill>
                  <a:schemeClr val="dk1"/>
                </a:solidFill>
              </a:rPr>
              <a:t>infrared</a:t>
            </a:r>
            <a:r>
              <a:rPr b="1" lang="en" sz="2000">
                <a:solidFill>
                  <a:schemeClr val="dk1"/>
                </a:solidFill>
              </a:rPr>
              <a:t> camera used to collect data of thermal profile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Setup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625" y="223675"/>
            <a:ext cx="4381676" cy="11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Measurements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4357550" y="1273600"/>
            <a:ext cx="43818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Chassis connected to all eight elements and controls which ones are on and off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90188" y="551168"/>
            <a:ext cx="2059505" cy="2096665"/>
            <a:chOff x="2182679" y="2292572"/>
            <a:chExt cx="792300" cy="792600"/>
          </a:xfrm>
        </p:grpSpPr>
        <p:sp>
          <p:nvSpPr>
            <p:cNvPr id="278" name="Google Shape;278;p2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</a:rPr>
                <a:t>1. </a:t>
              </a:r>
              <a:r>
                <a:rPr b="1" lang="en" sz="1300">
                  <a:solidFill>
                    <a:schemeClr val="lt1"/>
                  </a:solidFill>
                </a:rPr>
                <a:t>Turn element on, wait for it to reach steady state</a:t>
              </a:r>
              <a:endParaRPr b="1"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1506355" y="2613193"/>
            <a:ext cx="2166386" cy="2096665"/>
            <a:chOff x="2182679" y="2292572"/>
            <a:chExt cx="792300" cy="792600"/>
          </a:xfrm>
        </p:grpSpPr>
        <p:sp>
          <p:nvSpPr>
            <p:cNvPr id="281" name="Google Shape;281;p2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</a:rPr>
                <a:t>2. Once at </a:t>
              </a:r>
              <a:r>
                <a:rPr b="1" lang="en" sz="1300">
                  <a:solidFill>
                    <a:schemeClr val="lt1"/>
                  </a:solidFill>
                </a:rPr>
                <a:t>steady</a:t>
              </a:r>
              <a:r>
                <a:rPr b="1" lang="en" sz="1300">
                  <a:solidFill>
                    <a:schemeClr val="lt1"/>
                  </a:solidFill>
                </a:rPr>
                <a:t> state, record </a:t>
              </a:r>
              <a:r>
                <a:rPr b="1" lang="en" sz="1300">
                  <a:solidFill>
                    <a:schemeClr val="lt1"/>
                  </a:solidFill>
                </a:rPr>
                <a:t>temperature values</a:t>
              </a:r>
              <a:endParaRPr b="1"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4107445" y="1926638"/>
            <a:ext cx="2345921" cy="2325647"/>
            <a:chOff x="2182679" y="2292572"/>
            <a:chExt cx="792300" cy="792600"/>
          </a:xfrm>
        </p:grpSpPr>
        <p:sp>
          <p:nvSpPr>
            <p:cNvPr id="284" name="Google Shape;284;p2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</a:rPr>
                <a:t>3. Turn element off, wait for it to cool considerably</a:t>
              </a:r>
              <a:endParaRPr b="1"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6964413" y="2343018"/>
            <a:ext cx="2059505" cy="2096665"/>
            <a:chOff x="2182679" y="2292572"/>
            <a:chExt cx="792300" cy="792600"/>
          </a:xfrm>
        </p:grpSpPr>
        <p:sp>
          <p:nvSpPr>
            <p:cNvPr id="287" name="Google Shape;287;p2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</a:rPr>
                <a:t>4. Repeat 1-3 for the remaining 7 elements</a:t>
              </a:r>
              <a:endParaRPr b="1" sz="1300">
                <a:solidFill>
                  <a:schemeClr val="lt1"/>
                </a:solidFill>
              </a:endParaRPr>
            </a:p>
          </p:txBody>
        </p:sp>
      </p:grpSp>
      <p:sp>
        <p:nvSpPr>
          <p:cNvPr id="289" name="Google Shape;289;p27"/>
          <p:cNvSpPr/>
          <p:nvPr/>
        </p:nvSpPr>
        <p:spPr>
          <a:xfrm rot="3531568">
            <a:off x="1485372" y="2478209"/>
            <a:ext cx="740525" cy="368730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7D2D9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"/>
          <p:cNvSpPr/>
          <p:nvPr/>
        </p:nvSpPr>
        <p:spPr>
          <a:xfrm rot="-736588">
            <a:off x="3521623" y="3283182"/>
            <a:ext cx="740525" cy="368734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7D2D9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"/>
          <p:cNvSpPr/>
          <p:nvPr/>
        </p:nvSpPr>
        <p:spPr>
          <a:xfrm rot="375525">
            <a:off x="6344425" y="3114080"/>
            <a:ext cx="740520" cy="368733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C7D2D9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2663425" y="1791400"/>
            <a:ext cx="12804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Steps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50" y="183768"/>
            <a:ext cx="3234175" cy="226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100" y="2142500"/>
            <a:ext cx="3234175" cy="26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/>
          <p:nvPr/>
        </p:nvSpPr>
        <p:spPr>
          <a:xfrm>
            <a:off x="4012175" y="177350"/>
            <a:ext cx="39675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Snapshots of each element selected, rotated and stacked on top of each other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Averaged out to single idealized heater element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485200" y="2716025"/>
            <a:ext cx="44931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Ideal heater element copied and rotated 8 times to produce annulus pattern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Averaged by taking mean sweep of central 10 </a:t>
            </a:r>
            <a:r>
              <a:rPr lang="en" sz="1800">
                <a:solidFill>
                  <a:schemeClr val="dk1"/>
                </a:solidFill>
              </a:rPr>
              <a:t>pixels</a:t>
            </a:r>
            <a:r>
              <a:rPr lang="en" sz="1800">
                <a:solidFill>
                  <a:schemeClr val="dk1"/>
                </a:solidFill>
              </a:rPr>
              <a:t> and subtracting from profile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4294967295" type="title"/>
          </p:nvPr>
        </p:nvSpPr>
        <p:spPr>
          <a:xfrm>
            <a:off x="711750" y="1748350"/>
            <a:ext cx="64053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10"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b="1" lang="en" sz="5010">
                <a:latin typeface="Arial"/>
                <a:ea typeface="Arial"/>
                <a:cs typeface="Arial"/>
                <a:sym typeface="Arial"/>
              </a:rPr>
              <a:t> &amp; Modeling</a:t>
            </a:r>
            <a:endParaRPr b="1" sz="501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10"/>
          </a:p>
        </p:txBody>
      </p:sp>
      <p:sp>
        <p:nvSpPr>
          <p:cNvPr id="308" name="Google Shape;308;p29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750" y="71262"/>
            <a:ext cx="2864266" cy="21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975" y="2332650"/>
            <a:ext cx="3022667" cy="22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Analysis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495475" y="551700"/>
            <a:ext cx="39675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Irradiance profile </a:t>
            </a:r>
            <a:r>
              <a:rPr lang="en" sz="1800">
                <a:solidFill>
                  <a:schemeClr val="dk1"/>
                </a:solidFill>
              </a:rPr>
              <a:t>needs to be inferred from measured</a:t>
            </a:r>
            <a:r>
              <a:rPr lang="en" sz="1800">
                <a:solidFill>
                  <a:schemeClr val="dk1"/>
                </a:solidFill>
              </a:rPr>
              <a:t> ΔT profile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Need width and location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Gaussian fit on a 1D slice through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 = 0 after integrating radially around the profile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Location found to be at 13.7cm with 4.53cm width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4835425" y="727063"/>
            <a:ext cx="12324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Gaussian fit on portion of ring slice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7652325" y="2735775"/>
            <a:ext cx="12324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Central vertical slice of annulus w/ gaussian curve fit overlayed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75" y="1338000"/>
            <a:ext cx="3937700" cy="32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275" y="2382026"/>
            <a:ext cx="2856624" cy="218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102" y="76500"/>
            <a:ext cx="2856625" cy="21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1"/>
          <p:cNvSpPr txBox="1"/>
          <p:nvPr/>
        </p:nvSpPr>
        <p:spPr>
          <a:xfrm>
            <a:off x="242575" y="76500"/>
            <a:ext cx="63849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Comparison to in-vacuum profile and analysis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339650" y="534975"/>
            <a:ext cx="39675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Location at 11.9cm from center with 4.1cm width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4835425" y="744588"/>
            <a:ext cx="12324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Gaussian fit on portion of ring slice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7652325" y="2735775"/>
            <a:ext cx="12324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Central vertical slice of annulus w/ gaussian curve fit overlayed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/>
        </p:nvSpPr>
        <p:spPr>
          <a:xfrm>
            <a:off x="2262750" y="61900"/>
            <a:ext cx="461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</a:rPr>
              <a:t>Presentation Outline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79" name="Google Shape;79;p14"/>
          <p:cNvSpPr/>
          <p:nvPr/>
        </p:nvSpPr>
        <p:spPr>
          <a:xfrm rot="-623104">
            <a:off x="1761479" y="1925612"/>
            <a:ext cx="594133" cy="134808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170200" y="1515150"/>
            <a:ext cx="1507800" cy="1515000"/>
          </a:xfrm>
          <a:prstGeom prst="ellipse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</p:txBody>
      </p:sp>
      <p:sp>
        <p:nvSpPr>
          <p:cNvPr id="81" name="Google Shape;81;p14"/>
          <p:cNvSpPr/>
          <p:nvPr/>
        </p:nvSpPr>
        <p:spPr>
          <a:xfrm>
            <a:off x="2439100" y="955850"/>
            <a:ext cx="1507800" cy="1515000"/>
          </a:xfrm>
          <a:prstGeom prst="ellipse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82" name="Google Shape;82;p14"/>
          <p:cNvSpPr txBox="1"/>
          <p:nvPr/>
        </p:nvSpPr>
        <p:spPr>
          <a:xfrm>
            <a:off x="328450" y="1957950"/>
            <a:ext cx="11913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Motivation 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4"/>
          <p:cNvSpPr/>
          <p:nvPr/>
        </p:nvSpPr>
        <p:spPr>
          <a:xfrm rot="2886704">
            <a:off x="3498385" y="2669491"/>
            <a:ext cx="593997" cy="134908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946900" y="2803950"/>
            <a:ext cx="1507800" cy="1515000"/>
          </a:xfrm>
          <a:prstGeom prst="ellipse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85" name="Google Shape;85;p14"/>
          <p:cNvSpPr/>
          <p:nvPr/>
        </p:nvSpPr>
        <p:spPr>
          <a:xfrm rot="-2890449">
            <a:off x="5097729" y="2580398"/>
            <a:ext cx="593820" cy="135109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5642900" y="1235525"/>
            <a:ext cx="1507800" cy="1515000"/>
          </a:xfrm>
          <a:prstGeom prst="ellipse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87" name="Google Shape;87;p14"/>
          <p:cNvSpPr/>
          <p:nvPr/>
        </p:nvSpPr>
        <p:spPr>
          <a:xfrm rot="2530463">
            <a:off x="7023771" y="2669444"/>
            <a:ext cx="593843" cy="134864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7491900" y="2647950"/>
            <a:ext cx="1507800" cy="1515000"/>
          </a:xfrm>
          <a:prstGeom prst="ellipse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89" name="Google Shape;89;p14"/>
          <p:cNvSpPr txBox="1"/>
          <p:nvPr/>
        </p:nvSpPr>
        <p:spPr>
          <a:xfrm>
            <a:off x="2518150" y="1412275"/>
            <a:ext cx="13497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FROSTI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025950" y="3155075"/>
            <a:ext cx="13497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Setup</a:t>
            </a:r>
            <a:r>
              <a:rPr b="1" lang="en" sz="1300">
                <a:solidFill>
                  <a:schemeClr val="lt1"/>
                </a:solidFill>
              </a:rPr>
              <a:t> &amp; Measurements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801150" y="1641575"/>
            <a:ext cx="11913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Analysis</a:t>
            </a:r>
            <a:r>
              <a:rPr b="1" lang="en" sz="1500">
                <a:solidFill>
                  <a:schemeClr val="lt1"/>
                </a:solidFill>
              </a:rPr>
              <a:t> &amp; Modeling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7650150" y="3062250"/>
            <a:ext cx="11913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Project Synthesis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2"/>
          <p:cNvPicPr preferRelativeResize="0"/>
          <p:nvPr/>
        </p:nvPicPr>
        <p:blipFill rotWithShape="1">
          <a:blip r:embed="rId3">
            <a:alphaModFix/>
          </a:blip>
          <a:srcRect b="12114" l="10651" r="8658" t="11310"/>
          <a:stretch/>
        </p:blipFill>
        <p:spPr>
          <a:xfrm>
            <a:off x="5202575" y="381750"/>
            <a:ext cx="3474900" cy="32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Modeling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495475" y="551700"/>
            <a:ext cx="39675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Built model of blackbody screen in COMSOL with shape of test mass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Consideration of convection through air included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Aside from the coating emissivity (</a:t>
            </a:r>
            <a:r>
              <a:rPr lang="en" sz="1800"/>
              <a:t>ε = 0.99), the thermal properties of the screen are that of the aluminum substrate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5098925" y="3862850"/>
            <a:ext cx="36822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COMSOL model with thermal profile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50" y="93325"/>
            <a:ext cx="3086401" cy="25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225" y="2646550"/>
            <a:ext cx="2809625" cy="214067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3"/>
          <p:cNvSpPr txBox="1"/>
          <p:nvPr/>
        </p:nvSpPr>
        <p:spPr>
          <a:xfrm>
            <a:off x="4948500" y="0"/>
            <a:ext cx="4195500" cy="4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Thermal properties and air convection resulted in different irradiance and temperature widths (unlike i</a:t>
            </a:r>
            <a:r>
              <a:rPr lang="en" sz="1800">
                <a:solidFill>
                  <a:schemeClr val="dk1"/>
                </a:solidFill>
              </a:rPr>
              <a:t>n-vacuum</a:t>
            </a:r>
            <a:r>
              <a:rPr lang="en" sz="1800">
                <a:solidFill>
                  <a:schemeClr val="dk1"/>
                </a:solidFill>
              </a:rPr>
              <a:t> on fused silica), location was the same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Inferred irradiance profiles generated in Python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Tested irradiance profiles with various widths as input for COMSOL model and applied gaussian fit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Irradiance profile with temperature change profile </a:t>
            </a:r>
            <a:r>
              <a:rPr lang="en" sz="1800">
                <a:solidFill>
                  <a:schemeClr val="dk1"/>
                </a:solidFill>
              </a:rPr>
              <a:t>output</a:t>
            </a:r>
            <a:r>
              <a:rPr lang="en" sz="1800">
                <a:solidFill>
                  <a:schemeClr val="dk1"/>
                </a:solidFill>
              </a:rPr>
              <a:t> most resembling measured temperature change was 2.33cm in width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394050" y="3069937"/>
            <a:ext cx="15021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Gaussian fit on change in temperature profile produced by most fitting irradiance profile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3172950" y="628462"/>
            <a:ext cx="15021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Generated irradiance profile with temperature change output most resembling measured profile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725" y="101000"/>
            <a:ext cx="3265725" cy="24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Finesse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327525" y="551700"/>
            <a:ext cx="39675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Displace beam along only one axis to simulate beam miscenterings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Limit range of beam displacement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Only focused on ETM (End Test Mass)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Loss in ETM is 30 ppm making 3.6cm maximum displacement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Similar process has been done for ITM (Input Test Mass) with a similar graph result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58" name="Google Shape;358;p34"/>
          <p:cNvPicPr preferRelativeResize="0"/>
          <p:nvPr/>
        </p:nvPicPr>
        <p:blipFill rotWithShape="1">
          <a:blip r:embed="rId4">
            <a:alphaModFix/>
          </a:blip>
          <a:srcRect b="0" l="0" r="0" t="14361"/>
          <a:stretch/>
        </p:blipFill>
        <p:spPr>
          <a:xfrm>
            <a:off x="4913838" y="3038467"/>
            <a:ext cx="3967500" cy="155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4"/>
          <p:cNvSpPr txBox="1"/>
          <p:nvPr/>
        </p:nvSpPr>
        <p:spPr>
          <a:xfrm>
            <a:off x="4913838" y="4373700"/>
            <a:ext cx="396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Diagram of Simple Arm Cavity Finesse Model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4966175" y="2486850"/>
            <a:ext cx="396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Graph of Power Loss vs Displacement of ETM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Finesse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327525" y="551700"/>
            <a:ext cx="39675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Inverse matrix done to get mirror tilts in terms of beam displacement for Finesse model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At higher displacements, ITM deviates from the expected value of 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Range of beam displacement to simulate lowered to -1 cm to 1 cm due to this matching closer to expected realistic beam displacements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4966138" y="4162650"/>
            <a:ext cx="39675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Relationship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of entered vs measured beam displacement on ETM and ITM in Finesse model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9" name="Google Shape;3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838" y="71290"/>
            <a:ext cx="3611625" cy="110786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5"/>
          <p:cNvSpPr txBox="1"/>
          <p:nvPr/>
        </p:nvSpPr>
        <p:spPr>
          <a:xfrm>
            <a:off x="4749613" y="1179147"/>
            <a:ext cx="41901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Relation between beam displacements and mirror tilts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" name="Google Shape;3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050" y="1887747"/>
            <a:ext cx="3415690" cy="22749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5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idx="4294967295" type="title"/>
          </p:nvPr>
        </p:nvSpPr>
        <p:spPr>
          <a:xfrm>
            <a:off x="711750" y="1748350"/>
            <a:ext cx="64053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10"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b="1" lang="en" sz="5010">
                <a:latin typeface="Arial"/>
                <a:ea typeface="Arial"/>
                <a:cs typeface="Arial"/>
                <a:sym typeface="Arial"/>
              </a:rPr>
              <a:t> </a:t>
            </a:r>
            <a:endParaRPr b="1" sz="501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10">
                <a:latin typeface="Arial"/>
                <a:ea typeface="Arial"/>
                <a:cs typeface="Arial"/>
                <a:sym typeface="Arial"/>
              </a:rPr>
              <a:t>Synthesis</a:t>
            </a:r>
            <a:endParaRPr b="1" sz="501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10"/>
          </a:p>
        </p:txBody>
      </p:sp>
      <p:sp>
        <p:nvSpPr>
          <p:cNvPr id="378" name="Google Shape;378;p36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36775" cy="30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7"/>
          <p:cNvSpPr txBox="1"/>
          <p:nvPr/>
        </p:nvSpPr>
        <p:spPr>
          <a:xfrm>
            <a:off x="0" y="2910700"/>
            <a:ext cx="330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regions with left three elements increased by a factor of 5, right three elements increased by a factor of 2, and top and bottom at original power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6088225" y="2019750"/>
            <a:ext cx="29247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phase map with 1cm displacement generated with Fenics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7"/>
          <p:cNvSpPr txBox="1"/>
          <p:nvPr/>
        </p:nvSpPr>
        <p:spPr>
          <a:xfrm>
            <a:off x="3236775" y="118850"/>
            <a:ext cx="2532600" cy="4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Utilizing Finesse and Fenics, s</a:t>
            </a:r>
            <a:r>
              <a:rPr lang="en" sz="1600">
                <a:solidFill>
                  <a:schemeClr val="dk1"/>
                </a:solidFill>
              </a:rPr>
              <a:t>cript</a:t>
            </a:r>
            <a:r>
              <a:rPr lang="en" sz="1600">
                <a:solidFill>
                  <a:schemeClr val="dk1"/>
                </a:solidFill>
              </a:rPr>
              <a:t> to test various configurations of elements with different power coefficients against different displacement values has been created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Code can be optimized further and automated but this is a start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Relationship between optimal configuration and beam displacement can be likely discerned with further analysis and measurements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4">
            <a:alphaModFix/>
          </a:blip>
          <a:srcRect b="0" l="0" r="0" t="3072"/>
          <a:stretch/>
        </p:blipFill>
        <p:spPr>
          <a:xfrm>
            <a:off x="6237375" y="0"/>
            <a:ext cx="2626410" cy="2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7916" y="2546250"/>
            <a:ext cx="3355359" cy="2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7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/>
          <p:nvPr/>
        </p:nvSpPr>
        <p:spPr>
          <a:xfrm>
            <a:off x="133050" y="409500"/>
            <a:ext cx="56244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Big step into characterizing how much degradation occurs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Focus on realistic performance and not just simulated perfect beam is necessary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Constructed COMSOL model can be used for future in-air measurements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Gathered data on individual heater elements useful for future projects requiring them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Process created will provide a way to test various displacements and individual element tunings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Can provide insight on how future FROSTI prototypes should be constructed including a potential multi-element FROSTI for non-uniform absorption effects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95" name="Google Shape;395;p38"/>
          <p:cNvSpPr txBox="1"/>
          <p:nvPr/>
        </p:nvSpPr>
        <p:spPr>
          <a:xfrm>
            <a:off x="2830350" y="0"/>
            <a:ext cx="3483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Summary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396" name="Google Shape;3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875" y="1343652"/>
            <a:ext cx="3195399" cy="327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8"/>
          <p:cNvSpPr txBox="1"/>
          <p:nvPr/>
        </p:nvSpPr>
        <p:spPr>
          <a:xfrm>
            <a:off x="6313675" y="1006325"/>
            <a:ext cx="23829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Multi-Element FroSTI Concept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/>
          <p:nvPr/>
        </p:nvSpPr>
        <p:spPr>
          <a:xfrm>
            <a:off x="2262750" y="0"/>
            <a:ext cx="461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</a:rPr>
              <a:t>Acknowledgements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848550" y="697300"/>
            <a:ext cx="7446900" cy="28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Thank you to my mentors Tyler Rosauer and Dr. Richardson for their support and insights throughout this project.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 would also like to thank Liu Tao for teaching me about how to use COMSOL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And I would like to acknowledge NSF, UC Riverside, and the Caltech SURF program, as well as LIGO Laboratory, for allowing me to be part of this wonderful program.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362" y="3401337"/>
            <a:ext cx="1689815" cy="126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2638" y="3454512"/>
            <a:ext cx="1208524" cy="11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9"/>
          <p:cNvPicPr preferRelativeResize="0"/>
          <p:nvPr/>
        </p:nvPicPr>
        <p:blipFill rotWithShape="1">
          <a:blip r:embed="rId5">
            <a:alphaModFix/>
          </a:blip>
          <a:srcRect b="0" l="8690" r="7822" t="0"/>
          <a:stretch/>
        </p:blipFill>
        <p:spPr>
          <a:xfrm>
            <a:off x="4059088" y="3401338"/>
            <a:ext cx="2464277" cy="12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812" y="3311450"/>
            <a:ext cx="1439626" cy="144715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9"/>
          <p:cNvSpPr txBox="1"/>
          <p:nvPr/>
        </p:nvSpPr>
        <p:spPr>
          <a:xfrm>
            <a:off x="8706825" y="4758600"/>
            <a:ext cx="4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4294967295" type="title"/>
          </p:nvPr>
        </p:nvSpPr>
        <p:spPr>
          <a:xfrm>
            <a:off x="711750" y="1748350"/>
            <a:ext cx="64053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10">
                <a:latin typeface="Arial"/>
                <a:ea typeface="Arial"/>
                <a:cs typeface="Arial"/>
                <a:sym typeface="Arial"/>
              </a:rPr>
              <a:t>Motivation</a:t>
            </a:r>
            <a:endParaRPr b="1" sz="501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10"/>
          </a:p>
        </p:txBody>
      </p:sp>
      <p:sp>
        <p:nvSpPr>
          <p:cNvPr id="99" name="Google Shape;99;p15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Motivation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08850" y="522675"/>
            <a:ext cx="3967500" cy="4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Quantum Shot Noise makes a significant contribution to the noise budget at higher frequencies </a:t>
            </a:r>
            <a:r>
              <a:rPr lang="en" sz="1800">
                <a:solidFill>
                  <a:schemeClr val="dk1"/>
                </a:solidFill>
              </a:rPr>
              <a:t>(over 100 Hz)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Increased arm cavity power reduce this noise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Amplitude spectral density of shot noise scales as 1/sqrt(N) with N being number of photons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Therefore, higher laser power is required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350" y="522675"/>
            <a:ext cx="4634401" cy="33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943250" y="3885875"/>
            <a:ext cx="396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Noise budget of O3 LIGO Hanford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(Cahillane &amp; Mansell, 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arXiv:2202.00847v1 [gr-qc]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Motivation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08850" y="475075"/>
            <a:ext cx="3901800" cy="4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Uniform coating absorption and point absorbers create loss of power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Thermal Compensation System  (</a:t>
            </a:r>
            <a:r>
              <a:rPr lang="en" sz="1800">
                <a:solidFill>
                  <a:schemeClr val="dk1"/>
                </a:solidFill>
              </a:rPr>
              <a:t>TCS) unable to fully compensate for uniform coating absorption in the future with greater arm power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Thermal </a:t>
            </a:r>
            <a:r>
              <a:rPr lang="en" sz="1800">
                <a:solidFill>
                  <a:schemeClr val="dk1"/>
                </a:solidFill>
              </a:rPr>
              <a:t>aberrations</a:t>
            </a:r>
            <a:r>
              <a:rPr lang="en" sz="1800">
                <a:solidFill>
                  <a:schemeClr val="dk1"/>
                </a:solidFill>
              </a:rPr>
              <a:t> cause mode mismatch between arm cavities and signal recycling cavity increasing squeezing loss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FROSTI helps return test mass to “cold state” lowering such losses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051" y="161375"/>
            <a:ext cx="3340514" cy="16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4794713" y="1696097"/>
            <a:ext cx="41292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Thermal deformation of lens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(Brooks, 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arXiv:1608.02934 [physics.ins-det]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0650" y="2367347"/>
            <a:ext cx="3176498" cy="239125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7387150" y="3176500"/>
            <a:ext cx="14544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Squeezing loss comparison between just TCS and with FROSTI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2959"/>
          <a:stretch/>
        </p:blipFill>
        <p:spPr>
          <a:xfrm>
            <a:off x="182625" y="2208500"/>
            <a:ext cx="3208499" cy="243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3314925" y="3313350"/>
            <a:ext cx="18057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aLIGO ideal vs actual arm power vs input power circa O3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(Brooks et al. 2021, 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P1900287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 flipH="1">
            <a:off x="3090075" y="2970375"/>
            <a:ext cx="559800" cy="261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18"/>
          <p:cNvSpPr/>
          <p:nvPr/>
        </p:nvSpPr>
        <p:spPr>
          <a:xfrm>
            <a:off x="3649875" y="2559825"/>
            <a:ext cx="1175700" cy="672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Predicted losses from point absorbers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750" y="351300"/>
            <a:ext cx="3530900" cy="271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4971075" y="0"/>
            <a:ext cx="40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</a:rPr>
              <a:t>Effects of RHs on HOM Resonance Condition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 (</a:t>
            </a:r>
            <a:r>
              <a:rPr lang="en" sz="1200" u="sng">
                <a:solidFill>
                  <a:srgbClr val="4285F4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G2101232</a:t>
            </a:r>
            <a:r>
              <a:rPr lang="en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40375" y="400200"/>
            <a:ext cx="4285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Issue of point absorber has mostly been dealt with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FROSTI shifts seventh order modes away from resonance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551900" y="2970375"/>
            <a:ext cx="31326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Scattering into higher order modes shifts seventh order mode toward resonance (red arrow), FROSTI shifts it away (green arrow)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4294967295" type="title"/>
          </p:nvPr>
        </p:nvSpPr>
        <p:spPr>
          <a:xfrm>
            <a:off x="651700" y="1388850"/>
            <a:ext cx="6405300" cy="23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00">
                <a:latin typeface="Arial"/>
                <a:ea typeface="Arial"/>
                <a:cs typeface="Arial"/>
                <a:sym typeface="Arial"/>
              </a:rPr>
              <a:t>FROSTI </a:t>
            </a:r>
            <a:endParaRPr b="1" sz="5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00">
                <a:latin typeface="Arial"/>
                <a:ea typeface="Arial"/>
                <a:cs typeface="Arial"/>
                <a:sym typeface="Arial"/>
              </a:rPr>
              <a:t>(FRO</a:t>
            </a:r>
            <a:r>
              <a:rPr lang="en" sz="5000">
                <a:latin typeface="Arial"/>
                <a:ea typeface="Arial"/>
                <a:cs typeface="Arial"/>
                <a:sym typeface="Arial"/>
              </a:rPr>
              <a:t>nt </a:t>
            </a:r>
            <a:r>
              <a:rPr b="1" lang="en" sz="5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5000">
                <a:latin typeface="Arial"/>
                <a:ea typeface="Arial"/>
                <a:cs typeface="Arial"/>
                <a:sym typeface="Arial"/>
              </a:rPr>
              <a:t>urface</a:t>
            </a:r>
            <a:r>
              <a:rPr b="1" lang="en" sz="5000">
                <a:latin typeface="Arial"/>
                <a:ea typeface="Arial"/>
                <a:cs typeface="Arial"/>
                <a:sym typeface="Arial"/>
              </a:rPr>
              <a:t> </a:t>
            </a:r>
            <a:endParaRPr b="1" sz="5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5000">
                <a:latin typeface="Arial"/>
                <a:ea typeface="Arial"/>
                <a:cs typeface="Arial"/>
                <a:sym typeface="Arial"/>
              </a:rPr>
              <a:t>ype</a:t>
            </a:r>
            <a:r>
              <a:rPr b="1" lang="en" sz="5000"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en" sz="5000">
                <a:latin typeface="Arial"/>
                <a:ea typeface="Arial"/>
                <a:cs typeface="Arial"/>
                <a:sym typeface="Arial"/>
              </a:rPr>
              <a:t>rradiator</a:t>
            </a:r>
            <a:r>
              <a:rPr b="1" lang="en" sz="5000">
                <a:latin typeface="Arial"/>
                <a:ea typeface="Arial"/>
                <a:cs typeface="Arial"/>
                <a:sym typeface="Arial"/>
              </a:rPr>
              <a:t>)</a:t>
            </a:r>
            <a:endParaRPr b="1" sz="5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10"/>
          </a:p>
        </p:txBody>
      </p:sp>
      <p:sp>
        <p:nvSpPr>
          <p:cNvPr id="138" name="Google Shape;138;p19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1574" l="0" r="0" t="0"/>
          <a:stretch/>
        </p:blipFill>
        <p:spPr>
          <a:xfrm>
            <a:off x="6396200" y="55012"/>
            <a:ext cx="2574722" cy="22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308850" y="522675"/>
            <a:ext cx="39675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Next generation ring heater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Annular ring heater placed 5cm in front of test mass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Shape based on nonimaging elliptical concentrators to maximize radiative transfer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Reflector component coated in gold film for maximum reflectivity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Eight individual heater elements oriented octagonally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FROSTI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600" y="2210037"/>
            <a:ext cx="2706150" cy="189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6840550" y="4194300"/>
            <a:ext cx="22584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FROSTI’s placement relative to the test mass (blue)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978350" y="343711"/>
            <a:ext cx="1576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FROSTI’s components and structure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G2400546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2925" y="2001814"/>
            <a:ext cx="2706151" cy="205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4356800" y="4030000"/>
            <a:ext cx="22584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Profile FROSTI generates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5700150" y="237500"/>
            <a:ext cx="2974500" cy="4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FROSTI helps deal with squeezing loss in O5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Small power loss causes great squeezing loss due to nature of squeezed light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Also corrects thermal deformations and minimize higher-order scattering that limits power build up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precise wavefront </a:t>
            </a:r>
            <a:r>
              <a:rPr lang="en" sz="1800">
                <a:solidFill>
                  <a:schemeClr val="dk1"/>
                </a:solidFill>
              </a:rPr>
              <a:t>control technology that reduces power loss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90050" y="71275"/>
            <a:ext cx="18057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FROSTI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48992" y="3999157"/>
            <a:ext cx="312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Comparison of achievable arm power using just TCS vs TCS + FROSTI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8841450" y="4758600"/>
            <a:ext cx="31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50" y="668350"/>
            <a:ext cx="5367035" cy="333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