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5" r:id="rId9"/>
    <p:sldId id="266" r:id="rId10"/>
    <p:sldId id="278" r:id="rId11"/>
    <p:sldId id="281" r:id="rId12"/>
    <p:sldId id="292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125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4268F-A05D-4EC9-BB96-47A07D5390B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5F51-5C24-4663-95DB-6FBA5576D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90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 terms</a:t>
            </a:r>
            <a:r>
              <a:rPr lang="en-GB" baseline="0" dirty="0"/>
              <a:t> in the equations: FV, power, phase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A8053-FC15-4C8A-9461-18FCDE3FC2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8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E8233-8841-4AA7-902E-94ECA44FF25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0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C982-B8A9-3B7B-78CB-B2A5872F8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A00E7-ECD1-D6C7-FB2D-38772C1B0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F3A1D-B824-0B17-9277-92F25D2A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FC20-2D8D-42AC-B44C-C22A9C2491A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8ADB5-0D72-C6F0-5F01-4981F290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E0FC7-BF1A-BD45-65E6-3497BC37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8D45-A8F9-45EC-AF47-8E91BE543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2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0EC4-B10C-D9E2-1774-41941AFE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294D5-FCD1-4AF4-B7EC-DDA674AC0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6E447-87CA-612C-16A4-5693A772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FC20-2D8D-42AC-B44C-C22A9C2491A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504CA-EBD2-4C47-6CA9-9CCACE77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CBCA6-4D60-CFB0-0667-4959F333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8D45-A8F9-45EC-AF47-8E91BE543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67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769928-7884-E48E-15EE-1C9929164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4B85C-2FC4-7804-D4F1-3AC2CDD3D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92196-64F9-4579-7FDB-1789D516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FC20-2D8D-42AC-B44C-C22A9C2491A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3969D-D0E0-E2F3-8D27-A7778259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EB9D0-7F3F-BEA8-24C2-8B41BD69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8D45-A8F9-45EC-AF47-8E91BE543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1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92969" y="501551"/>
            <a:ext cx="10406064" cy="8721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70" y="1373687"/>
            <a:ext cx="10406063" cy="431155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spcAft>
                <a:spcPts val="1600"/>
              </a:spcAft>
              <a:buSzPct val="120000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743717" indent="-371860">
              <a:spcBef>
                <a:spcPts val="0"/>
              </a:spcBef>
              <a:spcAft>
                <a:spcPts val="800"/>
              </a:spcAft>
              <a:buFontTx/>
              <a:buChar char="-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115577" indent="-371860">
              <a:spcBef>
                <a:spcPts val="0"/>
              </a:spcBef>
              <a:spcAft>
                <a:spcPts val="800"/>
              </a:spcAft>
              <a:buFontTx/>
              <a:buChar char="-"/>
              <a:defRPr sz="2133">
                <a:latin typeface="Open Sans"/>
                <a:ea typeface="Open Sans"/>
                <a:cs typeface="Open Sans"/>
                <a:sym typeface="Open Sans"/>
              </a:defRPr>
            </a:lvl3pPr>
            <a:lvl4pPr marL="1487437" indent="-371860">
              <a:spcBef>
                <a:spcPts val="0"/>
              </a:spcBef>
              <a:spcAft>
                <a:spcPts val="800"/>
              </a:spcAft>
              <a:buFontTx/>
              <a:buChar char="-"/>
              <a:defRPr sz="2133">
                <a:latin typeface="Open Sans"/>
                <a:ea typeface="Open Sans"/>
                <a:cs typeface="Open Sans"/>
                <a:sym typeface="Open Sans"/>
              </a:defRPr>
            </a:lvl4pPr>
            <a:lvl5pPr marL="1859296" indent="-371860">
              <a:spcBef>
                <a:spcPts val="0"/>
              </a:spcBef>
              <a:spcAft>
                <a:spcPts val="800"/>
              </a:spcAft>
              <a:buFontTx/>
              <a:buChar char="-"/>
              <a:defRPr sz="2133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203"/>
            <a:ext cx="1944675" cy="881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099" y="6014701"/>
            <a:ext cx="2850901" cy="84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884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48E0-B091-1132-D5D8-9102EE64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70581-9D67-1580-D6B1-5964ACD13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62121-67D5-853F-97A1-C9A29D6D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FC20-2D8D-42AC-B44C-C22A9C2491A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1511-8986-64B5-6236-E27DE587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2EBA8-006F-0BBE-0149-C23ADEF3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8D45-A8F9-45EC-AF47-8E91BE543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4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A96D-3221-43DE-6D0C-D9BB0C5E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D1568-28C7-0720-A8C7-4228BDB6E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7CA6-C66F-C6DD-C3F9-D2DC419A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FC20-2D8D-42AC-B44C-C22A9C2491A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47F11-1EEE-9BC4-C7F4-EF83F060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8E882-32B4-82A5-10C5-703C828B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8D45-A8F9-45EC-AF47-8E91BE543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0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72F8-777C-3634-B4CF-DEFF1EDD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C8D7A-EC21-4597-FF6C-0993957F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FD5CE-2F56-A5F6-445A-39CEBA9EA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A4C41-B9FB-3450-5F91-A7207461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FC20-2D8D-42AC-B44C-C22A9C2491A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E6F4F-C356-93D2-BF2D-0ABB76AC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05FED-FB68-838B-04C2-D6C59EA3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8D45-A8F9-45EC-AF47-8E91BE543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64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4F1B-5241-645C-96F2-0369B445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7B50A-21FA-F332-3401-7C4F8AAC5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1A530-B189-4FEA-D4C3-D9BFA553D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F1289-F3AE-0181-DF65-135CB962D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37C25-AFDE-EF72-FD17-A411F7072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AB0FA-4448-C7C8-F0C5-840AAF10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FC20-2D8D-42AC-B44C-C22A9C2491A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5AA7E-3401-482E-F8A0-88EF7BB4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A4AD7-BB89-A51B-BECA-728E6ACC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8D45-A8F9-45EC-AF47-8E91BE543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9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D3E3-A038-818D-4EFB-897E8433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FEC37-BDE5-F05B-E7C8-3DF283B5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FC20-2D8D-42AC-B44C-C22A9C2491A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13573-A625-37CF-3C17-F32CAD97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92BFD-B257-FC8E-FF0C-405FBF52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8D45-A8F9-45EC-AF47-8E91BE543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1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E3A1F-5F18-878E-E1F3-C13006B6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FC20-2D8D-42AC-B44C-C22A9C2491A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57DBA-08F0-6DA5-FB96-83AA4EE5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EAFDB-2F13-7452-70C0-BB7738B1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8D45-A8F9-45EC-AF47-8E91BE543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6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D559-DAB8-0B63-23A4-94A6A3EB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65DED-D220-C4EC-67CF-47C5776AD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303DD-6752-DAA6-8766-C2C9C147B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C6783-2446-70F9-71EB-FCA925C7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FC20-2D8D-42AC-B44C-C22A9C2491A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7CF45-AC28-C663-C817-23FEAA7E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94239-3071-2EAB-8193-B8F0BBB7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8D45-A8F9-45EC-AF47-8E91BE543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3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8CD5-DE01-5AA6-DFEB-C7620519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F572C-8A30-8301-6F63-2CA536E26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3BC7E-80F2-9A84-CCFF-4344CB21E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F30F2-2793-A07C-126D-79BD9AB0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FC20-2D8D-42AC-B44C-C22A9C2491A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00756-62FF-BDBD-E4F4-90F6AF39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872E1-0375-6239-CE60-4235AF1B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8D45-A8F9-45EC-AF47-8E91BE543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0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E0777-E934-ACCF-A459-60470D44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22138-AAAB-B83E-22C7-40691593A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98779-6265-EE7C-CBC4-F1B617BC5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FC20-2D8D-42AC-B44C-C22A9C2491A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22B30-D31D-7E26-1D3A-CC3610EF5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BC50A-15E1-5C53-FC96-38C1791AF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18D45-A8F9-45EC-AF47-8E91BE543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9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s://dcc.ligo.org/LIGO-G230054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10.0594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8FD8-0A55-1BDA-FD4C-9CD3EFE11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10" y="1113032"/>
            <a:ext cx="11728580" cy="2387600"/>
          </a:xfrm>
        </p:spPr>
        <p:txBody>
          <a:bodyPr>
            <a:normAutofit/>
          </a:bodyPr>
          <a:lstStyle/>
          <a:p>
            <a:r>
              <a:rPr lang="en-GB" sz="4800" dirty="0"/>
              <a:t>Homodyne Quadrature Interferometer - HoQI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F708F-EC9F-A792-FEC6-BD1015D610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Alexandra Mitchell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C9FBF-22FD-6B7E-7DAA-1B5E8B0F59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17621" b="8585"/>
          <a:stretch/>
        </p:blipFill>
        <p:spPr>
          <a:xfrm>
            <a:off x="8920264" y="3560422"/>
            <a:ext cx="3271736" cy="3296451"/>
          </a:xfrm>
          <a:prstGeom prst="rect">
            <a:avLst/>
          </a:prstGeom>
        </p:spPr>
      </p:pic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0453BBA7-C0E7-81EC-CD04-10833C4008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6870" b="11458"/>
          <a:stretch/>
        </p:blipFill>
        <p:spPr>
          <a:xfrm>
            <a:off x="4706101" y="4056876"/>
            <a:ext cx="3085781" cy="260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1;p16">
            <a:extLst>
              <a:ext uri="{FF2B5EF4-FFF2-40B4-BE49-F238E27FC236}">
                <a16:creationId xmlns:a16="http://schemas.microsoft.com/office/drawing/2014/main" id="{839BFCAB-B5A6-B9B1-F8BA-5E6FF6544A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1403" b="8791"/>
          <a:stretch/>
        </p:blipFill>
        <p:spPr>
          <a:xfrm>
            <a:off x="231710" y="4056889"/>
            <a:ext cx="3182101" cy="260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68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79692-1C0D-FE04-F09E-0EA04E997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1505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12945EE-B4F5-5DAC-233C-39CF0C95FA56}"/>
              </a:ext>
            </a:extLst>
          </p:cNvPr>
          <p:cNvCxnSpPr>
            <a:cxnSpLocks/>
          </p:cNvCxnSpPr>
          <p:nvPr/>
        </p:nvCxnSpPr>
        <p:spPr>
          <a:xfrm flipH="1">
            <a:off x="5472180" y="2166814"/>
            <a:ext cx="623820" cy="89071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BAE99D1-44B9-80B5-823D-F9088AD87446}"/>
              </a:ext>
            </a:extLst>
          </p:cNvPr>
          <p:cNvSpPr txBox="1"/>
          <p:nvPr/>
        </p:nvSpPr>
        <p:spPr>
          <a:xfrm>
            <a:off x="4915483" y="1705149"/>
            <a:ext cx="287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Extra, unknown noise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CB08A9-1B46-A646-8406-74F49F10C432}"/>
              </a:ext>
            </a:extLst>
          </p:cNvPr>
          <p:cNvCxnSpPr>
            <a:cxnSpLocks/>
          </p:cNvCxnSpPr>
          <p:nvPr/>
        </p:nvCxnSpPr>
        <p:spPr>
          <a:xfrm>
            <a:off x="8803290" y="4333009"/>
            <a:ext cx="0" cy="81018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B9EEB6-46ED-1AB3-E886-9249A834ECC3}"/>
              </a:ext>
            </a:extLst>
          </p:cNvPr>
          <p:cNvSpPr txBox="1"/>
          <p:nvPr/>
        </p:nvSpPr>
        <p:spPr>
          <a:xfrm>
            <a:off x="8803290" y="4507266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x5</a:t>
            </a:r>
          </a:p>
        </p:txBody>
      </p:sp>
    </p:spTree>
    <p:extLst>
      <p:ext uri="{BB962C8B-B14F-4D97-AF65-F5344CB8AC3E}">
        <p14:creationId xmlns:p14="http://schemas.microsoft.com/office/powerpoint/2010/main" val="41733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11B37-0726-D144-5ACB-F8E23A2D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HoQI in LIGO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FF4B-59C6-2630-1BF6-DA26686D5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357"/>
            <a:ext cx="10515600" cy="4046606"/>
          </a:xfrm>
        </p:spPr>
        <p:txBody>
          <a:bodyPr/>
          <a:lstStyle/>
          <a:p>
            <a:r>
              <a:rPr lang="en-GB" dirty="0"/>
              <a:t>Cylindrical rotation sensors</a:t>
            </a:r>
          </a:p>
          <a:p>
            <a:pPr lvl="1"/>
            <a:r>
              <a:rPr lang="en-GB" dirty="0"/>
              <a:t>HoQI is the readout mechanism</a:t>
            </a:r>
            <a:br>
              <a:rPr lang="en-GB" dirty="0"/>
            </a:br>
            <a:r>
              <a:rPr lang="en-GB" dirty="0"/>
              <a:t>for these new, compact rotation</a:t>
            </a:r>
            <a:br>
              <a:rPr lang="en-GB" dirty="0"/>
            </a:br>
            <a:r>
              <a:rPr lang="en-GB" dirty="0"/>
              <a:t>sensors</a:t>
            </a:r>
          </a:p>
          <a:p>
            <a:pPr lvl="1"/>
            <a:r>
              <a:rPr lang="en-GB" dirty="0"/>
              <a:t>Want to install these on top of the suspensions in LIGO to measure tilt and correct for this </a:t>
            </a:r>
          </a:p>
          <a:p>
            <a:r>
              <a:rPr lang="en-GB" dirty="0"/>
              <a:t>Suspensions</a:t>
            </a:r>
          </a:p>
          <a:p>
            <a:pPr lvl="1"/>
            <a:r>
              <a:rPr lang="en-GB" dirty="0"/>
              <a:t>Due to their lower noise floor compared to current sensors (OSEMs) they can be used to measure and damp suspension motion 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2EB0BCA-427D-D385-DA8A-DF5EA6BA9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49" y="151797"/>
            <a:ext cx="6618051" cy="33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5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1D23D773-A884-F1CD-7B60-7283A0D1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50"/>
            <a:ext cx="12192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7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7962-AA3E-DBDC-B2D7-7272FC033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532" y="278369"/>
            <a:ext cx="4346222" cy="1325563"/>
          </a:xfrm>
        </p:spPr>
        <p:txBody>
          <a:bodyPr/>
          <a:lstStyle/>
          <a:p>
            <a:pPr algn="ctr"/>
            <a:r>
              <a:rPr lang="en-GB" dirty="0"/>
              <a:t>Currently in use…</a:t>
            </a:r>
          </a:p>
        </p:txBody>
      </p:sp>
      <p:pic>
        <p:nvPicPr>
          <p:cNvPr id="1026" name="Picture 2" descr="Image sent in conversation">
            <a:extLst>
              <a:ext uri="{FF2B5EF4-FFF2-40B4-BE49-F238E27FC236}">
                <a16:creationId xmlns:a16="http://schemas.microsoft.com/office/drawing/2014/main" id="{BADABFF5-2B77-03ED-5C5D-19D5294B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754" y="1436555"/>
            <a:ext cx="334327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miller&#10;&#10;Description automatically generated">
            <a:extLst>
              <a:ext uri="{FF2B5EF4-FFF2-40B4-BE49-F238E27FC236}">
                <a16:creationId xmlns:a16="http://schemas.microsoft.com/office/drawing/2014/main" id="{B53C48DD-ADCD-7EA7-37B9-C5E59CF6A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4" y="3567867"/>
            <a:ext cx="3850433" cy="2887825"/>
          </a:xfrm>
          <a:prstGeom prst="rect">
            <a:avLst/>
          </a:prstGeom>
        </p:spPr>
      </p:pic>
      <p:pic>
        <p:nvPicPr>
          <p:cNvPr id="5" name="Picture 4" descr="A picture containing indoor, items, different, various&#10;&#10;Description automatically generated">
            <a:extLst>
              <a:ext uri="{FF2B5EF4-FFF2-40B4-BE49-F238E27FC236}">
                <a16:creationId xmlns:a16="http://schemas.microsoft.com/office/drawing/2014/main" id="{3CA9CD31-8BD4-3A09-3494-057C94BA4D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29524" r="15833"/>
          <a:stretch/>
        </p:blipFill>
        <p:spPr>
          <a:xfrm>
            <a:off x="322934" y="74894"/>
            <a:ext cx="3795556" cy="2920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8266A0-FCC5-8150-9208-BB17F1D13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491" y="2071792"/>
            <a:ext cx="3270186" cy="2964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5A3B7-DCEB-6AFC-BF80-B8176055F64C}"/>
              </a:ext>
            </a:extLst>
          </p:cNvPr>
          <p:cNvSpPr txBox="1"/>
          <p:nvPr/>
        </p:nvSpPr>
        <p:spPr>
          <a:xfrm>
            <a:off x="8556977" y="5897876"/>
            <a:ext cx="363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Measuring IM in AEI 10m prototype beamsplitter suspension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DA8FC-95A1-D2AA-9030-2D9C10FD7607}"/>
              </a:ext>
            </a:extLst>
          </p:cNvPr>
          <p:cNvSpPr txBox="1"/>
          <p:nvPr/>
        </p:nvSpPr>
        <p:spPr>
          <a:xfrm>
            <a:off x="4565575" y="5118364"/>
            <a:ext cx="363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Readout of Birmingham 6D experiment</a:t>
            </a:r>
          </a:p>
          <a:p>
            <a:pPr algn="ctr"/>
            <a:r>
              <a:rPr lang="en-GB" dirty="0">
                <a:hlinkClick r:id="rId7"/>
              </a:rPr>
              <a:t>https://dcc.ligo.org/LIGO-G2300542</a:t>
            </a:r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FD41F-7497-EE7D-4A54-7DBE17257EF3}"/>
              </a:ext>
            </a:extLst>
          </p:cNvPr>
          <p:cNvSpPr txBox="1"/>
          <p:nvPr/>
        </p:nvSpPr>
        <p:spPr>
          <a:xfrm>
            <a:off x="228605" y="6455692"/>
            <a:ext cx="403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Cylindrical rotation sensor readout at UW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80338-7213-A21F-B4CD-045B24ADDCFC}"/>
              </a:ext>
            </a:extLst>
          </p:cNvPr>
          <p:cNvSpPr txBox="1"/>
          <p:nvPr/>
        </p:nvSpPr>
        <p:spPr>
          <a:xfrm>
            <a:off x="403200" y="2954014"/>
            <a:ext cx="363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Laser frequency stabilisation experiment in Amsterdam</a:t>
            </a:r>
          </a:p>
        </p:txBody>
      </p:sp>
    </p:spTree>
    <p:extLst>
      <p:ext uri="{BB962C8B-B14F-4D97-AF65-F5344CB8AC3E}">
        <p14:creationId xmlns:p14="http://schemas.microsoft.com/office/powerpoint/2010/main" val="202821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42E6-88CC-F172-D58B-4845F1C6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02E9-AC21-8B6C-14BF-A092FC3CA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714875"/>
          </a:xfrm>
        </p:spPr>
        <p:txBody>
          <a:bodyPr/>
          <a:lstStyle/>
          <a:p>
            <a:r>
              <a:rPr lang="en-GB" b="1" dirty="0"/>
              <a:t>Homodyne </a:t>
            </a:r>
            <a:r>
              <a:rPr lang="en-GB" dirty="0"/>
              <a:t>– one frequency of light</a:t>
            </a:r>
            <a:endParaRPr lang="en-GB" b="1" dirty="0"/>
          </a:p>
          <a:p>
            <a:r>
              <a:rPr lang="en-GB" b="1" dirty="0"/>
              <a:t>Quadrature </a:t>
            </a:r>
            <a:r>
              <a:rPr lang="en-GB" dirty="0"/>
              <a:t>– uses multiple readouts and birefringent (polarisation changing) elements (</a:t>
            </a:r>
            <a:r>
              <a:rPr lang="en-GB" dirty="0" err="1"/>
              <a:t>eg</a:t>
            </a:r>
            <a:r>
              <a:rPr lang="en-GB" dirty="0"/>
              <a:t> half/quarter waveplates) to measure changes which are sub-wavelength </a:t>
            </a:r>
            <a:endParaRPr lang="en-GB" b="1" dirty="0"/>
          </a:p>
          <a:p>
            <a:r>
              <a:rPr lang="en-GB" b="1" dirty="0"/>
              <a:t>Interferometer </a:t>
            </a:r>
            <a:r>
              <a:rPr lang="en-GB" dirty="0"/>
              <a:t>– measures relative length changes using the interference of light </a:t>
            </a:r>
            <a:endParaRPr lang="en-GB" b="1" dirty="0"/>
          </a:p>
          <a:p>
            <a:r>
              <a:rPr lang="en-GB" dirty="0"/>
              <a:t>Michelson interferometer (</a:t>
            </a:r>
            <a:r>
              <a:rPr lang="en-GB" dirty="0" err="1"/>
              <a:t>eg</a:t>
            </a:r>
            <a:r>
              <a:rPr lang="en-GB" dirty="0"/>
              <a:t> LIGO) </a:t>
            </a:r>
            <a:r>
              <a:rPr lang="en-GB" dirty="0">
                <a:sym typeface="Wingdings" panose="05000000000000000000" pitchFamily="2" charset="2"/>
              </a:rPr>
              <a:t></a:t>
            </a:r>
          </a:p>
          <a:p>
            <a:r>
              <a:rPr lang="en-GB" dirty="0">
                <a:sym typeface="Wingdings" panose="05000000000000000000" pitchFamily="2" charset="2"/>
              </a:rPr>
              <a:t>Mach-Zehnder interferometer (</a:t>
            </a:r>
            <a:r>
              <a:rPr lang="en-GB" dirty="0" err="1">
                <a:sym typeface="Wingdings" panose="05000000000000000000" pitchFamily="2" charset="2"/>
              </a:rPr>
              <a:t>eg</a:t>
            </a:r>
            <a:r>
              <a:rPr lang="en-GB" dirty="0">
                <a:sym typeface="Wingdings" panose="05000000000000000000" pitchFamily="2" charset="2"/>
              </a:rPr>
              <a:t> HoQI)</a:t>
            </a:r>
            <a:endParaRPr lang="en-GB" dirty="0"/>
          </a:p>
        </p:txBody>
      </p:sp>
      <p:pic>
        <p:nvPicPr>
          <p:cNvPr id="5" name="Picture 4" descr="Chart, diagram, box and whisker chart&#10;&#10;Description automatically generated">
            <a:extLst>
              <a:ext uri="{FF2B5EF4-FFF2-40B4-BE49-F238E27FC236}">
                <a16:creationId xmlns:a16="http://schemas.microsoft.com/office/drawing/2014/main" id="{359D9069-EA1E-F6CC-CF9B-A1F029FF9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3783725"/>
            <a:ext cx="4419600" cy="30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3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D47A-1351-499E-07A3-380D8B2A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1F83-75CA-10BB-6745-939048632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9735"/>
            <a:ext cx="10515600" cy="4085617"/>
          </a:xfrm>
        </p:spPr>
        <p:txBody>
          <a:bodyPr>
            <a:normAutofit/>
          </a:bodyPr>
          <a:lstStyle/>
          <a:p>
            <a:r>
              <a:rPr lang="en-GB" dirty="0"/>
              <a:t>Polarisation – the orientation of oscillations (in light waves)</a:t>
            </a:r>
          </a:p>
          <a:p>
            <a:r>
              <a:rPr lang="en-GB" dirty="0"/>
              <a:t>S polarisation –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electric field polarized perpendicular to the plane of incidence</a:t>
            </a:r>
            <a:endParaRPr lang="en-GB" dirty="0"/>
          </a:p>
          <a:p>
            <a:r>
              <a:rPr lang="en-GB" dirty="0"/>
              <a:t>P polarisation –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electric field polarized parallel to the plane of incidence</a:t>
            </a:r>
          </a:p>
          <a:p>
            <a:r>
              <a:rPr lang="en-US" dirty="0">
                <a:solidFill>
                  <a:srgbClr val="202124"/>
                </a:solidFill>
                <a:latin typeface="Google Sans"/>
              </a:rPr>
              <a:t>Half waveplate – rotates polarization orientation, introduces phase shift of </a:t>
            </a:r>
            <a:r>
              <a:rPr lang="el-GR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en-US" dirty="0">
              <a:solidFill>
                <a:srgbClr val="202124"/>
              </a:solidFill>
              <a:latin typeface="Google Sans"/>
            </a:endParaRPr>
          </a:p>
          <a:p>
            <a:r>
              <a:rPr lang="en-US" dirty="0">
                <a:solidFill>
                  <a:srgbClr val="202124"/>
                </a:solidFill>
                <a:latin typeface="Google Sans"/>
              </a:rPr>
              <a:t>Quarter waveplate – makes linearly polarized light elliptical, introduces phase shift of </a:t>
            </a:r>
            <a:r>
              <a:rPr lang="el-GR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GB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 </a:t>
            </a:r>
          </a:p>
        </p:txBody>
      </p:sp>
      <p:pic>
        <p:nvPicPr>
          <p:cNvPr id="1026" name="Picture 2" descr="Depiction of a linearly polarized wave (left) and standard symbols for linearly polarized light (right).">
            <a:extLst>
              <a:ext uri="{FF2B5EF4-FFF2-40B4-BE49-F238E27FC236}">
                <a16:creationId xmlns:a16="http://schemas.microsoft.com/office/drawing/2014/main" id="{B55C45FA-3636-B9F2-7EB4-78FC8D5C8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9" b="10815"/>
          <a:stretch/>
        </p:blipFill>
        <p:spPr bwMode="auto">
          <a:xfrm>
            <a:off x="6550088" y="68093"/>
            <a:ext cx="5363547" cy="226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8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197F826-C2E6-3C0B-5361-BCFBF49EA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7"/>
          <a:stretch/>
        </p:blipFill>
        <p:spPr>
          <a:xfrm>
            <a:off x="834312" y="996820"/>
            <a:ext cx="10082504" cy="508678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2076D1E-7509-F0DE-A5A4-7CDC948A7639}"/>
              </a:ext>
            </a:extLst>
          </p:cNvPr>
          <p:cNvSpPr/>
          <p:nvPr/>
        </p:nvSpPr>
        <p:spPr>
          <a:xfrm>
            <a:off x="4674637" y="914400"/>
            <a:ext cx="1735494" cy="335902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A802D-76C3-72CC-B5AD-A120B75A110C}"/>
              </a:ext>
            </a:extLst>
          </p:cNvPr>
          <p:cNvSpPr txBox="1"/>
          <p:nvPr/>
        </p:nvSpPr>
        <p:spPr>
          <a:xfrm>
            <a:off x="6531429" y="314235"/>
            <a:ext cx="306588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Filters polarisation so we have one input polarisation (use transmission as better extinction ratio)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89FCC4-07B7-2292-87A7-1725A2E05953}"/>
              </a:ext>
            </a:extLst>
          </p:cNvPr>
          <p:cNvCxnSpPr>
            <a:cxnSpLocks/>
          </p:cNvCxnSpPr>
          <p:nvPr/>
        </p:nvCxnSpPr>
        <p:spPr>
          <a:xfrm flipH="1">
            <a:off x="7417837" y="1514564"/>
            <a:ext cx="307910" cy="10031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EA50214-D9B5-757C-D156-1B19CD376B97}"/>
              </a:ext>
            </a:extLst>
          </p:cNvPr>
          <p:cNvSpPr/>
          <p:nvPr/>
        </p:nvSpPr>
        <p:spPr>
          <a:xfrm rot="5400000">
            <a:off x="5710335" y="3499002"/>
            <a:ext cx="1735494" cy="335902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53D6046-6AFF-7EEE-BEE7-703EB728C033}"/>
              </a:ext>
            </a:extLst>
          </p:cNvPr>
          <p:cNvSpPr/>
          <p:nvPr/>
        </p:nvSpPr>
        <p:spPr>
          <a:xfrm>
            <a:off x="6529862" y="2197149"/>
            <a:ext cx="712259" cy="335902"/>
          </a:xfrm>
          <a:prstGeom prst="rightArrow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0B0B71-C68A-C44A-8D26-53A2CB65CE76}"/>
              </a:ext>
            </a:extLst>
          </p:cNvPr>
          <p:cNvSpPr/>
          <p:nvPr/>
        </p:nvSpPr>
        <p:spPr>
          <a:xfrm rot="5400000">
            <a:off x="5907821" y="5405464"/>
            <a:ext cx="712259" cy="335902"/>
          </a:xfrm>
          <a:prstGeom prst="rightArrow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96748D1-3C17-E91E-8DB6-701A452F4BBD}"/>
              </a:ext>
            </a:extLst>
          </p:cNvPr>
          <p:cNvSpPr/>
          <p:nvPr/>
        </p:nvSpPr>
        <p:spPr>
          <a:xfrm>
            <a:off x="6885991" y="4307761"/>
            <a:ext cx="712259" cy="335902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48811-F8D7-5122-A3AA-2A2067C3F6D2}"/>
              </a:ext>
            </a:extLst>
          </p:cNvPr>
          <p:cNvSpPr txBox="1"/>
          <p:nvPr/>
        </p:nvSpPr>
        <p:spPr>
          <a:xfrm>
            <a:off x="7598250" y="2616882"/>
            <a:ext cx="236064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Rotates polarisation so that there is 50:50 s:p polarisation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96768E-42BA-EE15-2B1C-E779A1FF93DD}"/>
              </a:ext>
            </a:extLst>
          </p:cNvPr>
          <p:cNvCxnSpPr>
            <a:cxnSpLocks/>
          </p:cNvCxnSpPr>
          <p:nvPr/>
        </p:nvCxnSpPr>
        <p:spPr>
          <a:xfrm flipH="1">
            <a:off x="7943451" y="3540212"/>
            <a:ext cx="307910" cy="11298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089E129-42B8-8AB3-C90D-3CA5D159F1BE}"/>
              </a:ext>
            </a:extLst>
          </p:cNvPr>
          <p:cNvSpPr txBox="1"/>
          <p:nvPr/>
        </p:nvSpPr>
        <p:spPr>
          <a:xfrm>
            <a:off x="7725747" y="5541004"/>
            <a:ext cx="350364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Because there is equal power in s:p the polarising beamsplitter splits the beam equally and each arm has one polarisation 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1922C-FB3A-205A-AFDF-08115CBF0938}"/>
              </a:ext>
            </a:extLst>
          </p:cNvPr>
          <p:cNvSpPr txBox="1"/>
          <p:nvPr/>
        </p:nvSpPr>
        <p:spPr>
          <a:xfrm>
            <a:off x="10204218" y="3156168"/>
            <a:ext cx="190419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When L2 and L1 are not the same, a phase difference is introduced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3F9408C-3457-DC79-F64F-5E7A09A5F5E8}"/>
              </a:ext>
            </a:extLst>
          </p:cNvPr>
          <p:cNvSpPr/>
          <p:nvPr/>
        </p:nvSpPr>
        <p:spPr>
          <a:xfrm>
            <a:off x="8318283" y="4356497"/>
            <a:ext cx="712259" cy="335902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197F826-C2E6-3C0B-5361-BCFBF49EA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7"/>
          <a:stretch/>
        </p:blipFill>
        <p:spPr>
          <a:xfrm>
            <a:off x="834312" y="996820"/>
            <a:ext cx="10082504" cy="508678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EA50214-D9B5-757C-D156-1B19CD376B97}"/>
              </a:ext>
            </a:extLst>
          </p:cNvPr>
          <p:cNvSpPr/>
          <p:nvPr/>
        </p:nvSpPr>
        <p:spPr>
          <a:xfrm rot="16200000">
            <a:off x="5648291" y="3545158"/>
            <a:ext cx="1735494" cy="335902"/>
          </a:xfrm>
          <a:prstGeom prst="right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4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96748D1-3C17-E91E-8DB6-701A452F4BBD}"/>
              </a:ext>
            </a:extLst>
          </p:cNvPr>
          <p:cNvSpPr/>
          <p:nvPr/>
        </p:nvSpPr>
        <p:spPr>
          <a:xfrm rot="5400000">
            <a:off x="8613806" y="3994176"/>
            <a:ext cx="712259" cy="335902"/>
          </a:xfrm>
          <a:prstGeom prst="rightArrow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0B66FD8-2C90-C7AC-4CF3-73A3A3C74EC3}"/>
              </a:ext>
            </a:extLst>
          </p:cNvPr>
          <p:cNvCxnSpPr>
            <a:cxnSpLocks/>
          </p:cNvCxnSpPr>
          <p:nvPr/>
        </p:nvCxnSpPr>
        <p:spPr>
          <a:xfrm flipV="1">
            <a:off x="4774164" y="5153134"/>
            <a:ext cx="0" cy="921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089E129-42B8-8AB3-C90D-3CA5D159F1BE}"/>
              </a:ext>
            </a:extLst>
          </p:cNvPr>
          <p:cNvSpPr txBox="1"/>
          <p:nvPr/>
        </p:nvSpPr>
        <p:spPr>
          <a:xfrm>
            <a:off x="3870704" y="5861180"/>
            <a:ext cx="268863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Introduces phase delay to one polarisation/beam from one arm of </a:t>
            </a:r>
            <a:r>
              <a:rPr lang="el-GR" dirty="0"/>
              <a:t>λ</a:t>
            </a:r>
            <a:r>
              <a:rPr lang="en-GB" dirty="0"/>
              <a:t>/4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1922C-FB3A-205A-AFDF-08115CBF0938}"/>
              </a:ext>
            </a:extLst>
          </p:cNvPr>
          <p:cNvSpPr txBox="1"/>
          <p:nvPr/>
        </p:nvSpPr>
        <p:spPr>
          <a:xfrm>
            <a:off x="8178390" y="5554194"/>
            <a:ext cx="251218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As the beams are in orthogonal polarisation states, they do not interfere here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3F9408C-3457-DC79-F64F-5E7A09A5F5E8}"/>
              </a:ext>
            </a:extLst>
          </p:cNvPr>
          <p:cNvSpPr/>
          <p:nvPr/>
        </p:nvSpPr>
        <p:spPr>
          <a:xfrm rot="10800000">
            <a:off x="9671222" y="4450731"/>
            <a:ext cx="712259" cy="335902"/>
          </a:xfrm>
          <a:prstGeom prst="righ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DEC45AA-2C29-21E4-D7D7-95B29A6843B2}"/>
              </a:ext>
            </a:extLst>
          </p:cNvPr>
          <p:cNvSpPr/>
          <p:nvPr/>
        </p:nvSpPr>
        <p:spPr>
          <a:xfrm rot="10800000">
            <a:off x="6875239" y="4412905"/>
            <a:ext cx="1735494" cy="335902"/>
          </a:xfrm>
          <a:prstGeom prst="right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4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947BFEBD-B0D9-BD4A-82F4-BF1B65BF5E80}"/>
              </a:ext>
            </a:extLst>
          </p:cNvPr>
          <p:cNvSpPr/>
          <p:nvPr/>
        </p:nvSpPr>
        <p:spPr>
          <a:xfrm rot="10800000">
            <a:off x="4899993" y="4985183"/>
            <a:ext cx="1196007" cy="335902"/>
          </a:xfrm>
          <a:prstGeom prst="right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4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21BB4D79-FAE5-9AC9-279E-A5E40820153B}"/>
              </a:ext>
            </a:extLst>
          </p:cNvPr>
          <p:cNvSpPr/>
          <p:nvPr/>
        </p:nvSpPr>
        <p:spPr>
          <a:xfrm rot="10800000">
            <a:off x="4899992" y="2396414"/>
            <a:ext cx="928500" cy="335902"/>
          </a:xfrm>
          <a:prstGeom prst="rightArrow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D0A3A02-9A4B-09A2-61BF-2B579E07DCBA}"/>
              </a:ext>
            </a:extLst>
          </p:cNvPr>
          <p:cNvSpPr/>
          <p:nvPr/>
        </p:nvSpPr>
        <p:spPr>
          <a:xfrm rot="10800000">
            <a:off x="1528284" y="4709930"/>
            <a:ext cx="928500" cy="335902"/>
          </a:xfrm>
          <a:prstGeom prst="rightArrow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9E90486-9AB3-A879-D9C5-CEFC84DFFEB0}"/>
              </a:ext>
            </a:extLst>
          </p:cNvPr>
          <p:cNvSpPr/>
          <p:nvPr/>
        </p:nvSpPr>
        <p:spPr>
          <a:xfrm rot="16200000">
            <a:off x="2476340" y="3900273"/>
            <a:ext cx="928500" cy="335902"/>
          </a:xfrm>
          <a:prstGeom prst="rightArrow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6426126A-8E95-FC3A-5621-D636A0962DA5}"/>
              </a:ext>
            </a:extLst>
          </p:cNvPr>
          <p:cNvSpPr/>
          <p:nvPr/>
        </p:nvSpPr>
        <p:spPr>
          <a:xfrm>
            <a:off x="6127683" y="2396414"/>
            <a:ext cx="335902" cy="33590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A820AAD2-E66C-71F0-BA6E-47046903F519}"/>
              </a:ext>
            </a:extLst>
          </p:cNvPr>
          <p:cNvSpPr/>
          <p:nvPr/>
        </p:nvSpPr>
        <p:spPr>
          <a:xfrm>
            <a:off x="2760877" y="4649280"/>
            <a:ext cx="335902" cy="33590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EFA0AE4-7187-98B0-0DA8-742B480F8C0F}"/>
              </a:ext>
            </a:extLst>
          </p:cNvPr>
          <p:cNvSpPr/>
          <p:nvPr/>
        </p:nvSpPr>
        <p:spPr>
          <a:xfrm rot="10800000">
            <a:off x="3373151" y="4114829"/>
            <a:ext cx="1196007" cy="335902"/>
          </a:xfrm>
          <a:prstGeom prst="right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4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1964E9-6F3F-0933-C241-BE5FE2AAF46B}"/>
              </a:ext>
            </a:extLst>
          </p:cNvPr>
          <p:cNvSpPr txBox="1"/>
          <p:nvPr/>
        </p:nvSpPr>
        <p:spPr>
          <a:xfrm>
            <a:off x="2980146" y="2268945"/>
            <a:ext cx="8117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Sin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430478-4D53-20FA-FD4A-F81EB230ED93}"/>
              </a:ext>
            </a:extLst>
          </p:cNvPr>
          <p:cNvSpPr txBox="1"/>
          <p:nvPr/>
        </p:nvSpPr>
        <p:spPr>
          <a:xfrm>
            <a:off x="1802470" y="2845361"/>
            <a:ext cx="8117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EA6404-9798-F1B0-EC45-9B695A0EFDEB}"/>
              </a:ext>
            </a:extLst>
          </p:cNvPr>
          <p:cNvSpPr txBox="1"/>
          <p:nvPr/>
        </p:nvSpPr>
        <p:spPr>
          <a:xfrm>
            <a:off x="607753" y="3806614"/>
            <a:ext cx="98646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-Cos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C36B15-B561-36C9-8C14-2D026296A438}"/>
              </a:ext>
            </a:extLst>
          </p:cNvPr>
          <p:cNvSpPr txBox="1"/>
          <p:nvPr/>
        </p:nvSpPr>
        <p:spPr>
          <a:xfrm>
            <a:off x="7073835" y="3170880"/>
            <a:ext cx="23606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Rotates polarisation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A0197A-3C7F-4FBC-3F80-FE8F552AD20F}"/>
              </a:ext>
            </a:extLst>
          </p:cNvPr>
          <p:cNvCxnSpPr>
            <a:cxnSpLocks/>
          </p:cNvCxnSpPr>
          <p:nvPr/>
        </p:nvCxnSpPr>
        <p:spPr>
          <a:xfrm>
            <a:off x="7240556" y="3540212"/>
            <a:ext cx="502430" cy="9780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4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482" t="3663" r="4241" b="4769"/>
          <a:stretch/>
        </p:blipFill>
        <p:spPr>
          <a:xfrm>
            <a:off x="1658842" y="1500126"/>
            <a:ext cx="3333894" cy="24846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00" t="8210" r="5500" b="5119"/>
          <a:stretch/>
        </p:blipFill>
        <p:spPr>
          <a:xfrm>
            <a:off x="6084313" y="3664564"/>
            <a:ext cx="4839963" cy="174918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038" y="5508428"/>
            <a:ext cx="3607501" cy="11127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24421" y="2367170"/>
            <a:ext cx="166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Photodiode measurements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35250" y="5880142"/>
                <a:ext cx="16655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Extracting </a:t>
                </a:r>
                <a14:m>
                  <m:oMath xmlns:m="http://schemas.openxmlformats.org/officeDocument/2006/math">
                    <m:r>
                      <a:rPr lang="en-GB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50" y="5880142"/>
                <a:ext cx="1665516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522291" y="4354489"/>
            <a:ext cx="14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Manipulation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F4576028-4FE6-C305-377A-B44E4CBD25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429" y="346951"/>
                <a:ext cx="11195141" cy="132556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50000"/>
                  </a:lnSpc>
                </a:pPr>
                <a:r>
                  <a:rPr lang="en-GB" dirty="0"/>
                  <a:t>Extracting </a:t>
                </a:r>
                <a14:m>
                  <m:oMath xmlns:m="http://schemas.openxmlformats.org/officeDocument/2006/math">
                    <m:r>
                      <a:rPr lang="en-GB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GB" dirty="0"/>
                  <a:t> from HoQI </a:t>
                </a:r>
              </a:p>
            </p:txBody>
          </p:sp>
        </mc:Choice>
        <mc:Fallback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F4576028-4FE6-C305-377A-B44E4CBD2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9" y="346951"/>
                <a:ext cx="11195141" cy="13255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364109F5-3FDF-948C-A8D9-3DC0426413A8}"/>
              </a:ext>
            </a:extLst>
          </p:cNvPr>
          <p:cNvSpPr/>
          <p:nvPr/>
        </p:nvSpPr>
        <p:spPr>
          <a:xfrm rot="1919229">
            <a:off x="5080268" y="3567220"/>
            <a:ext cx="943587" cy="2791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73A2C38-1B2D-E970-7103-B3133F10BEB9}"/>
              </a:ext>
            </a:extLst>
          </p:cNvPr>
          <p:cNvSpPr/>
          <p:nvPr/>
        </p:nvSpPr>
        <p:spPr>
          <a:xfrm rot="8619630">
            <a:off x="5103053" y="5091850"/>
            <a:ext cx="943587" cy="2791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7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9272873-B533-DAC1-8C64-A651E458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90" y="571029"/>
            <a:ext cx="5818624" cy="571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4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4EE73E-1A2E-4ED8-BAE5-4EAA37DA4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3" y="206407"/>
            <a:ext cx="10606488" cy="581948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F18F70-DFA7-4064-ABE1-0E31D845B1FD}"/>
              </a:ext>
            </a:extLst>
          </p:cNvPr>
          <p:cNvCxnSpPr>
            <a:cxnSpLocks/>
          </p:cNvCxnSpPr>
          <p:nvPr/>
        </p:nvCxnSpPr>
        <p:spPr>
          <a:xfrm flipH="1">
            <a:off x="3418827" y="881593"/>
            <a:ext cx="623820" cy="89071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B74A2C5-225D-41C5-A300-FF586F12ECEC}"/>
              </a:ext>
            </a:extLst>
          </p:cNvPr>
          <p:cNvSpPr txBox="1"/>
          <p:nvPr/>
        </p:nvSpPr>
        <p:spPr>
          <a:xfrm>
            <a:off x="4042647" y="400351"/>
            <a:ext cx="1867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Temperature,</a:t>
            </a:r>
          </a:p>
          <a:p>
            <a:r>
              <a:rPr lang="en-GB" sz="2400" dirty="0"/>
              <a:t> Air Pressure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9E434F-8381-4F6D-BD65-65A93840CE4A}"/>
              </a:ext>
            </a:extLst>
          </p:cNvPr>
          <p:cNvCxnSpPr>
            <a:cxnSpLocks/>
          </p:cNvCxnSpPr>
          <p:nvPr/>
        </p:nvCxnSpPr>
        <p:spPr>
          <a:xfrm>
            <a:off x="7947031" y="2758997"/>
            <a:ext cx="855784" cy="11102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CB389F-0507-482B-AD27-DCA3C8DCC7DA}"/>
              </a:ext>
            </a:extLst>
          </p:cNvPr>
          <p:cNvSpPr txBox="1"/>
          <p:nvPr/>
        </p:nvSpPr>
        <p:spPr>
          <a:xfrm>
            <a:off x="7315669" y="1851023"/>
            <a:ext cx="2330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Table mechanical</a:t>
            </a:r>
          </a:p>
          <a:p>
            <a:r>
              <a:rPr lang="en-GB" sz="2400" dirty="0"/>
              <a:t>resonance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2F7429-F93B-45AF-AEF0-A54C61D14B28}"/>
              </a:ext>
            </a:extLst>
          </p:cNvPr>
          <p:cNvCxnSpPr>
            <a:cxnSpLocks/>
          </p:cNvCxnSpPr>
          <p:nvPr/>
        </p:nvCxnSpPr>
        <p:spPr>
          <a:xfrm flipH="1">
            <a:off x="4965040" y="2294115"/>
            <a:ext cx="621721" cy="109438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529D09-08C2-43F2-BCEE-2FE6CEE01F6C}"/>
              </a:ext>
            </a:extLst>
          </p:cNvPr>
          <p:cNvSpPr txBox="1"/>
          <p:nvPr/>
        </p:nvSpPr>
        <p:spPr>
          <a:xfrm>
            <a:off x="4988115" y="1526685"/>
            <a:ext cx="2193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Frequency /</a:t>
            </a:r>
          </a:p>
          <a:p>
            <a:r>
              <a:rPr lang="en-GB" sz="2400" dirty="0"/>
              <a:t>Electronic Noise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53376E-6F24-4101-9285-ABFAC97A0DDC}"/>
              </a:ext>
            </a:extLst>
          </p:cNvPr>
          <p:cNvSpPr/>
          <p:nvPr/>
        </p:nvSpPr>
        <p:spPr>
          <a:xfrm>
            <a:off x="2317041" y="6332834"/>
            <a:ext cx="6901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S Cooper et.al Class. Quantum Grav. 35 (2018) 095007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3424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61B9B-633A-EAC9-588C-47CA5BF3C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01" y="396374"/>
            <a:ext cx="11521597" cy="6271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E740F-1DEE-593C-349D-763C0AF713E5}"/>
              </a:ext>
            </a:extLst>
          </p:cNvPr>
          <p:cNvSpPr txBox="1"/>
          <p:nvPr/>
        </p:nvSpPr>
        <p:spPr>
          <a:xfrm>
            <a:off x="80865" y="64616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Cooper 2018, </a:t>
            </a:r>
            <a:r>
              <a:rPr lang="en-GB" dirty="0">
                <a:hlinkClick r:id="rId3"/>
              </a:rPr>
              <a:t>https://arxiv.org/abs/1710.05943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87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398</Words>
  <Application>Microsoft Office PowerPoint</Application>
  <PresentationFormat>Widescreen</PresentationFormat>
  <Paragraphs>53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Google Sans</vt:lpstr>
      <vt:lpstr>Open Sans</vt:lpstr>
      <vt:lpstr>Office Theme</vt:lpstr>
      <vt:lpstr>Homodyne Quadrature Interferometer - HoQI</vt:lpstr>
      <vt:lpstr>What is it?</vt:lpstr>
      <vt:lpstr>Basic optics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HoQI in LIGO</vt:lpstr>
      <vt:lpstr>PowerPoint Presentation</vt:lpstr>
      <vt:lpstr>Currently in use…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Homodyne Quadrature Interferometer - HoQI</dc:title>
  <dc:creator>Alex Mitchell</dc:creator>
  <cp:lastModifiedBy>Alex Mitchell</cp:lastModifiedBy>
  <cp:revision>3</cp:revision>
  <dcterms:created xsi:type="dcterms:W3CDTF">2023-03-27T22:39:19Z</dcterms:created>
  <dcterms:modified xsi:type="dcterms:W3CDTF">2023-03-28T18:59:13Z</dcterms:modified>
</cp:coreProperties>
</file>