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78" r:id="rId23"/>
    <p:sldId id="281" r:id="rId24"/>
    <p:sldId id="282" r:id="rId25"/>
    <p:sldId id="283" r:id="rId26"/>
    <p:sldId id="284" r:id="rId27"/>
    <p:sldId id="285" r:id="rId28"/>
    <p:sldId id="279" r:id="rId29"/>
    <p:sldId id="280" r:id="rId30"/>
    <p:sldId id="286" r:id="rId31"/>
    <p:sldId id="287" r:id="rId32"/>
    <p:sldId id="288" r:id="rId33"/>
    <p:sldId id="273" r:id="rId34"/>
    <p:sldId id="274" r:id="rId35"/>
    <p:sldId id="289" r:id="rId36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38"/>
      <p:bold r:id="rId39"/>
      <p:italic r:id="rId40"/>
      <p:boldItalic r:id="rId41"/>
    </p:embeddedFont>
    <p:embeddedFont>
      <p:font typeface="Helvetica Neue Light" panose="02000403000000020004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60"/>
  </p:normalViewPr>
  <p:slideViewPr>
    <p:cSldViewPr snapToGrid="0">
      <p:cViewPr varScale="1">
        <p:scale>
          <a:sx n="158" d="100"/>
          <a:sy n="158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9725fe9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79725fe9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23b4ba377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123b4ba377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14 min; Power law + peak (pp),  BGP binned gaussian process, FM flexible mixtures, PS power-law + spline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23b4ba377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123b4ba377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 min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f572bd667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f572bd667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f572bd667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f572bd667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f572bd667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f572bd667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f572bd667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f572bd667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6edf0201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6edf0201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 min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79725fe93c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79725fe93c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5cfd8f9f13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5cfd8f9f13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Full Power in the arm cavities: 750 kW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Frequency-dependent Squeezing* level of 6 dB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Masses with 2x lower coating thermal noise*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cfd8f9f1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5cfd8f9f1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79725fe93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79725fe93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5cfd8f9f1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5cfd8f9f1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595959"/>
                </a:solidFill>
              </a:rPr>
              <a:t>24 With a nominal period of 2 years for installation and commissioning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5cfd8f9f1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5cfd8f9f1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66cadcbe7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66cadcbe7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26 min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66cadcbe7f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66cadcbe7f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 min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5cfd8f9f1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5cfd8f9f1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36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5cfd8f9f1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5cfd8f9f1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38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123b4ba377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123b4ba377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5cfd8f9f1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5cfd8f9f1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66cadcbe7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66cadcbe7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 min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79725fe93c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79725fe93c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 min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85a7c413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85a7c413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min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5cfd8f9f1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5cfd8f9f1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26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79725fe93c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79725fe93c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 min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5cfd8f9f1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5cfd8f9f1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5cfd8f9f1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5cfd8f9f1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34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66cadcbe7f_0_1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266cadcbe7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6edf020146_0_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6edf02014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9725fe93c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79725fe93c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min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23b4ba37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123b4ba37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min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61248731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61248731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min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3adc7d112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23adc7d112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 min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66cadcbe7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66cadcbe7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8971" y="4749911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>
  <p:cSld name="TITLE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736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889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028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181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4437983" y="4878958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156" y="108831"/>
            <a:ext cx="1873560" cy="708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op">
  <p:cSld name="Title - Top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339453" y="133945"/>
            <a:ext cx="6465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14" descr="ima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25128" cy="74890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751093" y="4889004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1454150" y="-53578"/>
            <a:ext cx="723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7037325" y="4749451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498971" y="4749911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1911900" y="4230575"/>
            <a:ext cx="5998800" cy="6051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>
  <p:cSld name="TITLE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44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584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736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889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028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181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body" idx="1"/>
          </p:nvPr>
        </p:nvSpPr>
        <p:spPr>
          <a:xfrm>
            <a:off x="892969" y="2652117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21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Helvetica Neue"/>
              <a:buChar char="•"/>
              <a:defRPr sz="23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4437983" y="4878958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156" y="108831"/>
            <a:ext cx="1873560" cy="708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op">
  <p:cSld name="Title - Top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>
            <a:spLocks noGrp="1"/>
          </p:cNvSpPr>
          <p:nvPr>
            <p:ph type="title"/>
          </p:nvPr>
        </p:nvSpPr>
        <p:spPr>
          <a:xfrm>
            <a:off x="1339453" y="133945"/>
            <a:ext cx="6465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29" descr="ima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25128" cy="74890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9"/>
          <p:cNvSpPr txBox="1">
            <a:spLocks noGrp="1"/>
          </p:cNvSpPr>
          <p:nvPr>
            <p:ph type="sldNum" idx="12"/>
          </p:nvPr>
        </p:nvSpPr>
        <p:spPr>
          <a:xfrm>
            <a:off x="8751093" y="4889004"/>
            <a:ext cx="258900" cy="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1454150" y="-53578"/>
            <a:ext cx="723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»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–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4639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04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»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sldNum" idx="12"/>
          </p:nvPr>
        </p:nvSpPr>
        <p:spPr>
          <a:xfrm>
            <a:off x="7037325" y="4749451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911900" y="4230575"/>
            <a:ext cx="5998800" cy="6051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7" y="0"/>
            <a:ext cx="1088138" cy="78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7" y="0"/>
            <a:ext cx="1088138" cy="78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88650" y="0"/>
            <a:ext cx="1500692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80024" y="439085"/>
            <a:ext cx="1200646" cy="5486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observing.docs.ligo.org/pla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hyperlink" Target="https://doi.org/10.3847/2041-8213/acdac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1"/>
          <p:cNvSpPr txBox="1">
            <a:spLocks noGrp="1"/>
          </p:cNvSpPr>
          <p:nvPr>
            <p:ph type="sldNum" idx="12"/>
          </p:nvPr>
        </p:nvSpPr>
        <p:spPr>
          <a:xfrm>
            <a:off x="8498971" y="4749911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3125" tIns="93125" rIns="93125" bIns="931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70" dirty="0"/>
              <a:t>Gravitational-wave astronomy:</a:t>
            </a:r>
            <a:br>
              <a:rPr lang="en" sz="4570" dirty="0"/>
            </a:br>
            <a:r>
              <a:rPr lang="en" sz="4570" dirty="0"/>
              <a:t>Progress &amp; Prospects</a:t>
            </a:r>
            <a:endParaRPr sz="4570" dirty="0"/>
          </a:p>
        </p:txBody>
      </p:sp>
      <p:sp>
        <p:nvSpPr>
          <p:cNvPr id="133" name="Google Shape;133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Patrick Brady,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University of Wisconsin-Milwaukee</a:t>
            </a:r>
            <a:endParaRPr sz="1800"/>
          </a:p>
        </p:txBody>
      </p:sp>
      <p:sp>
        <p:nvSpPr>
          <p:cNvPr id="134" name="Google Shape;134;p31"/>
          <p:cNvSpPr txBox="1"/>
          <p:nvPr/>
        </p:nvSpPr>
        <p:spPr>
          <a:xfrm>
            <a:off x="1240800" y="3810000"/>
            <a:ext cx="6684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2"/>
                </a:solidFill>
              </a:rPr>
              <a:t>Symposium on Gravitational Waves</a:t>
            </a:r>
            <a:endParaRPr sz="24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2"/>
                </a:solidFill>
              </a:rPr>
              <a:t>3 June 2024</a:t>
            </a:r>
            <a:endParaRPr sz="2400" dirty="0"/>
          </a:p>
        </p:txBody>
      </p:sp>
      <p:sp>
        <p:nvSpPr>
          <p:cNvPr id="135" name="Google Shape;135;p31"/>
          <p:cNvSpPr txBox="1"/>
          <p:nvPr/>
        </p:nvSpPr>
        <p:spPr>
          <a:xfrm>
            <a:off x="2706450" y="4653300"/>
            <a:ext cx="3731100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/>
              <a:t>https://</a:t>
            </a:r>
            <a:r>
              <a:rPr lang="en" sz="1300" dirty="0" err="1"/>
              <a:t>dcc.ligo.org</a:t>
            </a:r>
            <a:r>
              <a:rPr lang="en" sz="1300" dirty="0"/>
              <a:t>/</a:t>
            </a:r>
            <a:r>
              <a:rPr lang="en-US" sz="1300" dirty="0"/>
              <a:t>G2401204</a:t>
            </a:r>
            <a:endParaRPr sz="1300" dirty="0"/>
          </a:p>
        </p:txBody>
      </p:sp>
      <p:pic>
        <p:nvPicPr>
          <p:cNvPr id="136" name="Google Shape;1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72" y="4256722"/>
            <a:ext cx="773737" cy="7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0351" y="158524"/>
            <a:ext cx="773725" cy="54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7022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one to many: measuring populations</a:t>
            </a:r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58" name="Google Shape;25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7725"/>
            <a:ext cx="8839204" cy="303416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0"/>
          <p:cNvSpPr txBox="1"/>
          <p:nvPr/>
        </p:nvSpPr>
        <p:spPr>
          <a:xfrm>
            <a:off x="206575" y="4055125"/>
            <a:ext cx="87849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rmAutofit lnSpcReduction="10000"/>
          </a:bodyPr>
          <a:lstStyle/>
          <a:p>
            <a:pPr marL="29210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300"/>
              <a:t>Merger rate density as a function of primary mass using 3 non-parametric models compared to the power-law+peak (pp) model.</a:t>
            </a:r>
            <a:endParaRPr sz="2300"/>
          </a:p>
        </p:txBody>
      </p:sp>
      <p:sp>
        <p:nvSpPr>
          <p:cNvPr id="260" name="Google Shape;260;p40"/>
          <p:cNvSpPr txBox="1"/>
          <p:nvPr/>
        </p:nvSpPr>
        <p:spPr>
          <a:xfrm>
            <a:off x="4554400" y="1255850"/>
            <a:ext cx="3000000" cy="58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LIGO-Virgo-KAGRA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Phys. Rev. X 13, 011048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The fourth observing run (O4)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1"/>
          <p:cNvSpPr txBox="1">
            <a:spLocks noGrp="1"/>
          </p:cNvSpPr>
          <p:nvPr>
            <p:ph type="sldNum" idx="12"/>
          </p:nvPr>
        </p:nvSpPr>
        <p:spPr>
          <a:xfrm>
            <a:off x="8481321" y="4487861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67" name="Google Shape;267;p41"/>
          <p:cNvSpPr txBox="1">
            <a:spLocks noGrp="1"/>
          </p:cNvSpPr>
          <p:nvPr>
            <p:ph type="body" idx="1"/>
          </p:nvPr>
        </p:nvSpPr>
        <p:spPr>
          <a:xfrm>
            <a:off x="241550" y="1152475"/>
            <a:ext cx="82398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r>
              <a:rPr lang="en" dirty="0"/>
              <a:t>O4a: 24 May 2023 – 16 Jan 2024, LIGO and KAGRA for 1 month</a:t>
            </a:r>
          </a:p>
          <a:p>
            <a:r>
              <a:rPr lang="en-US" dirty="0"/>
              <a:t>O4b: 10 April 2024 – Feb 2025, LIGO and Virgo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Binary detection rates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O3 ~ 1 / 5 days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O4 ~ 1 / (2.8 days)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Improved public alerts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Localization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Classification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Latency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Early-warning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Low-significance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Improved sensitivity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&gt; 150Mpc BNS range</a:t>
            </a:r>
            <a:endParaRPr dirty="0"/>
          </a:p>
        </p:txBody>
      </p:sp>
      <p:pic>
        <p:nvPicPr>
          <p:cNvPr id="268" name="Google Shape;26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175" y="1890281"/>
            <a:ext cx="5486403" cy="285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Masses in the stellar graveyard</a:t>
            </a:r>
            <a:endParaRPr/>
          </a:p>
        </p:txBody>
      </p:sp>
      <p:sp>
        <p:nvSpPr>
          <p:cNvPr id="274" name="Google Shape;274;p4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75" name="Google Shape;275;p42"/>
          <p:cNvPicPr preferRelativeResize="0"/>
          <p:nvPr/>
        </p:nvPicPr>
        <p:blipFill rotWithShape="1">
          <a:blip r:embed="rId3">
            <a:alphaModFix/>
          </a:blip>
          <a:srcRect t="9461"/>
          <a:stretch/>
        </p:blipFill>
        <p:spPr>
          <a:xfrm>
            <a:off x="841175" y="1114975"/>
            <a:ext cx="7461652" cy="387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82" name="Google Shape;2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34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89" name="Google Shape;28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800" y="11425"/>
            <a:ext cx="9144003" cy="512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4"/>
          <p:cNvPicPr preferRelativeResize="0"/>
          <p:nvPr/>
        </p:nvPicPr>
        <p:blipFill rotWithShape="1">
          <a:blip r:embed="rId4">
            <a:alphaModFix/>
          </a:blip>
          <a:srcRect l="69797" t="54922" b="26959"/>
          <a:stretch/>
        </p:blipFill>
        <p:spPr>
          <a:xfrm>
            <a:off x="6348250" y="2972375"/>
            <a:ext cx="2761723" cy="93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GW230529 - Properties</a:t>
            </a:r>
            <a:endParaRPr/>
          </a:p>
        </p:txBody>
      </p:sp>
      <p:sp>
        <p:nvSpPr>
          <p:cNvPr id="296" name="Google Shape;296;p4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97" name="Google Shape;29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0" y="1017725"/>
            <a:ext cx="4125776" cy="41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976" y="1170125"/>
            <a:ext cx="4386017" cy="327816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5"/>
          <p:cNvSpPr txBox="1"/>
          <p:nvPr/>
        </p:nvSpPr>
        <p:spPr>
          <a:xfrm>
            <a:off x="4428825" y="4409275"/>
            <a:ext cx="434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LIGO-Virgo-KAGRA COllaboration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https://arxiv.org/abs/2404.04248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Binary neutron star mergers</a:t>
            </a:r>
            <a:endParaRPr dirty="0"/>
          </a:p>
        </p:txBody>
      </p:sp>
      <p:sp>
        <p:nvSpPr>
          <p:cNvPr id="305" name="Google Shape;305;p4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06" name="Google Shape;306;p46"/>
          <p:cNvSpPr txBox="1">
            <a:spLocks noGrp="1"/>
          </p:cNvSpPr>
          <p:nvPr>
            <p:ph type="body" idx="1"/>
          </p:nvPr>
        </p:nvSpPr>
        <p:spPr>
          <a:xfrm>
            <a:off x="552850" y="1184275"/>
            <a:ext cx="80328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GW170817 &amp;  GW190425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Binary neutron star (BNS) merger waves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O4a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Doubled spacetime volume searched, no new BNS events.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Based on O1+O2+O3 rates, expected ~ 0.4 - 7 new events.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O4b (using public information)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Using naive O123+O4a rates, expect 0.2 - 3.5 new events in O4b. 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other observational results</a:t>
            </a:r>
            <a:endParaRPr/>
          </a:p>
        </p:txBody>
      </p:sp>
      <p:sp>
        <p:nvSpPr>
          <p:cNvPr id="314" name="Google Shape;314;p4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15" name="Google Shape;31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2222" y="3567675"/>
            <a:ext cx="2345436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7"/>
          <p:cNvSpPr txBox="1"/>
          <p:nvPr/>
        </p:nvSpPr>
        <p:spPr>
          <a:xfrm>
            <a:off x="1292240" y="3127075"/>
            <a:ext cx="258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Stochastic background limits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Phys. Rev. D 105, 122002 (2022)</a:t>
            </a:r>
            <a:endParaRPr/>
          </a:p>
        </p:txBody>
      </p:sp>
      <p:pic>
        <p:nvPicPr>
          <p:cNvPr id="317" name="Google Shape;31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719" y="1586700"/>
            <a:ext cx="2606042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7"/>
          <p:cNvSpPr txBox="1"/>
          <p:nvPr/>
        </p:nvSpPr>
        <p:spPr>
          <a:xfrm>
            <a:off x="454040" y="1110300"/>
            <a:ext cx="258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Limits on waves from pulsars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Phys. Rev. D 106, 102008 (2022)</a:t>
            </a:r>
            <a:endParaRPr/>
          </a:p>
        </p:txBody>
      </p:sp>
      <p:pic>
        <p:nvPicPr>
          <p:cNvPr id="319" name="Google Shape;319;p47"/>
          <p:cNvPicPr preferRelativeResize="0"/>
          <p:nvPr/>
        </p:nvPicPr>
        <p:blipFill rotWithShape="1">
          <a:blip r:embed="rId5">
            <a:alphaModFix/>
          </a:blip>
          <a:srcRect r="5374"/>
          <a:stretch/>
        </p:blipFill>
        <p:spPr>
          <a:xfrm>
            <a:off x="4083427" y="1705350"/>
            <a:ext cx="2948941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/>
        </p:nvSpPr>
        <p:spPr>
          <a:xfrm>
            <a:off x="4057898" y="1151950"/>
            <a:ext cx="30000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Hubble constant measurements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Astrophys. J. 949, 76 (2023)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321" name="Google Shape;321;p47"/>
          <p:cNvSpPr txBox="1"/>
          <p:nvPr/>
        </p:nvSpPr>
        <p:spPr>
          <a:xfrm>
            <a:off x="6295000" y="4291075"/>
            <a:ext cx="241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much more!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0"/>
          <p:cNvPicPr preferRelativeResize="0"/>
          <p:nvPr/>
        </p:nvPicPr>
        <p:blipFill rotWithShape="1">
          <a:blip r:embed="rId3">
            <a:alphaModFix/>
          </a:blip>
          <a:srcRect l="7655" b="3222"/>
          <a:stretch/>
        </p:blipFill>
        <p:spPr>
          <a:xfrm>
            <a:off x="4052600" y="1119325"/>
            <a:ext cx="5398351" cy="288035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0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toward O5 sensitivity</a:t>
            </a:r>
            <a:endParaRPr/>
          </a:p>
        </p:txBody>
      </p:sp>
      <p:sp>
        <p:nvSpPr>
          <p:cNvPr id="347" name="Google Shape;347;p5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348" name="Google Shape;348;p50"/>
          <p:cNvPicPr preferRelativeResize="0"/>
          <p:nvPr/>
        </p:nvPicPr>
        <p:blipFill rotWithShape="1">
          <a:blip r:embed="rId4">
            <a:alphaModFix/>
          </a:blip>
          <a:srcRect r="30967" b="5087"/>
          <a:stretch/>
        </p:blipFill>
        <p:spPr>
          <a:xfrm>
            <a:off x="228600" y="1289304"/>
            <a:ext cx="414223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0"/>
          <p:cNvSpPr txBox="1"/>
          <p:nvPr/>
        </p:nvSpPr>
        <p:spPr>
          <a:xfrm>
            <a:off x="1234350" y="1131025"/>
            <a:ext cx="26232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Advanced LIGO A+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0" name="Google Shape;350;p50"/>
          <p:cNvSpPr txBox="1"/>
          <p:nvPr/>
        </p:nvSpPr>
        <p:spPr>
          <a:xfrm>
            <a:off x="5263550" y="1131025"/>
            <a:ext cx="26232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Advanced Virgo+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1" name="Google Shape;351;p50"/>
          <p:cNvSpPr txBox="1"/>
          <p:nvPr/>
        </p:nvSpPr>
        <p:spPr>
          <a:xfrm>
            <a:off x="726457" y="4069356"/>
            <a:ext cx="2826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Frequency (Hz)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2" name="Google Shape;352;p50"/>
          <p:cNvSpPr txBox="1"/>
          <p:nvPr/>
        </p:nvSpPr>
        <p:spPr>
          <a:xfrm>
            <a:off x="5160757" y="4069356"/>
            <a:ext cx="28263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Frequency (Hz)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3" name="Google Shape;353;p50"/>
          <p:cNvSpPr txBox="1"/>
          <p:nvPr/>
        </p:nvSpPr>
        <p:spPr>
          <a:xfrm>
            <a:off x="5140057" y="4506631"/>
            <a:ext cx="28263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KAGRA will continue to work towards 130Mpc goal in O5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4" name="Google Shape;354;p50"/>
          <p:cNvSpPr txBox="1"/>
          <p:nvPr/>
        </p:nvSpPr>
        <p:spPr>
          <a:xfrm>
            <a:off x="5709625" y="75725"/>
            <a:ext cx="33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Thanks to Dave Reitze &amp; Giovanni Losurdo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355" name="Google Shape;355;p50"/>
          <p:cNvSpPr txBox="1"/>
          <p:nvPr/>
        </p:nvSpPr>
        <p:spPr>
          <a:xfrm>
            <a:off x="609600" y="4383100"/>
            <a:ext cx="3308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Full Power in the arm cavities: 750 kW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Frequency-dependent Squeezing* level of 6 dB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Test Masses with 2x lower coating thermal noise*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1"/>
          <p:cNvPicPr preferRelativeResize="0"/>
          <p:nvPr/>
        </p:nvPicPr>
        <p:blipFill rotWithShape="1">
          <a:blip r:embed="rId3">
            <a:alphaModFix/>
          </a:blip>
          <a:srcRect l="62292"/>
          <a:stretch/>
        </p:blipFill>
        <p:spPr>
          <a:xfrm>
            <a:off x="4915175" y="1190600"/>
            <a:ext cx="3447899" cy="32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O5 Observing Run</a:t>
            </a:r>
            <a:endParaRPr/>
          </a:p>
        </p:txBody>
      </p:sp>
      <p:sp>
        <p:nvSpPr>
          <p:cNvPr id="362" name="Google Shape;362;p5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63" name="Google Shape;363;p51"/>
          <p:cNvSpPr txBox="1"/>
          <p:nvPr/>
        </p:nvSpPr>
        <p:spPr>
          <a:xfrm>
            <a:off x="3770285" y="4521175"/>
            <a:ext cx="447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https://observing.docs.ligo.org/plan/</a:t>
            </a:r>
            <a:endParaRPr/>
          </a:p>
        </p:txBody>
      </p:sp>
      <p:sp>
        <p:nvSpPr>
          <p:cNvPr id="364" name="Google Shape;364;p51"/>
          <p:cNvSpPr/>
          <p:nvPr/>
        </p:nvSpPr>
        <p:spPr>
          <a:xfrm>
            <a:off x="8409805" y="1196600"/>
            <a:ext cx="650400" cy="2991000"/>
          </a:xfrm>
          <a:prstGeom prst="homePlate">
            <a:avLst>
              <a:gd name="adj" fmla="val 50000"/>
            </a:avLst>
          </a:prstGeom>
          <a:solidFill>
            <a:srgbClr val="BA8DCD">
              <a:alpha val="607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1"/>
          <p:cNvSpPr txBox="1"/>
          <p:nvPr/>
        </p:nvSpPr>
        <p:spPr>
          <a:xfrm>
            <a:off x="5387250" y="552375"/>
            <a:ext cx="3612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LIGO-Virgo-KAGRA anticipate observing to dovetail with next generation facilities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body" idx="4294967295"/>
          </p:nvPr>
        </p:nvSpPr>
        <p:spPr>
          <a:xfrm>
            <a:off x="89150" y="1152475"/>
            <a:ext cx="32661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thinking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Start is paced by upgrades after O4: 2 years gap.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Intersperse commissioning and observations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Binary detection rates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O3 ~ 1 / 5 days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O4 ~ 1 / (2.8) days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O5 ~ 3 / day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Other science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Improved SNR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sources?</a:t>
            </a:r>
            <a:endParaRPr/>
          </a:p>
        </p:txBody>
      </p:sp>
      <p:pic>
        <p:nvPicPr>
          <p:cNvPr id="367" name="Google Shape;367;p51"/>
          <p:cNvPicPr preferRelativeResize="0"/>
          <p:nvPr/>
        </p:nvPicPr>
        <p:blipFill rotWithShape="1">
          <a:blip r:embed="rId3">
            <a:alphaModFix/>
          </a:blip>
          <a:srcRect l="1731" r="83380"/>
          <a:stretch/>
        </p:blipFill>
        <p:spPr>
          <a:xfrm>
            <a:off x="3545476" y="1187660"/>
            <a:ext cx="1361401" cy="325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43" name="Google Shape;143;p32"/>
          <p:cNvSpPr txBox="1"/>
          <p:nvPr/>
        </p:nvSpPr>
        <p:spPr>
          <a:xfrm rot="-5400000">
            <a:off x="-991250" y="2657525"/>
            <a:ext cx="3121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Adapted from: Romano, J.D., Cornish, N.J.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Living Rev Relativ 20, 2 (2017). https://doi.org/10.1007/s41114-017-0004-1</a:t>
            </a:r>
            <a:endParaRPr sz="1000"/>
          </a:p>
        </p:txBody>
      </p:sp>
      <p:sp>
        <p:nvSpPr>
          <p:cNvPr id="144" name="Google Shape;144;p3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Gravitational-wave spectrum</a:t>
            </a:r>
            <a:endParaRPr/>
          </a:p>
        </p:txBody>
      </p:sp>
      <p:pic>
        <p:nvPicPr>
          <p:cNvPr id="145" name="Google Shape;1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300" y="965267"/>
            <a:ext cx="7283689" cy="402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2030s</a:t>
            </a:r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74" name="Google Shape;374;p52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LIGO Aundha Observatory (LAO) is to be constructed in India and operated as part of the LIGO network in the 2030s.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</a:t>
            </a:r>
            <a:r>
              <a:rPr lang="en" baseline="30000"/>
              <a:t>#</a:t>
            </a:r>
            <a:r>
              <a:rPr lang="en"/>
              <a:t>: targeted improvements to the LIGO detectors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Report of LSC post-O5 study group [Fritschel et al, https://dcc.ligo.org/LIGO-T2200287/public]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Achieve close to a factor of 2 amplitude sensitivity improvement with larger test masses, better seismic isolation, improved mirror coatings, higher laser power, better squeezing …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Begin observing at the end of 2031 and observe for several years.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</a:t>
            </a:r>
            <a:r>
              <a:rPr lang="en" baseline="30000"/>
              <a:t>#</a:t>
            </a:r>
            <a:r>
              <a:rPr lang="en"/>
              <a:t> an engine for observational science and a pathfinder for next-generation technologies.	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network including LIGO A# detectors would be a cornerstone for multimessenger discovery.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Virgo has scoped similar improvements, called VirgoNEXT, with similar timetable. KAGRA is focused on reaching its current target.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Observational Science with A</a:t>
            </a:r>
            <a:r>
              <a:rPr lang="en" baseline="30000"/>
              <a:t>#</a:t>
            </a:r>
            <a:endParaRPr baseline="30000"/>
          </a:p>
        </p:txBody>
      </p:sp>
      <p:sp>
        <p:nvSpPr>
          <p:cNvPr id="380" name="Google Shape;380;p53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12348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Probe the compact object binary population with unprecedented precision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Masses, spins, sub-populations.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Clues about their formation and astrophysical environment.</a:t>
            </a:r>
            <a:endParaRPr/>
          </a:p>
        </p:txBody>
      </p:sp>
      <p:sp>
        <p:nvSpPr>
          <p:cNvPr id="381" name="Google Shape;381;p5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382" name="Google Shape;38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5963" y="2350238"/>
            <a:ext cx="5362575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3"/>
          <p:cNvSpPr txBox="1">
            <a:spLocks noGrp="1"/>
          </p:cNvSpPr>
          <p:nvPr>
            <p:ph type="body" idx="1"/>
          </p:nvPr>
        </p:nvSpPr>
        <p:spPr>
          <a:xfrm>
            <a:off x="314700" y="2191800"/>
            <a:ext cx="3278400" cy="2549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85000" lnSpcReduction="10000"/>
          </a:bodyPr>
          <a:lstStyle/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Hubble constant measurement to sub-percent levels</a:t>
            </a:r>
            <a:endParaRPr/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Black hole spectroscopy via sub-dominant modes</a:t>
            </a:r>
            <a:endParaRPr/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Neutron star radius measurements to sub-km</a:t>
            </a:r>
            <a:endParaRPr/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Enlarge discovery space: nearby supernova, continuous wave sources, stochastic background </a:t>
            </a:r>
            <a:endParaRPr/>
          </a:p>
        </p:txBody>
      </p:sp>
      <p:sp>
        <p:nvSpPr>
          <p:cNvPr id="384" name="Google Shape;384;p53"/>
          <p:cNvSpPr/>
          <p:nvPr/>
        </p:nvSpPr>
        <p:spPr>
          <a:xfrm>
            <a:off x="434775" y="3757125"/>
            <a:ext cx="3068100" cy="746400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3"/>
          <p:cNvSpPr txBox="1"/>
          <p:nvPr/>
        </p:nvSpPr>
        <p:spPr>
          <a:xfrm>
            <a:off x="1832100" y="4673575"/>
            <a:ext cx="547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See Fritschel et al, https://dcc.ligo.org/LIGO-T2200287/public</a:t>
            </a:r>
            <a:endParaRPr sz="1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Pulsar Timing Observations</a:t>
            </a:r>
            <a:endParaRPr/>
          </a:p>
        </p:txBody>
      </p:sp>
      <p:sp>
        <p:nvSpPr>
          <p:cNvPr id="413" name="Google Shape;413;p5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414" name="Google Shape;414;p56"/>
          <p:cNvSpPr txBox="1"/>
          <p:nvPr/>
        </p:nvSpPr>
        <p:spPr>
          <a:xfrm>
            <a:off x="4976225" y="1477600"/>
            <a:ext cx="4053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Hellings-Downs interpulsar correlations from a gravitational-wave background.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Bayesian analysis ~ 3 sigma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Frequentist analysis ~ 3.5 - 4 sigma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Possibly background from supermassive black hole binaries. </a:t>
            </a:r>
            <a:endParaRPr/>
          </a:p>
        </p:txBody>
      </p:sp>
      <p:pic>
        <p:nvPicPr>
          <p:cNvPr id="415" name="Google Shape;41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75" y="1452488"/>
            <a:ext cx="4803050" cy="300052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6"/>
          <p:cNvSpPr txBox="1"/>
          <p:nvPr/>
        </p:nvSpPr>
        <p:spPr>
          <a:xfrm>
            <a:off x="4800725" y="3628200"/>
            <a:ext cx="4404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NANOGrav - G. Agazie et al 2023 ApJL 951 L8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PPTA - D. J. Reardon et al 2023 ApJL 951 L6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EPTA and InPTA - J. Antoniadis et al. A&amp;A, to appear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CPTA - H. Xu et al 2023 Res. Astron. Astrophys. 23 075024</a:t>
            </a:r>
            <a:endParaRPr sz="1000"/>
          </a:p>
        </p:txBody>
      </p:sp>
      <p:sp>
        <p:nvSpPr>
          <p:cNvPr id="417" name="Google Shape;417;p56"/>
          <p:cNvSpPr txBox="1"/>
          <p:nvPr/>
        </p:nvSpPr>
        <p:spPr>
          <a:xfrm>
            <a:off x="2049850" y="1610500"/>
            <a:ext cx="26424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Gabriella Agazie et al 2023 ApJL 951 L8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  </a:t>
            </a:r>
            <a:r>
              <a:rPr lang="en" sz="1000" u="sng">
                <a:solidFill>
                  <a:schemeClr val="hlink"/>
                </a:solidFill>
                <a:hlinkClick r:id="rId4"/>
              </a:rPr>
              <a:t>https://doi.org/10.3847/2041-8213/acdac6</a:t>
            </a:r>
            <a:endParaRPr sz="1000"/>
          </a:p>
        </p:txBody>
      </p:sp>
      <p:pic>
        <p:nvPicPr>
          <p:cNvPr id="418" name="Google Shape;41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450" y="222513"/>
            <a:ext cx="1017725" cy="10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LISA mission</a:t>
            </a:r>
            <a:endParaRPr dirty="0"/>
          </a:p>
        </p:txBody>
      </p:sp>
      <p:sp>
        <p:nvSpPr>
          <p:cNvPr id="424" name="Google Shape;424;p5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425" name="Google Shape;425;p57"/>
          <p:cNvSpPr txBox="1"/>
          <p:nvPr/>
        </p:nvSpPr>
        <p:spPr>
          <a:xfrm rot="-5400000">
            <a:off x="-541550" y="2683500"/>
            <a:ext cx="26424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Illustration Credit 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Olena Shmahalo for NANOGrav</a:t>
            </a:r>
            <a:endParaRPr sz="1000"/>
          </a:p>
        </p:txBody>
      </p:sp>
      <p:pic>
        <p:nvPicPr>
          <p:cNvPr id="426" name="Google Shape;426;p57"/>
          <p:cNvPicPr preferRelativeResize="0"/>
          <p:nvPr/>
        </p:nvPicPr>
        <p:blipFill rotWithShape="1">
          <a:blip r:embed="rId3">
            <a:alphaModFix/>
          </a:blip>
          <a:srcRect t="15497"/>
          <a:stretch/>
        </p:blipFill>
        <p:spPr>
          <a:xfrm>
            <a:off x="457200" y="994125"/>
            <a:ext cx="8248426" cy="39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578098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7"/>
          <p:cNvSpPr txBox="1"/>
          <p:nvPr/>
        </p:nvSpPr>
        <p:spPr>
          <a:xfrm>
            <a:off x="2404500" y="4176000"/>
            <a:ext cx="4335000" cy="73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The launch of the three spacecraft is planned for 2035, on an Ariane 6 rocket.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429" name="Google Shape;42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2846" y="152400"/>
            <a:ext cx="820854" cy="6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8"/>
          <p:cNvSpPr txBox="1"/>
          <p:nvPr/>
        </p:nvSpPr>
        <p:spPr>
          <a:xfrm rot="-2405">
            <a:off x="299632" y="3171352"/>
            <a:ext cx="2572801" cy="30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>
                <a:solidFill>
                  <a:schemeClr val="lt1"/>
                </a:solidFill>
              </a:rPr>
              <a:t>Einstein Telescope</a:t>
            </a:r>
            <a:endParaRPr sz="1135">
              <a:solidFill>
                <a:schemeClr val="lt1"/>
              </a:solidFill>
            </a:endParaRPr>
          </a:p>
        </p:txBody>
      </p:sp>
      <p:sp>
        <p:nvSpPr>
          <p:cNvPr id="435" name="Google Shape;435;p58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713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Generation Detectors</a:t>
            </a:r>
            <a:endParaRPr/>
          </a:p>
        </p:txBody>
      </p:sp>
      <p:sp>
        <p:nvSpPr>
          <p:cNvPr id="436" name="Google Shape;436;p5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437" name="Google Shape;43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4471" y="1091175"/>
            <a:ext cx="5409930" cy="38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8"/>
          <p:cNvSpPr txBox="1"/>
          <p:nvPr/>
        </p:nvSpPr>
        <p:spPr>
          <a:xfrm rot="5397595">
            <a:off x="7469275" y="2851400"/>
            <a:ext cx="257280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A Horizon Study for Cosmic Explorer</a:t>
            </a:r>
            <a:endParaRPr sz="1135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/>
              <a:t>https://arxiv.org/abs/2109.09882</a:t>
            </a:r>
            <a:endParaRPr sz="1135"/>
          </a:p>
        </p:txBody>
      </p:sp>
      <p:pic>
        <p:nvPicPr>
          <p:cNvPr id="439" name="Google Shape;439;p58"/>
          <p:cNvPicPr preferRelativeResize="0"/>
          <p:nvPr/>
        </p:nvPicPr>
        <p:blipFill rotWithShape="1">
          <a:blip r:embed="rId4">
            <a:alphaModFix/>
          </a:blip>
          <a:srcRect l="6933"/>
          <a:stretch/>
        </p:blipFill>
        <p:spPr>
          <a:xfrm>
            <a:off x="299632" y="3397888"/>
            <a:ext cx="2572800" cy="155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632" y="1167375"/>
            <a:ext cx="2572800" cy="1929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713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Explorer Timeline</a:t>
            </a:r>
            <a:endParaRPr/>
          </a:p>
        </p:txBody>
      </p:sp>
      <p:sp>
        <p:nvSpPr>
          <p:cNvPr id="446" name="Google Shape;446;p5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447" name="Google Shape;44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07" y="1076250"/>
            <a:ext cx="2572800" cy="192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398" y="3064676"/>
            <a:ext cx="7081216" cy="19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9"/>
          <p:cNvSpPr txBox="1"/>
          <p:nvPr/>
        </p:nvSpPr>
        <p:spPr>
          <a:xfrm rot="-2426">
            <a:off x="3577376" y="1687491"/>
            <a:ext cx="467550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35"/>
              <a:t>A Submission to the NSF MPSAC ngGW Subcommittee</a:t>
            </a:r>
            <a:endParaRPr sz="1335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335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35"/>
              <a:t>https://dcc.cosmicexplorer.org/CE-P2300018/public</a:t>
            </a:r>
            <a:endParaRPr sz="1335"/>
          </a:p>
        </p:txBody>
      </p:sp>
      <p:sp>
        <p:nvSpPr>
          <p:cNvPr id="450" name="Google Shape;450;p59"/>
          <p:cNvSpPr txBox="1"/>
          <p:nvPr/>
        </p:nvSpPr>
        <p:spPr>
          <a:xfrm rot="-2426">
            <a:off x="3653576" y="2463866"/>
            <a:ext cx="467550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35"/>
              <a:t>Top-level timeline showing a phased approach to design and construction.</a:t>
            </a:r>
            <a:endParaRPr sz="1335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456" name="Google Shape;456;p60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LIGO network is a cornerstone of MMA</a:t>
            </a:r>
            <a:endParaRPr baseline="30000"/>
          </a:p>
        </p:txBody>
      </p:sp>
      <p:sp>
        <p:nvSpPr>
          <p:cNvPr id="391" name="Google Shape;391;p5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392" name="Google Shape;392;p54"/>
          <p:cNvPicPr preferRelativeResize="0"/>
          <p:nvPr/>
        </p:nvPicPr>
        <p:blipFill rotWithShape="1">
          <a:blip r:embed="rId3">
            <a:alphaModFix/>
          </a:blip>
          <a:srcRect l="23143" r="9791"/>
          <a:stretch/>
        </p:blipFill>
        <p:spPr>
          <a:xfrm>
            <a:off x="5178975" y="2928225"/>
            <a:ext cx="4269821" cy="28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951" y="2928248"/>
            <a:ext cx="2843212" cy="28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0250" y="2923438"/>
            <a:ext cx="2843200" cy="28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4"/>
          <p:cNvPicPr preferRelativeResize="0"/>
          <p:nvPr/>
        </p:nvPicPr>
        <p:blipFill rotWithShape="1">
          <a:blip r:embed="rId6">
            <a:alphaModFix/>
          </a:blip>
          <a:srcRect t="3072"/>
          <a:stretch/>
        </p:blipFill>
        <p:spPr>
          <a:xfrm>
            <a:off x="3255350" y="1017725"/>
            <a:ext cx="5529275" cy="18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4"/>
          <p:cNvSpPr txBox="1">
            <a:spLocks noGrp="1"/>
          </p:cNvSpPr>
          <p:nvPr>
            <p:ph type="body" idx="1"/>
          </p:nvPr>
        </p:nvSpPr>
        <p:spPr>
          <a:xfrm>
            <a:off x="165350" y="1076275"/>
            <a:ext cx="3183000" cy="16716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2500" lnSpcReduction="1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number of detections per year for four different detector networks for binary neutron stars within z = 0.5</a:t>
            </a:r>
            <a:endParaRPr/>
          </a:p>
        </p:txBody>
      </p:sp>
      <p:sp>
        <p:nvSpPr>
          <p:cNvPr id="397" name="Google Shape;397;p54"/>
          <p:cNvSpPr txBox="1"/>
          <p:nvPr/>
        </p:nvSpPr>
        <p:spPr>
          <a:xfrm rot="-5400000">
            <a:off x="7892275" y="1705975"/>
            <a:ext cx="2004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Ish Gupta &amp; B. Sathyaprakash</a:t>
            </a:r>
            <a:endParaRPr sz="1000"/>
          </a:p>
        </p:txBody>
      </p:sp>
      <p:sp>
        <p:nvSpPr>
          <p:cNvPr id="398" name="Google Shape;398;p54"/>
          <p:cNvSpPr/>
          <p:nvPr/>
        </p:nvSpPr>
        <p:spPr>
          <a:xfrm>
            <a:off x="3302000" y="1599775"/>
            <a:ext cx="5423100" cy="328500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Pulsar Timing Observations</a:t>
            </a:r>
            <a:endParaRPr/>
          </a:p>
        </p:txBody>
      </p:sp>
      <p:sp>
        <p:nvSpPr>
          <p:cNvPr id="404" name="Google Shape;404;p5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405" name="Google Shape;40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051" y="1126575"/>
            <a:ext cx="6875899" cy="386769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5"/>
          <p:cNvSpPr txBox="1"/>
          <p:nvPr/>
        </p:nvSpPr>
        <p:spPr>
          <a:xfrm rot="-5400000">
            <a:off x="-541550" y="2683500"/>
            <a:ext cx="26424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Illustration Credit </a:t>
            </a:r>
            <a:endParaRPr sz="1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Olena Shmahalo for NANOGrav</a:t>
            </a:r>
            <a:endParaRPr sz="1000"/>
          </a:p>
        </p:txBody>
      </p:sp>
      <p:pic>
        <p:nvPicPr>
          <p:cNvPr id="407" name="Google Shape;40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450" y="222513"/>
            <a:ext cx="1017725" cy="10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1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Gravitational-Wave Transient Catalog</a:t>
            </a:r>
            <a:endParaRPr/>
          </a:p>
        </p:txBody>
      </p:sp>
      <p:sp>
        <p:nvSpPr>
          <p:cNvPr id="462" name="Google Shape;462;p61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463" name="Google Shape;463;p61"/>
          <p:cNvPicPr preferRelativeResize="0"/>
          <p:nvPr/>
        </p:nvPicPr>
        <p:blipFill rotWithShape="1">
          <a:blip r:embed="rId3">
            <a:alphaModFix/>
          </a:blip>
          <a:srcRect t="9739"/>
          <a:stretch/>
        </p:blipFill>
        <p:spPr>
          <a:xfrm>
            <a:off x="151075" y="1017725"/>
            <a:ext cx="8537027" cy="397337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61"/>
          <p:cNvSpPr txBox="1"/>
          <p:nvPr/>
        </p:nvSpPr>
        <p:spPr>
          <a:xfrm rot="-5400000">
            <a:off x="7126225" y="2634000"/>
            <a:ext cx="3453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LIGO-Virgo-KAGRA,  	arXiv:2111.03606 [gr-qc]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65" name="Google Shape;465;p61"/>
          <p:cNvSpPr txBox="1"/>
          <p:nvPr/>
        </p:nvSpPr>
        <p:spPr>
          <a:xfrm>
            <a:off x="1868097" y="4634731"/>
            <a:ext cx="89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GWTC-3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3"/>
          <p:cNvPicPr preferRelativeResize="0"/>
          <p:nvPr/>
        </p:nvPicPr>
        <p:blipFill rotWithShape="1">
          <a:blip r:embed="rId3">
            <a:alphaModFix/>
          </a:blip>
          <a:srcRect r="50605" b="51983"/>
          <a:stretch/>
        </p:blipFill>
        <p:spPr>
          <a:xfrm>
            <a:off x="771750" y="3261625"/>
            <a:ext cx="1797300" cy="17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3"/>
          <p:cNvPicPr preferRelativeResize="0"/>
          <p:nvPr/>
        </p:nvPicPr>
        <p:blipFill rotWithShape="1">
          <a:blip r:embed="rId3">
            <a:alphaModFix/>
          </a:blip>
          <a:srcRect t="49611" r="50605" b="2372"/>
          <a:stretch/>
        </p:blipFill>
        <p:spPr>
          <a:xfrm>
            <a:off x="4353475" y="3261625"/>
            <a:ext cx="1797300" cy="17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3"/>
          <p:cNvPicPr preferRelativeResize="0"/>
          <p:nvPr/>
        </p:nvPicPr>
        <p:blipFill rotWithShape="1">
          <a:blip r:embed="rId3">
            <a:alphaModFix/>
          </a:blip>
          <a:srcRect l="50605" t="49611" b="2372"/>
          <a:stretch/>
        </p:blipFill>
        <p:spPr>
          <a:xfrm>
            <a:off x="2562600" y="3261625"/>
            <a:ext cx="1797300" cy="17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3"/>
          <p:cNvPicPr preferRelativeResize="0"/>
          <p:nvPr/>
        </p:nvPicPr>
        <p:blipFill rotWithShape="1">
          <a:blip r:embed="rId3">
            <a:alphaModFix/>
          </a:blip>
          <a:srcRect l="50605" b="49609"/>
          <a:stretch/>
        </p:blipFill>
        <p:spPr>
          <a:xfrm>
            <a:off x="6144319" y="3175450"/>
            <a:ext cx="1797305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3"/>
          <p:cNvSpPr txBox="1">
            <a:spLocks noGrp="1"/>
          </p:cNvSpPr>
          <p:nvPr>
            <p:ph type="title"/>
          </p:nvPr>
        </p:nvSpPr>
        <p:spPr>
          <a:xfrm>
            <a:off x="1798350" y="134275"/>
            <a:ext cx="5960100" cy="8835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3636"/>
              <a:buFont typeface="Helvetica Neue Light"/>
              <a:buNone/>
            </a:pPr>
            <a:r>
              <a:rPr lang="en"/>
              <a:t>International Gravitational-Wave Observatory Network (IGWN)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33"/>
          <p:cNvPicPr preferRelativeResize="0"/>
          <p:nvPr/>
        </p:nvPicPr>
        <p:blipFill rotWithShape="1">
          <a:blip r:embed="rId4">
            <a:alphaModFix/>
          </a:blip>
          <a:srcRect l="2276" r="4037"/>
          <a:stretch/>
        </p:blipFill>
        <p:spPr>
          <a:xfrm>
            <a:off x="771750" y="1117550"/>
            <a:ext cx="7169877" cy="22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2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Observational Science with A</a:t>
            </a:r>
            <a:r>
              <a:rPr lang="en" baseline="30000"/>
              <a:t>#</a:t>
            </a:r>
            <a:endParaRPr baseline="30000"/>
          </a:p>
        </p:txBody>
      </p:sp>
      <p:sp>
        <p:nvSpPr>
          <p:cNvPr id="471" name="Google Shape;471;p62"/>
          <p:cNvSpPr txBox="1">
            <a:spLocks noGrp="1"/>
          </p:cNvSpPr>
          <p:nvPr>
            <p:ph type="body" idx="1"/>
          </p:nvPr>
        </p:nvSpPr>
        <p:spPr>
          <a:xfrm>
            <a:off x="546350" y="1076275"/>
            <a:ext cx="4254300" cy="4002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Horizon for optimally oriented and located binary mergers</a:t>
            </a:r>
            <a:endParaRPr sz="1200"/>
          </a:p>
        </p:txBody>
      </p:sp>
      <p:sp>
        <p:nvSpPr>
          <p:cNvPr id="472" name="Google Shape;472;p62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473" name="Google Shape;473;p62"/>
          <p:cNvPicPr preferRelativeResize="0"/>
          <p:nvPr/>
        </p:nvPicPr>
        <p:blipFill rotWithShape="1">
          <a:blip r:embed="rId3">
            <a:alphaModFix/>
          </a:blip>
          <a:srcRect t="12971" b="1294"/>
          <a:stretch/>
        </p:blipFill>
        <p:spPr>
          <a:xfrm>
            <a:off x="330475" y="1428825"/>
            <a:ext cx="4254300" cy="3058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62"/>
          <p:cNvGrpSpPr/>
          <p:nvPr/>
        </p:nvGrpSpPr>
        <p:grpSpPr>
          <a:xfrm>
            <a:off x="5348496" y="1228682"/>
            <a:ext cx="3484086" cy="3716018"/>
            <a:chOff x="5447025" y="1152475"/>
            <a:chExt cx="3341087" cy="3416400"/>
          </a:xfrm>
        </p:grpSpPr>
        <p:pic>
          <p:nvPicPr>
            <p:cNvPr id="475" name="Google Shape;475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47025" y="1152475"/>
              <a:ext cx="3341087" cy="341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62"/>
            <p:cNvSpPr/>
            <p:nvPr/>
          </p:nvSpPr>
          <p:spPr>
            <a:xfrm>
              <a:off x="5447025" y="1550425"/>
              <a:ext cx="360900" cy="43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2"/>
            <p:cNvSpPr/>
            <p:nvPr/>
          </p:nvSpPr>
          <p:spPr>
            <a:xfrm>
              <a:off x="5447025" y="1809475"/>
              <a:ext cx="182100" cy="43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62"/>
          <p:cNvSpPr txBox="1"/>
          <p:nvPr/>
        </p:nvSpPr>
        <p:spPr>
          <a:xfrm>
            <a:off x="4568375" y="20027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z~3</a:t>
            </a:r>
            <a:endParaRPr/>
          </a:p>
        </p:txBody>
      </p:sp>
      <p:sp>
        <p:nvSpPr>
          <p:cNvPr id="479" name="Google Shape;479;p62"/>
          <p:cNvSpPr txBox="1"/>
          <p:nvPr/>
        </p:nvSpPr>
        <p:spPr>
          <a:xfrm>
            <a:off x="4576625" y="1714350"/>
            <a:ext cx="68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z~5.5</a:t>
            </a:r>
            <a:endParaRPr/>
          </a:p>
        </p:txBody>
      </p:sp>
      <p:sp>
        <p:nvSpPr>
          <p:cNvPr id="480" name="Google Shape;480;p62"/>
          <p:cNvSpPr txBox="1"/>
          <p:nvPr/>
        </p:nvSpPr>
        <p:spPr>
          <a:xfrm>
            <a:off x="4568375" y="1428825"/>
            <a:ext cx="70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z~8.5</a:t>
            </a:r>
            <a:endParaRPr/>
          </a:p>
        </p:txBody>
      </p:sp>
      <p:sp>
        <p:nvSpPr>
          <p:cNvPr id="481" name="Google Shape;481;p62"/>
          <p:cNvSpPr txBox="1"/>
          <p:nvPr/>
        </p:nvSpPr>
        <p:spPr>
          <a:xfrm>
            <a:off x="1832100" y="4673575"/>
            <a:ext cx="547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See Fritschel et al, https://dcc.ligo.org/LIGO-T2200287/public</a:t>
            </a:r>
            <a:endParaRPr sz="12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3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for subsolar-mass binaries</a:t>
            </a:r>
            <a:endParaRPr/>
          </a:p>
        </p:txBody>
      </p:sp>
      <p:sp>
        <p:nvSpPr>
          <p:cNvPr id="487" name="Google Shape;487;p63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488" name="Google Shape;488;p63"/>
          <p:cNvSpPr txBox="1">
            <a:spLocks noGrp="1"/>
          </p:cNvSpPr>
          <p:nvPr>
            <p:ph type="body" idx="1"/>
          </p:nvPr>
        </p:nvSpPr>
        <p:spPr>
          <a:xfrm>
            <a:off x="552850" y="1184275"/>
            <a:ext cx="3636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Search for compact binary mergers with at least one object of mass 0.2 - 1 Msun.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detections.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Example constraints on fraction of dark matter in primordial black holes from an isotropic distribution of equal-mass binaries.</a:t>
            </a:r>
            <a:endParaRPr/>
          </a:p>
        </p:txBody>
      </p:sp>
      <p:sp>
        <p:nvSpPr>
          <p:cNvPr id="489" name="Google Shape;489;p63"/>
          <p:cNvSpPr txBox="1"/>
          <p:nvPr/>
        </p:nvSpPr>
        <p:spPr>
          <a:xfrm rot="-5400000">
            <a:off x="6916963" y="2687238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LIGO-Virgo Collaboration</a:t>
            </a: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Phys. Rev. Lett. 129, 061104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490" name="Google Shape;49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150" y="1170125"/>
            <a:ext cx="3892619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Cosmology with gravitational waves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328" name="Google Shape;328;p48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4271100" cy="37611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Gravitational waves from binaries are standard sirens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 the luminosity distance to the source and redshifted masses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Cannot measure redshift directly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Get redshift some other way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Electromagnetic counterpart, e.g. GW 170817, GRB 170817A, AT 2017gfo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Sub-percent accuracy with many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Cross correlate with galaxy redshifts [Schutz, Nature </a:t>
            </a:r>
            <a:r>
              <a:rPr lang="en" b="1"/>
              <a:t>323</a:t>
            </a:r>
            <a:r>
              <a:rPr lang="en"/>
              <a:t>, 310 (1986)]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Mass scale imprinted on spectrum of detected binary mergers [Will M. Farr et al 2019 ApJL 883 L42]</a:t>
            </a:r>
            <a:endParaRPr/>
          </a:p>
        </p:txBody>
      </p:sp>
      <p:pic>
        <p:nvPicPr>
          <p:cNvPr id="329" name="Google Shape;3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000" y="1683875"/>
            <a:ext cx="4399965" cy="29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8"/>
          <p:cNvSpPr txBox="1"/>
          <p:nvPr/>
        </p:nvSpPr>
        <p:spPr>
          <a:xfrm>
            <a:off x="5688800" y="103222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 P Abbott </a:t>
            </a:r>
            <a:r>
              <a:rPr lang="en" sz="1200" i="1">
                <a:solidFill>
                  <a:schemeClr val="dk1"/>
                </a:solidFill>
              </a:rPr>
              <a:t>et al. Nature</a:t>
            </a:r>
            <a:r>
              <a:rPr lang="en" sz="1200">
                <a:solidFill>
                  <a:schemeClr val="dk1"/>
                </a:solidFill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551, </a:t>
            </a:r>
            <a:r>
              <a:rPr lang="en" sz="1200">
                <a:solidFill>
                  <a:schemeClr val="dk1"/>
                </a:solidFill>
              </a:rPr>
              <a:t>85–88 (2017) doi:10.1038/nature24471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31" name="Google Shape;331;p48"/>
          <p:cNvSpPr txBox="1"/>
          <p:nvPr/>
        </p:nvSpPr>
        <p:spPr>
          <a:xfrm>
            <a:off x="6592425" y="2120575"/>
            <a:ext cx="234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GW170817 + AT 2017gfo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Challenges for cosmology with GW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338" name="Google Shape;338;p49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42711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Binaries with detectable EM counterparts are rare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With ~5-10 BNS mergers detectable in O4, expect ~1 detectable kilonova.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GRBs further away, but only a fraction beamed to Earth.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Sub-percent accuracy with many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Completeness of galaxy catalogs decreases rapidly with redshift.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Mass scales are highly uncertain, e.g. maximum black hole mass from PISN, or must be measured simultaneously.</a:t>
            </a:r>
            <a:endParaRPr/>
          </a:p>
        </p:txBody>
      </p:sp>
      <p:pic>
        <p:nvPicPr>
          <p:cNvPr id="339" name="Google Shape;339;p49"/>
          <p:cNvPicPr preferRelativeResize="0"/>
          <p:nvPr/>
        </p:nvPicPr>
        <p:blipFill rotWithShape="1">
          <a:blip r:embed="rId3">
            <a:alphaModFix/>
          </a:blip>
          <a:srcRect r="5374"/>
          <a:stretch/>
        </p:blipFill>
        <p:spPr>
          <a:xfrm>
            <a:off x="4738000" y="1387025"/>
            <a:ext cx="4292019" cy="331569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9"/>
          <p:cNvSpPr txBox="1"/>
          <p:nvPr/>
        </p:nvSpPr>
        <p:spPr>
          <a:xfrm>
            <a:off x="5678075" y="94152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 Abbott </a:t>
            </a:r>
            <a:r>
              <a:rPr lang="en" sz="1200" i="1">
                <a:solidFill>
                  <a:schemeClr val="dk1"/>
                </a:solidFill>
              </a:rPr>
              <a:t>et al. arXiv:2111.03604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(2021)</a:t>
            </a:r>
            <a:endParaRPr sz="12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 Light"/>
              <a:buNone/>
            </a:pPr>
            <a:r>
              <a:rPr lang="en" sz="4900"/>
              <a:t>Advanced LIGO</a:t>
            </a:r>
            <a:endParaRPr/>
          </a:p>
        </p:txBody>
      </p:sp>
      <p:sp>
        <p:nvSpPr>
          <p:cNvPr id="496" name="Google Shape;496;p64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8514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rmAutofit fontScale="92500" lnSpcReduction="10000"/>
          </a:bodyPr>
          <a:lstStyle/>
          <a:p>
            <a:pPr marL="215900" lvl="0" indent="-2033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2222"/>
              <a:buFont typeface="Helvetica Neue Light"/>
              <a:buChar char="●"/>
            </a:pPr>
            <a:r>
              <a:rPr lang="en" sz="1800"/>
              <a:t>From the beginning, facilities were planned to house multiple generations of detectors</a:t>
            </a:r>
            <a:endParaRPr/>
          </a:p>
          <a:p>
            <a:pPr marL="215900" lvl="0" indent="-203358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ct val="72222"/>
              <a:buFont typeface="Helvetica Neue Light"/>
              <a:buChar char="●"/>
            </a:pPr>
            <a:r>
              <a:rPr lang="en" sz="1800"/>
              <a:t>Initial LIGO: a necessary step to move to kilometer scale. Detection possible, not likely</a:t>
            </a:r>
            <a:endParaRPr/>
          </a:p>
          <a:p>
            <a:pPr marL="215900" lvl="0" indent="-203358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ct val="72222"/>
              <a:buFont typeface="Helvetica Neue Light"/>
              <a:buChar char="●"/>
            </a:pPr>
            <a:r>
              <a:rPr lang="en" sz="1800" b="1"/>
              <a:t>Advanced LIGO</a:t>
            </a:r>
            <a:r>
              <a:rPr lang="en" sz="1800"/>
              <a:t>: detection probable for compact binaries, possible for other sources</a:t>
            </a:r>
            <a:endParaRPr/>
          </a:p>
          <a:p>
            <a:pPr marL="444500" lvl="1" indent="-216058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ct val="72222"/>
              <a:buFont typeface="Helvetica Neue Light"/>
              <a:buChar char="○"/>
            </a:pPr>
            <a:r>
              <a:rPr lang="en" sz="1800"/>
              <a:t>Funding started in 2008; Livingston completed in mid 2014; Hanford completed at end of 2014</a:t>
            </a:r>
            <a:endParaRPr/>
          </a:p>
          <a:p>
            <a:pPr marL="444500" lvl="1" indent="-216058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ct val="72222"/>
              <a:buFont typeface="Helvetica Neue Light"/>
              <a:buChar char="○"/>
            </a:pPr>
            <a:r>
              <a:rPr lang="en" sz="1800"/>
              <a:t>Plan to interleave observing with commissioning activities starting in 2015</a:t>
            </a:r>
            <a:endParaRPr/>
          </a:p>
          <a:p>
            <a:pPr marL="215900" lvl="0" indent="-203358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ct val="72222"/>
              <a:buFont typeface="Helvetica Neue Light"/>
              <a:buChar char="●"/>
            </a:pPr>
            <a:r>
              <a:rPr lang="en"/>
              <a:t>First detection of gravitational waves on 14 September 2015</a:t>
            </a:r>
            <a:r>
              <a:rPr lang="en" sz="1800"/>
              <a:t>!</a:t>
            </a:r>
            <a:endParaRPr/>
          </a:p>
        </p:txBody>
      </p:sp>
      <p:sp>
        <p:nvSpPr>
          <p:cNvPr id="497" name="Google Shape;497;p6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rPr lang="en" sz="2400"/>
              <a:t>Laser Interferometer Gravitational-wave Observatory (LIGO)</a:t>
            </a:r>
            <a:endParaRPr/>
          </a:p>
        </p:txBody>
      </p:sp>
      <p:sp>
        <p:nvSpPr>
          <p:cNvPr id="162" name="Google Shape;162;p34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63" name="Google Shape;163;p34" descr="DetectorFigure_v13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8352" y="1048082"/>
            <a:ext cx="5210472" cy="348927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4"/>
          <p:cNvSpPr txBox="1"/>
          <p:nvPr/>
        </p:nvSpPr>
        <p:spPr>
          <a:xfrm>
            <a:off x="504052" y="4549676"/>
            <a:ext cx="81360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First proposed by Ron Drever, Kip Thorne, and Rai Weiss in 80’s. </a:t>
            </a:r>
            <a:endParaRPr sz="9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First funding in 1992; civil construction ended 2000; Initial LIGO 2002-2010 </a:t>
            </a:r>
            <a:endParaRPr sz="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Compact object mergers</a:t>
            </a:r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71" name="Google Shape;171;p35"/>
          <p:cNvSpPr txBox="1"/>
          <p:nvPr/>
        </p:nvSpPr>
        <p:spPr>
          <a:xfrm rot="5400000">
            <a:off x="6842025" y="3016225"/>
            <a:ext cx="283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B. P. Abbott et al. Phys. Rev. Lett. 116, 061102</a:t>
            </a:r>
            <a:endParaRPr sz="1000"/>
          </a:p>
        </p:txBody>
      </p:sp>
      <p:pic>
        <p:nvPicPr>
          <p:cNvPr id="172" name="Google Shape;1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7975" y="997950"/>
            <a:ext cx="5191158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5"/>
          <p:cNvSpPr txBox="1"/>
          <p:nvPr/>
        </p:nvSpPr>
        <p:spPr>
          <a:xfrm>
            <a:off x="272650" y="1792450"/>
            <a:ext cx="3037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Pairs of stellar-mass black holes, neutron stars, or a stellar-mass black hole and neutron star</a:t>
            </a:r>
            <a:endParaRPr/>
          </a:p>
        </p:txBody>
      </p:sp>
      <p:pic>
        <p:nvPicPr>
          <p:cNvPr id="174" name="Google Shape;1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50" y="2817376"/>
            <a:ext cx="2288574" cy="95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5"/>
          <p:cNvSpPr txBox="1"/>
          <p:nvPr/>
        </p:nvSpPr>
        <p:spPr>
          <a:xfrm>
            <a:off x="5093700" y="4742725"/>
            <a:ext cx="405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Time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6"/>
          <p:cNvPicPr preferRelativeResize="0"/>
          <p:nvPr/>
        </p:nvPicPr>
        <p:blipFill rotWithShape="1">
          <a:blip r:embed="rId3">
            <a:alphaModFix/>
          </a:blip>
          <a:srcRect r="24778"/>
          <a:stretch/>
        </p:blipFill>
        <p:spPr>
          <a:xfrm>
            <a:off x="207000" y="1387116"/>
            <a:ext cx="5486400" cy="306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6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Observing runs</a:t>
            </a:r>
            <a:endParaRPr/>
          </a:p>
        </p:txBody>
      </p:sp>
      <p:cxnSp>
        <p:nvCxnSpPr>
          <p:cNvPr id="182" name="Google Shape;182;p36"/>
          <p:cNvCxnSpPr>
            <a:stCxn id="183" idx="0"/>
          </p:cNvCxnSpPr>
          <p:nvPr/>
        </p:nvCxnSpPr>
        <p:spPr>
          <a:xfrm rot="10800000">
            <a:off x="1866461" y="2416675"/>
            <a:ext cx="17100" cy="2180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3" name="Google Shape;183;p36"/>
          <p:cNvSpPr txBox="1"/>
          <p:nvPr/>
        </p:nvSpPr>
        <p:spPr>
          <a:xfrm>
            <a:off x="1340861" y="4597375"/>
            <a:ext cx="1085400" cy="40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GW150914</a:t>
            </a:r>
            <a:endParaRPr/>
          </a:p>
        </p:txBody>
      </p:sp>
      <p:cxnSp>
        <p:nvCxnSpPr>
          <p:cNvPr id="184" name="Google Shape;184;p36"/>
          <p:cNvCxnSpPr/>
          <p:nvPr/>
        </p:nvCxnSpPr>
        <p:spPr>
          <a:xfrm rot="10800000" flipH="1">
            <a:off x="2574875" y="3253500"/>
            <a:ext cx="11100" cy="892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5" name="Google Shape;185;p36"/>
          <p:cNvSpPr txBox="1"/>
          <p:nvPr/>
        </p:nvSpPr>
        <p:spPr>
          <a:xfrm>
            <a:off x="1966725" y="3802775"/>
            <a:ext cx="1085400" cy="40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GW170817</a:t>
            </a:r>
            <a:endParaRPr/>
          </a:p>
        </p:txBody>
      </p:sp>
      <p:cxnSp>
        <p:nvCxnSpPr>
          <p:cNvPr id="186" name="Google Shape;186;p36"/>
          <p:cNvCxnSpPr/>
          <p:nvPr/>
        </p:nvCxnSpPr>
        <p:spPr>
          <a:xfrm rot="10800000" flipH="1">
            <a:off x="3257850" y="3206525"/>
            <a:ext cx="14400" cy="1799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7" name="Google Shape;187;p36"/>
          <p:cNvSpPr txBox="1"/>
          <p:nvPr/>
        </p:nvSpPr>
        <p:spPr>
          <a:xfrm>
            <a:off x="3177825" y="4597375"/>
            <a:ext cx="1237800" cy="40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Alerts</a:t>
            </a:r>
            <a:endParaRPr/>
          </a:p>
        </p:txBody>
      </p:sp>
      <p:sp>
        <p:nvSpPr>
          <p:cNvPr id="188" name="Google Shape;188;p36"/>
          <p:cNvSpPr txBox="1"/>
          <p:nvPr/>
        </p:nvSpPr>
        <p:spPr>
          <a:xfrm>
            <a:off x="6083531" y="4197927"/>
            <a:ext cx="255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89" name="Google Shape;189;p36"/>
          <p:cNvSpPr txBox="1"/>
          <p:nvPr/>
        </p:nvSpPr>
        <p:spPr>
          <a:xfrm>
            <a:off x="6377248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0" name="Google Shape;190;p36"/>
          <p:cNvSpPr txBox="1"/>
          <p:nvPr/>
        </p:nvSpPr>
        <p:spPr>
          <a:xfrm>
            <a:off x="6684818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1" name="Google Shape;191;p36"/>
          <p:cNvSpPr txBox="1"/>
          <p:nvPr/>
        </p:nvSpPr>
        <p:spPr>
          <a:xfrm>
            <a:off x="7000702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2" name="Google Shape;192;p36"/>
          <p:cNvSpPr txBox="1"/>
          <p:nvPr/>
        </p:nvSpPr>
        <p:spPr>
          <a:xfrm>
            <a:off x="7316586" y="4197927"/>
            <a:ext cx="325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3" name="Google Shape;193;p36"/>
          <p:cNvSpPr txBox="1"/>
          <p:nvPr/>
        </p:nvSpPr>
        <p:spPr>
          <a:xfrm>
            <a:off x="7601989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4" name="Google Shape;194;p36"/>
          <p:cNvSpPr txBox="1"/>
          <p:nvPr/>
        </p:nvSpPr>
        <p:spPr>
          <a:xfrm>
            <a:off x="7539644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5" name="Google Shape;195;p36"/>
          <p:cNvSpPr txBox="1"/>
          <p:nvPr/>
        </p:nvSpPr>
        <p:spPr>
          <a:xfrm>
            <a:off x="7849986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140</a:t>
            </a:r>
            <a:endParaRPr>
              <a:solidFill>
                <a:srgbClr val="8C8C8C"/>
              </a:solidFill>
            </a:endParaRPr>
          </a:p>
        </p:txBody>
      </p:sp>
      <p:sp>
        <p:nvSpPr>
          <p:cNvPr id="196" name="Google Shape;196;p36"/>
          <p:cNvSpPr txBox="1"/>
          <p:nvPr/>
        </p:nvSpPr>
        <p:spPr>
          <a:xfrm>
            <a:off x="8168640" y="4197927"/>
            <a:ext cx="396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>
                <a:solidFill>
                  <a:srgbClr val="8C8C8C"/>
                </a:solidFill>
                <a:latin typeface="Arial"/>
                <a:ea typeface="Arial"/>
                <a:cs typeface="Arial"/>
                <a:sym typeface="Arial"/>
              </a:rPr>
              <a:t>160</a:t>
            </a:r>
            <a:endParaRPr>
              <a:solidFill>
                <a:srgbClr val="8C8C8C"/>
              </a:solidFill>
            </a:endParaRPr>
          </a:p>
        </p:txBody>
      </p:sp>
      <p:grpSp>
        <p:nvGrpSpPr>
          <p:cNvPr id="197" name="Google Shape;197;p36"/>
          <p:cNvGrpSpPr/>
          <p:nvPr/>
        </p:nvGrpSpPr>
        <p:grpSpPr>
          <a:xfrm>
            <a:off x="6183282" y="410730"/>
            <a:ext cx="2568630" cy="3832392"/>
            <a:chOff x="5295207" y="1109000"/>
            <a:chExt cx="2568630" cy="3832392"/>
          </a:xfrm>
        </p:grpSpPr>
        <p:pic>
          <p:nvPicPr>
            <p:cNvPr id="198" name="Google Shape;198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95207" y="3694149"/>
              <a:ext cx="2568630" cy="1247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295207" y="2402378"/>
              <a:ext cx="1928553" cy="1243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3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95207" y="1109000"/>
              <a:ext cx="1604357" cy="12435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36"/>
          <p:cNvSpPr txBox="1"/>
          <p:nvPr/>
        </p:nvSpPr>
        <p:spPr>
          <a:xfrm>
            <a:off x="5921432" y="4440381"/>
            <a:ext cx="282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Angle Averaged Binary Neutron Star Inspiral Range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2" name="Google Shape;202;p36"/>
          <p:cNvSpPr txBox="1"/>
          <p:nvPr/>
        </p:nvSpPr>
        <p:spPr>
          <a:xfrm rot="-5400000">
            <a:off x="4069075" y="2174827"/>
            <a:ext cx="3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Duration at Sensitive Distance (relative)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3" name="Google Shape;203;p36"/>
          <p:cNvSpPr txBox="1"/>
          <p:nvPr/>
        </p:nvSpPr>
        <p:spPr>
          <a:xfrm>
            <a:off x="6235933" y="423952"/>
            <a:ext cx="42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4" name="Google Shape;204;p36"/>
          <p:cNvSpPr txBox="1"/>
          <p:nvPr/>
        </p:nvSpPr>
        <p:spPr>
          <a:xfrm>
            <a:off x="6235933" y="1715194"/>
            <a:ext cx="42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5" name="Google Shape;205;p36"/>
          <p:cNvSpPr txBox="1"/>
          <p:nvPr/>
        </p:nvSpPr>
        <p:spPr>
          <a:xfrm>
            <a:off x="6235933" y="3006439"/>
            <a:ext cx="42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O3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6" name="Google Shape;206;p36"/>
          <p:cNvSpPr txBox="1"/>
          <p:nvPr/>
        </p:nvSpPr>
        <p:spPr>
          <a:xfrm>
            <a:off x="6839989" y="523702"/>
            <a:ext cx="319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6AA84F"/>
                </a:solidFill>
              </a:rPr>
              <a:t>L1</a:t>
            </a:r>
            <a:endParaRPr b="1">
              <a:solidFill>
                <a:srgbClr val="6AA84F"/>
              </a:solidFill>
            </a:endParaRPr>
          </a:p>
        </p:txBody>
      </p:sp>
      <p:sp>
        <p:nvSpPr>
          <p:cNvPr id="207" name="Google Shape;207;p36"/>
          <p:cNvSpPr txBox="1"/>
          <p:nvPr/>
        </p:nvSpPr>
        <p:spPr>
          <a:xfrm>
            <a:off x="6684818" y="1798319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4C4B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/>
          </a:p>
        </p:txBody>
      </p:sp>
      <p:sp>
        <p:nvSpPr>
          <p:cNvPr id="208" name="Google Shape;208;p36"/>
          <p:cNvSpPr txBox="1"/>
          <p:nvPr/>
        </p:nvSpPr>
        <p:spPr>
          <a:xfrm>
            <a:off x="7409411" y="2014451"/>
            <a:ext cx="319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80C0FF"/>
                </a:solidFill>
                <a:latin typeface="Arial"/>
                <a:ea typeface="Arial"/>
                <a:cs typeface="Arial"/>
                <a:sym typeface="Arial"/>
              </a:rPr>
              <a:t>L1</a:t>
            </a:r>
            <a:endParaRPr/>
          </a:p>
        </p:txBody>
      </p:sp>
      <p:sp>
        <p:nvSpPr>
          <p:cNvPr id="209" name="Google Shape;209;p36"/>
          <p:cNvSpPr txBox="1"/>
          <p:nvPr/>
        </p:nvSpPr>
        <p:spPr>
          <a:xfrm>
            <a:off x="7994073" y="3247505"/>
            <a:ext cx="319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80C0FF"/>
                </a:solidFill>
                <a:latin typeface="Arial"/>
                <a:ea typeface="Arial"/>
                <a:cs typeface="Arial"/>
                <a:sym typeface="Arial"/>
              </a:rPr>
              <a:t>L1</a:t>
            </a:r>
            <a:endParaRPr/>
          </a:p>
        </p:txBody>
      </p:sp>
      <p:sp>
        <p:nvSpPr>
          <p:cNvPr id="210" name="Google Shape;210;p36"/>
          <p:cNvSpPr txBox="1"/>
          <p:nvPr/>
        </p:nvSpPr>
        <p:spPr>
          <a:xfrm>
            <a:off x="7435735" y="479366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4C4B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/>
          </a:p>
        </p:txBody>
      </p:sp>
      <p:sp>
        <p:nvSpPr>
          <p:cNvPr id="211" name="Google Shape;211;p36"/>
          <p:cNvSpPr txBox="1"/>
          <p:nvPr/>
        </p:nvSpPr>
        <p:spPr>
          <a:xfrm>
            <a:off x="7643553" y="3205941"/>
            <a:ext cx="33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45A67"/>
                </a:solidFill>
                <a:latin typeface="Arial"/>
                <a:ea typeface="Arial"/>
                <a:cs typeface="Arial"/>
                <a:sym typeface="Arial"/>
              </a:rPr>
              <a:t>H1</a:t>
            </a:r>
            <a:endParaRPr/>
          </a:p>
        </p:txBody>
      </p:sp>
      <p:sp>
        <p:nvSpPr>
          <p:cNvPr id="212" name="Google Shape;212;p36"/>
          <p:cNvSpPr txBox="1"/>
          <p:nvPr/>
        </p:nvSpPr>
        <p:spPr>
          <a:xfrm>
            <a:off x="6615546" y="3208712"/>
            <a:ext cx="32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BA8DCD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/>
          </a:p>
        </p:txBody>
      </p:sp>
      <p:sp>
        <p:nvSpPr>
          <p:cNvPr id="213" name="Google Shape;213;p36"/>
          <p:cNvSpPr txBox="1"/>
          <p:nvPr/>
        </p:nvSpPr>
        <p:spPr>
          <a:xfrm>
            <a:off x="7559053" y="839575"/>
            <a:ext cx="18348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H1 – LIGO Hanford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L1 – LIGO Livingston</a:t>
            </a:r>
            <a:endParaRPr sz="12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V1 – Virgo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14" name="Google Shape;214;p36"/>
          <p:cNvSpPr/>
          <p:nvPr/>
        </p:nvSpPr>
        <p:spPr>
          <a:xfrm rot="5400000">
            <a:off x="6073148" y="2840878"/>
            <a:ext cx="1113900" cy="170400"/>
          </a:xfrm>
          <a:prstGeom prst="pie">
            <a:avLst>
              <a:gd name="adj1" fmla="val 5314134"/>
              <a:gd name="adj2" fmla="val 16200000"/>
            </a:avLst>
          </a:prstGeom>
          <a:solidFill>
            <a:srgbClr val="BA8DCD">
              <a:alpha val="6078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FFB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114FF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6"/>
          <p:cNvSpPr txBox="1"/>
          <p:nvPr/>
        </p:nvSpPr>
        <p:spPr>
          <a:xfrm>
            <a:off x="6377248" y="2230581"/>
            <a:ext cx="32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BA8DCD"/>
                </a:solidFill>
                <a:latin typeface="Arial"/>
                <a:ea typeface="Arial"/>
                <a:cs typeface="Arial"/>
                <a:sym typeface="Arial"/>
              </a:rPr>
              <a:t>V1</a:t>
            </a:r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17" name="Google Shape;217;p36"/>
          <p:cNvSpPr/>
          <p:nvPr/>
        </p:nvSpPr>
        <p:spPr>
          <a:xfrm>
            <a:off x="3996100" y="1510100"/>
            <a:ext cx="640800" cy="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" name="Google Shape;218;p36"/>
          <p:cNvGrpSpPr/>
          <p:nvPr/>
        </p:nvGrpSpPr>
        <p:grpSpPr>
          <a:xfrm>
            <a:off x="3102950" y="1773936"/>
            <a:ext cx="5644850" cy="3144264"/>
            <a:chOff x="3102950" y="1773936"/>
            <a:chExt cx="5644850" cy="3144264"/>
          </a:xfrm>
        </p:grpSpPr>
        <p:cxnSp>
          <p:nvCxnSpPr>
            <p:cNvPr id="219" name="Google Shape;219;p36"/>
            <p:cNvCxnSpPr>
              <a:stCxn id="220" idx="1"/>
              <a:endCxn id="221" idx="3"/>
            </p:cNvCxnSpPr>
            <p:nvPr/>
          </p:nvCxnSpPr>
          <p:spPr>
            <a:xfrm rot="10800000">
              <a:off x="3858100" y="1970850"/>
              <a:ext cx="2145300" cy="2697000"/>
            </a:xfrm>
            <a:prstGeom prst="bentConnector3">
              <a:avLst>
                <a:gd name="adj1" fmla="val 50001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221" name="Google Shape;221;p36"/>
            <p:cNvSpPr/>
            <p:nvPr/>
          </p:nvSpPr>
          <p:spPr>
            <a:xfrm>
              <a:off x="3102950" y="1773936"/>
              <a:ext cx="755100" cy="3936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6"/>
            <p:cNvSpPr/>
            <p:nvPr/>
          </p:nvSpPr>
          <p:spPr>
            <a:xfrm>
              <a:off x="6003400" y="4417500"/>
              <a:ext cx="2744400" cy="500700"/>
            </a:xfrm>
            <a:prstGeom prst="rect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>
            <a:spLocks noGrp="1"/>
          </p:cNvSpPr>
          <p:nvPr>
            <p:ph type="body" idx="1"/>
          </p:nvPr>
        </p:nvSpPr>
        <p:spPr>
          <a:xfrm>
            <a:off x="317750" y="1152475"/>
            <a:ext cx="3636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GW150914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First astrophysical source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black holes exist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neutron star mergers are gamma-ray burst progenitors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GW190521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Black holes exist in pair instability mass gap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GW190814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Compact objects exist with masses between 2-5 Msun</a:t>
            </a:r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6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/>
          <p:nvPr/>
        </p:nvSpPr>
        <p:spPr>
          <a:xfrm>
            <a:off x="7483425" y="1411850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7"/>
          <p:cNvSpPr/>
          <p:nvPr/>
        </p:nvSpPr>
        <p:spPr>
          <a:xfrm>
            <a:off x="8336725" y="786775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7"/>
          <p:cNvSpPr/>
          <p:nvPr/>
        </p:nvSpPr>
        <p:spPr>
          <a:xfrm>
            <a:off x="7117725" y="3560550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7"/>
          <p:cNvSpPr/>
          <p:nvPr/>
        </p:nvSpPr>
        <p:spPr>
          <a:xfrm>
            <a:off x="4739675" y="4203175"/>
            <a:ext cx="365700" cy="365700"/>
          </a:xfrm>
          <a:prstGeom prst="ellipse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Detections</a:t>
            </a:r>
            <a:endParaRPr/>
          </a:p>
        </p:txBody>
      </p:sp>
      <p:sp>
        <p:nvSpPr>
          <p:cNvPr id="234" name="Google Shape;234;p37"/>
          <p:cNvSpPr txBox="1"/>
          <p:nvPr/>
        </p:nvSpPr>
        <p:spPr>
          <a:xfrm rot="-5400000">
            <a:off x="7288725" y="2506750"/>
            <a:ext cx="33036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135">
                <a:solidFill>
                  <a:schemeClr val="lt1"/>
                </a:solidFill>
              </a:rPr>
              <a:t>Credit: LIGO-Virgo-KAGRA Collaborations</a:t>
            </a:r>
            <a:endParaRPr sz="1135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Mergers involving neutron stars</a:t>
            </a:r>
            <a:endParaRPr/>
          </a:p>
        </p:txBody>
      </p:sp>
      <p:sp>
        <p:nvSpPr>
          <p:cNvPr id="240" name="Google Shape;240;p38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41" name="Google Shape;241;p38"/>
          <p:cNvSpPr txBox="1">
            <a:spLocks noGrp="1"/>
          </p:cNvSpPr>
          <p:nvPr>
            <p:ph type="body" idx="1"/>
          </p:nvPr>
        </p:nvSpPr>
        <p:spPr>
          <a:xfrm>
            <a:off x="552850" y="1184275"/>
            <a:ext cx="3636900" cy="34164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 &amp;  GW190425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neutron star (BNS) merger waves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 &amp; GRB 170817A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Fractional difference in speed of gravity and the speed of light is between -3 x 10</a:t>
            </a:r>
            <a:r>
              <a:rPr lang="en" baseline="30000"/>
              <a:t>-15</a:t>
            </a:r>
            <a:r>
              <a:rPr lang="en"/>
              <a:t> and 7 x 10</a:t>
            </a:r>
            <a:r>
              <a:rPr lang="en" baseline="30000"/>
              <a:t>-16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GW170817 &amp; AT 2017gfo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Binary neutron star mergers produce kilonova explosions that generate heavy elements</a:t>
            </a:r>
            <a:endParaRPr/>
          </a:p>
        </p:txBody>
      </p:sp>
      <p:sp>
        <p:nvSpPr>
          <p:cNvPr id="242" name="Google Shape;242;p38"/>
          <p:cNvSpPr txBox="1"/>
          <p:nvPr/>
        </p:nvSpPr>
        <p:spPr>
          <a:xfrm>
            <a:off x="934800" y="43092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B. P. Abbott et al 2017 ApJL 848 L13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43" name="Google Shape;243;p38"/>
          <p:cNvPicPr preferRelativeResize="0"/>
          <p:nvPr/>
        </p:nvPicPr>
        <p:blipFill rotWithShape="1">
          <a:blip r:embed="rId3">
            <a:alphaModFix/>
          </a:blip>
          <a:srcRect t="22051" r="47501"/>
          <a:stretch/>
        </p:blipFill>
        <p:spPr>
          <a:xfrm>
            <a:off x="4733050" y="1238450"/>
            <a:ext cx="3917574" cy="36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 txBox="1"/>
          <p:nvPr/>
        </p:nvSpPr>
        <p:spPr>
          <a:xfrm rot="-5400000">
            <a:off x="7200613" y="2632188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R. Abbott </a:t>
            </a:r>
            <a:r>
              <a:rPr lang="en" sz="1100" i="1">
                <a:solidFill>
                  <a:schemeClr val="dk1"/>
                </a:solidFill>
              </a:rPr>
              <a:t>et al</a:t>
            </a:r>
            <a:r>
              <a:rPr lang="en" sz="1100">
                <a:solidFill>
                  <a:schemeClr val="dk1"/>
                </a:solidFill>
              </a:rPr>
              <a:t> 2021 </a:t>
            </a:r>
            <a:r>
              <a:rPr lang="en" sz="1100" i="1">
                <a:solidFill>
                  <a:schemeClr val="dk1"/>
                </a:solidFill>
              </a:rPr>
              <a:t>ApJL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 b="1">
                <a:solidFill>
                  <a:schemeClr val="dk1"/>
                </a:solidFill>
              </a:rPr>
              <a:t>915</a:t>
            </a:r>
            <a:r>
              <a:rPr lang="en" sz="1100">
                <a:solidFill>
                  <a:schemeClr val="dk1"/>
                </a:solidFill>
              </a:rPr>
              <a:t> L5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>
            <a:spLocks noGrp="1"/>
          </p:cNvSpPr>
          <p:nvPr>
            <p:ph type="title"/>
          </p:nvPr>
        </p:nvSpPr>
        <p:spPr>
          <a:xfrm>
            <a:off x="1798350" y="445025"/>
            <a:ext cx="5960100" cy="572700"/>
          </a:xfrm>
          <a:prstGeom prst="rect">
            <a:avLst/>
          </a:prstGeom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Detections versus time observing</a:t>
            </a:r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sldNum" idx="12"/>
          </p:nvPr>
        </p:nvSpPr>
        <p:spPr>
          <a:xfrm>
            <a:off x="8481321" y="4600686"/>
            <a:ext cx="548700" cy="393600"/>
          </a:xfrm>
          <a:prstGeom prst="rect">
            <a:avLst/>
          </a:prstGeom>
        </p:spPr>
        <p:txBody>
          <a:bodyPr spcFirstLastPara="1" wrap="square" lIns="93125" tIns="93125" rIns="93125" bIns="931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51" name="Google Shape;2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2525" y="1093925"/>
            <a:ext cx="4771759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1653</Words>
  <Application>Microsoft Macintosh PowerPoint</Application>
  <PresentationFormat>On-screen Show (16:9)</PresentationFormat>
  <Paragraphs>284</Paragraphs>
  <Slides>34</Slides>
  <Notes>34</Notes>
  <HiddenSlides>8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Helvetica Neue</vt:lpstr>
      <vt:lpstr>Helvetica Neue Light</vt:lpstr>
      <vt:lpstr>Arial</vt:lpstr>
      <vt:lpstr>Simple Light</vt:lpstr>
      <vt:lpstr>Simple Light</vt:lpstr>
      <vt:lpstr>Gravitational-wave astronomy: Progress &amp; Prospects</vt:lpstr>
      <vt:lpstr>Gravitational-wave spectrum</vt:lpstr>
      <vt:lpstr>International Gravitational-Wave Observatory Network (IGWN) </vt:lpstr>
      <vt:lpstr>Laser Interferometer Gravitational-wave Observatory (LIGO)</vt:lpstr>
      <vt:lpstr>Compact object mergers</vt:lpstr>
      <vt:lpstr>Observing runs</vt:lpstr>
      <vt:lpstr>Detections</vt:lpstr>
      <vt:lpstr>Mergers involving neutron stars</vt:lpstr>
      <vt:lpstr>Detections versus time observing</vt:lpstr>
      <vt:lpstr>From one to many: measuring populations</vt:lpstr>
      <vt:lpstr>The fourth observing run (O4) </vt:lpstr>
      <vt:lpstr>Masses in the stellar graveyard</vt:lpstr>
      <vt:lpstr>PowerPoint Presentation</vt:lpstr>
      <vt:lpstr>PowerPoint Presentation</vt:lpstr>
      <vt:lpstr>GW230529 - Properties</vt:lpstr>
      <vt:lpstr>Binary neutron star mergers</vt:lpstr>
      <vt:lpstr>Many other observational results</vt:lpstr>
      <vt:lpstr>Working toward O5 sensitivity</vt:lpstr>
      <vt:lpstr>O5 Observing Run</vt:lpstr>
      <vt:lpstr>Early 2030s</vt:lpstr>
      <vt:lpstr>Observational Science with A#</vt:lpstr>
      <vt:lpstr>Recent Pulsar Timing Observations</vt:lpstr>
      <vt:lpstr>LISA mission</vt:lpstr>
      <vt:lpstr>Next Generation Detectors</vt:lpstr>
      <vt:lpstr>Cosmic Explorer Timeline</vt:lpstr>
      <vt:lpstr>Thank you!</vt:lpstr>
      <vt:lpstr>LIGO network is a cornerstone of MMA</vt:lpstr>
      <vt:lpstr>Pulsar Timing Observations</vt:lpstr>
      <vt:lpstr>Gravitational-Wave Transient Catalog</vt:lpstr>
      <vt:lpstr>Observational Science with A#</vt:lpstr>
      <vt:lpstr>Search for subsolar-mass binaries</vt:lpstr>
      <vt:lpstr>Cosmology with gravitational waves </vt:lpstr>
      <vt:lpstr>Challenges for cosmology with GW </vt:lpstr>
      <vt:lpstr>Advanced LIGO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Patrick R Brady</cp:lastModifiedBy>
  <cp:revision>2</cp:revision>
  <dcterms:modified xsi:type="dcterms:W3CDTF">2024-06-02T07:26:24Z</dcterms:modified>
</cp:coreProperties>
</file>