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9" r:id="rId6"/>
    <p:sldId id="260" r:id="rId7"/>
    <p:sldId id="273" r:id="rId8"/>
    <p:sldId id="261" r:id="rId9"/>
    <p:sldId id="262" r:id="rId10"/>
    <p:sldId id="264" r:id="rId11"/>
    <p:sldId id="267" r:id="rId12"/>
    <p:sldId id="270" r:id="rId13"/>
    <p:sldId id="265" r:id="rId14"/>
    <p:sldId id="266"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41FB"/>
    <a:srgbClr val="523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3" autoAdjust="0"/>
    <p:restoredTop sz="94721"/>
  </p:normalViewPr>
  <p:slideViewPr>
    <p:cSldViewPr snapToGrid="0">
      <p:cViewPr varScale="1">
        <p:scale>
          <a:sx n="104" d="100"/>
          <a:sy n="104" d="100"/>
        </p:scale>
        <p:origin x="7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91BB0-416E-4481-897D-B7CEF20AE3CC}" type="datetimeFigureOut">
              <a:rPr lang="en-US" smtClean="0"/>
              <a:t>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B62AA-4D80-40E7-8140-FF60AF44E0A8}" type="slidenum">
              <a:rPr lang="en-US" smtClean="0"/>
              <a:t>‹#›</a:t>
            </a:fld>
            <a:endParaRPr lang="en-US"/>
          </a:p>
        </p:txBody>
      </p:sp>
    </p:spTree>
    <p:extLst>
      <p:ext uri="{BB962C8B-B14F-4D97-AF65-F5344CB8AC3E}">
        <p14:creationId xmlns:p14="http://schemas.microsoft.com/office/powerpoint/2010/main" val="213578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a:t>
            </a:r>
            <a:r>
              <a:rPr lang="en-US" dirty="0" err="1"/>
              <a:t>E_cycle</a:t>
            </a:r>
            <a:r>
              <a:rPr lang="en-US" dirty="0"/>
              <a:t> is the energy lost per cycle, </a:t>
            </a:r>
            <a:r>
              <a:rPr lang="en-US" dirty="0" err="1"/>
              <a:t>tau_cycle</a:t>
            </a:r>
            <a:r>
              <a:rPr lang="en-US" dirty="0"/>
              <a:t> is the period of the gaussian pressure force, E is the energy stored by the sample, phi is the loss angle of the response, f is the drive frequency, F_0 is the amplitude of the drive force, q is the displacement response coordinate (gaussian-weighted average of actual displacement field) and k is the spring constant between F_0 and q. S is the power spectral density.</a:t>
            </a:r>
          </a:p>
        </p:txBody>
      </p:sp>
      <p:sp>
        <p:nvSpPr>
          <p:cNvPr id="4" name="Slide Number Placeholder 3"/>
          <p:cNvSpPr>
            <a:spLocks noGrp="1"/>
          </p:cNvSpPr>
          <p:nvPr>
            <p:ph type="sldNum" sz="quarter" idx="5"/>
          </p:nvPr>
        </p:nvSpPr>
        <p:spPr/>
        <p:txBody>
          <a:bodyPr/>
          <a:lstStyle/>
          <a:p>
            <a:fld id="{68EB62AA-4D80-40E7-8140-FF60AF44E0A8}" type="slidenum">
              <a:rPr lang="en-US" smtClean="0"/>
              <a:t>13</a:t>
            </a:fld>
            <a:endParaRPr lang="en-US"/>
          </a:p>
        </p:txBody>
      </p:sp>
    </p:spTree>
    <p:extLst>
      <p:ext uri="{BB962C8B-B14F-4D97-AF65-F5344CB8AC3E}">
        <p14:creationId xmlns:p14="http://schemas.microsoft.com/office/powerpoint/2010/main" val="140672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EF5E-22C6-AA0A-4154-4E9064CCA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AAD90-032B-B4CE-CF92-1DD1A5984A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E4041-CBF7-C57F-9651-B736E6407ABB}"/>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5" name="Footer Placeholder 4">
            <a:extLst>
              <a:ext uri="{FF2B5EF4-FFF2-40B4-BE49-F238E27FC236}">
                <a16:creationId xmlns:a16="http://schemas.microsoft.com/office/drawing/2014/main" id="{DB922326-7EE4-08F1-B042-510FAA1B8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89C05-40A6-BC69-D876-1BE5A62BA9EF}"/>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309743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D0C2-08A8-1E3F-1B29-A496D97D6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2A6F12-1A44-6AB1-4FAE-603EEDAFF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B6D9B-4CB8-5DAD-C5D3-B461F7EAF740}"/>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5" name="Footer Placeholder 4">
            <a:extLst>
              <a:ext uri="{FF2B5EF4-FFF2-40B4-BE49-F238E27FC236}">
                <a16:creationId xmlns:a16="http://schemas.microsoft.com/office/drawing/2014/main" id="{FE25C4E7-74CA-8D98-A973-BB842085D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152FB-9265-74A1-4ADC-6196D02493B2}"/>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409461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9A823-44B1-F6AE-1DD1-28D003ABD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0BC106-5228-9304-2A8E-76CE370BC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2E557-6483-BAF5-4A64-DA5144EE5EC8}"/>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5" name="Footer Placeholder 4">
            <a:extLst>
              <a:ext uri="{FF2B5EF4-FFF2-40B4-BE49-F238E27FC236}">
                <a16:creationId xmlns:a16="http://schemas.microsoft.com/office/drawing/2014/main" id="{3D465ED9-6750-015F-21D2-C2B8CEE2E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81E50-7F84-D701-8EF7-531E3AC3879D}"/>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245486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CD08-BCEB-EBE8-7D3B-46FB95F3AD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56E54-D948-D72C-56F2-58717C77F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E7ECA-2326-05B4-B1D6-D0F462677D8E}"/>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5" name="Footer Placeholder 4">
            <a:extLst>
              <a:ext uri="{FF2B5EF4-FFF2-40B4-BE49-F238E27FC236}">
                <a16:creationId xmlns:a16="http://schemas.microsoft.com/office/drawing/2014/main" id="{44E40A08-5883-8BAD-DE27-D1D21FBEB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0EF29-16C5-8E1E-6998-F4E3206529CC}"/>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376564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035A-C7C9-365A-D3D5-6611B3CF9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715553-B822-56FD-E5AC-D29ADDB9AB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1CB71-6C5B-BEF5-A387-5D6FF18E0D8D}"/>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5" name="Footer Placeholder 4">
            <a:extLst>
              <a:ext uri="{FF2B5EF4-FFF2-40B4-BE49-F238E27FC236}">
                <a16:creationId xmlns:a16="http://schemas.microsoft.com/office/drawing/2014/main" id="{EC56DB04-BED0-90EB-99C9-225B60B2B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F4457-9C22-0AE9-7ECC-D61EC085255B}"/>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170835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0557-E3B7-50EA-2D11-C2628304C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E0A124-0F27-2149-2914-BFA3E8744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090A3-F7A9-8538-5EF4-B8C56F8DB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0409E-A584-6307-0F12-FAC1A37E308C}"/>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6" name="Footer Placeholder 5">
            <a:extLst>
              <a:ext uri="{FF2B5EF4-FFF2-40B4-BE49-F238E27FC236}">
                <a16:creationId xmlns:a16="http://schemas.microsoft.com/office/drawing/2014/main" id="{B0F6AB6E-BF44-9FC7-A2FF-165C282BE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86D89-49A7-413A-F540-CAD3245FC9B0}"/>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303954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8AA9-9152-FDEF-72EA-04D821907E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37CB7D-9C63-4798-D4E0-4743F8BC8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A2049-C239-A49C-B390-340ED656B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F5FAB-7769-1DD4-B81D-453E1DF4E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0D32B4-53C1-9CA4-0390-45C59B121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99DDAB-FC96-1C7F-E3CB-19F1A08F6D75}"/>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8" name="Footer Placeholder 7">
            <a:extLst>
              <a:ext uri="{FF2B5EF4-FFF2-40B4-BE49-F238E27FC236}">
                <a16:creationId xmlns:a16="http://schemas.microsoft.com/office/drawing/2014/main" id="{8FB9EA38-BE0F-EC51-8D99-199A7A1F9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9CC25-6395-8A92-BDDC-D88367CB6C8F}"/>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221133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2274-8B11-0BD4-3831-899FBA547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127E24-D111-6646-F575-6375D389797B}"/>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4" name="Footer Placeholder 3">
            <a:extLst>
              <a:ext uri="{FF2B5EF4-FFF2-40B4-BE49-F238E27FC236}">
                <a16:creationId xmlns:a16="http://schemas.microsoft.com/office/drawing/2014/main" id="{F4851348-1B90-8AC7-D0F2-42A6BF5D7E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C6C62-EA43-70A9-7E65-7F9FA759E2ED}"/>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168783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1F21A-9F2A-05F4-5AB8-3DB8CDDD23C1}"/>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3" name="Footer Placeholder 2">
            <a:extLst>
              <a:ext uri="{FF2B5EF4-FFF2-40B4-BE49-F238E27FC236}">
                <a16:creationId xmlns:a16="http://schemas.microsoft.com/office/drawing/2014/main" id="{1B06E7D1-3EB0-C90D-7119-3BE574454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42CFEE-D067-91C4-31FD-EDD902206388}"/>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213264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C332-8D9F-2D19-9FE7-6B9B4BF91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85713-6623-2608-7DCA-91AA03172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5BC419-74C7-43F8-D63D-9A318EB60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5AD1A-CF79-EB5D-D6E9-CF8DBCBBE006}"/>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6" name="Footer Placeholder 5">
            <a:extLst>
              <a:ext uri="{FF2B5EF4-FFF2-40B4-BE49-F238E27FC236}">
                <a16:creationId xmlns:a16="http://schemas.microsoft.com/office/drawing/2014/main" id="{43835B19-A66D-92C0-D66B-392649328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6A70C-201E-10A3-1B65-208D9120A7B8}"/>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81105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A71C-EE38-1B2A-0DA9-5ABB2912B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16A70-5D25-9EDF-131A-ADAEEC87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43E93D-7EF3-4232-E3C7-A988A02B4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C3854-0019-4272-E6EE-092A81176923}"/>
              </a:ext>
            </a:extLst>
          </p:cNvPr>
          <p:cNvSpPr>
            <a:spLocks noGrp="1"/>
          </p:cNvSpPr>
          <p:nvPr>
            <p:ph type="dt" sz="half" idx="10"/>
          </p:nvPr>
        </p:nvSpPr>
        <p:spPr/>
        <p:txBody>
          <a:bodyPr/>
          <a:lstStyle/>
          <a:p>
            <a:fld id="{F4F13727-75A3-4431-A9DA-B3CEFCFC1BD9}" type="datetimeFigureOut">
              <a:rPr lang="en-US" smtClean="0"/>
              <a:t>7/7/2024</a:t>
            </a:fld>
            <a:endParaRPr lang="en-US"/>
          </a:p>
        </p:txBody>
      </p:sp>
      <p:sp>
        <p:nvSpPr>
          <p:cNvPr id="6" name="Footer Placeholder 5">
            <a:extLst>
              <a:ext uri="{FF2B5EF4-FFF2-40B4-BE49-F238E27FC236}">
                <a16:creationId xmlns:a16="http://schemas.microsoft.com/office/drawing/2014/main" id="{8D1CF52D-4378-03C1-091F-4568E1F4C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4207B-808B-45EC-2C4B-613B4E0766F0}"/>
              </a:ext>
            </a:extLst>
          </p:cNvPr>
          <p:cNvSpPr>
            <a:spLocks noGrp="1"/>
          </p:cNvSpPr>
          <p:nvPr>
            <p:ph type="sldNum" sz="quarter" idx="12"/>
          </p:nvPr>
        </p:nvSpPr>
        <p:spPr/>
        <p:txBody>
          <a:bodyPr/>
          <a:lstStyle/>
          <a:p>
            <a:fld id="{43F1F676-EBF7-41B8-92C7-B7BDF214D643}" type="slidenum">
              <a:rPr lang="en-US" smtClean="0"/>
              <a:t>‹#›</a:t>
            </a:fld>
            <a:endParaRPr lang="en-US"/>
          </a:p>
        </p:txBody>
      </p:sp>
    </p:spTree>
    <p:extLst>
      <p:ext uri="{BB962C8B-B14F-4D97-AF65-F5344CB8AC3E}">
        <p14:creationId xmlns:p14="http://schemas.microsoft.com/office/powerpoint/2010/main" val="409992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3EBFB-0088-95AD-02AA-BDBBD0052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ADB0B7-C8FB-B380-320E-70B998FA0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2D7DE-99B0-9FD7-142A-9047ABB5D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F13727-75A3-4431-A9DA-B3CEFCFC1BD9}" type="datetimeFigureOut">
              <a:rPr lang="en-US" smtClean="0"/>
              <a:t>7/7/2024</a:t>
            </a:fld>
            <a:endParaRPr lang="en-US"/>
          </a:p>
        </p:txBody>
      </p:sp>
      <p:sp>
        <p:nvSpPr>
          <p:cNvPr id="5" name="Footer Placeholder 4">
            <a:extLst>
              <a:ext uri="{FF2B5EF4-FFF2-40B4-BE49-F238E27FC236}">
                <a16:creationId xmlns:a16="http://schemas.microsoft.com/office/drawing/2014/main" id="{E3778956-0216-D213-87C2-E926016A9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706B8E-EC0E-0BAD-7D78-DAFB194E7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F1F676-EBF7-41B8-92C7-B7BDF214D643}" type="slidenum">
              <a:rPr lang="en-US" smtClean="0"/>
              <a:t>‹#›</a:t>
            </a:fld>
            <a:endParaRPr lang="en-US"/>
          </a:p>
        </p:txBody>
      </p:sp>
    </p:spTree>
    <p:extLst>
      <p:ext uri="{BB962C8B-B14F-4D97-AF65-F5344CB8AC3E}">
        <p14:creationId xmlns:p14="http://schemas.microsoft.com/office/powerpoint/2010/main" val="240902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9.png"/><Relationship Id="rId3" Type="http://schemas.openxmlformats.org/officeDocument/2006/relationships/image" Target="../media/image210.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11" Type="http://schemas.openxmlformats.org/officeDocument/2006/relationships/image" Target="../media/image7.png"/><Relationship Id="rId10"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799E-63E5-0708-EDF2-D9C6EAC950B9}"/>
              </a:ext>
            </a:extLst>
          </p:cNvPr>
          <p:cNvSpPr>
            <a:spLocks noGrp="1"/>
          </p:cNvSpPr>
          <p:nvPr>
            <p:ph type="ctrTitle"/>
          </p:nvPr>
        </p:nvSpPr>
        <p:spPr/>
        <p:txBody>
          <a:bodyPr>
            <a:normAutofit/>
          </a:bodyPr>
          <a:lstStyle/>
          <a:p>
            <a:r>
              <a:rPr lang="en-US" sz="4800" dirty="0"/>
              <a:t>Review of AlGaAs Mirror Noise </a:t>
            </a:r>
            <a:r>
              <a:rPr lang="en-US" sz="4800" dirty="0" err="1"/>
              <a:t>Scalings</a:t>
            </a:r>
            <a:endParaRPr lang="en-US" sz="4800" dirty="0"/>
          </a:p>
        </p:txBody>
      </p:sp>
      <p:sp>
        <p:nvSpPr>
          <p:cNvPr id="3" name="Subtitle 2">
            <a:extLst>
              <a:ext uri="{FF2B5EF4-FFF2-40B4-BE49-F238E27FC236}">
                <a16:creationId xmlns:a16="http://schemas.microsoft.com/office/drawing/2014/main" id="{75161A71-A842-4EE7-538F-C9ECB53D7577}"/>
              </a:ext>
            </a:extLst>
          </p:cNvPr>
          <p:cNvSpPr>
            <a:spLocks noGrp="1"/>
          </p:cNvSpPr>
          <p:nvPr>
            <p:ph type="subTitle" idx="1"/>
          </p:nvPr>
        </p:nvSpPr>
        <p:spPr/>
        <p:txBody>
          <a:bodyPr/>
          <a:lstStyle/>
          <a:p>
            <a:r>
              <a:rPr lang="en-US" dirty="0"/>
              <a:t>Andri Gretarsson, Garrett Cole, Gregg Harry, Steve Penn</a:t>
            </a:r>
          </a:p>
        </p:txBody>
      </p:sp>
    </p:spTree>
    <p:extLst>
      <p:ext uri="{BB962C8B-B14F-4D97-AF65-F5344CB8AC3E}">
        <p14:creationId xmlns:p14="http://schemas.microsoft.com/office/powerpoint/2010/main" val="4444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39C-C129-9228-EA0D-F791E3BDD25E}"/>
              </a:ext>
            </a:extLst>
          </p:cNvPr>
          <p:cNvSpPr>
            <a:spLocks noGrp="1"/>
          </p:cNvSpPr>
          <p:nvPr>
            <p:ph type="title"/>
          </p:nvPr>
        </p:nvSpPr>
        <p:spPr/>
        <p:txBody>
          <a:bodyPr>
            <a:normAutofit/>
          </a:bodyPr>
          <a:lstStyle/>
          <a:p>
            <a:r>
              <a:rPr lang="en-US" sz="4000" dirty="0"/>
              <a:t>Direct Upper Limits on AlGaAs Loss Angle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11E37B-131A-3D71-F2FB-6035E18A4FCD}"/>
                  </a:ext>
                </a:extLst>
              </p:cNvPr>
              <p:cNvSpPr>
                <a:spLocks noGrp="1"/>
              </p:cNvSpPr>
              <p:nvPr>
                <p:ph idx="1"/>
              </p:nvPr>
            </p:nvSpPr>
            <p:spPr>
              <a:xfrm>
                <a:off x="838200" y="1825625"/>
                <a:ext cx="3880338" cy="4667250"/>
              </a:xfrm>
            </p:spPr>
            <p:txBody>
              <a:bodyPr>
                <a:normAutofit/>
              </a:bodyPr>
              <a:lstStyle/>
              <a:p>
                <a:r>
                  <a:rPr lang="en-US" sz="2400" dirty="0"/>
                  <a:t>Set all sources of Brownian noise to zero except for coating Brownian noise.</a:t>
                </a:r>
              </a:p>
              <a:p>
                <a:r>
                  <a:rPr lang="en-US" sz="2400" dirty="0"/>
                  <a:t>Best upper limit set at NIST but data still preliminary</a:t>
                </a:r>
              </a:p>
              <a:p>
                <a:r>
                  <a:rPr lang="en-US" sz="2400" dirty="0"/>
                  <a:t>Three experiments set the upper limit at about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ea typeface="Cambria Math" panose="02040503050406030204" pitchFamily="18" charset="0"/>
                          </a:rPr>
                          <m:t>𝑐</m:t>
                        </m:r>
                      </m:sub>
                    </m:sSub>
                    <m:r>
                      <a:rPr lang="en-US" sz="240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2.5×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−5</m:t>
                        </m:r>
                      </m:sup>
                    </m:sSup>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3" name="Content Placeholder 2">
                <a:extLst>
                  <a:ext uri="{FF2B5EF4-FFF2-40B4-BE49-F238E27FC236}">
                    <a16:creationId xmlns:a16="http://schemas.microsoft.com/office/drawing/2014/main" id="{ED11E37B-131A-3D71-F2FB-6035E18A4FCD}"/>
                  </a:ext>
                </a:extLst>
              </p:cNvPr>
              <p:cNvSpPr>
                <a:spLocks noGrp="1" noRot="1" noChangeAspect="1" noMove="1" noResize="1" noEditPoints="1" noAdjustHandles="1" noChangeArrowheads="1" noChangeShapeType="1" noTextEdit="1"/>
              </p:cNvSpPr>
              <p:nvPr>
                <p:ph idx="1"/>
              </p:nvPr>
            </p:nvSpPr>
            <p:spPr>
              <a:xfrm>
                <a:off x="838200" y="1825625"/>
                <a:ext cx="3880338" cy="4667250"/>
              </a:xfrm>
              <a:blipFill>
                <a:blip r:embed="rId2"/>
                <a:stretch>
                  <a:fillRect l="-2288" t="-1897" r="-196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FF5816E-9FE3-A901-B94A-371314BA0531}"/>
              </a:ext>
            </a:extLst>
          </p:cNvPr>
          <p:cNvPicPr>
            <a:picLocks noChangeAspect="1"/>
          </p:cNvPicPr>
          <p:nvPr/>
        </p:nvPicPr>
        <p:blipFill>
          <a:blip r:embed="rId3">
            <a:extLst>
              <a:ext uri="{28A0092B-C50C-407E-A947-70E740481C1C}">
                <a14:useLocalDpi xmlns:a14="http://schemas.microsoft.com/office/drawing/2010/main" val="0"/>
              </a:ext>
            </a:extLst>
          </a:blip>
          <a:srcRect l="6107" r="6107"/>
          <a:stretch/>
        </p:blipFill>
        <p:spPr>
          <a:xfrm>
            <a:off x="5217159" y="1764177"/>
            <a:ext cx="6388063" cy="4728698"/>
          </a:xfrm>
          <a:prstGeom prst="rect">
            <a:avLst/>
          </a:prstGeom>
        </p:spPr>
      </p:pic>
    </p:spTree>
    <p:extLst>
      <p:ext uri="{BB962C8B-B14F-4D97-AF65-F5344CB8AC3E}">
        <p14:creationId xmlns:p14="http://schemas.microsoft.com/office/powerpoint/2010/main" val="12477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6146-3EF7-A7F0-A533-1D6C11F21AFD}"/>
              </a:ext>
            </a:extLst>
          </p:cNvPr>
          <p:cNvSpPr>
            <a:spLocks noGrp="1"/>
          </p:cNvSpPr>
          <p:nvPr>
            <p:ph type="title"/>
          </p:nvPr>
        </p:nvSpPr>
        <p:spPr>
          <a:xfrm>
            <a:off x="838200" y="365126"/>
            <a:ext cx="10515600" cy="825722"/>
          </a:xfrm>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6F935C-7788-55E2-2611-65D695E919C5}"/>
                  </a:ext>
                </a:extLst>
              </p:cNvPr>
              <p:cNvSpPr>
                <a:spLocks noGrp="1"/>
              </p:cNvSpPr>
              <p:nvPr>
                <p:ph idx="1"/>
              </p:nvPr>
            </p:nvSpPr>
            <p:spPr>
              <a:xfrm>
                <a:off x="630866" y="1382233"/>
                <a:ext cx="9560884" cy="4794730"/>
              </a:xfrm>
            </p:spPr>
            <p:txBody>
              <a:bodyPr>
                <a:normAutofit lnSpcReduction="10000"/>
              </a:bodyPr>
              <a:lstStyle/>
              <a:p>
                <a:r>
                  <a:rPr lang="en-US" dirty="0"/>
                  <a:t>PTB &amp; JILA results imply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0</m:t>
                        </m:r>
                      </m:sup>
                    </m:sSup>
                  </m:oMath>
                </a14:m>
                <a:r>
                  <a:rPr lang="en-US" dirty="0"/>
                  <a:t> and </a:t>
                </a:r>
                <a14:m>
                  <m:oMath xmlns:m="http://schemas.openxmlformats.org/officeDocument/2006/math">
                    <m:f>
                      <m:fPr>
                        <m:ctrlPr>
                          <a:rPr lang="en-US" i="1" smtClean="0">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𝑃</m:t>
                            </m:r>
                          </m:e>
                        </m:rad>
                      </m:num>
                      <m:den>
                        <m:sSup>
                          <m:sSupPr>
                            <m:ctrlPr>
                              <a:rPr lang="en-US" i="1" smtClean="0">
                                <a:latin typeface="Cambria Math" panose="02040503050406030204" pitchFamily="18" charset="0"/>
                              </a:rPr>
                            </m:ctrlPr>
                          </m:sSupPr>
                          <m:e>
                            <m:r>
                              <a:rPr lang="en-US" i="1">
                                <a:latin typeface="Cambria Math" panose="02040503050406030204" pitchFamily="18" charset="0"/>
                              </a:rPr>
                              <m:t>𝑤</m:t>
                            </m:r>
                          </m:e>
                          <m:sup>
                            <m:r>
                              <a:rPr lang="en-US" b="0" i="1" smtClean="0">
                                <a:latin typeface="Cambria Math" panose="02040503050406030204" pitchFamily="18" charset="0"/>
                              </a:rPr>
                              <m:t>3</m:t>
                            </m:r>
                          </m:sup>
                        </m:sSup>
                      </m:den>
                    </m:f>
                  </m:oMath>
                </a14:m>
                <a:r>
                  <a:rPr lang="en-US" dirty="0"/>
                  <a:t> dependence for polarization noise. (See e.g. Dhruv Kedar’s thesis.)</a:t>
                </a:r>
              </a:p>
              <a:p>
                <a:r>
                  <a:rPr lang="en-US" dirty="0"/>
                  <a:t>MIT cavity is very close to seeing or ruling out Polarization Noise. It already sets an </a:t>
                </a:r>
                <a:r>
                  <a:rPr lang="en-US" i="1" dirty="0"/>
                  <a:t>upper limit </a:t>
                </a:r>
                <a:r>
                  <a:rPr lang="en-US" dirty="0"/>
                  <a:t>on polarization noise in LIGO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a factor of ~3 above the quantum noise minimum.</a:t>
                </a:r>
              </a:p>
              <a:p>
                <a:r>
                  <a:rPr lang="en-US" dirty="0"/>
                  <a:t>“Global noise” is consistent with spacer Brownian noise.</a:t>
                </a:r>
              </a:p>
              <a:p>
                <a:r>
                  <a:rPr lang="en-US" dirty="0"/>
                  <a:t>New</a:t>
                </a:r>
                <a:r>
                  <a:rPr lang="en-US" i="1" dirty="0"/>
                  <a:t> direct</a:t>
                </a:r>
                <a:r>
                  <a:rPr lang="en-US" dirty="0"/>
                  <a:t> upper limits on </a:t>
                </a:r>
                <a:r>
                  <a:rPr lang="en-US" dirty="0" err="1"/>
                  <a:t>AlGaAs</a:t>
                </a:r>
                <a:r>
                  <a:rPr lang="en-US" dirty="0"/>
                  <a:t>/GaAs coating loss: </a:t>
                </a:r>
              </a:p>
              <a:p>
                <a:pPr lvl="1"/>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𝜙</m:t>
                        </m:r>
                      </m:e>
                      <m:sub>
                        <m:r>
                          <m:rPr>
                            <m:sty m:val="p"/>
                          </m:rPr>
                          <a:rPr lang="en-US" sz="2800" b="0" i="0" smtClean="0">
                            <a:latin typeface="Cambria Math" panose="02040503050406030204" pitchFamily="18" charset="0"/>
                            <a:ea typeface="Cambria Math" panose="02040503050406030204" pitchFamily="18" charset="0"/>
                          </a:rPr>
                          <m:t>AlGaAs</m:t>
                        </m:r>
                      </m:sub>
                    </m:sSub>
                    <m:r>
                      <a:rPr lang="en-US" sz="2800" b="0" i="1" smtClean="0">
                        <a:latin typeface="Cambria Math" panose="02040503050406030204" pitchFamily="18" charset="0"/>
                        <a:ea typeface="Cambria Math" panose="02040503050406030204" pitchFamily="18" charset="0"/>
                      </a:rPr>
                      <m:t>&lt;1×</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−5</m:t>
                        </m:r>
                      </m:sup>
                    </m:sSup>
                  </m:oMath>
                </a14:m>
                <a:r>
                  <a:rPr lang="en-US" sz="2800" dirty="0"/>
                  <a:t> set at NIST (room temperature)</a:t>
                </a:r>
              </a:p>
              <a:p>
                <a:pPr lvl="1"/>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𝜙</m:t>
                        </m:r>
                      </m:e>
                      <m:sub>
                        <m:r>
                          <m:rPr>
                            <m:sty m:val="p"/>
                          </m:rPr>
                          <a:rPr lang="en-US" sz="2800" b="0" i="0" smtClean="0">
                            <a:latin typeface="Cambria Math" panose="02040503050406030204" pitchFamily="18" charset="0"/>
                            <a:ea typeface="Cambria Math" panose="02040503050406030204" pitchFamily="18" charset="0"/>
                          </a:rPr>
                          <m:t>AlGaAs</m:t>
                        </m:r>
                      </m:sub>
                    </m:sSub>
                    <m:r>
                      <a:rPr lang="en-US" sz="2800" b="0" i="1" smtClean="0">
                        <a:latin typeface="Cambria Math" panose="02040503050406030204" pitchFamily="18" charset="0"/>
                        <a:ea typeface="Cambria Math" panose="02040503050406030204" pitchFamily="18" charset="0"/>
                      </a:rPr>
                      <m:t>&lt;2.5×</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−5</m:t>
                        </m:r>
                      </m:sup>
                    </m:sSup>
                  </m:oMath>
                </a14:m>
                <a:r>
                  <a:rPr lang="en-US" sz="2800" dirty="0"/>
                  <a:t> set at JILA (16K), PTB (124K), and HNR (295K)</a:t>
                </a:r>
                <a:br>
                  <a:rPr lang="en-US" sz="2800" dirty="0"/>
                </a:br>
                <a:endParaRPr lang="en-US" sz="2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26F935C-7788-55E2-2611-65D695E919C5}"/>
                  </a:ext>
                </a:extLst>
              </p:cNvPr>
              <p:cNvSpPr>
                <a:spLocks noGrp="1" noRot="1" noChangeAspect="1" noMove="1" noResize="1" noEditPoints="1" noAdjustHandles="1" noChangeArrowheads="1" noChangeShapeType="1" noTextEdit="1"/>
              </p:cNvSpPr>
              <p:nvPr>
                <p:ph idx="1"/>
              </p:nvPr>
            </p:nvSpPr>
            <p:spPr>
              <a:xfrm>
                <a:off x="630866" y="1382233"/>
                <a:ext cx="9560884" cy="4794730"/>
              </a:xfrm>
              <a:blipFill>
                <a:blip r:embed="rId2"/>
                <a:stretch>
                  <a:fillRect l="-1147" r="-255"/>
                </a:stretch>
              </a:blipFill>
            </p:spPr>
            <p:txBody>
              <a:bodyPr/>
              <a:lstStyle/>
              <a:p>
                <a:r>
                  <a:rPr lang="en-US">
                    <a:noFill/>
                  </a:rPr>
                  <a:t> </a:t>
                </a:r>
              </a:p>
            </p:txBody>
          </p:sp>
        </mc:Fallback>
      </mc:AlternateContent>
    </p:spTree>
    <p:extLst>
      <p:ext uri="{BB962C8B-B14F-4D97-AF65-F5344CB8AC3E}">
        <p14:creationId xmlns:p14="http://schemas.microsoft.com/office/powerpoint/2010/main" val="71320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C672-98F6-B611-E7BC-3DB34F7D84AE}"/>
              </a:ext>
            </a:extLst>
          </p:cNvPr>
          <p:cNvSpPr>
            <a:spLocks noGrp="1"/>
          </p:cNvSpPr>
          <p:nvPr>
            <p:ph type="title"/>
          </p:nvPr>
        </p:nvSpPr>
        <p:spPr>
          <a:xfrm>
            <a:off x="4262525" y="2766218"/>
            <a:ext cx="4415963" cy="1325563"/>
          </a:xfrm>
        </p:spPr>
        <p:txBody>
          <a:bodyPr/>
          <a:lstStyle/>
          <a:p>
            <a:r>
              <a:rPr lang="en-US" dirty="0"/>
              <a:t>Additional Slides</a:t>
            </a:r>
          </a:p>
        </p:txBody>
      </p:sp>
    </p:spTree>
    <p:extLst>
      <p:ext uri="{BB962C8B-B14F-4D97-AF65-F5344CB8AC3E}">
        <p14:creationId xmlns:p14="http://schemas.microsoft.com/office/powerpoint/2010/main" val="243927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6A26-34C1-1CEA-8B27-DD8E309062C0}"/>
              </a:ext>
            </a:extLst>
          </p:cNvPr>
          <p:cNvSpPr>
            <a:spLocks noGrp="1"/>
          </p:cNvSpPr>
          <p:nvPr>
            <p:ph type="title"/>
          </p:nvPr>
        </p:nvSpPr>
        <p:spPr>
          <a:xfrm>
            <a:off x="1179523" y="294168"/>
            <a:ext cx="9955598" cy="674957"/>
          </a:xfrm>
        </p:spPr>
        <p:txBody>
          <a:bodyPr>
            <a:normAutofit fontScale="90000"/>
          </a:bodyPr>
          <a:lstStyle/>
          <a:p>
            <a:r>
              <a:rPr lang="en-US" sz="3200" dirty="0"/>
              <a:t>Spot size and frequency dependence for substrate thermal noises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E6888A-7325-FDED-C816-B52358844A72}"/>
                  </a:ext>
                </a:extLst>
              </p:cNvPr>
              <p:cNvSpPr>
                <a:spLocks noGrp="1"/>
              </p:cNvSpPr>
              <p:nvPr>
                <p:ph idx="1"/>
              </p:nvPr>
            </p:nvSpPr>
            <p:spPr>
              <a:xfrm>
                <a:off x="605318" y="1072391"/>
                <a:ext cx="10981363" cy="5427646"/>
              </a:xfrm>
              <a:ln>
                <a:noFill/>
              </a:ln>
            </p:spPr>
            <p:txBody>
              <a:bodyPr>
                <a:noAutofit/>
              </a:bodyPr>
              <a:lstStyle/>
              <a:p>
                <a:pPr>
                  <a:buClr>
                    <a:schemeClr val="bg1"/>
                  </a:buClr>
                </a:pP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S</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m:rPr>
                                <m:sty m:val="p"/>
                              </m:rPr>
                              <a:rPr lang="en-US" sz="1400">
                                <a:latin typeface="Cambria Math" panose="02040503050406030204" pitchFamily="18" charset="0"/>
                              </a:rPr>
                              <m:t>diss</m:t>
                            </m:r>
                          </m:sub>
                        </m:sSub>
                        <m:r>
                          <a:rPr lang="en-US" sz="1400" b="0" i="1" smtClean="0">
                            <a:latin typeface="Cambria Math" panose="02040503050406030204" pitchFamily="18" charset="0"/>
                          </a:rPr>
                          <m:t>𝑇</m:t>
                        </m:r>
                      </m:num>
                      <m:den>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𝑓</m:t>
                            </m:r>
                          </m:e>
                          <m:sup>
                            <m:r>
                              <a:rPr lang="en-US" sz="1400" b="0" i="1" smtClean="0">
                                <a:latin typeface="Cambria Math" panose="02040503050406030204" pitchFamily="18" charset="0"/>
                                <a:ea typeface="Cambria Math" panose="02040503050406030204" pitchFamily="18" charset="0"/>
                              </a:rPr>
                              <m:t>2</m:t>
                            </m:r>
                          </m:sup>
                        </m:sSup>
                      </m:den>
                    </m:f>
                  </m:oMath>
                </a14:m>
                <a:endParaRPr lang="en-US" sz="1400" b="0" i="1" dirty="0">
                  <a:latin typeface="Cambria Math" panose="02040503050406030204" pitchFamily="18" charset="0"/>
                </a:endParaRPr>
              </a:p>
              <a:p>
                <a:pPr>
                  <a:buClr>
                    <a:schemeClr val="bg1"/>
                  </a:buClr>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𝑊</m:t>
                        </m:r>
                      </m:e>
                      <m:sub>
                        <m:r>
                          <m:rPr>
                            <m:sty m:val="p"/>
                          </m:rPr>
                          <a:rPr lang="en-US" sz="1400" b="0" i="0" smtClean="0">
                            <a:latin typeface="Cambria Math" panose="02040503050406030204" pitchFamily="18" charset="0"/>
                          </a:rPr>
                          <m:t>diss</m:t>
                        </m:r>
                      </m:sub>
                    </m:sSub>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𝐸</m:t>
                            </m:r>
                          </m:e>
                          <m:sub>
                            <m:r>
                              <m:rPr>
                                <m:sty m:val="p"/>
                              </m:rPr>
                              <a:rPr lang="en-US" sz="1400" b="0" i="0" smtClean="0">
                                <a:latin typeface="Cambria Math" panose="02040503050406030204" pitchFamily="18" charset="0"/>
                                <a:ea typeface="Cambria Math" panose="02040503050406030204" pitchFamily="18" charset="0"/>
                              </a:rPr>
                              <m:t>cycle</m:t>
                            </m:r>
                          </m:sub>
                        </m:sSub>
                      </m:num>
                      <m:den>
                        <m:sSub>
                          <m:sSubPr>
                            <m:ctrlPr>
                              <a:rPr lang="en-US" sz="1400" b="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𝜏</m:t>
                            </m:r>
                          </m:e>
                          <m:sub>
                            <m:r>
                              <m:rPr>
                                <m:sty m:val="p"/>
                              </m:rPr>
                              <a:rPr lang="en-US" sz="1400" b="0" i="0" smtClean="0">
                                <a:latin typeface="Cambria Math" panose="02040503050406030204" pitchFamily="18" charset="0"/>
                                <a:ea typeface="Cambria Math" panose="02040503050406030204" pitchFamily="18" charset="0"/>
                              </a:rPr>
                              <m:t>cycle</m:t>
                            </m:r>
                          </m:sub>
                        </m:sSub>
                      </m:den>
                    </m:f>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𝜋𝜙</m:t>
                    </m:r>
                    <m:r>
                      <a:rPr lang="en-US" sz="1400" b="0" i="1" smtClean="0">
                        <a:latin typeface="Cambria Math" panose="02040503050406030204" pitchFamily="18" charset="0"/>
                        <a:ea typeface="Cambria Math" panose="02040503050406030204" pitchFamily="18" charset="0"/>
                      </a:rPr>
                      <m:t>𝐸𝑓</m:t>
                    </m:r>
                  </m:oMath>
                </a14:m>
                <a:endParaRPr lang="en-US" sz="1400" dirty="0"/>
              </a:p>
              <a:p>
                <a:pPr>
                  <a:buClr>
                    <a:schemeClr val="bg1"/>
                  </a:buClr>
                </a:pPr>
                <a14:m>
                  <m:oMath xmlns:m="http://schemas.openxmlformats.org/officeDocument/2006/math">
                    <m:r>
                      <a:rPr lang="en-US" sz="1400" i="1">
                        <a:latin typeface="Cambria Math" panose="02040503050406030204" pitchFamily="18" charset="0"/>
                        <a:ea typeface="Cambria Math" panose="02040503050406030204" pitchFamily="18" charset="0"/>
                      </a:rPr>
                      <m:t>𝐸</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𝑘</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𝑞</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r>
                      <a:rPr lang="en-US" sz="1400" i="1">
                        <a:latin typeface="Cambria Math" panose="02040503050406030204" pitchFamily="18" charset="0"/>
                        <a:ea typeface="Cambria Math" panose="02040503050406030204" pitchFamily="18" charset="0"/>
                      </a:rPr>
                      <m:t>𝑘</m:t>
                    </m:r>
                    <m:sSup>
                      <m:sSupPr>
                        <m:ctrlPr>
                          <a:rPr lang="en-US" sz="1400" i="1">
                            <a:latin typeface="Cambria Math" panose="02040503050406030204" pitchFamily="18" charset="0"/>
                            <a:ea typeface="Cambria Math" panose="02040503050406030204" pitchFamily="18" charset="0"/>
                          </a:rPr>
                        </m:ctrlPr>
                      </m:sSupPr>
                      <m:e>
                        <m:d>
                          <m:dPr>
                            <m:ctrlPr>
                              <a:rPr lang="en-US" sz="1400" i="1" smtClean="0">
                                <a:latin typeface="Cambria Math" panose="02040503050406030204" pitchFamily="18" charset="0"/>
                                <a:ea typeface="Cambria Math" panose="02040503050406030204" pitchFamily="18" charset="0"/>
                              </a:rPr>
                            </m:ctrlPr>
                          </m:dPr>
                          <m:e>
                            <m:f>
                              <m:fPr>
                                <m:ctrlPr>
                                  <a:rPr lang="en-US" sz="1400" i="1">
                                    <a:latin typeface="Cambria Math" panose="02040503050406030204" pitchFamily="18" charset="0"/>
                                    <a:ea typeface="Cambria Math" panose="02040503050406030204" pitchFamily="18" charset="0"/>
                                  </a:rPr>
                                </m:ctrlPr>
                              </m:fPr>
                              <m:num>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𝐹</m:t>
                                    </m:r>
                                  </m:e>
                                  <m:sub>
                                    <m:r>
                                      <a:rPr lang="en-US" sz="1400" b="0" i="1" smtClean="0">
                                        <a:latin typeface="Cambria Math" panose="02040503050406030204" pitchFamily="18" charset="0"/>
                                        <a:ea typeface="Cambria Math" panose="02040503050406030204" pitchFamily="18" charset="0"/>
                                      </a:rPr>
                                      <m:t>0</m:t>
                                    </m:r>
                                  </m:sub>
                                </m:sSub>
                              </m:num>
                              <m:den>
                                <m:r>
                                  <a:rPr lang="en-US" sz="1400" b="0" i="1" smtClean="0">
                                    <a:latin typeface="Cambria Math" panose="02040503050406030204" pitchFamily="18" charset="0"/>
                                    <a:ea typeface="Cambria Math" panose="02040503050406030204" pitchFamily="18" charset="0"/>
                                  </a:rPr>
                                  <m:t>𝑘</m:t>
                                </m:r>
                              </m:den>
                            </m:f>
                          </m:e>
                        </m:d>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𝑘</m:t>
                        </m:r>
                      </m:den>
                    </m:f>
                  </m:oMath>
                </a14:m>
                <a:endParaRPr lang="en-US" sz="1400" dirty="0"/>
              </a:p>
              <a:p>
                <a:pPr>
                  <a:buClr>
                    <a:schemeClr val="bg1"/>
                  </a:buClr>
                </a:pPr>
                <a14:m>
                  <m:oMath xmlns:m="http://schemas.openxmlformats.org/officeDocument/2006/math">
                    <m:r>
                      <a:rPr lang="en-US" sz="1400" b="0" i="1" smtClean="0">
                        <a:latin typeface="Cambria Math" panose="02040503050406030204" pitchFamily="18" charset="0"/>
                        <a:ea typeface="Cambria Math" panose="02040503050406030204" pitchFamily="18" charset="0"/>
                      </a:rPr>
                      <m:t>𝑆</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𝜙</m:t>
                        </m:r>
                        <m:r>
                          <a:rPr lang="en-US" sz="1400" b="0" i="1" smtClean="0">
                            <a:latin typeface="Cambria Math" panose="02040503050406030204" pitchFamily="18" charset="0"/>
                            <a:ea typeface="Cambria Math" panose="02040503050406030204" pitchFamily="18" charset="0"/>
                          </a:rPr>
                          <m:t>𝑇</m:t>
                        </m:r>
                      </m:num>
                      <m:den>
                        <m:r>
                          <a:rPr lang="en-US" sz="1400" b="0" i="1" smtClean="0">
                            <a:latin typeface="Cambria Math" panose="02040503050406030204" pitchFamily="18" charset="0"/>
                            <a:ea typeface="Cambria Math" panose="02040503050406030204" pitchFamily="18" charset="0"/>
                          </a:rPr>
                          <m:t>𝑘𝑓</m:t>
                        </m:r>
                      </m:den>
                    </m:f>
                  </m:oMath>
                </a14:m>
                <a:endParaRPr lang="en-US" sz="1400" dirty="0"/>
              </a:p>
              <a:p>
                <a:pPr>
                  <a:buClr>
                    <a:schemeClr val="bg1"/>
                  </a:buClr>
                </a:pPr>
                <a14:m>
                  <m:oMath xmlns:m="http://schemas.openxmlformats.org/officeDocument/2006/math">
                    <m:r>
                      <a:rPr lang="en-US" sz="1400" i="1">
                        <a:latin typeface="Cambria Math" panose="02040503050406030204" pitchFamily="18" charset="0"/>
                        <a:ea typeface="Cambria Math" panose="02040503050406030204" pitchFamily="18" charset="0"/>
                      </a:rPr>
                      <m:t>𝑘</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sSup>
                          <m:sSupPr>
                            <m:ctrlPr>
                              <a:rPr lang="en-US" sz="1400" i="1">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𝑤</m:t>
                            </m:r>
                          </m:e>
                          <m:sup>
                            <m:r>
                              <a:rPr lang="en-US" sz="1400" i="1">
                                <a:latin typeface="Cambria Math" panose="02040503050406030204" pitchFamily="18" charset="0"/>
                                <a:ea typeface="Cambria Math" panose="02040503050406030204" pitchFamily="18" charset="0"/>
                              </a:rPr>
                              <m:t>2</m:t>
                            </m:r>
                          </m:sup>
                        </m:sSup>
                      </m:num>
                      <m:den>
                        <m:r>
                          <a:rPr lang="en-US" sz="1400" b="0" i="1" smtClean="0">
                            <a:latin typeface="Cambria Math" panose="02040503050406030204" pitchFamily="18" charset="0"/>
                            <a:ea typeface="Cambria Math" panose="02040503050406030204" pitchFamily="18" charset="0"/>
                          </a:rPr>
                          <m:t>𝑤</m:t>
                        </m:r>
                      </m:den>
                    </m:f>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𝑤</m:t>
                    </m:r>
                  </m:oMath>
                </a14:m>
                <a:endParaRPr lang="en-US" sz="1400" dirty="0">
                  <a:ea typeface="Cambria Math" panose="02040503050406030204" pitchFamily="18" charset="0"/>
                </a:endParaRPr>
              </a:p>
              <a:p>
                <a:pPr>
                  <a:buClr>
                    <a:schemeClr val="bg1"/>
                  </a:buClr>
                </a:pPr>
                <a:r>
                  <a:rPr lang="en-US" sz="1400" dirty="0"/>
                  <a:t>Numerator comes from the combination of springs (elastic substrate material) in parallel over the area, </a:t>
                </a:r>
                <a14:m>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𝑤</m:t>
                        </m:r>
                      </m:e>
                      <m:sup>
                        <m:r>
                          <a:rPr lang="en-US" sz="1400" b="0" i="1" smtClean="0">
                            <a:latin typeface="Cambria Math" panose="02040503050406030204" pitchFamily="18" charset="0"/>
                            <a:ea typeface="Cambria Math" panose="02040503050406030204" pitchFamily="18" charset="0"/>
                          </a:rPr>
                          <m:t>2</m:t>
                        </m:r>
                      </m:sup>
                    </m:sSup>
                  </m:oMath>
                </a14:m>
                <a:r>
                  <a:rPr lang="en-US" sz="1400" dirty="0"/>
                  <a:t>, of the applied force. Denominator comes from the comes from the springs in series throughout a characteristic depth,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𝑤</m:t>
                    </m:r>
                    <m:r>
                      <a:rPr lang="en-US" sz="1400" b="0" i="1" smtClean="0">
                        <a:latin typeface="Cambria Math" panose="02040503050406030204" pitchFamily="18" charset="0"/>
                        <a:ea typeface="Cambria Math" panose="02040503050406030204" pitchFamily="18" charset="0"/>
                      </a:rPr>
                      <m:t>,</m:t>
                    </m:r>
                  </m:oMath>
                </a14:m>
                <a:r>
                  <a:rPr lang="en-US" sz="1400" dirty="0"/>
                  <a:t> over which the pressure gets spread.</a:t>
                </a:r>
              </a:p>
              <a:p>
                <a:pPr>
                  <a:buClr>
                    <a:schemeClr val="bg1"/>
                  </a:buClr>
                </a:pPr>
                <a:r>
                  <a:rPr lang="en-US" sz="1400" b="0" dirty="0">
                    <a:ea typeface="Cambria Math" panose="02040503050406030204" pitchFamily="18" charset="0"/>
                  </a:rPr>
                  <a:t>So,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S</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𝜙</m:t>
                        </m:r>
                        <m:r>
                          <a:rPr lang="en-US" sz="1400" b="0" i="1" smtClean="0">
                            <a:latin typeface="Cambria Math" panose="02040503050406030204" pitchFamily="18" charset="0"/>
                            <a:ea typeface="Cambria Math" panose="02040503050406030204" pitchFamily="18" charset="0"/>
                          </a:rPr>
                          <m:t>𝑇</m:t>
                        </m:r>
                      </m:num>
                      <m:den>
                        <m:r>
                          <a:rPr lang="en-US" sz="1400" b="0" i="1" smtClean="0">
                            <a:latin typeface="Cambria Math" panose="02040503050406030204" pitchFamily="18" charset="0"/>
                            <a:ea typeface="Cambria Math" panose="02040503050406030204" pitchFamily="18" charset="0"/>
                          </a:rPr>
                          <m:t>𝑤𝑓</m:t>
                        </m:r>
                      </m:den>
                    </m:f>
                  </m:oMath>
                </a14:m>
                <a:r>
                  <a:rPr lang="en-US" sz="1400" dirty="0"/>
                  <a:t>. </a:t>
                </a:r>
              </a:p>
              <a:p>
                <a:pPr>
                  <a:buClr>
                    <a:schemeClr val="bg1"/>
                  </a:buClr>
                </a:pPr>
                <a:r>
                  <a:rPr lang="en-US" sz="1400" dirty="0"/>
                  <a:t>For substrate Brownian noise, the loss angle is just the material loss angle. So </a:t>
                </a:r>
                <a14:m>
                  <m:oMath xmlns:m="http://schemas.openxmlformats.org/officeDocument/2006/math">
                    <m:r>
                      <a:rPr lang="en-US" sz="1400" i="1">
                        <a:latin typeface="Cambria Math" panose="02040503050406030204" pitchFamily="18" charset="0"/>
                        <a:ea typeface="Cambria Math" panose="02040503050406030204" pitchFamily="18" charset="0"/>
                      </a:rPr>
                      <m:t>𝜙</m:t>
                    </m:r>
                  </m:oMath>
                </a14:m>
                <a:r>
                  <a:rPr lang="en-US" sz="1400" dirty="0"/>
                  <a:t> is independent of </a:t>
                </a:r>
                <a14:m>
                  <m:oMath xmlns:m="http://schemas.openxmlformats.org/officeDocument/2006/math">
                    <m:r>
                      <a:rPr lang="en-US" sz="1400" b="0" i="1" smtClean="0">
                        <a:latin typeface="Cambria Math" panose="02040503050406030204" pitchFamily="18" charset="0"/>
                        <a:ea typeface="Cambria Math" panose="02040503050406030204" pitchFamily="18" charset="0"/>
                      </a:rPr>
                      <m:t>𝑤</m:t>
                    </m:r>
                  </m:oMath>
                </a14:m>
                <a:r>
                  <a:rPr lang="en-US" sz="1400" dirty="0"/>
                  <a:t> and roughly independent of </a:t>
                </a:r>
                <a14:m>
                  <m:oMath xmlns:m="http://schemas.openxmlformats.org/officeDocument/2006/math">
                    <m:r>
                      <a:rPr lang="en-US" sz="1400" b="0" i="1" smtClean="0">
                        <a:latin typeface="Cambria Math" panose="02040503050406030204" pitchFamily="18" charset="0"/>
                        <a:ea typeface="Cambria Math" panose="02040503050406030204" pitchFamily="18" charset="0"/>
                      </a:rPr>
                      <m:t>𝑓</m:t>
                    </m:r>
                  </m:oMath>
                </a14:m>
                <a:r>
                  <a:rPr lang="en-US" sz="1400" dirty="0"/>
                  <a:t>, leading to </a:t>
                </a:r>
                <a14:m>
                  <m:oMath xmlns:m="http://schemas.openxmlformats.org/officeDocument/2006/math">
                    <m:r>
                      <m:rPr>
                        <m:sty m:val="p"/>
                      </m:rPr>
                      <a:rPr lang="en-US" sz="1400">
                        <a:latin typeface="Cambria Math" panose="02040503050406030204" pitchFamily="18" charset="0"/>
                        <a:ea typeface="Cambria Math" panose="02040503050406030204" pitchFamily="18" charset="0"/>
                      </a:rPr>
                      <m:t>S</m:t>
                    </m:r>
                    <m:r>
                      <a:rPr lang="en-US" sz="1400" i="1">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𝑤𝑓</m:t>
                        </m:r>
                      </m:den>
                    </m:f>
                  </m:oMath>
                </a14:m>
                <a:r>
                  <a:rPr lang="en-US" sz="1400" dirty="0"/>
                  <a:t>.  The thermo-elastic loss is frequency dep, with the characteristic frequency depending on the beam size.</a:t>
                </a:r>
              </a:p>
              <a:p>
                <a:pPr>
                  <a:buClr>
                    <a:schemeClr val="bg1"/>
                  </a:buClr>
                </a:pPr>
                <a14:m>
                  <m:oMath xmlns:m="http://schemas.openxmlformats.org/officeDocument/2006/math">
                    <m:r>
                      <a:rPr lang="en-US" sz="1400" i="1" smtClean="0">
                        <a:latin typeface="Cambria Math" panose="02040503050406030204" pitchFamily="18" charset="0"/>
                        <a:ea typeface="Cambria Math" panose="02040503050406030204" pitchFamily="18" charset="0"/>
                      </a:rPr>
                      <m:t>𝜙</m:t>
                    </m:r>
                    <m:r>
                      <a:rPr lang="en-US" sz="140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1400" i="1" smtClean="0">
                                <a:latin typeface="Cambria Math" panose="02040503050406030204" pitchFamily="18" charset="0"/>
                                <a:ea typeface="Cambria Math" panose="02040503050406030204" pitchFamily="18" charset="0"/>
                              </a:rPr>
                            </m:ctrlPr>
                          </m:mPr>
                          <m:mr>
                            <m:e>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𝑓</m:t>
                                  </m:r>
                                </m:num>
                                <m:den>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𝑓</m:t>
                                      </m:r>
                                    </m:e>
                                    <m:sub>
                                      <m:r>
                                        <m:rPr>
                                          <m:sty m:val="p"/>
                                        </m:rPr>
                                        <a:rPr lang="en-US" sz="1400">
                                          <a:latin typeface="Cambria Math" panose="02040503050406030204" pitchFamily="18" charset="0"/>
                                          <a:ea typeface="Cambria Math" panose="02040503050406030204" pitchFamily="18" charset="0"/>
                                        </a:rPr>
                                        <m:t>peak</m:t>
                                      </m:r>
                                    </m:sub>
                                  </m:sSub>
                                </m:den>
                              </m:f>
                            </m:e>
                            <m:e>
                              <m:r>
                                <m:rPr>
                                  <m:sty m:val="p"/>
                                </m:rPr>
                                <a:rPr lang="en-US" sz="1400" b="0" i="0" smtClean="0">
                                  <a:latin typeface="Cambria Math" panose="02040503050406030204" pitchFamily="18" charset="0"/>
                                  <a:ea typeface="Cambria Math" panose="02040503050406030204" pitchFamily="18" charset="0"/>
                                </a:rPr>
                                <m:t>for</m:t>
                              </m:r>
                              <m:r>
                                <a:rPr lang="en-US" sz="1400" b="0" i="0"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&lt;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𝑓</m:t>
                                  </m:r>
                                </m:e>
                                <m:sub>
                                  <m:r>
                                    <m:rPr>
                                      <m:sty m:val="p"/>
                                    </m:rPr>
                                    <a:rPr lang="en-US" sz="1400" b="0" i="0" smtClean="0">
                                      <a:latin typeface="Cambria Math" panose="02040503050406030204" pitchFamily="18" charset="0"/>
                                      <a:ea typeface="Cambria Math" panose="02040503050406030204" pitchFamily="18" charset="0"/>
                                    </a:rPr>
                                    <m:t>peak</m:t>
                                  </m:r>
                                </m:sub>
                              </m:sSub>
                            </m:e>
                          </m:mr>
                          <m:mr>
                            <m:e>
                              <m:f>
                                <m:fPr>
                                  <m:ctrlPr>
                                    <a:rPr lang="en-US" sz="1400" i="1" smtClean="0">
                                      <a:latin typeface="Cambria Math" panose="02040503050406030204" pitchFamily="18" charset="0"/>
                                      <a:ea typeface="Cambria Math" panose="02040503050406030204" pitchFamily="18" charset="0"/>
                                    </a:rPr>
                                  </m:ctrlPr>
                                </m:fPr>
                                <m:num>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𝑓</m:t>
                                      </m:r>
                                    </m:e>
                                    <m:sub>
                                      <m:r>
                                        <m:rPr>
                                          <m:sty m:val="p"/>
                                        </m:rPr>
                                        <a:rPr lang="en-US" sz="1400">
                                          <a:latin typeface="Cambria Math" panose="02040503050406030204" pitchFamily="18" charset="0"/>
                                          <a:ea typeface="Cambria Math" panose="02040503050406030204" pitchFamily="18" charset="0"/>
                                        </a:rPr>
                                        <m:t>peak</m:t>
                                      </m:r>
                                    </m:sub>
                                  </m:sSub>
                                </m:num>
                                <m:den>
                                  <m:r>
                                    <a:rPr lang="en-US" sz="1400" b="0" i="1" smtClean="0">
                                      <a:latin typeface="Cambria Math" panose="02040503050406030204" pitchFamily="18" charset="0"/>
                                      <a:ea typeface="Cambria Math" panose="02040503050406030204" pitchFamily="18" charset="0"/>
                                    </a:rPr>
                                    <m:t>𝑓</m:t>
                                  </m:r>
                                </m:den>
                              </m:f>
                            </m:e>
                            <m:e>
                              <m:r>
                                <m:rPr>
                                  <m:sty m:val="p"/>
                                </m:rPr>
                                <a:rPr lang="en-US" sz="1400" b="0" i="0" smtClean="0">
                                  <a:latin typeface="Cambria Math" panose="02040503050406030204" pitchFamily="18" charset="0"/>
                                  <a:ea typeface="Cambria Math" panose="02040503050406030204" pitchFamily="18" charset="0"/>
                                </a:rPr>
                                <m:t>for</m:t>
                              </m:r>
                              <m:r>
                                <a:rPr lang="en-US" sz="1400" b="0" i="0"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&gt;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𝑓</m:t>
                                  </m:r>
                                </m:e>
                                <m:sub>
                                  <m:r>
                                    <m:rPr>
                                      <m:sty m:val="p"/>
                                    </m:rPr>
                                    <a:rPr lang="en-US" sz="1400">
                                      <a:latin typeface="Cambria Math" panose="02040503050406030204" pitchFamily="18" charset="0"/>
                                      <a:ea typeface="Cambria Math" panose="02040503050406030204" pitchFamily="18" charset="0"/>
                                    </a:rPr>
                                    <m:t>peak</m:t>
                                  </m:r>
                                </m:sub>
                              </m:sSub>
                            </m:e>
                          </m:mr>
                        </m:m>
                      </m:e>
                    </m:d>
                  </m:oMath>
                </a14:m>
                <a:r>
                  <a:rPr lang="en-US" sz="1400" dirty="0"/>
                  <a:t> 	where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𝑓</m:t>
                        </m:r>
                      </m:e>
                      <m:sub>
                        <m:r>
                          <m:rPr>
                            <m:sty m:val="p"/>
                          </m:rPr>
                          <a:rPr lang="en-US" sz="1400">
                            <a:latin typeface="Cambria Math" panose="02040503050406030204" pitchFamily="18" charset="0"/>
                            <a:ea typeface="Cambria Math" panose="02040503050406030204" pitchFamily="18" charset="0"/>
                          </a:rPr>
                          <m:t>peak</m:t>
                        </m:r>
                      </m:sub>
                    </m:sSub>
                    <m:r>
                      <a:rPr lang="en-US" sz="1400" i="1">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𝜏</m:t>
                            </m:r>
                          </m:e>
                          <m:sub>
                            <m:r>
                              <m:rPr>
                                <m:sty m:val="p"/>
                              </m:rPr>
                              <a:rPr lang="en-US" sz="1400" b="0" i="0" smtClean="0">
                                <a:latin typeface="Cambria Math" panose="02040503050406030204" pitchFamily="18" charset="0"/>
                                <a:ea typeface="Cambria Math" panose="02040503050406030204" pitchFamily="18" charset="0"/>
                              </a:rPr>
                              <m:t>flow</m:t>
                            </m:r>
                          </m:sub>
                        </m:sSub>
                      </m:den>
                    </m:f>
                    <m:r>
                      <a:rPr lang="en-US" sz="140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𝑤</m:t>
                            </m:r>
                          </m:e>
                          <m:sup>
                            <m:r>
                              <a:rPr lang="en-US" sz="1400" b="0" i="1" smtClean="0">
                                <a:latin typeface="Cambria Math" panose="02040503050406030204" pitchFamily="18" charset="0"/>
                                <a:ea typeface="Cambria Math" panose="02040503050406030204" pitchFamily="18" charset="0"/>
                              </a:rPr>
                              <m:t>2</m:t>
                            </m:r>
                          </m:sup>
                        </m:sSup>
                      </m:den>
                    </m:f>
                  </m:oMath>
                </a14:m>
                <a:r>
                  <a:rPr lang="en-US" sz="1400" b="0" i="1" dirty="0">
                    <a:latin typeface="Cambria Math" panose="02040503050406030204" pitchFamily="18" charset="0"/>
                    <a:ea typeface="Cambria Math" panose="02040503050406030204" pitchFamily="18" charset="0"/>
                  </a:rPr>
                  <a:t> </a:t>
                </a:r>
                <a:br>
                  <a:rPr lang="en-US" sz="1400" b="0" i="1" dirty="0">
                    <a:latin typeface="Cambria Math" panose="02040503050406030204" pitchFamily="18" charset="0"/>
                    <a:ea typeface="Cambria Math" panose="02040503050406030204" pitchFamily="18" charset="0"/>
                  </a:rPr>
                </a:br>
                <a14:m>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S</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ea typeface="Cambria Math" panose="02040503050406030204" pitchFamily="18" charset="0"/>
                          </a:rPr>
                        </m:ctrlPr>
                      </m:dPr>
                      <m:e>
                        <m:m>
                          <m:mPr>
                            <m:mcs>
                              <m:mc>
                                <m:mcPr>
                                  <m:count m:val="2"/>
                                  <m:mcJc m:val="center"/>
                                </m:mcPr>
                              </m:mc>
                            </m:mcs>
                            <m:ctrlPr>
                              <a:rPr lang="en-US" sz="1400" i="1">
                                <a:latin typeface="Cambria Math" panose="02040503050406030204" pitchFamily="18" charset="0"/>
                                <a:ea typeface="Cambria Math" panose="02040503050406030204" pitchFamily="18" charset="0"/>
                              </a:rPr>
                            </m:ctrlPr>
                          </m:mPr>
                          <m:mr>
                            <m:e>
                              <m:r>
                                <a:rPr lang="en-US" sz="1400" i="1">
                                  <a:latin typeface="Cambria Math" panose="02040503050406030204" pitchFamily="18" charset="0"/>
                                  <a:ea typeface="Cambria Math" panose="02040503050406030204" pitchFamily="18" charset="0"/>
                                </a:rPr>
                                <m:t>𝑤</m:t>
                              </m:r>
                            </m:e>
                            <m:e>
                              <m:r>
                                <m:rPr>
                                  <m:sty m:val="p"/>
                                </m:rPr>
                                <a:rPr lang="en-US" sz="1400">
                                  <a:latin typeface="Cambria Math" panose="02040503050406030204" pitchFamily="18" charset="0"/>
                                  <a:ea typeface="Cambria Math" panose="02040503050406030204" pitchFamily="18" charset="0"/>
                                </a:rPr>
                                <m:t>for</m:t>
                              </m:r>
                              <m:r>
                                <a:rPr lang="en-US" sz="140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&lt;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𝑓</m:t>
                                  </m:r>
                                </m:e>
                                <m:sub>
                                  <m:r>
                                    <m:rPr>
                                      <m:sty m:val="p"/>
                                    </m:rPr>
                                    <a:rPr lang="en-US" sz="1400">
                                      <a:latin typeface="Cambria Math" panose="02040503050406030204" pitchFamily="18" charset="0"/>
                                      <a:ea typeface="Cambria Math" panose="02040503050406030204" pitchFamily="18" charset="0"/>
                                    </a:rPr>
                                    <m:t>peak</m:t>
                                  </m:r>
                                </m:sub>
                              </m:sSub>
                            </m:e>
                          </m:mr>
                          <m:mr>
                            <m:e>
                              <m:r>
                                <a:rPr lang="en-US" sz="1400" b="0" i="1" smtClean="0">
                                  <a:latin typeface="Cambria Math" panose="02040503050406030204" pitchFamily="18" charset="0"/>
                                  <a:ea typeface="Cambria Math" panose="02040503050406030204" pitchFamily="18" charset="0"/>
                                </a:rPr>
                                <m:t>    </m:t>
                              </m:r>
                              <m:f>
                                <m:fPr>
                                  <m:ctrlPr>
                                    <a:rPr lang="en-US" sz="1400" i="1">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𝑤</m:t>
                                      </m:r>
                                    </m:e>
                                    <m:sup>
                                      <m:r>
                                        <a:rPr lang="en-US" sz="1400" i="1">
                                          <a:latin typeface="Cambria Math" panose="02040503050406030204" pitchFamily="18" charset="0"/>
                                          <a:ea typeface="Cambria Math" panose="02040503050406030204" pitchFamily="18" charset="0"/>
                                        </a:rPr>
                                        <m:t>3</m:t>
                                      </m:r>
                                    </m:sup>
                                  </m:sSup>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𝑓</m:t>
                                      </m:r>
                                    </m:e>
                                    <m:sup>
                                      <m:r>
                                        <a:rPr lang="en-US" sz="1400" i="1">
                                          <a:latin typeface="Cambria Math" panose="02040503050406030204" pitchFamily="18" charset="0"/>
                                          <a:ea typeface="Cambria Math" panose="02040503050406030204" pitchFamily="18" charset="0"/>
                                        </a:rPr>
                                        <m:t>2</m:t>
                                      </m:r>
                                    </m:sup>
                                  </m:sSup>
                                </m:den>
                              </m:f>
                            </m:e>
                            <m:e>
                              <m:r>
                                <m:rPr>
                                  <m:sty m:val="p"/>
                                </m:rPr>
                                <a:rPr lang="en-US" sz="1400">
                                  <a:latin typeface="Cambria Math" panose="02040503050406030204" pitchFamily="18" charset="0"/>
                                  <a:ea typeface="Cambria Math" panose="02040503050406030204" pitchFamily="18" charset="0"/>
                                </a:rPr>
                                <m:t>for</m:t>
                              </m:r>
                              <m:r>
                                <a:rPr lang="en-US" sz="140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&gt;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𝑓</m:t>
                                  </m:r>
                                </m:e>
                                <m:sub>
                                  <m:r>
                                    <m:rPr>
                                      <m:sty m:val="p"/>
                                    </m:rPr>
                                    <a:rPr lang="en-US" sz="1400">
                                      <a:latin typeface="Cambria Math" panose="02040503050406030204" pitchFamily="18" charset="0"/>
                                      <a:ea typeface="Cambria Math" panose="02040503050406030204" pitchFamily="18" charset="0"/>
                                    </a:rPr>
                                    <m:t>peak</m:t>
                                  </m:r>
                                </m:sub>
                              </m:sSub>
                            </m:e>
                          </m:mr>
                        </m:m>
                      </m:e>
                    </m:d>
                  </m:oMath>
                </a14:m>
                <a:r>
                  <a:rPr lang="en-US" sz="1400" dirty="0"/>
                  <a:t> </a:t>
                </a:r>
              </a:p>
            </p:txBody>
          </p:sp>
        </mc:Choice>
        <mc:Fallback xmlns="">
          <p:sp>
            <p:nvSpPr>
              <p:cNvPr id="3" name="Content Placeholder 2">
                <a:extLst>
                  <a:ext uri="{FF2B5EF4-FFF2-40B4-BE49-F238E27FC236}">
                    <a16:creationId xmlns:a16="http://schemas.microsoft.com/office/drawing/2014/main" id="{92E6888A-7325-FDED-C816-B52358844A72}"/>
                  </a:ext>
                </a:extLst>
              </p:cNvPr>
              <p:cNvSpPr>
                <a:spLocks noGrp="1" noRot="1" noChangeAspect="1" noMove="1" noResize="1" noEditPoints="1" noAdjustHandles="1" noChangeArrowheads="1" noChangeShapeType="1" noTextEdit="1"/>
              </p:cNvSpPr>
              <p:nvPr>
                <p:ph idx="1"/>
              </p:nvPr>
            </p:nvSpPr>
            <p:spPr>
              <a:xfrm>
                <a:off x="605318" y="1072391"/>
                <a:ext cx="10981363" cy="5427646"/>
              </a:xfrm>
              <a:blipFill>
                <a:blip r:embed="rId3"/>
                <a:stretch>
                  <a:fillRect l="-3580" r="-115" b="-41121"/>
                </a:stretch>
              </a:blipFill>
              <a:ln>
                <a:no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5E83FA9B-984F-BE30-9B08-8BEFFE9117A1}"/>
              </a:ext>
            </a:extLst>
          </p:cNvPr>
          <p:cNvSpPr/>
          <p:nvPr/>
        </p:nvSpPr>
        <p:spPr>
          <a:xfrm>
            <a:off x="859462" y="2402956"/>
            <a:ext cx="622005" cy="40403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E900F4-F7DE-0ED1-E135-58739F604EF9}"/>
              </a:ext>
            </a:extLst>
          </p:cNvPr>
          <p:cNvSpPr/>
          <p:nvPr/>
        </p:nvSpPr>
        <p:spPr>
          <a:xfrm>
            <a:off x="1710068" y="6185090"/>
            <a:ext cx="494415" cy="40403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9EA840-93A1-C0EB-5D73-7BD94A643AC1}"/>
              </a:ext>
            </a:extLst>
          </p:cNvPr>
          <p:cNvSpPr/>
          <p:nvPr/>
        </p:nvSpPr>
        <p:spPr>
          <a:xfrm>
            <a:off x="1092423" y="4589761"/>
            <a:ext cx="617646" cy="40403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4FEC65-4235-7356-A35F-AB87A21442C9}"/>
                  </a:ext>
                </a:extLst>
              </p:cNvPr>
              <p:cNvSpPr txBox="1"/>
              <p:nvPr/>
            </p:nvSpPr>
            <p:spPr>
              <a:xfrm>
                <a:off x="6095999" y="5032763"/>
                <a:ext cx="4235668" cy="1354345"/>
              </a:xfrm>
              <a:prstGeom prst="rect">
                <a:avLst/>
              </a:prstGeom>
              <a:noFill/>
            </p:spPr>
            <p:txBody>
              <a:bodyPr wrap="square" rtlCol="0">
                <a:spAutoFit/>
              </a:bodyPr>
              <a:lstStyle/>
              <a:p>
                <a:r>
                  <a:rPr lang="en-US" sz="1200" dirty="0"/>
                  <a:t>Strain deformation is roughly hemispherical giving a thermal gradient with magnitude proportional to </a:t>
                </a:r>
                <a14:m>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𝑤</m:t>
                        </m:r>
                      </m:den>
                    </m:f>
                    <m:r>
                      <a:rPr lang="en-US" sz="1200" b="0" i="1" smtClean="0">
                        <a:latin typeface="Cambria Math" panose="02040503050406030204" pitchFamily="18" charset="0"/>
                      </a:rPr>
                      <m:t>.</m:t>
                    </m:r>
                  </m:oMath>
                </a14:m>
                <a:r>
                  <a:rPr lang="en-US" sz="1200" dirty="0"/>
                  <a:t>  The time it takes for the heat to flow is inversely proportional to the magnitude of the temperature gradient. The distance over which the heat has to flow, and the time it takes is also proportional to </a:t>
                </a:r>
                <a14:m>
                  <m:oMath xmlns:m="http://schemas.openxmlformats.org/officeDocument/2006/math">
                    <m:r>
                      <a:rPr lang="en-US" sz="1200" b="0" i="1" smtClean="0">
                        <a:latin typeface="Cambria Math" panose="02040503050406030204" pitchFamily="18" charset="0"/>
                      </a:rPr>
                      <m:t>𝑤</m:t>
                    </m:r>
                  </m:oMath>
                </a14:m>
                <a:r>
                  <a:rPr lang="en-US" sz="1200" dirty="0"/>
                  <a:t>, giving </a:t>
                </a:r>
                <a14:m>
                  <m:oMath xmlns:m="http://schemas.openxmlformats.org/officeDocument/2006/math">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1</m:t>
                        </m:r>
                      </m:num>
                      <m:den>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𝑤</m:t>
                            </m:r>
                          </m:e>
                          <m:sup>
                            <m:r>
                              <a:rPr lang="en-US" sz="1200" i="1">
                                <a:latin typeface="Cambria Math" panose="02040503050406030204" pitchFamily="18" charset="0"/>
                                <a:ea typeface="Cambria Math" panose="02040503050406030204" pitchFamily="18" charset="0"/>
                              </a:rPr>
                              <m:t>2</m:t>
                            </m:r>
                          </m:sup>
                        </m:sSup>
                      </m:den>
                    </m:f>
                  </m:oMath>
                </a14:m>
                <a:r>
                  <a:rPr lang="en-US" sz="1200" dirty="0"/>
                  <a:t> overall.</a:t>
                </a:r>
              </a:p>
            </p:txBody>
          </p:sp>
        </mc:Choice>
        <mc:Fallback xmlns="">
          <p:sp>
            <p:nvSpPr>
              <p:cNvPr id="6" name="TextBox 5">
                <a:extLst>
                  <a:ext uri="{FF2B5EF4-FFF2-40B4-BE49-F238E27FC236}">
                    <a16:creationId xmlns:a16="http://schemas.microsoft.com/office/drawing/2014/main" id="{E74FEC65-4235-7356-A35F-AB87A21442C9}"/>
                  </a:ext>
                </a:extLst>
              </p:cNvPr>
              <p:cNvSpPr txBox="1">
                <a:spLocks noRot="1" noChangeAspect="1" noMove="1" noResize="1" noEditPoints="1" noAdjustHandles="1" noChangeArrowheads="1" noChangeShapeType="1" noTextEdit="1"/>
              </p:cNvSpPr>
              <p:nvPr/>
            </p:nvSpPr>
            <p:spPr>
              <a:xfrm>
                <a:off x="6095999" y="5032763"/>
                <a:ext cx="4235668" cy="1354345"/>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F167C2B3-D103-0939-2565-E118A0C6B755}"/>
              </a:ext>
            </a:extLst>
          </p:cNvPr>
          <p:cNvCxnSpPr/>
          <p:nvPr/>
        </p:nvCxnSpPr>
        <p:spPr>
          <a:xfrm flipH="1">
            <a:off x="5454869" y="5444359"/>
            <a:ext cx="515007" cy="0"/>
          </a:xfrm>
          <a:prstGeom prst="straightConnector1">
            <a:avLst/>
          </a:prstGeom>
          <a:ln w="50800">
            <a:solidFill>
              <a:schemeClr val="tx1">
                <a:lumMod val="65000"/>
                <a:lumOff val="35000"/>
                <a:alpha val="57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58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46A0-71E9-3DF3-70DD-57CBC13FCA6B}"/>
              </a:ext>
            </a:extLst>
          </p:cNvPr>
          <p:cNvSpPr>
            <a:spLocks noGrp="1"/>
          </p:cNvSpPr>
          <p:nvPr>
            <p:ph type="title"/>
          </p:nvPr>
        </p:nvSpPr>
        <p:spPr>
          <a:xfrm>
            <a:off x="1193504" y="301095"/>
            <a:ext cx="10515600" cy="890146"/>
          </a:xfrm>
        </p:spPr>
        <p:txBody>
          <a:bodyPr>
            <a:normAutofit/>
          </a:bodyPr>
          <a:lstStyle/>
          <a:p>
            <a:r>
              <a:rPr lang="en-US" sz="2800" dirty="0"/>
              <a:t>Spot size and frequency dependence for coating thermal noises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56464D-45DB-1430-6782-D83CE6C8FCE6}"/>
                  </a:ext>
                </a:extLst>
              </p:cNvPr>
              <p:cNvSpPr>
                <a:spLocks noGrp="1"/>
              </p:cNvSpPr>
              <p:nvPr>
                <p:ph idx="1"/>
              </p:nvPr>
            </p:nvSpPr>
            <p:spPr>
              <a:xfrm>
                <a:off x="596309" y="1553501"/>
                <a:ext cx="11112795" cy="4351338"/>
              </a:xfrm>
            </p:spPr>
            <p:txBody>
              <a:bodyPr>
                <a:normAutofit/>
              </a:bodyPr>
              <a:lstStyle/>
              <a:p>
                <a:pPr>
                  <a:buClr>
                    <a:schemeClr val="bg1"/>
                  </a:buClr>
                </a:pPr>
                <a:r>
                  <a:rPr lang="en-US" sz="1600" dirty="0"/>
                  <a:t>As before, </a:t>
                </a:r>
                <a14:m>
                  <m:oMath xmlns:m="http://schemas.openxmlformats.org/officeDocument/2006/math">
                    <m:r>
                      <a:rPr lang="en-US" sz="1600" i="1">
                        <a:latin typeface="Cambria Math" panose="02040503050406030204" pitchFamily="18" charset="0"/>
                        <a:ea typeface="Cambria Math" panose="02040503050406030204" pitchFamily="18" charset="0"/>
                      </a:rPr>
                      <m:t>𝑆</m:t>
                    </m:r>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𝜙</m:t>
                        </m:r>
                        <m:r>
                          <a:rPr lang="en-US" sz="1600" b="0" i="1" smtClean="0">
                            <a:latin typeface="Cambria Math" panose="02040503050406030204" pitchFamily="18" charset="0"/>
                            <a:ea typeface="Cambria Math" panose="02040503050406030204" pitchFamily="18" charset="0"/>
                          </a:rPr>
                          <m:t>𝑇</m:t>
                        </m:r>
                      </m:num>
                      <m:den>
                        <m:r>
                          <a:rPr lang="en-US" sz="1600" i="1">
                            <a:latin typeface="Cambria Math" panose="02040503050406030204" pitchFamily="18" charset="0"/>
                            <a:ea typeface="Cambria Math" panose="02040503050406030204" pitchFamily="18" charset="0"/>
                          </a:rPr>
                          <m:t>𝑘𝑓</m:t>
                        </m:r>
                      </m:den>
                    </m:f>
                  </m:oMath>
                </a14:m>
                <a:r>
                  <a:rPr lang="en-US" sz="1600" dirty="0"/>
                  <a:t>  but now </a:t>
                </a:r>
                <a14:m>
                  <m:oMath xmlns:m="http://schemas.openxmlformats.org/officeDocument/2006/math">
                    <m:r>
                      <a:rPr lang="en-US" sz="1600" i="1" smtClean="0">
                        <a:latin typeface="Cambria Math" panose="02040503050406030204" pitchFamily="18" charset="0"/>
                        <a:ea typeface="Cambria Math" panose="02040503050406030204" pitchFamily="18" charset="0"/>
                      </a:rPr>
                      <m:t>𝑘</m:t>
                    </m:r>
                    <m:r>
                      <a:rPr lang="en-US" sz="160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𝑤</m:t>
                            </m:r>
                          </m:e>
                          <m:sup>
                            <m:r>
                              <a:rPr lang="en-US" sz="1600" i="1">
                                <a:latin typeface="Cambria Math" panose="02040503050406030204" pitchFamily="18" charset="0"/>
                                <a:ea typeface="Cambria Math" panose="02040503050406030204" pitchFamily="18" charset="0"/>
                              </a:rPr>
                              <m:t>2</m:t>
                            </m:r>
                          </m:sup>
                        </m:sSup>
                      </m:num>
                      <m:den>
                        <m:r>
                          <a:rPr lang="en-US" sz="1600" b="0" i="1" smtClean="0">
                            <a:latin typeface="Cambria Math" panose="02040503050406030204" pitchFamily="18" charset="0"/>
                            <a:ea typeface="Cambria Math" panose="02040503050406030204" pitchFamily="18" charset="0"/>
                          </a:rPr>
                          <m:t>𝑑</m:t>
                        </m:r>
                      </m:den>
                    </m:f>
                  </m:oMath>
                </a14:m>
                <a:r>
                  <a:rPr lang="en-US" sz="1600" dirty="0"/>
                  <a:t>, </a:t>
                </a:r>
                <a:r>
                  <a:rPr lang="en-US" sz="1600" b="0" dirty="0">
                    <a:ea typeface="Cambria Math" panose="02040503050406030204" pitchFamily="18" charset="0"/>
                  </a:rPr>
                  <a:t>where </a:t>
                </a:r>
                <a14:m>
                  <m:oMath xmlns:m="http://schemas.openxmlformats.org/officeDocument/2006/math">
                    <m:r>
                      <a:rPr lang="en-US" sz="1600" i="1">
                        <a:latin typeface="Cambria Math" panose="02040503050406030204" pitchFamily="18" charset="0"/>
                        <a:ea typeface="Cambria Math" panose="02040503050406030204" pitchFamily="18" charset="0"/>
                      </a:rPr>
                      <m:t>𝑑</m:t>
                    </m:r>
                  </m:oMath>
                </a14:m>
                <a:r>
                  <a:rPr lang="en-US" sz="1600" b="0" dirty="0">
                    <a:ea typeface="Cambria Math" panose="02040503050406030204" pitchFamily="18" charset="0"/>
                  </a:rPr>
                  <a:t> is the coating thickness. So:  </a:t>
                </a:r>
                <a14:m>
                  <m:oMath xmlns:m="http://schemas.openxmlformats.org/officeDocument/2006/math">
                    <m:r>
                      <a:rPr lang="en-US" sz="1600" i="1">
                        <a:latin typeface="Cambria Math" panose="02040503050406030204" pitchFamily="18" charset="0"/>
                        <a:ea typeface="Cambria Math" panose="02040503050406030204" pitchFamily="18" charset="0"/>
                      </a:rPr>
                      <m:t>𝑆</m:t>
                    </m:r>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𝜙</m:t>
                        </m:r>
                        <m:r>
                          <a:rPr lang="en-US" sz="1600" b="0" i="1" smtClean="0">
                            <a:latin typeface="Cambria Math" panose="02040503050406030204" pitchFamily="18" charset="0"/>
                            <a:ea typeface="Cambria Math" panose="02040503050406030204" pitchFamily="18" charset="0"/>
                          </a:rPr>
                          <m:t>𝑇</m:t>
                        </m:r>
                      </m:num>
                      <m:den>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𝑤</m:t>
                            </m:r>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𝑓</m:t>
                        </m:r>
                      </m:den>
                    </m:f>
                  </m:oMath>
                </a14:m>
                <a:r>
                  <a:rPr lang="en-US" sz="1600" dirty="0">
                    <a:ea typeface="Cambria Math" panose="02040503050406030204" pitchFamily="18" charset="0"/>
                  </a:rPr>
                  <a:t> </a:t>
                </a:r>
                <a:br>
                  <a:rPr lang="en-US" sz="1600" dirty="0">
                    <a:ea typeface="Cambria Math" panose="02040503050406030204" pitchFamily="18" charset="0"/>
                  </a:rPr>
                </a:br>
                <a:endParaRPr lang="en-US" sz="1600" b="0" dirty="0">
                  <a:ea typeface="Cambria Math" panose="02040503050406030204" pitchFamily="18" charset="0"/>
                </a:endParaRPr>
              </a:p>
              <a:p>
                <a:pPr>
                  <a:buClr>
                    <a:schemeClr val="bg1"/>
                  </a:buClr>
                </a:pPr>
                <a:r>
                  <a:rPr lang="en-US" sz="1600" dirty="0"/>
                  <a:t>For coating Brownian noise </a:t>
                </a:r>
                <a14:m>
                  <m:oMath xmlns:m="http://schemas.openxmlformats.org/officeDocument/2006/math">
                    <m:r>
                      <a:rPr lang="en-US" sz="1600" i="1" smtClean="0">
                        <a:latin typeface="Cambria Math" panose="02040503050406030204" pitchFamily="18" charset="0"/>
                        <a:ea typeface="Cambria Math" panose="02040503050406030204" pitchFamily="18" charset="0"/>
                      </a:rPr>
                      <m:t>𝜙</m:t>
                    </m:r>
                  </m:oMath>
                </a14:m>
                <a:r>
                  <a:rPr lang="en-US" sz="1600" dirty="0"/>
                  <a:t> is an effective material loss angle and so independent of </a:t>
                </a:r>
                <a14:m>
                  <m:oMath xmlns:m="http://schemas.openxmlformats.org/officeDocument/2006/math">
                    <m:r>
                      <a:rPr lang="en-US" sz="1600" b="0" i="1" smtClean="0">
                        <a:latin typeface="Cambria Math" panose="02040503050406030204" pitchFamily="18" charset="0"/>
                      </a:rPr>
                      <m:t>𝑤</m:t>
                    </m:r>
                  </m:oMath>
                </a14:m>
                <a:r>
                  <a:rPr lang="en-US" sz="1600" dirty="0"/>
                  <a:t> and </a:t>
                </a:r>
                <a14:m>
                  <m:oMath xmlns:m="http://schemas.openxmlformats.org/officeDocument/2006/math">
                    <m:r>
                      <a:rPr lang="en-US" sz="1600" b="0" i="1" smtClean="0">
                        <a:latin typeface="Cambria Math" panose="02040503050406030204" pitchFamily="18" charset="0"/>
                      </a:rPr>
                      <m:t>𝑓</m:t>
                    </m:r>
                  </m:oMath>
                </a14:m>
                <a:r>
                  <a:rPr lang="en-US" sz="1600" dirty="0"/>
                  <a:t>.</a:t>
                </a:r>
                <a:br>
                  <a:rPr lang="en-US" sz="1600" dirty="0"/>
                </a:br>
                <a:br>
                  <a:rPr lang="en-US" sz="1600" dirty="0"/>
                </a:br>
                <a:endParaRPr lang="en-US" sz="1600" dirty="0"/>
              </a:p>
              <a:p>
                <a:pPr>
                  <a:buClr>
                    <a:schemeClr val="bg1"/>
                  </a:buClr>
                </a:pPr>
                <a:r>
                  <a:rPr lang="en-US" sz="1600" dirty="0">
                    <a:ea typeface="Cambria Math" panose="02040503050406030204" pitchFamily="18" charset="0"/>
                  </a:rPr>
                  <a:t>For coating thermo-elastic loss:   </a:t>
                </a:r>
                <a14:m>
                  <m:oMath xmlns:m="http://schemas.openxmlformats.org/officeDocument/2006/math">
                    <m:r>
                      <a:rPr lang="en-US" sz="1600" i="1" smtClean="0">
                        <a:latin typeface="Cambria Math" panose="02040503050406030204" pitchFamily="18" charset="0"/>
                        <a:ea typeface="Cambria Math" panose="02040503050406030204" pitchFamily="18" charset="0"/>
                      </a:rPr>
                      <m:t>𝜙</m:t>
                    </m:r>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ea typeface="Cambria Math" panose="02040503050406030204" pitchFamily="18" charset="0"/>
                              </a:rPr>
                            </m:ctrlPr>
                          </m:mPr>
                          <m:mr>
                            <m:e>
                              <m:rad>
                                <m:radPr>
                                  <m:degHide m:val="on"/>
                                  <m:ctrlPr>
                                    <a:rPr lang="en-US" sz="1600" i="1" smtClean="0">
                                      <a:latin typeface="Cambria Math" panose="02040503050406030204" pitchFamily="18" charset="0"/>
                                      <a:ea typeface="Cambria Math" panose="02040503050406030204" pitchFamily="18" charset="0"/>
                                    </a:rPr>
                                  </m:ctrlPr>
                                </m:radPr>
                                <m:deg/>
                                <m:e>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𝑓</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m:rPr>
                                              <m:sty m:val="p"/>
                                            </m:rPr>
                                            <a:rPr lang="en-US" sz="1600">
                                              <a:latin typeface="Cambria Math" panose="02040503050406030204" pitchFamily="18" charset="0"/>
                                              <a:ea typeface="Cambria Math" panose="02040503050406030204" pitchFamily="18" charset="0"/>
                                            </a:rPr>
                                            <m:t>peak</m:t>
                                          </m:r>
                                        </m:sub>
                                      </m:sSub>
                                    </m:den>
                                  </m:f>
                                </m:e>
                              </m:rad>
                            </m:e>
                            <m:e>
                              <m:r>
                                <m:rPr>
                                  <m:sty m:val="p"/>
                                </m:rPr>
                                <a:rPr lang="en-US" sz="1600" b="0" i="0" smtClean="0">
                                  <a:latin typeface="Cambria Math" panose="02040503050406030204" pitchFamily="18" charset="0"/>
                                  <a:ea typeface="Cambria Math" panose="02040503050406030204" pitchFamily="18" charset="0"/>
                                </a:rPr>
                                <m:t>for</m:t>
                              </m:r>
                              <m:r>
                                <a:rPr lang="en-US" sz="1600" b="0" i="0"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&lt;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m:rPr>
                                      <m:sty m:val="p"/>
                                    </m:rPr>
                                    <a:rPr lang="en-US" sz="1600" b="0" i="0" smtClean="0">
                                      <a:latin typeface="Cambria Math" panose="02040503050406030204" pitchFamily="18" charset="0"/>
                                      <a:ea typeface="Cambria Math" panose="02040503050406030204" pitchFamily="18" charset="0"/>
                                    </a:rPr>
                                    <m:t>peak</m:t>
                                  </m:r>
                                </m:sub>
                              </m:sSub>
                            </m:e>
                          </m:mr>
                          <m:mr>
                            <m:e>
                              <m:rad>
                                <m:radPr>
                                  <m:degHide m:val="on"/>
                                  <m:ctrlPr>
                                    <a:rPr lang="en-US" sz="1600" b="0" i="1" smtClean="0">
                                      <a:latin typeface="Cambria Math" panose="02040503050406030204" pitchFamily="18" charset="0"/>
                                      <a:ea typeface="Cambria Math" panose="02040503050406030204" pitchFamily="18" charset="0"/>
                                    </a:rPr>
                                  </m:ctrlPr>
                                </m:radPr>
                                <m:deg/>
                                <m:e>
                                  <m:f>
                                    <m:fPr>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m:rPr>
                                              <m:sty m:val="p"/>
                                            </m:rPr>
                                            <a:rPr lang="en-US" sz="1600">
                                              <a:latin typeface="Cambria Math" panose="02040503050406030204" pitchFamily="18" charset="0"/>
                                              <a:ea typeface="Cambria Math" panose="02040503050406030204" pitchFamily="18" charset="0"/>
                                            </a:rPr>
                                            <m:t>peak</m:t>
                                          </m:r>
                                        </m:sub>
                                      </m:sSub>
                                    </m:num>
                                    <m:den>
                                      <m:r>
                                        <a:rPr lang="en-US" sz="1600" i="1">
                                          <a:latin typeface="Cambria Math" panose="02040503050406030204" pitchFamily="18" charset="0"/>
                                          <a:ea typeface="Cambria Math" panose="02040503050406030204" pitchFamily="18" charset="0"/>
                                        </a:rPr>
                                        <m:t>𝑓</m:t>
                                      </m:r>
                                    </m:den>
                                  </m:f>
                                </m:e>
                              </m:rad>
                            </m:e>
                            <m:e>
                              <m:r>
                                <m:rPr>
                                  <m:sty m:val="p"/>
                                </m:rPr>
                                <a:rPr lang="en-US" sz="1600" b="0" i="0" smtClean="0">
                                  <a:latin typeface="Cambria Math" panose="02040503050406030204" pitchFamily="18" charset="0"/>
                                  <a:ea typeface="Cambria Math" panose="02040503050406030204" pitchFamily="18" charset="0"/>
                                </a:rPr>
                                <m:t>for</m:t>
                              </m:r>
                              <m:r>
                                <a:rPr lang="en-US" sz="1600" b="0" i="0"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&gt;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m:rPr>
                                      <m:sty m:val="p"/>
                                    </m:rPr>
                                    <a:rPr lang="en-US" sz="1600">
                                      <a:latin typeface="Cambria Math" panose="02040503050406030204" pitchFamily="18" charset="0"/>
                                      <a:ea typeface="Cambria Math" panose="02040503050406030204" pitchFamily="18" charset="0"/>
                                    </a:rPr>
                                    <m:t>peak</m:t>
                                  </m:r>
                                </m:sub>
                              </m:sSub>
                            </m:e>
                          </m:mr>
                        </m:m>
                      </m:e>
                    </m:d>
                  </m:oMath>
                </a14:m>
                <a:endParaRPr lang="en-US" sz="1600" dirty="0">
                  <a:ea typeface="Cambria Math" panose="02040503050406030204" pitchFamily="18" charset="0"/>
                </a:endParaRPr>
              </a:p>
              <a:p>
                <a:pPr>
                  <a:buClr>
                    <a:schemeClr val="bg1"/>
                  </a:buClr>
                </a:pPr>
                <a:r>
                  <a:rPr lang="en-US" sz="1600" dirty="0"/>
                  <a:t>Where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m:rPr>
                            <m:sty m:val="p"/>
                          </m:rPr>
                          <a:rPr lang="en-US" sz="1600">
                            <a:latin typeface="Cambria Math" panose="02040503050406030204" pitchFamily="18" charset="0"/>
                            <a:ea typeface="Cambria Math" panose="02040503050406030204" pitchFamily="18" charset="0"/>
                          </a:rPr>
                          <m:t>peak</m:t>
                        </m:r>
                      </m:sub>
                    </m:sSub>
                    <m:r>
                      <a:rPr lang="en-US" sz="1600" i="1">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m:rPr>
                                <m:sty m:val="p"/>
                              </m:rPr>
                              <a:rPr lang="en-US" sz="1600" b="0" i="0" smtClean="0">
                                <a:latin typeface="Cambria Math" panose="02040503050406030204" pitchFamily="18" charset="0"/>
                                <a:ea typeface="Cambria Math" panose="02040503050406030204" pitchFamily="18" charset="0"/>
                              </a:rPr>
                              <m:t>flow</m:t>
                            </m:r>
                          </m:sub>
                        </m:sSub>
                      </m:den>
                    </m:f>
                    <m:r>
                      <a:rPr lang="en-US" sz="160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1</m:t>
                        </m:r>
                      </m:num>
                      <m:den>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e>
                          <m:sup>
                            <m:r>
                              <a:rPr lang="en-US" sz="1600" b="0" i="1" smtClean="0">
                                <a:latin typeface="Cambria Math" panose="02040503050406030204" pitchFamily="18" charset="0"/>
                                <a:ea typeface="Cambria Math" panose="02040503050406030204" pitchFamily="18" charset="0"/>
                              </a:rPr>
                              <m:t>2</m:t>
                            </m:r>
                          </m:sup>
                        </m:sSup>
                      </m:den>
                    </m:f>
                  </m:oMath>
                </a14:m>
                <a:r>
                  <a:rPr lang="en-US" sz="1600" dirty="0"/>
                  <a:t>  (in other words, independent of spot size)</a:t>
                </a:r>
                <a:br>
                  <a:rPr lang="en-US" sz="1600" dirty="0"/>
                </a:br>
                <a:r>
                  <a:rPr lang="en-US" sz="1600" dirty="0"/>
                  <a:t> </a:t>
                </a:r>
              </a:p>
              <a:p>
                <a:pPr>
                  <a:buClr>
                    <a:schemeClr val="bg1"/>
                  </a:buClr>
                </a:pP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𝑆</m:t>
                    </m:r>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    </m:t>
                        </m:r>
                        <m:m>
                          <m:mPr>
                            <m:mcs>
                              <m:mc>
                                <m:mcPr>
                                  <m:count m:val="2"/>
                                  <m:mcJc m:val="center"/>
                                </m:mcPr>
                              </m:mc>
                            </m:mcs>
                            <m:ctrlPr>
                              <a:rPr lang="en-US" sz="1600" i="1" smtClean="0">
                                <a:latin typeface="Cambria Math" panose="02040503050406030204" pitchFamily="18" charset="0"/>
                                <a:ea typeface="Cambria Math" panose="02040503050406030204" pitchFamily="18" charset="0"/>
                              </a:rPr>
                            </m:ctrlPr>
                          </m:mPr>
                          <m:mr>
                            <m:e>
                              <m:f>
                                <m:fPr>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𝑤</m:t>
                                      </m:r>
                                    </m:e>
                                    <m:sup>
                                      <m:r>
                                        <a:rPr lang="en-US" sz="1600" i="1">
                                          <a:latin typeface="Cambria Math" panose="02040503050406030204" pitchFamily="18" charset="0"/>
                                          <a:ea typeface="Cambria Math" panose="02040503050406030204" pitchFamily="18" charset="0"/>
                                        </a:rPr>
                                        <m:t>2</m:t>
                                      </m:r>
                                    </m:sup>
                                  </m:sSup>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𝑓</m:t>
                                      </m:r>
                                    </m:e>
                                    <m:sup>
                                      <m:f>
                                        <m:fPr>
                                          <m:type m:val="lin"/>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2</m:t>
                                          </m:r>
                                        </m:den>
                                      </m:f>
                                    </m:sup>
                                  </m:sSup>
                                </m:den>
                              </m:f>
                            </m:e>
                            <m:e>
                              <m:r>
                                <a:rPr lang="en-US" sz="1600" i="1">
                                  <a:latin typeface="Cambria Math" panose="02040503050406030204" pitchFamily="18" charset="0"/>
                                  <a:ea typeface="Cambria Math" panose="02040503050406030204" pitchFamily="18" charset="0"/>
                                </a:rPr>
                                <m:t>𝑓</m:t>
                              </m:r>
                              <m:r>
                                <a:rPr lang="en-US" sz="1600" i="1">
                                  <a:latin typeface="Cambria Math" panose="02040503050406030204" pitchFamily="18" charset="0"/>
                                  <a:ea typeface="Cambria Math" panose="02040503050406030204" pitchFamily="18" charset="0"/>
                                </a:rPr>
                                <m:t>&lt;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m:rPr>
                                      <m:sty m:val="p"/>
                                    </m:rPr>
                                    <a:rPr lang="en-US" sz="1600">
                                      <a:latin typeface="Cambria Math" panose="02040503050406030204" pitchFamily="18" charset="0"/>
                                      <a:ea typeface="Cambria Math" panose="02040503050406030204" pitchFamily="18" charset="0"/>
                                    </a:rPr>
                                    <m:t>peak</m:t>
                                  </m:r>
                                </m:sub>
                              </m:sSub>
                            </m:e>
                          </m:mr>
                          <m:mr>
                            <m:e>
                              <m:f>
                                <m:fPr>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𝑤</m:t>
                                      </m:r>
                                    </m:e>
                                    <m:sup>
                                      <m:r>
                                        <a:rPr lang="en-US" sz="1600" i="1">
                                          <a:latin typeface="Cambria Math" panose="02040503050406030204" pitchFamily="18" charset="0"/>
                                          <a:ea typeface="Cambria Math" panose="02040503050406030204" pitchFamily="18" charset="0"/>
                                        </a:rPr>
                                        <m:t>2</m:t>
                                      </m:r>
                                    </m:sup>
                                  </m:sSup>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𝑓</m:t>
                                      </m:r>
                                    </m:e>
                                    <m:sup>
                                      <m:f>
                                        <m:fPr>
                                          <m:type m:val="lin"/>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3</m:t>
                                          </m:r>
                                        </m:num>
                                        <m:den>
                                          <m:r>
                                            <a:rPr lang="en-US" sz="1600" i="1">
                                              <a:latin typeface="Cambria Math" panose="02040503050406030204" pitchFamily="18" charset="0"/>
                                              <a:ea typeface="Cambria Math" panose="02040503050406030204" pitchFamily="18" charset="0"/>
                                            </a:rPr>
                                            <m:t>2</m:t>
                                          </m:r>
                                        </m:den>
                                      </m:f>
                                    </m:sup>
                                  </m:sSup>
                                </m:den>
                              </m:f>
                            </m:e>
                            <m:e>
                              <m:r>
                                <a:rPr lang="en-US" sz="1600" i="1">
                                  <a:latin typeface="Cambria Math" panose="02040503050406030204" pitchFamily="18" charset="0"/>
                                  <a:ea typeface="Cambria Math" panose="02040503050406030204" pitchFamily="18" charset="0"/>
                                </a:rPr>
                                <m:t>𝑓</m:t>
                              </m:r>
                              <m:r>
                                <a:rPr lang="en-US" sz="1600" i="1">
                                  <a:latin typeface="Cambria Math" panose="02040503050406030204" pitchFamily="18" charset="0"/>
                                  <a:ea typeface="Cambria Math" panose="02040503050406030204" pitchFamily="18" charset="0"/>
                                </a:rPr>
                                <m:t>&gt;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m:rPr>
                                      <m:sty m:val="p"/>
                                    </m:rPr>
                                    <a:rPr lang="en-US" sz="1600">
                                      <a:latin typeface="Cambria Math" panose="02040503050406030204" pitchFamily="18" charset="0"/>
                                      <a:ea typeface="Cambria Math" panose="02040503050406030204" pitchFamily="18" charset="0"/>
                                    </a:rPr>
                                    <m:t>peak</m:t>
                                  </m:r>
                                </m:sub>
                              </m:sSub>
                            </m:e>
                          </m:mr>
                        </m:m>
                      </m:e>
                    </m:d>
                  </m:oMath>
                </a14:m>
                <a:endParaRPr lang="en-US" sz="1600" b="0" dirty="0">
                  <a:ea typeface="Cambria Math" panose="02040503050406030204" pitchFamily="18" charset="0"/>
                </a:endParaRPr>
              </a:p>
              <a:p>
                <a:pPr>
                  <a:buClr>
                    <a:schemeClr val="bg1"/>
                  </a:buClr>
                </a:pPr>
                <a:endParaRPr lang="en-US" sz="1600" b="0"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2656464D-45DB-1430-6782-D83CE6C8FCE6}"/>
                  </a:ext>
                </a:extLst>
              </p:cNvPr>
              <p:cNvSpPr>
                <a:spLocks noGrp="1" noRot="1" noChangeAspect="1" noMove="1" noResize="1" noEditPoints="1" noAdjustHandles="1" noChangeArrowheads="1" noChangeShapeType="1" noTextEdit="1"/>
              </p:cNvSpPr>
              <p:nvPr>
                <p:ph idx="1"/>
              </p:nvPr>
            </p:nvSpPr>
            <p:spPr>
              <a:xfrm>
                <a:off x="596309" y="1553501"/>
                <a:ext cx="11112795" cy="4351338"/>
              </a:xfrm>
              <a:blipFill>
                <a:blip r:embed="rId2"/>
                <a:stretch>
                  <a:fillRect l="-6621" b="-6627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6C631F5-799C-BC01-0EDC-AFA46986C8D4}"/>
              </a:ext>
            </a:extLst>
          </p:cNvPr>
          <p:cNvSpPr/>
          <p:nvPr/>
        </p:nvSpPr>
        <p:spPr>
          <a:xfrm>
            <a:off x="7154168" y="1584315"/>
            <a:ext cx="775447" cy="40341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40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BAE-1BC4-138D-1582-93DA4711AFB0}"/>
              </a:ext>
            </a:extLst>
          </p:cNvPr>
          <p:cNvSpPr>
            <a:spLocks noGrp="1"/>
          </p:cNvSpPr>
          <p:nvPr>
            <p:ph type="title"/>
          </p:nvPr>
        </p:nvSpPr>
        <p:spPr>
          <a:xfrm>
            <a:off x="838200" y="378979"/>
            <a:ext cx="9189540" cy="1325563"/>
          </a:xfrm>
        </p:spPr>
        <p:txBody>
          <a:bodyPr>
            <a:normAutofit/>
          </a:bodyPr>
          <a:lstStyle/>
          <a:p>
            <a:r>
              <a:rPr lang="en-US" sz="3200" dirty="0"/>
              <a:t>Origin of polarization 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59E20E-8F05-1C9C-F9CD-8DD4C5173221}"/>
                  </a:ext>
                </a:extLst>
              </p:cNvPr>
              <p:cNvSpPr>
                <a:spLocks noGrp="1"/>
              </p:cNvSpPr>
              <p:nvPr>
                <p:ph idx="1"/>
              </p:nvPr>
            </p:nvSpPr>
            <p:spPr/>
            <p:txBody>
              <a:bodyPr>
                <a:normAutofit/>
              </a:bodyPr>
              <a:lstStyle/>
              <a:p>
                <a:r>
                  <a:rPr lang="en-US" sz="2800" b="0" dirty="0">
                    <a:ea typeface="Cambria Math" panose="02040503050406030204" pitchFamily="18" charset="0"/>
                  </a:rPr>
                  <a:t>Drive is the </a:t>
                </a:r>
                <a:r>
                  <a:rPr lang="en-US" sz="2800" dirty="0">
                    <a:ea typeface="Cambria Math" panose="02040503050406030204" pitchFamily="18" charset="0"/>
                  </a:rPr>
                  <a:t>optical field. (</a:t>
                </a:r>
                <a:r>
                  <a:rPr lang="en-US" sz="2800" dirty="0"/>
                  <a:t>Consistent with response to step in input power that only affects the polarization whose power is changed.)</a:t>
                </a:r>
                <a:endParaRPr lang="en-US" sz="2800" dirty="0">
                  <a:ea typeface="Cambria Math" panose="02040503050406030204" pitchFamily="18" charset="0"/>
                </a:endParaRPr>
              </a:p>
              <a:p>
                <a:r>
                  <a:rPr lang="en-US" dirty="0">
                    <a:ea typeface="Cambria Math" panose="02040503050406030204" pitchFamily="18" charset="0"/>
                  </a:rPr>
                  <a:t>Birefringence step response appears to be bilinear in the power change and the final power. </a:t>
                </a:r>
              </a:p>
              <a:p>
                <a:r>
                  <a:rPr lang="en-US" dirty="0">
                    <a:ea typeface="Cambria Math" panose="02040503050406030204" pitchFamily="18" charset="0"/>
                  </a:rPr>
                  <a:t>Field amplitude dependence giving us a single factor of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𝑃</m:t>
                            </m:r>
                          </m:e>
                        </m:rad>
                      </m:num>
                      <m:den>
                        <m:r>
                          <a:rPr lang="en-US" i="1">
                            <a:latin typeface="Cambria Math" panose="02040503050406030204" pitchFamily="18" charset="0"/>
                            <a:ea typeface="Cambria Math" panose="02040503050406030204" pitchFamily="18" charset="0"/>
                          </a:rPr>
                          <m:t>𝑤</m:t>
                        </m:r>
                      </m:den>
                    </m:f>
                  </m:oMath>
                </a14:m>
                <a:r>
                  <a:rPr lang="en-US" sz="2800" b="0" dirty="0">
                    <a:ea typeface="Cambria Math" panose="02040503050406030204" pitchFamily="18" charset="0"/>
                  </a:rPr>
                  <a:t> . </a:t>
                </a:r>
                <a:r>
                  <a:rPr lang="en-US" dirty="0">
                    <a:ea typeface="Cambria Math" panose="02040503050406030204" pitchFamily="18" charset="0"/>
                  </a:rPr>
                  <a:t>Summing</a:t>
                </a:r>
                <a:r>
                  <a:rPr lang="en-US" sz="2800" b="0" dirty="0">
                    <a:ea typeface="Cambria Math" panose="02040503050406030204" pitchFamily="18" charset="0"/>
                  </a:rPr>
                  <a:t> over the beam area gives another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𝑤</m:t>
                            </m:r>
                          </m:e>
                          <m:sup>
                            <m:r>
                              <a:rPr lang="en-US" b="0" i="1" smtClean="0">
                                <a:latin typeface="Cambria Math" panose="02040503050406030204" pitchFamily="18" charset="0"/>
                                <a:ea typeface="Cambria Math" panose="02040503050406030204" pitchFamily="18" charset="0"/>
                              </a:rPr>
                              <m:t>2</m:t>
                            </m:r>
                          </m:sup>
                        </m:sSup>
                      </m:den>
                    </m:f>
                  </m:oMath>
                </a14:m>
                <a:r>
                  <a:rPr lang="en-US" dirty="0">
                    <a:ea typeface="Cambria Math" panose="02040503050406030204" pitchFamily="18" charset="0"/>
                  </a:rPr>
                  <a:t> .</a:t>
                </a:r>
                <a:endParaRPr lang="en-US" sz="2800" b="0"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9859E20E-8F05-1C9C-F9CD-8DD4C5173221}"/>
                  </a:ext>
                </a:extLst>
              </p:cNvPr>
              <p:cNvSpPr>
                <a:spLocks noGrp="1" noRot="1" noChangeAspect="1" noMove="1" noResize="1" noEditPoints="1" noAdjustHandles="1" noChangeArrowheads="1" noChangeShapeType="1" noTextEdit="1"/>
              </p:cNvSpPr>
              <p:nvPr>
                <p:ph idx="1"/>
              </p:nvPr>
            </p:nvSpPr>
            <p:spPr>
              <a:blipFill>
                <a:blip r:embed="rId2"/>
                <a:stretch>
                  <a:fillRect l="-1043" t="-2381" r="-1739"/>
                </a:stretch>
              </a:blipFill>
            </p:spPr>
            <p:txBody>
              <a:bodyPr/>
              <a:lstStyle/>
              <a:p>
                <a:r>
                  <a:rPr lang="en-US">
                    <a:noFill/>
                  </a:rPr>
                  <a:t> </a:t>
                </a:r>
              </a:p>
            </p:txBody>
          </p:sp>
        </mc:Fallback>
      </mc:AlternateContent>
    </p:spTree>
    <p:extLst>
      <p:ext uri="{BB962C8B-B14F-4D97-AF65-F5344CB8AC3E}">
        <p14:creationId xmlns:p14="http://schemas.microsoft.com/office/powerpoint/2010/main" val="43437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31D9-9E26-4EB8-F6BA-BCDF1D63072B}"/>
              </a:ext>
            </a:extLst>
          </p:cNvPr>
          <p:cNvSpPr>
            <a:spLocks noGrp="1"/>
          </p:cNvSpPr>
          <p:nvPr>
            <p:ph type="title"/>
          </p:nvPr>
        </p:nvSpPr>
        <p:spPr/>
        <p:txBody>
          <a:bodyPr/>
          <a:lstStyle/>
          <a:p>
            <a:r>
              <a:rPr lang="en-US" dirty="0"/>
              <a:t>Best Polarization Noise Limit for A# set at MIT</a:t>
            </a:r>
          </a:p>
        </p:txBody>
      </p:sp>
      <p:pic>
        <p:nvPicPr>
          <p:cNvPr id="5" name="Picture 4">
            <a:extLst>
              <a:ext uri="{FF2B5EF4-FFF2-40B4-BE49-F238E27FC236}">
                <a16:creationId xmlns:a16="http://schemas.microsoft.com/office/drawing/2014/main" id="{923BB55A-C523-10E5-539B-232FB5439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4558" y="1581244"/>
            <a:ext cx="6628571" cy="4828571"/>
          </a:xfrm>
          <a:prstGeom prst="rect">
            <a:avLst/>
          </a:prstGeom>
        </p:spPr>
      </p:pic>
      <p:cxnSp>
        <p:nvCxnSpPr>
          <p:cNvPr id="4" name="Straight Arrow Connector 3">
            <a:extLst>
              <a:ext uri="{FF2B5EF4-FFF2-40B4-BE49-F238E27FC236}">
                <a16:creationId xmlns:a16="http://schemas.microsoft.com/office/drawing/2014/main" id="{D3F01646-4756-C4A1-71A7-D1BF8107FC20}"/>
              </a:ext>
            </a:extLst>
          </p:cNvPr>
          <p:cNvCxnSpPr>
            <a:cxnSpLocks/>
          </p:cNvCxnSpPr>
          <p:nvPr/>
        </p:nvCxnSpPr>
        <p:spPr>
          <a:xfrm flipH="1">
            <a:off x="4681330" y="3756991"/>
            <a:ext cx="2305879" cy="238538"/>
          </a:xfrm>
          <a:prstGeom prst="straightConnector1">
            <a:avLst/>
          </a:prstGeom>
          <a:ln w="50800">
            <a:solidFill>
              <a:schemeClr val="bg2">
                <a:lumMod val="50000"/>
                <a:alpha val="66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F16FBFE-AE6F-0C85-AA36-043877A48B48}"/>
              </a:ext>
            </a:extLst>
          </p:cNvPr>
          <p:cNvSpPr txBox="1"/>
          <p:nvPr/>
        </p:nvSpPr>
        <p:spPr>
          <a:xfrm>
            <a:off x="7064651" y="3433825"/>
            <a:ext cx="3132897" cy="1477328"/>
          </a:xfrm>
          <a:prstGeom prst="rect">
            <a:avLst/>
          </a:prstGeom>
          <a:noFill/>
        </p:spPr>
        <p:txBody>
          <a:bodyPr wrap="square" rtlCol="0">
            <a:spAutoFit/>
          </a:bodyPr>
          <a:lstStyle/>
          <a:p>
            <a:r>
              <a:rPr lang="en-US" dirty="0"/>
              <a:t>MIT noise curve is limited by Brownian noise but sets an upper limit for polarization noise (which would also have a steeper slope).</a:t>
            </a:r>
          </a:p>
        </p:txBody>
      </p:sp>
    </p:spTree>
    <p:extLst>
      <p:ext uri="{BB962C8B-B14F-4D97-AF65-F5344CB8AC3E}">
        <p14:creationId xmlns:p14="http://schemas.microsoft.com/office/powerpoint/2010/main" val="384934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8B49515-0796-193A-F04F-FA0BAB6E9777}"/>
              </a:ext>
            </a:extLst>
          </p:cNvPr>
          <p:cNvGrpSpPr/>
          <p:nvPr/>
        </p:nvGrpSpPr>
        <p:grpSpPr>
          <a:xfrm>
            <a:off x="9326135" y="23433"/>
            <a:ext cx="2346877" cy="1801558"/>
            <a:chOff x="9447127" y="6890"/>
            <a:chExt cx="2482303" cy="1825652"/>
          </a:xfrm>
        </p:grpSpPr>
        <p:grpSp>
          <p:nvGrpSpPr>
            <p:cNvPr id="36" name="Group 35">
              <a:extLst>
                <a:ext uri="{FF2B5EF4-FFF2-40B4-BE49-F238E27FC236}">
                  <a16:creationId xmlns:a16="http://schemas.microsoft.com/office/drawing/2014/main" id="{DA143024-6D4E-A967-ABA2-F7113178D70E}"/>
                </a:ext>
              </a:extLst>
            </p:cNvPr>
            <p:cNvGrpSpPr/>
            <p:nvPr/>
          </p:nvGrpSpPr>
          <p:grpSpPr>
            <a:xfrm>
              <a:off x="10205573" y="6890"/>
              <a:ext cx="1723857" cy="1825652"/>
              <a:chOff x="10258913" y="36501"/>
              <a:chExt cx="1723857" cy="1825652"/>
            </a:xfrm>
          </p:grpSpPr>
          <p:grpSp>
            <p:nvGrpSpPr>
              <p:cNvPr id="34" name="Group 33">
                <a:extLst>
                  <a:ext uri="{FF2B5EF4-FFF2-40B4-BE49-F238E27FC236}">
                    <a16:creationId xmlns:a16="http://schemas.microsoft.com/office/drawing/2014/main" id="{12981E29-F0FE-D9DD-AF23-D05D9F39F668}"/>
                  </a:ext>
                </a:extLst>
              </p:cNvPr>
              <p:cNvGrpSpPr/>
              <p:nvPr/>
            </p:nvGrpSpPr>
            <p:grpSpPr>
              <a:xfrm>
                <a:off x="10258913" y="36501"/>
                <a:ext cx="1723857" cy="1825652"/>
                <a:chOff x="10203167" y="6905"/>
                <a:chExt cx="1723857" cy="1825652"/>
              </a:xfrm>
            </p:grpSpPr>
            <p:pic>
              <p:nvPicPr>
                <p:cNvPr id="8" name="Picture 7" descr="A close-up of a metal object&#10;&#10;Description automatically generated">
                  <a:extLst>
                    <a:ext uri="{FF2B5EF4-FFF2-40B4-BE49-F238E27FC236}">
                      <a16:creationId xmlns:a16="http://schemas.microsoft.com/office/drawing/2014/main" id="{EB10E04E-228B-9CED-1549-73C852B87CEE}"/>
                    </a:ext>
                  </a:extLst>
                </p:cNvPr>
                <p:cNvPicPr>
                  <a:picLocks noChangeAspect="1"/>
                </p:cNvPicPr>
                <p:nvPr/>
              </p:nvPicPr>
              <p:blipFill>
                <a:blip r:embed="rId2"/>
                <a:stretch>
                  <a:fillRect/>
                </a:stretch>
              </p:blipFill>
              <p:spPr>
                <a:xfrm>
                  <a:off x="10284597" y="77414"/>
                  <a:ext cx="1642427" cy="1755143"/>
                </a:xfrm>
                <a:prstGeom prst="rect">
                  <a:avLst/>
                </a:prstGeom>
              </p:spPr>
            </p:pic>
            <p:sp>
              <p:nvSpPr>
                <p:cNvPr id="15" name="Rectangle 14">
                  <a:extLst>
                    <a:ext uri="{FF2B5EF4-FFF2-40B4-BE49-F238E27FC236}">
                      <a16:creationId xmlns:a16="http://schemas.microsoft.com/office/drawing/2014/main" id="{5D110285-E7C2-FFFC-51F0-B6D9ED301C41}"/>
                    </a:ext>
                  </a:extLst>
                </p:cNvPr>
                <p:cNvSpPr/>
                <p:nvPr/>
              </p:nvSpPr>
              <p:spPr>
                <a:xfrm>
                  <a:off x="10203167" y="6905"/>
                  <a:ext cx="365760" cy="438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E49A02-83CC-C885-83F2-9168FE28C039}"/>
                    </a:ext>
                  </a:extLst>
                </p:cNvPr>
                <p:cNvSpPr/>
                <p:nvPr/>
              </p:nvSpPr>
              <p:spPr>
                <a:xfrm>
                  <a:off x="10284597" y="1436164"/>
                  <a:ext cx="490889" cy="396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A0CEC8-67FD-0890-627F-17DB934FFA3A}"/>
                    </a:ext>
                  </a:extLst>
                </p:cNvPr>
                <p:cNvSpPr/>
                <p:nvPr/>
              </p:nvSpPr>
              <p:spPr>
                <a:xfrm>
                  <a:off x="10252513" y="1337935"/>
                  <a:ext cx="490889" cy="396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BF3E4A1-B888-6FC0-4720-D29B1375A0A4}"/>
                    </a:ext>
                  </a:extLst>
                </p:cNvPr>
                <p:cNvSpPr/>
                <p:nvPr/>
              </p:nvSpPr>
              <p:spPr>
                <a:xfrm>
                  <a:off x="10389673" y="1261735"/>
                  <a:ext cx="123700" cy="2151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5E1FCA48-9B32-3CF1-9A3B-BCB5FA18DDFA}"/>
                  </a:ext>
                </a:extLst>
              </p:cNvPr>
              <p:cNvSpPr/>
              <p:nvPr/>
            </p:nvSpPr>
            <p:spPr>
              <a:xfrm>
                <a:off x="10389689" y="1506487"/>
                <a:ext cx="490889" cy="48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2CE5D3E-8AFD-194D-362E-B44426F98517}"/>
                    </a:ext>
                  </a:extLst>
                </p:cNvPr>
                <p:cNvSpPr txBox="1"/>
                <p:nvPr/>
              </p:nvSpPr>
              <p:spPr>
                <a:xfrm>
                  <a:off x="9447127" y="507665"/>
                  <a:ext cx="1171087" cy="1005468"/>
                </a:xfrm>
                <a:prstGeom prst="rect">
                  <a:avLst/>
                </a:prstGeom>
                <a:noFill/>
              </p:spPr>
              <p:txBody>
                <a:bodyPr wrap="square">
                  <a:spAutoFit/>
                </a:bodyPr>
                <a:lstStyle/>
                <a:p>
                  <a:pPr marL="0" marR="0">
                    <a:lnSpc>
                      <a:spcPct val="107000"/>
                    </a:lnSpc>
                    <a:spcBef>
                      <a:spcPts val="0"/>
                    </a:spcBef>
                    <a:spcAft>
                      <a:spcPts val="0"/>
                    </a:spcAft>
                  </a:pP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CMS</a:t>
                  </a:r>
                </a:p>
                <a:p>
                  <a:pPr marL="0" marR="0">
                    <a:lnSpc>
                      <a:spcPct val="107000"/>
                    </a:lnSpc>
                    <a:spcBef>
                      <a:spcPts val="0"/>
                    </a:spcBef>
                    <a:spcAft>
                      <a:spcPts val="0"/>
                    </a:spcAft>
                  </a:pP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 300 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400" dirty="0">
                      <a:effectLst/>
                      <a:latin typeface="Calibri" panose="020F0502020204030204" pitchFamily="34" charset="0"/>
                      <a:ea typeface="Times New Roman" panose="02020603050405020304" pitchFamily="18" charset="0"/>
                      <a:cs typeface="Calibri" panose="020F0502020204030204" pitchFamily="34" charset="0"/>
                    </a:rPr>
                    <a:t> = 250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μm</a:t>
                  </a:r>
                  <a:br>
                    <a:rPr lang="en-US" sz="1400" i="1" dirty="0">
                      <a:solidFill>
                        <a:srgbClr val="231F20"/>
                      </a:solidFill>
                      <a:effectLst/>
                      <a:latin typeface="Cambria Math" panose="02040503050406030204" pitchFamily="18" charset="0"/>
                      <a:ea typeface="Calibri" panose="020F0502020204030204" pitchFamily="34" charset="0"/>
                      <a:cs typeface="Calibri" panose="020F0502020204030204" pitchFamily="34" charset="0"/>
                    </a:rPr>
                  </a:br>
                  <a14:m>
                    <m:oMath xmlns:m="http://schemas.openxmlformats.org/officeDocument/2006/math">
                      <m:r>
                        <a:rPr lang="en-US" sz="1400" i="1">
                          <a:solidFill>
                            <a:srgbClr val="231F20"/>
                          </a:solidFill>
                          <a:effectLst/>
                          <a:latin typeface="Cambria Math" panose="02040503050406030204" pitchFamily="18" charset="0"/>
                          <a:ea typeface="Calibri" panose="020F0502020204030204" pitchFamily="34" charset="0"/>
                          <a:cs typeface="Calibri" panose="020F0502020204030204" pitchFamily="34" charset="0"/>
                        </a:rPr>
                        <m:t>𝜆</m:t>
                      </m:r>
                    </m:oMath>
                  </a14:m>
                  <a:r>
                    <a:rPr lang="en-US" sz="1400" dirty="0">
                      <a:solidFill>
                        <a:srgbClr val="231F20"/>
                      </a:solidFill>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 1064 nm</a:t>
                  </a:r>
                  <a:endParaRPr lang="en-US" sz="1400" dirty="0"/>
                </a:p>
              </p:txBody>
            </p:sp>
          </mc:Choice>
          <mc:Fallback xmlns="">
            <p:sp>
              <p:nvSpPr>
                <p:cNvPr id="40" name="TextBox 39">
                  <a:extLst>
                    <a:ext uri="{FF2B5EF4-FFF2-40B4-BE49-F238E27FC236}">
                      <a16:creationId xmlns:a16="http://schemas.microsoft.com/office/drawing/2014/main" id="{02CE5D3E-8AFD-194D-362E-B44426F98517}"/>
                    </a:ext>
                  </a:extLst>
                </p:cNvPr>
                <p:cNvSpPr txBox="1">
                  <a:spLocks noRot="1" noChangeAspect="1" noMove="1" noResize="1" noEditPoints="1" noAdjustHandles="1" noChangeArrowheads="1" noChangeShapeType="1" noTextEdit="1"/>
                </p:cNvSpPr>
                <p:nvPr/>
              </p:nvSpPr>
              <p:spPr>
                <a:xfrm>
                  <a:off x="9447127" y="507665"/>
                  <a:ext cx="1171087" cy="1005468"/>
                </a:xfrm>
                <a:prstGeom prst="rect">
                  <a:avLst/>
                </a:prstGeom>
                <a:blipFill>
                  <a:blip r:embed="rId3"/>
                  <a:stretch>
                    <a:fillRect l="-1648" t="-1227" b="-6135"/>
                  </a:stretch>
                </a:blipFill>
              </p:spPr>
              <p:txBody>
                <a:bodyPr/>
                <a:lstStyle/>
                <a:p>
                  <a:r>
                    <a:rPr lang="en-US">
                      <a:noFill/>
                    </a:rPr>
                    <a:t> </a:t>
                  </a:r>
                </a:p>
              </p:txBody>
            </p:sp>
          </mc:Fallback>
        </mc:AlternateContent>
      </p:grpSp>
      <p:sp>
        <p:nvSpPr>
          <p:cNvPr id="2" name="Title 1">
            <a:extLst>
              <a:ext uri="{FF2B5EF4-FFF2-40B4-BE49-F238E27FC236}">
                <a16:creationId xmlns:a16="http://schemas.microsoft.com/office/drawing/2014/main" id="{F4A5E70A-DF48-82FB-4A8A-3DC41B2B1513}"/>
              </a:ext>
            </a:extLst>
          </p:cNvPr>
          <p:cNvSpPr>
            <a:spLocks noGrp="1"/>
          </p:cNvSpPr>
          <p:nvPr>
            <p:ph type="title"/>
          </p:nvPr>
        </p:nvSpPr>
        <p:spPr>
          <a:xfrm>
            <a:off x="4860758" y="173292"/>
            <a:ext cx="3917482" cy="1262857"/>
          </a:xfrm>
        </p:spPr>
        <p:txBody>
          <a:bodyPr>
            <a:normAutofit/>
          </a:bodyPr>
          <a:lstStyle/>
          <a:p>
            <a:r>
              <a:rPr lang="en-US" sz="4000" dirty="0" err="1"/>
              <a:t>AlGaAs</a:t>
            </a:r>
            <a:r>
              <a:rPr lang="en-US" sz="4000" dirty="0"/>
              <a:t> Cavity Measurements</a:t>
            </a:r>
          </a:p>
        </p:txBody>
      </p:sp>
      <p:grpSp>
        <p:nvGrpSpPr>
          <p:cNvPr id="4" name="Group 3">
            <a:extLst>
              <a:ext uri="{FF2B5EF4-FFF2-40B4-BE49-F238E27FC236}">
                <a16:creationId xmlns:a16="http://schemas.microsoft.com/office/drawing/2014/main" id="{99C22BBB-590E-24E0-9287-10E27C966850}"/>
              </a:ext>
            </a:extLst>
          </p:cNvPr>
          <p:cNvGrpSpPr/>
          <p:nvPr/>
        </p:nvGrpSpPr>
        <p:grpSpPr>
          <a:xfrm>
            <a:off x="153398" y="167691"/>
            <a:ext cx="4398758" cy="3261309"/>
            <a:chOff x="137447" y="299472"/>
            <a:chExt cx="4299100" cy="3201796"/>
          </a:xfrm>
        </p:grpSpPr>
        <p:pic>
          <p:nvPicPr>
            <p:cNvPr id="10" name="Picture 9" descr="A metal cone with a point&#10;&#10;Description automatically generated">
              <a:extLst>
                <a:ext uri="{FF2B5EF4-FFF2-40B4-BE49-F238E27FC236}">
                  <a16:creationId xmlns:a16="http://schemas.microsoft.com/office/drawing/2014/main" id="{FBC49B5C-E2BF-D950-734D-C09CF4405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47" y="299472"/>
              <a:ext cx="4299100" cy="3201796"/>
            </a:xfrm>
            <a:prstGeom prst="rect">
              <a:avLst/>
            </a:prstGeom>
          </p:spPr>
        </p:pic>
        <p:grpSp>
          <p:nvGrpSpPr>
            <p:cNvPr id="30" name="Group 29">
              <a:extLst>
                <a:ext uri="{FF2B5EF4-FFF2-40B4-BE49-F238E27FC236}">
                  <a16:creationId xmlns:a16="http://schemas.microsoft.com/office/drawing/2014/main" id="{20DCFEB1-C022-1E5F-17CE-1E301410ECE8}"/>
                </a:ext>
              </a:extLst>
            </p:cNvPr>
            <p:cNvGrpSpPr/>
            <p:nvPr/>
          </p:nvGrpSpPr>
          <p:grpSpPr>
            <a:xfrm>
              <a:off x="251460" y="2263466"/>
              <a:ext cx="3134963" cy="1100780"/>
              <a:chOff x="251460" y="2263466"/>
              <a:chExt cx="2903221" cy="1205289"/>
            </a:xfrm>
          </p:grpSpPr>
          <p:sp>
            <p:nvSpPr>
              <p:cNvPr id="20" name="TextBox 19">
                <a:extLst>
                  <a:ext uri="{FF2B5EF4-FFF2-40B4-BE49-F238E27FC236}">
                    <a16:creationId xmlns:a16="http://schemas.microsoft.com/office/drawing/2014/main" id="{686F4323-61EC-C618-3D29-27592767DBB9}"/>
                  </a:ext>
                </a:extLst>
              </p:cNvPr>
              <p:cNvSpPr txBox="1"/>
              <p:nvPr/>
            </p:nvSpPr>
            <p:spPr>
              <a:xfrm>
                <a:off x="251460" y="2562311"/>
                <a:ext cx="2202562" cy="336997"/>
              </a:xfrm>
              <a:prstGeom prst="rect">
                <a:avLst/>
              </a:prstGeom>
              <a:noFill/>
            </p:spPr>
            <p:txBody>
              <a:bodyPr wrap="square">
                <a:spAutoFit/>
              </a:bodyPr>
              <a:lstStyle/>
              <a:p>
                <a:r>
                  <a:rPr lang="en-US" sz="1400" i="1" dirty="0">
                    <a:solidFill>
                      <a:srgbClr val="231F20"/>
                    </a:solidFill>
                    <a:effectLst/>
                    <a:latin typeface="Times New Roman" panose="02020603050405020304" pitchFamily="18" charset="0"/>
                    <a:ea typeface="Calibri" panose="020F0502020204030204" pitchFamily="34" charset="0"/>
                  </a:rPr>
                  <a:t>T = </a:t>
                </a:r>
                <a:r>
                  <a:rPr lang="en-US" sz="1400" dirty="0">
                    <a:solidFill>
                      <a:srgbClr val="5C41FB"/>
                    </a:solidFill>
                    <a:effectLst/>
                    <a:latin typeface="Calibri" panose="020F0502020204030204" pitchFamily="34" charset="0"/>
                    <a:ea typeface="Calibri" panose="020F0502020204030204" pitchFamily="34" charset="0"/>
                  </a:rPr>
                  <a:t>124K</a:t>
                </a:r>
                <a:r>
                  <a:rPr lang="en-US" sz="1400" dirty="0">
                    <a:effectLst/>
                    <a:latin typeface="Calibri" panose="020F0502020204030204" pitchFamily="34" charset="0"/>
                    <a:ea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rPr>
                  <a:t>and </a:t>
                </a:r>
                <a:r>
                  <a:rPr lang="en-US" sz="1400" dirty="0">
                    <a:solidFill>
                      <a:schemeClr val="accent3"/>
                    </a:solidFill>
                    <a:effectLst/>
                    <a:latin typeface="Calibri" panose="020F0502020204030204" pitchFamily="34" charset="0"/>
                    <a:ea typeface="Calibri" panose="020F0502020204030204" pitchFamily="34" charset="0"/>
                  </a:rPr>
                  <a:t>4K, 16K</a:t>
                </a:r>
                <a:r>
                  <a:rPr lang="en-US" sz="1400" dirty="0">
                    <a:solidFill>
                      <a:srgbClr val="231F20"/>
                    </a:solidFill>
                    <a:effectLst/>
                    <a:latin typeface="Calibri" panose="020F0502020204030204" pitchFamily="34" charset="0"/>
                    <a:ea typeface="Calibri" panose="020F0502020204030204" pitchFamily="34" charset="0"/>
                  </a:rPr>
                  <a:t>.</a:t>
                </a:r>
                <a:endParaRPr lang="en-US" sz="1400" dirty="0"/>
              </a:p>
            </p:txBody>
          </p:sp>
          <p:sp>
            <p:nvSpPr>
              <p:cNvPr id="22" name="TextBox 21">
                <a:extLst>
                  <a:ext uri="{FF2B5EF4-FFF2-40B4-BE49-F238E27FC236}">
                    <a16:creationId xmlns:a16="http://schemas.microsoft.com/office/drawing/2014/main" id="{4F3649CB-311B-0B48-66F7-6808CC1A34F3}"/>
                  </a:ext>
                </a:extLst>
              </p:cNvPr>
              <p:cNvSpPr txBox="1"/>
              <p:nvPr/>
            </p:nvSpPr>
            <p:spPr>
              <a:xfrm>
                <a:off x="251460" y="2840372"/>
                <a:ext cx="2903221" cy="336997"/>
              </a:xfrm>
              <a:prstGeom prst="rect">
                <a:avLst/>
              </a:prstGeom>
              <a:noFill/>
            </p:spPr>
            <p:txBody>
              <a:bodyPr wrap="square">
                <a:spAutoFit/>
              </a:bodyPr>
              <a:lstStyle/>
              <a:p>
                <a:r>
                  <a:rPr lang="en-US" sz="1400" i="1" dirty="0">
                    <a:solidFill>
                      <a:srgbClr val="231F20"/>
                    </a:solidFill>
                    <a:effectLst/>
                    <a:latin typeface="Times New Roman" panose="02020603050405020304" pitchFamily="18" charset="0"/>
                    <a:ea typeface="Calibri" panose="020F0502020204030204" pitchFamily="34" charset="0"/>
                  </a:rPr>
                  <a:t>w</a:t>
                </a:r>
                <a:r>
                  <a:rPr lang="en-US" sz="1400" i="1" dirty="0">
                    <a:solidFill>
                      <a:srgbClr val="231F20"/>
                    </a:solidFill>
                    <a:latin typeface="Times New Roman" panose="02020603050405020304" pitchFamily="18" charset="0"/>
                    <a:ea typeface="Calibri" panose="020F0502020204030204" pitchFamily="34" charset="0"/>
                  </a:rPr>
                  <a:t> </a:t>
                </a:r>
                <a:r>
                  <a:rPr lang="en-US" sz="1400" i="1" dirty="0">
                    <a:solidFill>
                      <a:srgbClr val="231F20"/>
                    </a:solidFill>
                    <a:effectLst/>
                    <a:latin typeface="Times New Roman" panose="02020603050405020304" pitchFamily="18" charset="0"/>
                    <a:ea typeface="Calibri" panose="020F0502020204030204" pitchFamily="34" charset="0"/>
                  </a:rPr>
                  <a:t>= </a:t>
                </a:r>
                <a:r>
                  <a:rPr lang="en-US" sz="1400" dirty="0">
                    <a:solidFill>
                      <a:srgbClr val="5C41FB"/>
                    </a:solidFill>
                    <a:effectLst/>
                    <a:latin typeface="Calibri" panose="020F0502020204030204" pitchFamily="34" charset="0"/>
                    <a:ea typeface="Calibri" panose="020F0502020204030204" pitchFamily="34" charset="0"/>
                  </a:rPr>
                  <a:t>482 microns</a:t>
                </a:r>
                <a:r>
                  <a:rPr lang="en-US" sz="1400" dirty="0">
                    <a:solidFill>
                      <a:srgbClr val="231F20"/>
                    </a:solidFill>
                    <a:effectLst/>
                    <a:latin typeface="Calibri" panose="020F0502020204030204" pitchFamily="34" charset="0"/>
                    <a:ea typeface="Calibri" panose="020F0502020204030204" pitchFamily="34" charset="0"/>
                  </a:rPr>
                  <a:t>,</a:t>
                </a:r>
                <a:r>
                  <a:rPr lang="en-US" sz="1400" dirty="0">
                    <a:solidFill>
                      <a:schemeClr val="accent6">
                        <a:lumMod val="75000"/>
                      </a:schemeClr>
                    </a:solidFill>
                    <a:effectLst/>
                    <a:latin typeface="Calibri" panose="020F0502020204030204" pitchFamily="34" charset="0"/>
                    <a:ea typeface="Calibri" panose="020F0502020204030204" pitchFamily="34" charset="0"/>
                  </a:rPr>
                  <a:t> 294 microns</a:t>
                </a:r>
                <a:endParaRPr lang="en-US" sz="1400" dirty="0">
                  <a:solidFill>
                    <a:srgbClr val="5C41FB"/>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A780F9D-84D6-3910-F4CB-BDE15D55C2F7}"/>
                      </a:ext>
                    </a:extLst>
                  </p:cNvPr>
                  <p:cNvSpPr txBox="1"/>
                  <p:nvPr/>
                </p:nvSpPr>
                <p:spPr>
                  <a:xfrm>
                    <a:off x="251460" y="3131758"/>
                    <a:ext cx="1424939" cy="336997"/>
                  </a:xfrm>
                  <a:prstGeom prst="rect">
                    <a:avLst/>
                  </a:prstGeom>
                  <a:noFill/>
                </p:spPr>
                <p:txBody>
                  <a:bodyPr wrap="square">
                    <a:spAutoFit/>
                  </a:bodyPr>
                  <a:lstStyle/>
                  <a:p>
                    <a14:m>
                      <m:oMath xmlns:m="http://schemas.openxmlformats.org/officeDocument/2006/math">
                        <m:r>
                          <a:rPr lang="en-US" sz="1400" i="1" smtClean="0">
                            <a:solidFill>
                              <a:srgbClr val="231F20"/>
                            </a:solidFill>
                            <a:effectLst/>
                            <a:latin typeface="Cambria Math" panose="02040503050406030204" pitchFamily="18" charset="0"/>
                            <a:ea typeface="Calibri" panose="020F0502020204030204" pitchFamily="34" charset="0"/>
                            <a:cs typeface="Calibri" panose="020F0502020204030204" pitchFamily="34" charset="0"/>
                          </a:rPr>
                          <m:t>𝜆</m:t>
                        </m:r>
                        <m:r>
                          <m:rPr>
                            <m:nor/>
                          </m:rPr>
                          <a:rPr lang="en-US" sz="1400" b="0" i="1" smtClean="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nor/>
                          </m:rPr>
                          <a:rPr lang="en-US" sz="1400" i="1" dirty="0" smtClean="0">
                            <a:solidFill>
                              <a:srgbClr val="231F20"/>
                            </a:solidFill>
                            <a:effectLst/>
                            <a:latin typeface="Times New Roman" panose="02020603050405020304" pitchFamily="18" charset="0"/>
                            <a:ea typeface="Calibri" panose="020F0502020204030204" pitchFamily="34" charset="0"/>
                          </a:rPr>
                          <m:t>=</m:t>
                        </m:r>
                      </m:oMath>
                    </a14:m>
                    <a:r>
                      <a:rPr lang="en-US" sz="1400" dirty="0">
                        <a:solidFill>
                          <a:srgbClr val="231F20"/>
                        </a:solidFill>
                        <a:effectLst/>
                        <a:latin typeface="Calibri" panose="020F0502020204030204" pitchFamily="34" charset="0"/>
                        <a:ea typeface="Calibri" panose="020F0502020204030204" pitchFamily="34" charset="0"/>
                      </a:rPr>
                      <a:t> 1542 nm</a:t>
                    </a:r>
                    <a:endParaRPr lang="en-US" sz="1400" dirty="0"/>
                  </a:p>
                </p:txBody>
              </p:sp>
            </mc:Choice>
            <mc:Fallback xmlns="">
              <p:sp>
                <p:nvSpPr>
                  <p:cNvPr id="24" name="TextBox 23">
                    <a:extLst>
                      <a:ext uri="{FF2B5EF4-FFF2-40B4-BE49-F238E27FC236}">
                        <a16:creationId xmlns:a16="http://schemas.microsoft.com/office/drawing/2014/main" id="{4A780F9D-84D6-3910-F4CB-BDE15D55C2F7}"/>
                      </a:ext>
                    </a:extLst>
                  </p:cNvPr>
                  <p:cNvSpPr txBox="1">
                    <a:spLocks noRot="1" noChangeAspect="1" noMove="1" noResize="1" noEditPoints="1" noAdjustHandles="1" noChangeArrowheads="1" noChangeShapeType="1" noTextEdit="1"/>
                  </p:cNvSpPr>
                  <p:nvPr/>
                </p:nvSpPr>
                <p:spPr>
                  <a:xfrm>
                    <a:off x="251460" y="3131758"/>
                    <a:ext cx="1424939" cy="336997"/>
                  </a:xfrm>
                  <a:prstGeom prst="rect">
                    <a:avLst/>
                  </a:prstGeom>
                  <a:blipFill>
                    <a:blip r:embed="rId7"/>
                    <a:stretch>
                      <a:fillRect t="-1961" b="-19608"/>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9BF7E5A6-D627-1157-94BB-3EC6092AB443}"/>
                  </a:ext>
                </a:extLst>
              </p:cNvPr>
              <p:cNvSpPr txBox="1"/>
              <p:nvPr/>
            </p:nvSpPr>
            <p:spPr>
              <a:xfrm>
                <a:off x="251460" y="2263466"/>
                <a:ext cx="2202562" cy="307777"/>
              </a:xfrm>
              <a:prstGeom prst="rect">
                <a:avLst/>
              </a:prstGeom>
              <a:noFill/>
            </p:spPr>
            <p:txBody>
              <a:bodyPr wrap="square">
                <a:spAutoFit/>
              </a:bodyPr>
              <a:lstStyle/>
              <a:p>
                <a:r>
                  <a:rPr lang="en-US" sz="1400" dirty="0">
                    <a:solidFill>
                      <a:srgbClr val="5C41FB"/>
                    </a:solidFill>
                    <a:effectLst/>
                    <a:latin typeface="Calibri" panose="020F0502020204030204" pitchFamily="34" charset="0"/>
                    <a:ea typeface="Calibri" panose="020F0502020204030204" pitchFamily="34" charset="0"/>
                  </a:rPr>
                  <a:t>PTB</a:t>
                </a:r>
                <a:r>
                  <a:rPr lang="en-US" sz="1400" dirty="0">
                    <a:effectLst/>
                    <a:latin typeface="Calibri" panose="020F0502020204030204" pitchFamily="34" charset="0"/>
                    <a:ea typeface="Calibri" panose="020F0502020204030204" pitchFamily="34" charset="0"/>
                  </a:rPr>
                  <a:t>,</a:t>
                </a:r>
                <a:r>
                  <a:rPr lang="en-US" sz="1400" dirty="0">
                    <a:solidFill>
                      <a:schemeClr val="accent3"/>
                    </a:solidFill>
                    <a:latin typeface="Calibri" panose="020F0502020204030204" pitchFamily="34" charset="0"/>
                    <a:ea typeface="Calibri" panose="020F0502020204030204" pitchFamily="34" charset="0"/>
                  </a:rPr>
                  <a:t> JILA</a:t>
                </a:r>
                <a:r>
                  <a:rPr lang="en-US" sz="1400" dirty="0">
                    <a:solidFill>
                      <a:srgbClr val="231F20"/>
                    </a:solidFill>
                    <a:latin typeface="Calibri" panose="020F0502020204030204" pitchFamily="34" charset="0"/>
                    <a:ea typeface="Calibri" panose="020F0502020204030204" pitchFamily="34" charset="0"/>
                  </a:rPr>
                  <a:t> (2023)</a:t>
                </a:r>
                <a:endParaRPr lang="en-US" sz="1400" dirty="0"/>
              </a:p>
            </p:txBody>
          </p:sp>
        </p:grpSp>
      </p:grpSp>
      <p:grpSp>
        <p:nvGrpSpPr>
          <p:cNvPr id="3" name="Group 2">
            <a:extLst>
              <a:ext uri="{FF2B5EF4-FFF2-40B4-BE49-F238E27FC236}">
                <a16:creationId xmlns:a16="http://schemas.microsoft.com/office/drawing/2014/main" id="{1FBAE832-550D-AD6F-81C3-028ED4113D1F}"/>
              </a:ext>
            </a:extLst>
          </p:cNvPr>
          <p:cNvGrpSpPr/>
          <p:nvPr/>
        </p:nvGrpSpPr>
        <p:grpSpPr>
          <a:xfrm>
            <a:off x="160278" y="3517278"/>
            <a:ext cx="4402018" cy="3017685"/>
            <a:chOff x="823993" y="3549104"/>
            <a:chExt cx="4517348" cy="3249187"/>
          </a:xfrm>
        </p:grpSpPr>
        <p:pic>
          <p:nvPicPr>
            <p:cNvPr id="14" name="Picture 13" descr="A close-up of a white object&#10;&#10;Description automatically generated">
              <a:extLst>
                <a:ext uri="{FF2B5EF4-FFF2-40B4-BE49-F238E27FC236}">
                  <a16:creationId xmlns:a16="http://schemas.microsoft.com/office/drawing/2014/main" id="{4DF9BE90-7080-CE2E-96EA-05DE9AC474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93" y="3549104"/>
              <a:ext cx="4517348" cy="3249187"/>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BC61FAD-F938-982A-A61F-DCB9E8116708}"/>
                    </a:ext>
                  </a:extLst>
                </p:cNvPr>
                <p:cNvSpPr txBox="1"/>
                <p:nvPr/>
              </p:nvSpPr>
              <p:spPr>
                <a:xfrm>
                  <a:off x="823993" y="3602925"/>
                  <a:ext cx="2574527" cy="1005468"/>
                </a:xfrm>
                <a:prstGeom prst="rect">
                  <a:avLst/>
                </a:prstGeom>
                <a:noFill/>
              </p:spPr>
              <p:txBody>
                <a:bodyPr wrap="square">
                  <a:spAutoFit/>
                </a:bodyPr>
                <a:lstStyle/>
                <a:p>
                  <a:pPr marL="0" marR="0">
                    <a:lnSpc>
                      <a:spcPct val="107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PTB (2022)</a:t>
                  </a:r>
                </a:p>
                <a:p>
                  <a:pPr marL="0" marR="0">
                    <a:lnSpc>
                      <a:spcPct val="107000"/>
                    </a:lnSpc>
                    <a:spcBef>
                      <a:spcPts val="0"/>
                    </a:spcBef>
                    <a:spcAft>
                      <a:spcPts val="0"/>
                    </a:spcAft>
                  </a:pPr>
                  <a:r>
                    <a:rPr lang="en-US"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 = </a:t>
                  </a: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295 K</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 = </a:t>
                  </a: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471.5 </a:t>
                  </a:r>
                  <a:r>
                    <a:rPr lang="en-US" sz="1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μm</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,421.7 </a:t>
                  </a:r>
                  <a:r>
                    <a:rPr lang="en-US" sz="1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μm</a:t>
                  </a:r>
                  <a:endPar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14:m>
                    <m:oMath xmlns:m="http://schemas.openxmlformats.org/officeDocument/2006/math">
                      <m:r>
                        <a:rPr lang="en-US" sz="1400" i="1" smtClean="0">
                          <a:solidFill>
                            <a:schemeClr val="bg1"/>
                          </a:solidFill>
                          <a:effectLst/>
                          <a:latin typeface="Cambria Math" panose="02040503050406030204" pitchFamily="18" charset="0"/>
                          <a:ea typeface="Calibri" panose="020F0502020204030204" pitchFamily="34" charset="0"/>
                          <a:cs typeface="Calibri" panose="020F0502020204030204" pitchFamily="34" charset="0"/>
                        </a:rPr>
                        <m:t>𝜆</m:t>
                      </m:r>
                      <m:r>
                        <m:rPr>
                          <m:nor/>
                        </m:rPr>
                        <a:rPr lang="en-US" sz="1400" b="0" i="1" smtClean="0">
                          <a:solidFill>
                            <a:schemeClr val="bg1"/>
                          </a:solidFill>
                          <a:effectLst/>
                          <a:latin typeface="Cambria Math" panose="02040503050406030204" pitchFamily="18" charset="0"/>
                          <a:ea typeface="Calibri" panose="020F0502020204030204" pitchFamily="34" charset="0"/>
                          <a:cs typeface="Calibri" panose="020F0502020204030204" pitchFamily="34" charset="0"/>
                        </a:rPr>
                        <m:t> </m:t>
                      </m:r>
                      <m:r>
                        <m:rPr>
                          <m:nor/>
                        </m:rPr>
                        <a:rPr lang="en-US"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oMath>
                  </a14:m>
                  <a:r>
                    <a:rPr lang="en-US" sz="1400" dirty="0">
                      <a:solidFill>
                        <a:schemeClr val="bg1"/>
                      </a:solidFill>
                      <a:effectLst/>
                      <a:latin typeface="Calibri" panose="020F0502020204030204" pitchFamily="34" charset="0"/>
                      <a:ea typeface="Times New Roman" panose="02020603050405020304" pitchFamily="18" charset="0"/>
                    </a:rPr>
                    <a:t> 1397 nm</a:t>
                  </a:r>
                  <a:endParaRPr lang="en-US" sz="1400" dirty="0">
                    <a:solidFill>
                      <a:schemeClr val="bg1"/>
                    </a:solidFill>
                  </a:endParaRPr>
                </a:p>
              </p:txBody>
            </p:sp>
          </mc:Choice>
          <mc:Fallback xmlns="">
            <p:sp>
              <p:nvSpPr>
                <p:cNvPr id="27" name="TextBox 26">
                  <a:extLst>
                    <a:ext uri="{FF2B5EF4-FFF2-40B4-BE49-F238E27FC236}">
                      <a16:creationId xmlns:a16="http://schemas.microsoft.com/office/drawing/2014/main" id="{FBC61FAD-F938-982A-A61F-DCB9E8116708}"/>
                    </a:ext>
                  </a:extLst>
                </p:cNvPr>
                <p:cNvSpPr txBox="1">
                  <a:spLocks noRot="1" noChangeAspect="1" noMove="1" noResize="1" noEditPoints="1" noAdjustHandles="1" noChangeArrowheads="1" noChangeShapeType="1" noTextEdit="1"/>
                </p:cNvSpPr>
                <p:nvPr/>
              </p:nvSpPr>
              <p:spPr>
                <a:xfrm>
                  <a:off x="823993" y="3602925"/>
                  <a:ext cx="2574527" cy="1005468"/>
                </a:xfrm>
                <a:prstGeom prst="rect">
                  <a:avLst/>
                </a:prstGeom>
                <a:blipFill>
                  <a:blip r:embed="rId9"/>
                  <a:stretch>
                    <a:fillRect l="-728" t="-654" b="-13725"/>
                  </a:stretch>
                </a:blipFill>
              </p:spPr>
              <p:txBody>
                <a:bodyPr/>
                <a:lstStyle/>
                <a:p>
                  <a:r>
                    <a:rPr lang="en-US">
                      <a:noFill/>
                    </a:rPr>
                    <a:t> </a:t>
                  </a:r>
                </a:p>
              </p:txBody>
            </p:sp>
          </mc:Fallback>
        </mc:AlternateContent>
      </p:grpSp>
      <p:pic>
        <p:nvPicPr>
          <p:cNvPr id="12" name="Picture 11" descr="A round object with a yellow strip&#10;&#10;Description automatically generated">
            <a:extLst>
              <a:ext uri="{FF2B5EF4-FFF2-40B4-BE49-F238E27FC236}">
                <a16:creationId xmlns:a16="http://schemas.microsoft.com/office/drawing/2014/main" id="{33724C93-0268-0F78-A5BE-2910961E1708}"/>
              </a:ext>
            </a:extLst>
          </p:cNvPr>
          <p:cNvPicPr>
            <a:picLocks noChangeAspect="1"/>
          </p:cNvPicPr>
          <p:nvPr/>
        </p:nvPicPr>
        <p:blipFill rotWithShape="1">
          <a:blip r:embed="rId10">
            <a:extLst>
              <a:ext uri="{28A0092B-C50C-407E-A947-70E740481C1C}">
                <a14:useLocalDpi xmlns:a14="http://schemas.microsoft.com/office/drawing/2010/main" val="0"/>
              </a:ext>
            </a:extLst>
          </a:blip>
          <a:srcRect r="-168" b="6845"/>
          <a:stretch/>
        </p:blipFill>
        <p:spPr>
          <a:xfrm>
            <a:off x="5180370" y="1581212"/>
            <a:ext cx="3208670" cy="2984067"/>
          </a:xfrm>
          <a:prstGeom prst="rect">
            <a:avLst/>
          </a:prstGeom>
        </p:spPr>
      </p:pic>
      <p:sp>
        <p:nvSpPr>
          <p:cNvPr id="29" name="TextBox 28">
            <a:extLst>
              <a:ext uri="{FF2B5EF4-FFF2-40B4-BE49-F238E27FC236}">
                <a16:creationId xmlns:a16="http://schemas.microsoft.com/office/drawing/2014/main" id="{D389FC5C-FAA0-766D-9D88-53EDE73DB61F}"/>
              </a:ext>
            </a:extLst>
          </p:cNvPr>
          <p:cNvSpPr txBox="1"/>
          <p:nvPr/>
        </p:nvSpPr>
        <p:spPr>
          <a:xfrm>
            <a:off x="5180370" y="1618889"/>
            <a:ext cx="1329267" cy="954107"/>
          </a:xfrm>
          <a:prstGeom prst="rect">
            <a:avLst/>
          </a:prstGeom>
          <a:noFill/>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NIST</a:t>
            </a:r>
          </a:p>
          <a:p>
            <a:r>
              <a:rPr lang="en-US" sz="1400" i="1" dirty="0">
                <a:effectLst/>
                <a:latin typeface="Times New Roman" panose="02020603050405020304" pitchFamily="18" charset="0"/>
                <a:ea typeface="Calibri" panose="020F0502020204030204" pitchFamily="34" charset="0"/>
              </a:rPr>
              <a:t>T</a:t>
            </a:r>
            <a:r>
              <a:rPr lang="en-US" sz="1400" i="1" dirty="0">
                <a:latin typeface="Times New Roman" panose="02020603050405020304" pitchFamily="18" charset="0"/>
                <a:ea typeface="Calibri" panose="020F0502020204030204" pitchFamily="34" charset="0"/>
              </a:rPr>
              <a:t> = </a:t>
            </a:r>
            <a:r>
              <a:rPr lang="en-US" sz="1400" dirty="0">
                <a:effectLst/>
                <a:latin typeface="Calibri" panose="020F0502020204030204" pitchFamily="34" charset="0"/>
                <a:ea typeface="Calibri" panose="020F0502020204030204" pitchFamily="34" charset="0"/>
              </a:rPr>
              <a:t>295 K</a:t>
            </a:r>
            <a:br>
              <a:rPr lang="en-US" sz="1400" i="1" dirty="0">
                <a:effectLst/>
                <a:latin typeface="Times New Roman" panose="02020603050405020304" pitchFamily="18" charset="0"/>
                <a:ea typeface="Calibri" panose="020F0502020204030204" pitchFamily="34" charset="0"/>
              </a:rPr>
            </a:br>
            <a:r>
              <a:rPr lang="en-US" sz="1400" i="1" dirty="0">
                <a:effectLst/>
                <a:latin typeface="Times New Roman" panose="02020603050405020304" pitchFamily="18" charset="0"/>
                <a:ea typeface="Calibri" panose="020F0502020204030204" pitchFamily="34" charset="0"/>
              </a:rPr>
              <a:t>w</a:t>
            </a:r>
            <a:r>
              <a:rPr lang="en-US" sz="1400" i="1" dirty="0">
                <a:latin typeface="Times New Roman" panose="02020603050405020304" pitchFamily="18" charset="0"/>
                <a:ea typeface="Calibri" panose="020F0502020204030204" pitchFamily="34" charset="0"/>
              </a:rPr>
              <a:t> = </a:t>
            </a:r>
            <a:r>
              <a:rPr lang="en-US" sz="1400" dirty="0">
                <a:effectLst/>
                <a:latin typeface="Calibri" panose="020F0502020204030204" pitchFamily="34" charset="0"/>
                <a:ea typeface="Calibri" panose="020F0502020204030204" pitchFamily="34" charset="0"/>
                <a:cs typeface="Times New Roman" panose="02020603050405020304" pitchFamily="18" charset="0"/>
              </a:rPr>
              <a:t>34</a:t>
            </a:r>
            <a:r>
              <a:rPr lang="en-US" sz="1400" dirty="0">
                <a:latin typeface="Calibri" panose="020F0502020204030204" pitchFamily="34" charset="0"/>
                <a:ea typeface="Calibri" panose="020F0502020204030204" pitchFamily="34" charset="0"/>
                <a:cs typeface="Times New Roman" panose="02020603050405020304" pitchFamily="18" charset="0"/>
              </a:rPr>
              <a:t>3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μm</a:t>
            </a:r>
            <a:br>
              <a:rPr lang="en-US" sz="1400" i="1" dirty="0">
                <a:effectLst/>
                <a:latin typeface="Times New Roman" panose="02020603050405020304" pitchFamily="18" charset="0"/>
                <a:ea typeface="Calibri" panose="020F0502020204030204" pitchFamily="34"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𝜆</a:t>
            </a:r>
            <a:r>
              <a:rPr lang="en-US" sz="1400" i="1" dirty="0">
                <a:latin typeface="Times New Roman" panose="02020603050405020304" pitchFamily="18" charset="0"/>
                <a:ea typeface="Calibri" panose="020F0502020204030204" pitchFamily="34" charset="0"/>
              </a:rPr>
              <a:t> = </a:t>
            </a:r>
            <a:r>
              <a:rPr lang="en-US" sz="1400" dirty="0">
                <a:effectLst/>
                <a:latin typeface="Calibri" panose="020F0502020204030204" pitchFamily="34" charset="0"/>
                <a:ea typeface="Calibri" panose="020F0502020204030204" pitchFamily="34" charset="0"/>
                <a:cs typeface="Times New Roman" panose="02020603050405020304" pitchFamily="18" charset="0"/>
              </a:rPr>
              <a:t>1156 nm</a:t>
            </a:r>
            <a:endParaRPr lang="en-US" sz="1400" dirty="0"/>
          </a:p>
        </p:txBody>
      </p:sp>
      <p:grpSp>
        <p:nvGrpSpPr>
          <p:cNvPr id="11" name="Group 10">
            <a:extLst>
              <a:ext uri="{FF2B5EF4-FFF2-40B4-BE49-F238E27FC236}">
                <a16:creationId xmlns:a16="http://schemas.microsoft.com/office/drawing/2014/main" id="{92830937-5D8D-BA84-CA19-95143FFC291A}"/>
              </a:ext>
            </a:extLst>
          </p:cNvPr>
          <p:cNvGrpSpPr/>
          <p:nvPr/>
        </p:nvGrpSpPr>
        <p:grpSpPr>
          <a:xfrm>
            <a:off x="8882223" y="1768249"/>
            <a:ext cx="3102216" cy="2494043"/>
            <a:chOff x="9328989" y="1866852"/>
            <a:chExt cx="2787659" cy="2687249"/>
          </a:xfrm>
        </p:grpSpPr>
        <p:pic>
          <p:nvPicPr>
            <p:cNvPr id="6" name="Picture 5" descr="A metal parts on a metal surface&#10;&#10;Description automatically generated">
              <a:extLst>
                <a:ext uri="{FF2B5EF4-FFF2-40B4-BE49-F238E27FC236}">
                  <a16:creationId xmlns:a16="http://schemas.microsoft.com/office/drawing/2014/main" id="{9C9A7D09-C823-8E17-7A5B-AA8DBFF38A78}"/>
                </a:ext>
              </a:extLst>
            </p:cNvPr>
            <p:cNvPicPr>
              <a:picLocks noChangeAspect="1"/>
            </p:cNvPicPr>
            <p:nvPr/>
          </p:nvPicPr>
          <p:blipFill>
            <a:blip r:embed="rId11"/>
            <a:stretch>
              <a:fillRect/>
            </a:stretch>
          </p:blipFill>
          <p:spPr>
            <a:xfrm>
              <a:off x="9328989" y="1866852"/>
              <a:ext cx="2787659" cy="2687249"/>
            </a:xfrm>
            <a:prstGeom prst="rect">
              <a:avLst/>
            </a:prstGeom>
          </p:spPr>
        </p:pic>
        <p:sp>
          <p:nvSpPr>
            <p:cNvPr id="32" name="TextBox 31">
              <a:extLst>
                <a:ext uri="{FF2B5EF4-FFF2-40B4-BE49-F238E27FC236}">
                  <a16:creationId xmlns:a16="http://schemas.microsoft.com/office/drawing/2014/main" id="{7DA8247C-A925-09E9-79C6-45A161664440}"/>
                </a:ext>
              </a:extLst>
            </p:cNvPr>
            <p:cNvSpPr txBox="1"/>
            <p:nvPr/>
          </p:nvSpPr>
          <p:spPr>
            <a:xfrm>
              <a:off x="10977060" y="3459438"/>
              <a:ext cx="1127473" cy="1002775"/>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MIT</a:t>
              </a:r>
              <a:b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 </a:t>
              </a: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295 K</a:t>
              </a:r>
              <a:b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50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μm</a:t>
              </a:r>
              <a:b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𝜆 = 1064</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nm</a:t>
              </a:r>
            </a:p>
          </p:txBody>
        </p:sp>
      </p:grpSp>
      <p:grpSp>
        <p:nvGrpSpPr>
          <p:cNvPr id="5" name="Group 4">
            <a:extLst>
              <a:ext uri="{FF2B5EF4-FFF2-40B4-BE49-F238E27FC236}">
                <a16:creationId xmlns:a16="http://schemas.microsoft.com/office/drawing/2014/main" id="{C9FA8D4F-C685-7013-B3AE-25455BD5BEEC}"/>
              </a:ext>
            </a:extLst>
          </p:cNvPr>
          <p:cNvGrpSpPr/>
          <p:nvPr/>
        </p:nvGrpSpPr>
        <p:grpSpPr>
          <a:xfrm>
            <a:off x="4825964" y="4632894"/>
            <a:ext cx="3917482" cy="2132095"/>
            <a:chOff x="5751573" y="4689404"/>
            <a:chExt cx="3917482" cy="2132095"/>
          </a:xfrm>
        </p:grpSpPr>
        <p:pic>
          <p:nvPicPr>
            <p:cNvPr id="7" name="Picture 6" descr="A close-up of a machine&#10;&#10;Description automatically generated">
              <a:extLst>
                <a:ext uri="{FF2B5EF4-FFF2-40B4-BE49-F238E27FC236}">
                  <a16:creationId xmlns:a16="http://schemas.microsoft.com/office/drawing/2014/main" id="{EBD8F0BD-1F67-4BC7-0D78-E6AE819D586A}"/>
                </a:ext>
              </a:extLst>
            </p:cNvPr>
            <p:cNvPicPr>
              <a:picLocks noChangeAspect="1"/>
            </p:cNvPicPr>
            <p:nvPr/>
          </p:nvPicPr>
          <p:blipFill rotWithShape="1">
            <a:blip r:embed="rId12"/>
            <a:srcRect r="37545"/>
            <a:stretch/>
          </p:blipFill>
          <p:spPr>
            <a:xfrm>
              <a:off x="5751573" y="4689404"/>
              <a:ext cx="3917482" cy="2132095"/>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769C13F-4CE5-FF3C-989B-93FC3F4FB788}"/>
                    </a:ext>
                  </a:extLst>
                </p:cNvPr>
                <p:cNvSpPr txBox="1"/>
                <p:nvPr/>
              </p:nvSpPr>
              <p:spPr>
                <a:xfrm>
                  <a:off x="6607300" y="5291409"/>
                  <a:ext cx="1935480" cy="999313"/>
                </a:xfrm>
                <a:prstGeom prst="rect">
                  <a:avLst/>
                </a:prstGeom>
                <a:noFill/>
              </p:spPr>
              <p:txBody>
                <a:bodyPr wrap="square">
                  <a:spAutoFit/>
                </a:bodyPr>
                <a:lstStyle/>
                <a:p>
                  <a:pPr marL="0" marR="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HNR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 266.2 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400" dirty="0">
                      <a:effectLst/>
                      <a:latin typeface="Calibri" panose="020F0502020204030204" pitchFamily="34" charset="0"/>
                      <a:ea typeface="Times New Roman" panose="02020603050405020304" pitchFamily="18" charset="0"/>
                      <a:cs typeface="Calibri" panose="020F0502020204030204" pitchFamily="34" charset="0"/>
                    </a:rPr>
                    <a:t> = 539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μm</a:t>
                  </a:r>
                  <a:r>
                    <a:rPr lang="en-US" sz="1400" dirty="0">
                      <a:effectLst/>
                      <a:latin typeface="Calibri" panose="020F0502020204030204" pitchFamily="34" charset="0"/>
                      <a:ea typeface="Times New Roman" panose="02020603050405020304" pitchFamily="18" charset="0"/>
                      <a:cs typeface="Calibri" panose="020F0502020204030204" pitchFamily="34" charset="0"/>
                    </a:rPr>
                    <a:t>, 451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μm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r>
                        <a:rPr lang="en-US" sz="1400" i="1">
                          <a:solidFill>
                            <a:srgbClr val="231F20"/>
                          </a:solidFill>
                          <a:effectLst/>
                          <a:latin typeface="Cambria Math" panose="02040503050406030204" pitchFamily="18" charset="0"/>
                          <a:ea typeface="Calibri" panose="020F0502020204030204" pitchFamily="34" charset="0"/>
                          <a:cs typeface="Calibri" panose="020F0502020204030204" pitchFamily="34" charset="0"/>
                        </a:rPr>
                        <m:t>𝜆</m:t>
                      </m:r>
                    </m:oMath>
                  </a14:m>
                  <a:r>
                    <a:rPr lang="en-US" sz="1400" dirty="0">
                      <a:solidFill>
                        <a:srgbClr val="231F20"/>
                      </a:solidFill>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 1397 nm</a:t>
                  </a:r>
                  <a:endParaRPr lang="en-US" sz="1400" dirty="0"/>
                </a:p>
              </p:txBody>
            </p:sp>
          </mc:Choice>
          <mc:Fallback xmlns="">
            <p:sp>
              <p:nvSpPr>
                <p:cNvPr id="38" name="TextBox 37">
                  <a:extLst>
                    <a:ext uri="{FF2B5EF4-FFF2-40B4-BE49-F238E27FC236}">
                      <a16:creationId xmlns:a16="http://schemas.microsoft.com/office/drawing/2014/main" id="{B769C13F-4CE5-FF3C-989B-93FC3F4FB788}"/>
                    </a:ext>
                  </a:extLst>
                </p:cNvPr>
                <p:cNvSpPr txBox="1">
                  <a:spLocks noRot="1" noChangeAspect="1" noMove="1" noResize="1" noEditPoints="1" noAdjustHandles="1" noChangeArrowheads="1" noChangeShapeType="1" noTextEdit="1"/>
                </p:cNvSpPr>
                <p:nvPr/>
              </p:nvSpPr>
              <p:spPr>
                <a:xfrm>
                  <a:off x="6607300" y="5291409"/>
                  <a:ext cx="1935480" cy="999313"/>
                </a:xfrm>
                <a:prstGeom prst="rect">
                  <a:avLst/>
                </a:prstGeom>
                <a:blipFill>
                  <a:blip r:embed="rId13"/>
                  <a:stretch>
                    <a:fillRect l="-943" t="-610" b="-4878"/>
                  </a:stretch>
                </a:blipFill>
              </p:spPr>
              <p:txBody>
                <a:bodyPr/>
                <a:lstStyle/>
                <a:p>
                  <a:r>
                    <a:rPr lang="en-US">
                      <a:noFill/>
                    </a:rPr>
                    <a:t> </a:t>
                  </a:r>
                </a:p>
              </p:txBody>
            </p:sp>
          </mc:Fallback>
        </mc:AlternateContent>
      </p:grpSp>
      <p:pic>
        <p:nvPicPr>
          <p:cNvPr id="18" name="Picture 17" descr="A black object with a yellow object on it&#10;&#10;Description automatically generated">
            <a:extLst>
              <a:ext uri="{FF2B5EF4-FFF2-40B4-BE49-F238E27FC236}">
                <a16:creationId xmlns:a16="http://schemas.microsoft.com/office/drawing/2014/main" id="{1F51BC2D-A873-2C9D-C507-885D2FD7AFAF}"/>
              </a:ext>
            </a:extLst>
          </p:cNvPr>
          <p:cNvPicPr>
            <a:picLocks noChangeAspect="1"/>
          </p:cNvPicPr>
          <p:nvPr/>
        </p:nvPicPr>
        <p:blipFill rotWithShape="1">
          <a:blip r:embed="rId14">
            <a:extLst>
              <a:ext uri="{28A0092B-C50C-407E-A947-70E740481C1C}">
                <a14:useLocalDpi xmlns:a14="http://schemas.microsoft.com/office/drawing/2010/main" val="0"/>
              </a:ext>
            </a:extLst>
          </a:blip>
          <a:srcRect l="38451" t="29368" r="22846" b="32231"/>
          <a:stretch/>
        </p:blipFill>
        <p:spPr>
          <a:xfrm>
            <a:off x="8898664" y="4377267"/>
            <a:ext cx="3208670" cy="2387722"/>
          </a:xfrm>
          <a:prstGeom prst="rect">
            <a:avLst/>
          </a:prstGeom>
        </p:spPr>
      </p:pic>
      <p:sp>
        <p:nvSpPr>
          <p:cNvPr id="19" name="TextBox 18">
            <a:extLst>
              <a:ext uri="{FF2B5EF4-FFF2-40B4-BE49-F238E27FC236}">
                <a16:creationId xmlns:a16="http://schemas.microsoft.com/office/drawing/2014/main" id="{0A24BC8A-4C1E-3F9C-6F36-2E3EAB452307}"/>
              </a:ext>
            </a:extLst>
          </p:cNvPr>
          <p:cNvSpPr txBox="1"/>
          <p:nvPr/>
        </p:nvSpPr>
        <p:spPr>
          <a:xfrm>
            <a:off x="10786534" y="4421998"/>
            <a:ext cx="1329267" cy="954107"/>
          </a:xfrm>
          <a:prstGeom prst="rect">
            <a:avLst/>
          </a:prstGeom>
          <a:noFill/>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Thorlabs</a:t>
            </a:r>
          </a:p>
          <a:p>
            <a:r>
              <a:rPr lang="en-US" sz="1400" i="1" dirty="0">
                <a:effectLst/>
                <a:latin typeface="Times New Roman" panose="02020603050405020304" pitchFamily="18" charset="0"/>
                <a:ea typeface="Calibri" panose="020F0502020204030204" pitchFamily="34" charset="0"/>
              </a:rPr>
              <a:t>T</a:t>
            </a:r>
            <a:r>
              <a:rPr lang="en-US" sz="1400" i="1" dirty="0">
                <a:latin typeface="Times New Roman" panose="02020603050405020304" pitchFamily="18" charset="0"/>
                <a:ea typeface="Calibri" panose="020F0502020204030204" pitchFamily="34" charset="0"/>
              </a:rPr>
              <a:t> = </a:t>
            </a:r>
            <a:r>
              <a:rPr lang="en-US" sz="1400" dirty="0">
                <a:effectLst/>
                <a:latin typeface="Calibri" panose="020F0502020204030204" pitchFamily="34" charset="0"/>
                <a:ea typeface="Calibri" panose="020F0502020204030204" pitchFamily="34" charset="0"/>
              </a:rPr>
              <a:t>295 K</a:t>
            </a:r>
            <a:br>
              <a:rPr lang="en-US" sz="1400" i="1" dirty="0">
                <a:effectLst/>
                <a:latin typeface="Times New Roman" panose="02020603050405020304" pitchFamily="18" charset="0"/>
                <a:ea typeface="Calibri" panose="020F0502020204030204" pitchFamily="34" charset="0"/>
              </a:rPr>
            </a:br>
            <a:r>
              <a:rPr lang="en-US" sz="1400" i="1" dirty="0">
                <a:effectLst/>
                <a:latin typeface="Times New Roman" panose="02020603050405020304" pitchFamily="18" charset="0"/>
                <a:ea typeface="Calibri" panose="020F0502020204030204" pitchFamily="34" charset="0"/>
              </a:rPr>
              <a:t>w</a:t>
            </a:r>
            <a:r>
              <a:rPr lang="en-US" sz="1400" i="1" dirty="0">
                <a:latin typeface="Times New Roman" panose="02020603050405020304" pitchFamily="18" charset="0"/>
                <a:ea typeface="Calibri" panose="020F0502020204030204" pitchFamily="34" charset="0"/>
              </a:rPr>
              <a:t> = </a:t>
            </a:r>
            <a:r>
              <a:rPr lang="en-US" sz="1400" i="1" dirty="0">
                <a:latin typeface="Calibri" panose="020F0502020204030204" pitchFamily="34" charset="0"/>
                <a:ea typeface="Calibri" panose="020F0502020204030204" pitchFamily="34" charset="0"/>
                <a:cs typeface="Times New Roman" panose="02020603050405020304" pitchFamily="18" charset="0"/>
              </a:rPr>
              <a:t>422</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μm</a:t>
            </a:r>
            <a:br>
              <a:rPr lang="en-US" sz="1400" i="1" dirty="0">
                <a:effectLst/>
                <a:latin typeface="Times New Roman" panose="02020603050405020304" pitchFamily="18" charset="0"/>
                <a:ea typeface="Calibri" panose="020F0502020204030204" pitchFamily="34"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𝜆</a:t>
            </a:r>
            <a:r>
              <a:rPr lang="en-US" sz="1400" i="1" dirty="0">
                <a:latin typeface="Times New Roman" panose="02020603050405020304" pitchFamily="18" charset="0"/>
                <a:ea typeface="Calibri" panose="020F0502020204030204" pitchFamily="34" charset="0"/>
              </a:rPr>
              <a:t> = </a:t>
            </a:r>
            <a:r>
              <a:rPr lang="en-US" sz="1400" dirty="0">
                <a:effectLst/>
                <a:latin typeface="Calibri" panose="020F0502020204030204" pitchFamily="34" charset="0"/>
                <a:ea typeface="Calibri" panose="020F0502020204030204" pitchFamily="34" charset="0"/>
                <a:cs typeface="Times New Roman" panose="02020603050405020304" pitchFamily="18" charset="0"/>
              </a:rPr>
              <a:t>1550 nm</a:t>
            </a:r>
            <a:endParaRPr lang="en-US" sz="1400" dirty="0"/>
          </a:p>
        </p:txBody>
      </p:sp>
    </p:spTree>
    <p:extLst>
      <p:ext uri="{BB962C8B-B14F-4D97-AF65-F5344CB8AC3E}">
        <p14:creationId xmlns:p14="http://schemas.microsoft.com/office/powerpoint/2010/main" val="193644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7129F526-36E3-8100-6B57-341310F26BEC}"/>
              </a:ext>
            </a:extLst>
          </p:cNvPr>
          <p:cNvPicPr>
            <a:picLocks noChangeAspect="1"/>
          </p:cNvPicPr>
          <p:nvPr/>
        </p:nvPicPr>
        <p:blipFill rotWithShape="1">
          <a:blip r:embed="rId2">
            <a:extLst>
              <a:ext uri="{28A0092B-C50C-407E-A947-70E740481C1C}">
                <a14:useLocalDpi xmlns:a14="http://schemas.microsoft.com/office/drawing/2010/main" val="0"/>
              </a:ext>
            </a:extLst>
          </a:blip>
          <a:srcRect l="4416" t="7531" r="8965" b="2345"/>
          <a:stretch/>
        </p:blipFill>
        <p:spPr>
          <a:xfrm>
            <a:off x="4320603" y="281354"/>
            <a:ext cx="7769796" cy="6474831"/>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E7EC8E6-893F-F182-B801-FC6FD0132B71}"/>
                  </a:ext>
                </a:extLst>
              </p:cNvPr>
              <p:cNvSpPr>
                <a:spLocks noGrp="1"/>
              </p:cNvSpPr>
              <p:nvPr>
                <p:ph idx="1"/>
              </p:nvPr>
            </p:nvSpPr>
            <p:spPr>
              <a:xfrm>
                <a:off x="483904" y="2023534"/>
                <a:ext cx="3673230" cy="4519246"/>
              </a:xfrm>
            </p:spPr>
            <p:txBody>
              <a:bodyPr>
                <a:normAutofit/>
              </a:bodyPr>
              <a:lstStyle/>
              <a:p>
                <a:r>
                  <a:rPr lang="en-US" sz="2000" dirty="0"/>
                  <a:t>8 experiments, 12 noise curves.</a:t>
                </a:r>
              </a:p>
              <a:p>
                <a:r>
                  <a:rPr lang="en-US" sz="2000" dirty="0"/>
                  <a:t>Two slopes emerge: </a:t>
                </a:r>
                <a:br>
                  <a:rPr lang="en-US" sz="2000" i="1" dirty="0">
                    <a:latin typeface="Cambria Math" panose="02040503050406030204" pitchFamily="18" charset="0"/>
                  </a:rPr>
                </a:b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𝑓</m:t>
                        </m:r>
                      </m:e>
                      <m:sup>
                        <m:r>
                          <a:rPr lang="en-US" sz="2000" b="0" i="1" smtClean="0">
                            <a:latin typeface="Cambria Math" panose="02040503050406030204" pitchFamily="18" charset="0"/>
                          </a:rPr>
                          <m:t>−1/2</m:t>
                        </m:r>
                      </m:sup>
                    </m:sSup>
                  </m:oMath>
                </a14:m>
                <a:r>
                  <a:rPr lang="en-US" sz="2000" dirty="0"/>
                  <a:t> and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box>
                          <m:boxPr>
                            <m:ctrlPr>
                              <a:rPr lang="en-US" sz="2000" i="1">
                                <a:latin typeface="Cambria Math" panose="02040503050406030204" pitchFamily="18" charset="0"/>
                              </a:rPr>
                            </m:ctrlPr>
                          </m:boxPr>
                          <m:e>
                            <m:argPr>
                              <m:argSz m:val="-1"/>
                            </m:argPr>
                            <m:r>
                              <m:rPr>
                                <m:brk m:alnAt="63"/>
                              </m:rPr>
                              <a:rPr lang="en-US" sz="2000" i="1">
                                <a:latin typeface="Cambria Math" panose="02040503050406030204" pitchFamily="18" charset="0"/>
                              </a:rPr>
                              <m:t>−</m:t>
                            </m:r>
                            <m:r>
                              <a:rPr lang="en-US" sz="2000" b="0" i="1" smtClean="0">
                                <a:latin typeface="Cambria Math" panose="02040503050406030204" pitchFamily="18" charset="0"/>
                              </a:rPr>
                              <m:t>3/4</m:t>
                            </m:r>
                          </m:e>
                        </m:box>
                      </m:sup>
                    </m:sSup>
                  </m:oMath>
                </a14:m>
                <a:r>
                  <a:rPr lang="en-US" sz="2000" dirty="0"/>
                  <a:t> </a:t>
                </a:r>
              </a:p>
              <a:p>
                <a:r>
                  <a:rPr lang="en-US" sz="2000" dirty="0"/>
                  <a:t>Brownian noise scales like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𝑓</m:t>
                        </m:r>
                      </m:e>
                      <m:sup>
                        <m:box>
                          <m:boxPr>
                            <m:ctrlPr>
                              <a:rPr lang="en-US" sz="2000" i="1" smtClean="0">
                                <a:latin typeface="Cambria Math" panose="02040503050406030204" pitchFamily="18" charset="0"/>
                              </a:rPr>
                            </m:ctrlPr>
                          </m:boxPr>
                          <m:e>
                            <m:argPr>
                              <m:argSz m:val="-1"/>
                            </m:argPr>
                            <m:r>
                              <m:rPr>
                                <m:brk m:alnAt="63"/>
                              </m:rP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e>
                        </m:box>
                      </m:sup>
                    </m:sSup>
                  </m:oMath>
                </a14:m>
                <a:r>
                  <a:rPr lang="en-US" sz="2000" dirty="0"/>
                  <a:t>  below elastic resonances (e.g. </a:t>
                </a:r>
                <a:r>
                  <a:rPr lang="en-US" sz="2000" dirty="0" err="1"/>
                  <a:t>Saulson</a:t>
                </a:r>
                <a:r>
                  <a:rPr lang="en-US" sz="2000" dirty="0"/>
                  <a:t> 1990)</a:t>
                </a:r>
              </a:p>
              <a:p>
                <a:r>
                  <a:rPr lang="en-US" sz="2000" dirty="0"/>
                  <a:t>Polarization noise observed to have </a:t>
                </a: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𝑓</m:t>
                        </m:r>
                      </m:e>
                      <m:sup>
                        <m:box>
                          <m:boxPr>
                            <m:ctrlPr>
                              <a:rPr lang="en-US" sz="2000" i="1">
                                <a:latin typeface="Cambria Math" panose="02040503050406030204" pitchFamily="18" charset="0"/>
                              </a:rPr>
                            </m:ctrlPr>
                          </m:boxPr>
                          <m:e>
                            <m:argPr>
                              <m:argSz m:val="-1"/>
                            </m:argPr>
                            <m:r>
                              <m:rPr>
                                <m:brk m:alnAt="63"/>
                              </m:rP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4</m:t>
                                </m:r>
                              </m:den>
                            </m:f>
                          </m:e>
                        </m:box>
                      </m:sup>
                    </m:sSup>
                  </m:oMath>
                </a14:m>
                <a:r>
                  <a:rPr lang="en-US" sz="2000" dirty="0"/>
                  <a:t> slope. </a:t>
                </a:r>
              </a:p>
              <a:p>
                <a:r>
                  <a:rPr lang="en-US" sz="2000" dirty="0"/>
                  <a:t>Use PTB, JILA data as best guide to spot-size and temperature scaling.</a:t>
                </a:r>
              </a:p>
            </p:txBody>
          </p:sp>
        </mc:Choice>
        <mc:Fallback xmlns="">
          <p:sp>
            <p:nvSpPr>
              <p:cNvPr id="7" name="Content Placeholder 2">
                <a:extLst>
                  <a:ext uri="{FF2B5EF4-FFF2-40B4-BE49-F238E27FC236}">
                    <a16:creationId xmlns:a16="http://schemas.microsoft.com/office/drawing/2014/main" id="{BE7EC8E6-893F-F182-B801-FC6FD0132B71}"/>
                  </a:ext>
                </a:extLst>
              </p:cNvPr>
              <p:cNvSpPr>
                <a:spLocks noGrp="1" noRot="1" noChangeAspect="1" noMove="1" noResize="1" noEditPoints="1" noAdjustHandles="1" noChangeArrowheads="1" noChangeShapeType="1" noTextEdit="1"/>
              </p:cNvSpPr>
              <p:nvPr>
                <p:ph idx="1"/>
              </p:nvPr>
            </p:nvSpPr>
            <p:spPr>
              <a:xfrm>
                <a:off x="483904" y="2023534"/>
                <a:ext cx="3673230" cy="4519246"/>
              </a:xfrm>
              <a:blipFill>
                <a:blip r:embed="rId3"/>
                <a:stretch>
                  <a:fillRect l="-1031" t="-1401"/>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171C7EA-482C-2101-4183-202A1A2F7F54}"/>
              </a:ext>
            </a:extLst>
          </p:cNvPr>
          <p:cNvSpPr>
            <a:spLocks noGrp="1"/>
          </p:cNvSpPr>
          <p:nvPr>
            <p:ph type="title"/>
          </p:nvPr>
        </p:nvSpPr>
        <p:spPr>
          <a:xfrm>
            <a:off x="615463" y="457199"/>
            <a:ext cx="4572000" cy="1248507"/>
          </a:xfrm>
        </p:spPr>
        <p:txBody>
          <a:bodyPr>
            <a:noAutofit/>
          </a:bodyPr>
          <a:lstStyle/>
          <a:p>
            <a:r>
              <a:rPr lang="en-US" sz="3200" dirty="0"/>
              <a:t>Convert to Single Mirror Displacement and Compare</a:t>
            </a:r>
          </a:p>
        </p:txBody>
      </p:sp>
    </p:spTree>
    <p:extLst>
      <p:ext uri="{BB962C8B-B14F-4D97-AF65-F5344CB8AC3E}">
        <p14:creationId xmlns:p14="http://schemas.microsoft.com/office/powerpoint/2010/main" val="190068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237F-1085-2920-4FF2-E88DA6C83A67}"/>
              </a:ext>
            </a:extLst>
          </p:cNvPr>
          <p:cNvSpPr>
            <a:spLocks noGrp="1"/>
          </p:cNvSpPr>
          <p:nvPr>
            <p:ph type="title"/>
          </p:nvPr>
        </p:nvSpPr>
        <p:spPr>
          <a:xfrm>
            <a:off x="838200" y="319885"/>
            <a:ext cx="10515600" cy="1325563"/>
          </a:xfrm>
        </p:spPr>
        <p:txBody>
          <a:bodyPr>
            <a:normAutofit/>
          </a:bodyPr>
          <a:lstStyle/>
          <a:p>
            <a:r>
              <a:rPr lang="en-US" sz="4000" dirty="0"/>
              <a:t>Temperature and Spot-size scaling for PTB+JILA polarization noise </a:t>
            </a:r>
          </a:p>
        </p:txBody>
      </p:sp>
      <p:sp>
        <p:nvSpPr>
          <p:cNvPr id="3" name="Content Placeholder 2">
            <a:extLst>
              <a:ext uri="{FF2B5EF4-FFF2-40B4-BE49-F238E27FC236}">
                <a16:creationId xmlns:a16="http://schemas.microsoft.com/office/drawing/2014/main" id="{644C31AE-21AB-E6FC-0F99-2BFCCF4C89BE}"/>
              </a:ext>
            </a:extLst>
          </p:cNvPr>
          <p:cNvSpPr>
            <a:spLocks noGrp="1"/>
          </p:cNvSpPr>
          <p:nvPr>
            <p:ph idx="1"/>
          </p:nvPr>
        </p:nvSpPr>
        <p:spPr>
          <a:xfrm>
            <a:off x="471037" y="1752600"/>
            <a:ext cx="11626370" cy="1052515"/>
          </a:xfrm>
        </p:spPr>
        <p:txBody>
          <a:bodyPr>
            <a:normAutofit fontScale="92500" lnSpcReduction="10000"/>
          </a:bodyPr>
          <a:lstStyle/>
          <a:p>
            <a:r>
              <a:rPr lang="en-US" sz="2000" dirty="0"/>
              <a:t>PTB cavity has approximately twice the spot size as the JILA cavity.</a:t>
            </a:r>
          </a:p>
          <a:p>
            <a:r>
              <a:rPr lang="en-US" sz="2000" dirty="0"/>
              <a:t>Both JILA data sets are on the same cavity, so same spot size but factor of 4 different in temperature.</a:t>
            </a:r>
          </a:p>
          <a:p>
            <a:r>
              <a:rPr lang="en-US" sz="2000" dirty="0"/>
              <a:t>Can’t rule out temperature dependence entirely, but significantly constrained by room temperature cavities.</a:t>
            </a:r>
          </a:p>
        </p:txBody>
      </p:sp>
      <p:pic>
        <p:nvPicPr>
          <p:cNvPr id="5" name="Picture 4">
            <a:extLst>
              <a:ext uri="{FF2B5EF4-FFF2-40B4-BE49-F238E27FC236}">
                <a16:creationId xmlns:a16="http://schemas.microsoft.com/office/drawing/2014/main" id="{8F403737-07DC-FE25-139C-C97982CF78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6952" y="2940545"/>
            <a:ext cx="5218311" cy="3707504"/>
          </a:xfrm>
          <a:prstGeom prst="rect">
            <a:avLst/>
          </a:prstGeom>
        </p:spPr>
      </p:pic>
      <p:pic>
        <p:nvPicPr>
          <p:cNvPr id="7" name="Picture 6">
            <a:extLst>
              <a:ext uri="{FF2B5EF4-FFF2-40B4-BE49-F238E27FC236}">
                <a16:creationId xmlns:a16="http://schemas.microsoft.com/office/drawing/2014/main" id="{F1D06EFC-E6D7-0742-5B1A-A9981AE488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8476" y="3016252"/>
            <a:ext cx="5649462" cy="3631797"/>
          </a:xfrm>
          <a:prstGeom prst="rect">
            <a:avLst/>
          </a:prstGeom>
        </p:spPr>
      </p:pic>
      <p:sp>
        <p:nvSpPr>
          <p:cNvPr id="8" name="TextBox 7">
            <a:extLst>
              <a:ext uri="{FF2B5EF4-FFF2-40B4-BE49-F238E27FC236}">
                <a16:creationId xmlns:a16="http://schemas.microsoft.com/office/drawing/2014/main" id="{AECA61DB-EFC9-E8C1-1763-AFA022BB5D2F}"/>
              </a:ext>
            </a:extLst>
          </p:cNvPr>
          <p:cNvSpPr txBox="1"/>
          <p:nvPr/>
        </p:nvSpPr>
        <p:spPr>
          <a:xfrm>
            <a:off x="3946925" y="3429000"/>
            <a:ext cx="1618056" cy="664369"/>
          </a:xfrm>
          <a:prstGeom prst="rect">
            <a:avLst/>
          </a:prstGeom>
          <a:noFill/>
        </p:spPr>
        <p:txBody>
          <a:bodyPr wrap="square" rtlCol="0">
            <a:spAutoFit/>
          </a:bodyPr>
          <a:lstStyle/>
          <a:p>
            <a:r>
              <a:rPr lang="en-US" dirty="0">
                <a:solidFill>
                  <a:schemeClr val="accent2">
                    <a:lumMod val="75000"/>
                  </a:schemeClr>
                </a:solidFill>
              </a:rPr>
              <a:t>No significant T-scaling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513966-8F1C-13EC-AF84-48785C9D8B3F}"/>
                  </a:ext>
                </a:extLst>
              </p:cNvPr>
              <p:cNvSpPr txBox="1"/>
              <p:nvPr/>
            </p:nvSpPr>
            <p:spPr>
              <a:xfrm>
                <a:off x="9472613" y="3519487"/>
                <a:ext cx="2152650" cy="369332"/>
              </a:xfrm>
              <a:prstGeom prst="rect">
                <a:avLst/>
              </a:prstGeom>
              <a:noFill/>
            </p:spPr>
            <p:txBody>
              <a:bodyPr wrap="square" rtlCol="0">
                <a:spAutoFit/>
              </a:bodyPr>
              <a:lstStyle/>
              <a:p>
                <a:r>
                  <a:rPr lang="en-US" dirty="0">
                    <a:solidFill>
                      <a:srgbClr val="00B0F0"/>
                    </a:solidFill>
                  </a:rPr>
                  <a:t>PSD scales like </a:t>
                </a:r>
                <a14:m>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𝑤</m:t>
                        </m:r>
                      </m:e>
                      <m:sup>
                        <m:box>
                          <m:boxPr>
                            <m:ctrlPr>
                              <a:rPr lang="en-US" i="1" smtClean="0">
                                <a:solidFill>
                                  <a:srgbClr val="00B0F0"/>
                                </a:solidFill>
                                <a:latin typeface="Cambria Math" panose="02040503050406030204" pitchFamily="18" charset="0"/>
                              </a:rPr>
                            </m:ctrlPr>
                          </m:boxPr>
                          <m:e>
                            <m:argPr>
                              <m:argSz m:val="-1"/>
                            </m:argPr>
                            <m:r>
                              <m:rPr>
                                <m:brk m:alnAt="63"/>
                              </m:rPr>
                              <a:rPr lang="en-US" b="0" i="1" smtClean="0">
                                <a:solidFill>
                                  <a:srgbClr val="00B0F0"/>
                                </a:solidFill>
                                <a:latin typeface="Cambria Math" panose="02040503050406030204" pitchFamily="18" charset="0"/>
                              </a:rPr>
                              <m:t>−</m:t>
                            </m:r>
                            <m:r>
                              <a:rPr lang="en-US" b="0" i="1" smtClean="0">
                                <a:solidFill>
                                  <a:srgbClr val="00B0F0"/>
                                </a:solidFill>
                                <a:latin typeface="Cambria Math" panose="02040503050406030204" pitchFamily="18" charset="0"/>
                              </a:rPr>
                              <m:t>3</m:t>
                            </m:r>
                          </m:e>
                        </m:box>
                      </m:sup>
                    </m:sSup>
                  </m:oMath>
                </a14:m>
                <a:endParaRPr lang="en-US" dirty="0">
                  <a:solidFill>
                    <a:srgbClr val="00B0F0"/>
                  </a:solidFill>
                </a:endParaRPr>
              </a:p>
            </p:txBody>
          </p:sp>
        </mc:Choice>
        <mc:Fallback xmlns="">
          <p:sp>
            <p:nvSpPr>
              <p:cNvPr id="9" name="TextBox 8">
                <a:extLst>
                  <a:ext uri="{FF2B5EF4-FFF2-40B4-BE49-F238E27FC236}">
                    <a16:creationId xmlns:a16="http://schemas.microsoft.com/office/drawing/2014/main" id="{78513966-8F1C-13EC-AF84-48785C9D8B3F}"/>
                  </a:ext>
                </a:extLst>
              </p:cNvPr>
              <p:cNvSpPr txBox="1">
                <a:spLocks noRot="1" noChangeAspect="1" noMove="1" noResize="1" noEditPoints="1" noAdjustHandles="1" noChangeArrowheads="1" noChangeShapeType="1" noTextEdit="1"/>
              </p:cNvSpPr>
              <p:nvPr/>
            </p:nvSpPr>
            <p:spPr>
              <a:xfrm>
                <a:off x="9472613" y="3519487"/>
                <a:ext cx="2152650" cy="369332"/>
              </a:xfrm>
              <a:prstGeom prst="rect">
                <a:avLst/>
              </a:prstGeom>
              <a:blipFill>
                <a:blip r:embed="rId5"/>
                <a:stretch>
                  <a:fillRect l="-2550"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222194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A805-1CE3-136F-7B08-81F2FD761A47}"/>
              </a:ext>
            </a:extLst>
          </p:cNvPr>
          <p:cNvSpPr>
            <a:spLocks noGrp="1"/>
          </p:cNvSpPr>
          <p:nvPr>
            <p:ph type="title"/>
          </p:nvPr>
        </p:nvSpPr>
        <p:spPr>
          <a:xfrm>
            <a:off x="1078042" y="448733"/>
            <a:ext cx="8410731" cy="1223832"/>
          </a:xfrm>
        </p:spPr>
        <p:txBody>
          <a:bodyPr>
            <a:normAutofit/>
          </a:bodyPr>
          <a:lstStyle/>
          <a:p>
            <a:r>
              <a:rPr lang="en-US" dirty="0"/>
              <a:t>Intensity Dependence</a:t>
            </a:r>
          </a:p>
        </p:txBody>
      </p:sp>
      <p:pic>
        <p:nvPicPr>
          <p:cNvPr id="6" name="Picture 5">
            <a:extLst>
              <a:ext uri="{FF2B5EF4-FFF2-40B4-BE49-F238E27FC236}">
                <a16:creationId xmlns:a16="http://schemas.microsoft.com/office/drawing/2014/main" id="{58E3DAA3-269B-8BB9-DA1B-C0C2A322932D}"/>
              </a:ext>
            </a:extLst>
          </p:cNvPr>
          <p:cNvPicPr>
            <a:picLocks noChangeAspect="1"/>
          </p:cNvPicPr>
          <p:nvPr/>
        </p:nvPicPr>
        <p:blipFill rotWithShape="1">
          <a:blip r:embed="rId2"/>
          <a:srcRect t="1733"/>
          <a:stretch/>
        </p:blipFill>
        <p:spPr>
          <a:xfrm>
            <a:off x="464695" y="2454246"/>
            <a:ext cx="6061023" cy="3955021"/>
          </a:xfrm>
          <a:prstGeom prst="rect">
            <a:avLst/>
          </a:prstGeom>
        </p:spPr>
      </p:pic>
      <p:pic>
        <p:nvPicPr>
          <p:cNvPr id="7" name="Picture 6">
            <a:extLst>
              <a:ext uri="{FF2B5EF4-FFF2-40B4-BE49-F238E27FC236}">
                <a16:creationId xmlns:a16="http://schemas.microsoft.com/office/drawing/2014/main" id="{2DEF4DF7-1DC4-7787-F92C-BEF7154FF03D}"/>
              </a:ext>
            </a:extLst>
          </p:cNvPr>
          <p:cNvPicPr>
            <a:picLocks noChangeAspect="1"/>
          </p:cNvPicPr>
          <p:nvPr/>
        </p:nvPicPr>
        <p:blipFill>
          <a:blip r:embed="rId3"/>
          <a:stretch>
            <a:fillRect/>
          </a:stretch>
        </p:blipFill>
        <p:spPr>
          <a:xfrm>
            <a:off x="6265544" y="2444557"/>
            <a:ext cx="5890714" cy="4032443"/>
          </a:xfrm>
          <a:prstGeom prst="rect">
            <a:avLst/>
          </a:prstGeom>
        </p:spPr>
      </p:pic>
      <p:sp>
        <p:nvSpPr>
          <p:cNvPr id="3" name="TextBox 2">
            <a:extLst>
              <a:ext uri="{FF2B5EF4-FFF2-40B4-BE49-F238E27FC236}">
                <a16:creationId xmlns:a16="http://schemas.microsoft.com/office/drawing/2014/main" id="{5D1B27BB-4061-0C05-F270-09B0251E4223}"/>
              </a:ext>
            </a:extLst>
          </p:cNvPr>
          <p:cNvSpPr txBox="1"/>
          <p:nvPr/>
        </p:nvSpPr>
        <p:spPr>
          <a:xfrm rot="16200000">
            <a:off x="6326030" y="5131497"/>
            <a:ext cx="131379" cy="200055"/>
          </a:xfrm>
          <a:prstGeom prst="rect">
            <a:avLst/>
          </a:prstGeom>
          <a:noFill/>
        </p:spPr>
        <p:txBody>
          <a:bodyPr wrap="square" rtlCol="0">
            <a:spAutoFit/>
          </a:bodyPr>
          <a:lstStyle/>
          <a:p>
            <a:r>
              <a:rPr lang="en-US" sz="700" dirty="0"/>
              <a:t>4</a:t>
            </a:r>
          </a:p>
        </p:txBody>
      </p:sp>
    </p:spTree>
    <p:extLst>
      <p:ext uri="{BB962C8B-B14F-4D97-AF65-F5344CB8AC3E}">
        <p14:creationId xmlns:p14="http://schemas.microsoft.com/office/powerpoint/2010/main" val="318441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39C-C129-9228-EA0D-F791E3BDD25E}"/>
              </a:ext>
            </a:extLst>
          </p:cNvPr>
          <p:cNvSpPr>
            <a:spLocks noGrp="1"/>
          </p:cNvSpPr>
          <p:nvPr>
            <p:ph type="title"/>
          </p:nvPr>
        </p:nvSpPr>
        <p:spPr>
          <a:xfrm>
            <a:off x="876692" y="657225"/>
            <a:ext cx="4343007" cy="1711221"/>
          </a:xfrm>
        </p:spPr>
        <p:txBody>
          <a:bodyPr anchor="b">
            <a:normAutofit fontScale="90000"/>
          </a:bodyPr>
          <a:lstStyle/>
          <a:p>
            <a:r>
              <a:rPr lang="en-US" sz="3200" dirty="0"/>
              <a:t>MIT cavity is close to  birefringence noise extrapolation at room temperature</a:t>
            </a:r>
          </a:p>
        </p:txBody>
      </p:sp>
      <p:sp>
        <p:nvSpPr>
          <p:cNvPr id="3" name="Content Placeholder 2">
            <a:extLst>
              <a:ext uri="{FF2B5EF4-FFF2-40B4-BE49-F238E27FC236}">
                <a16:creationId xmlns:a16="http://schemas.microsoft.com/office/drawing/2014/main" id="{ED11E37B-131A-3D71-F2FB-6035E18A4FCD}"/>
              </a:ext>
            </a:extLst>
          </p:cNvPr>
          <p:cNvSpPr>
            <a:spLocks noGrp="1"/>
          </p:cNvSpPr>
          <p:nvPr>
            <p:ph idx="1"/>
          </p:nvPr>
        </p:nvSpPr>
        <p:spPr>
          <a:xfrm>
            <a:off x="876693" y="2533476"/>
            <a:ext cx="3455821" cy="3447832"/>
          </a:xfrm>
        </p:spPr>
        <p:txBody>
          <a:bodyPr anchor="t">
            <a:normAutofit/>
          </a:bodyPr>
          <a:lstStyle/>
          <a:p>
            <a:r>
              <a:rPr lang="en-US" sz="1700" dirty="0"/>
              <a:t>Use </a:t>
            </a:r>
            <a:r>
              <a:rPr lang="en-US" sz="1700" dirty="0" err="1"/>
              <a:t>scalings</a:t>
            </a:r>
            <a:r>
              <a:rPr lang="en-US" sz="1700" dirty="0"/>
              <a:t> found in JILA and PTB data to scale to the same beam radius and irradiance.</a:t>
            </a:r>
          </a:p>
          <a:p>
            <a:r>
              <a:rPr lang="en-US" sz="1700" dirty="0"/>
              <a:t>MIT thermal noise experiment is </a:t>
            </a:r>
            <a:r>
              <a:rPr lang="en-US" sz="1700" i="1" dirty="0"/>
              <a:t>very close to pol. Noise  </a:t>
            </a:r>
            <a:r>
              <a:rPr lang="en-US" sz="1700" dirty="0"/>
              <a:t>extrapolation at low frequency. Just needs another factor of 2!</a:t>
            </a:r>
          </a:p>
        </p:txBody>
      </p:sp>
      <p:pic>
        <p:nvPicPr>
          <p:cNvPr id="5" name="Picture 4">
            <a:extLst>
              <a:ext uri="{FF2B5EF4-FFF2-40B4-BE49-F238E27FC236}">
                <a16:creationId xmlns:a16="http://schemas.microsoft.com/office/drawing/2014/main" id="{7FF5816E-9FE3-A901-B94A-371314BA0531}"/>
              </a:ext>
            </a:extLst>
          </p:cNvPr>
          <p:cNvPicPr>
            <a:picLocks noChangeAspect="1"/>
          </p:cNvPicPr>
          <p:nvPr/>
        </p:nvPicPr>
        <p:blipFill rotWithShape="1">
          <a:blip r:embed="rId2">
            <a:extLst>
              <a:ext uri="{28A0092B-C50C-407E-A947-70E740481C1C}">
                <a14:useLocalDpi xmlns:a14="http://schemas.microsoft.com/office/drawing/2010/main" val="0"/>
              </a:ext>
            </a:extLst>
          </a:blip>
          <a:srcRect l="3653" t="3529" r="7708" b="2857"/>
          <a:stretch/>
        </p:blipFill>
        <p:spPr>
          <a:xfrm>
            <a:off x="4482867" y="572689"/>
            <a:ext cx="7342964" cy="6006082"/>
          </a:xfrm>
          <a:prstGeom prst="rect">
            <a:avLst/>
          </a:prstGeom>
        </p:spPr>
      </p:pic>
      <p:grpSp>
        <p:nvGrpSpPr>
          <p:cNvPr id="10"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62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graph with colored lines&#10;&#10;Description automatically generated">
            <a:extLst>
              <a:ext uri="{FF2B5EF4-FFF2-40B4-BE49-F238E27FC236}">
                <a16:creationId xmlns:a16="http://schemas.microsoft.com/office/drawing/2014/main" id="{E11DCC92-03C4-E4C0-1304-1A323E25A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09" y="3037408"/>
            <a:ext cx="3861981" cy="3562648"/>
          </a:xfrm>
          <a:prstGeom prst="rect">
            <a:avLst/>
          </a:prstGeom>
        </p:spPr>
      </p:pic>
      <p:pic>
        <p:nvPicPr>
          <p:cNvPr id="4" name="Picture 3" descr="A graph of different colored lines&#10;&#10;Description automatically generated">
            <a:extLst>
              <a:ext uri="{FF2B5EF4-FFF2-40B4-BE49-F238E27FC236}">
                <a16:creationId xmlns:a16="http://schemas.microsoft.com/office/drawing/2014/main" id="{9295EA11-FB42-6D51-6F73-191AE25931F2}"/>
              </a:ext>
            </a:extLst>
          </p:cNvPr>
          <p:cNvPicPr>
            <a:picLocks noChangeAspect="1"/>
          </p:cNvPicPr>
          <p:nvPr/>
        </p:nvPicPr>
        <p:blipFill rotWithShape="1">
          <a:blip r:embed="rId3">
            <a:extLst>
              <a:ext uri="{28A0092B-C50C-407E-A947-70E740481C1C}">
                <a14:useLocalDpi xmlns:a14="http://schemas.microsoft.com/office/drawing/2010/main" val="0"/>
              </a:ext>
            </a:extLst>
          </a:blip>
          <a:srcRect l="4416" t="7531" r="8965" b="2345"/>
          <a:stretch/>
        </p:blipFill>
        <p:spPr>
          <a:xfrm>
            <a:off x="3780789" y="383169"/>
            <a:ext cx="7338059" cy="6115050"/>
          </a:xfrm>
          <a:prstGeom prst="rect">
            <a:avLst/>
          </a:prstGeom>
        </p:spPr>
      </p:pic>
      <p:sp>
        <p:nvSpPr>
          <p:cNvPr id="2" name="Title 1">
            <a:extLst>
              <a:ext uri="{FF2B5EF4-FFF2-40B4-BE49-F238E27FC236}">
                <a16:creationId xmlns:a16="http://schemas.microsoft.com/office/drawing/2014/main" id="{8A030DA3-386C-743B-4A3F-BCB6C7C324B4}"/>
              </a:ext>
            </a:extLst>
          </p:cNvPr>
          <p:cNvSpPr>
            <a:spLocks noGrp="1"/>
          </p:cNvSpPr>
          <p:nvPr>
            <p:ph type="title"/>
          </p:nvPr>
        </p:nvSpPr>
        <p:spPr>
          <a:xfrm>
            <a:off x="559862" y="487944"/>
            <a:ext cx="2809875" cy="1901825"/>
          </a:xfrm>
        </p:spPr>
        <p:txBody>
          <a:bodyPr>
            <a:normAutofit fontScale="90000"/>
          </a:bodyPr>
          <a:lstStyle/>
          <a:p>
            <a:r>
              <a:rPr lang="en-US" dirty="0"/>
              <a:t>What about Global Noise?</a:t>
            </a:r>
          </a:p>
        </p:txBody>
      </p:sp>
      <p:sp>
        <p:nvSpPr>
          <p:cNvPr id="5" name="Oval 4">
            <a:extLst>
              <a:ext uri="{FF2B5EF4-FFF2-40B4-BE49-F238E27FC236}">
                <a16:creationId xmlns:a16="http://schemas.microsoft.com/office/drawing/2014/main" id="{B06A3945-CA4A-6511-DDD1-22906C617A72}"/>
              </a:ext>
            </a:extLst>
          </p:cNvPr>
          <p:cNvSpPr/>
          <p:nvPr/>
        </p:nvSpPr>
        <p:spPr>
          <a:xfrm rot="2067830">
            <a:off x="4666520" y="3819341"/>
            <a:ext cx="3587102" cy="1244202"/>
          </a:xfrm>
          <a:prstGeom prst="ellipse">
            <a:avLst/>
          </a:prstGeom>
          <a:noFill/>
          <a:ln w="127000">
            <a:solidFill>
              <a:schemeClr val="accent3">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CFED838-F3EC-1746-AC93-E24C605B3EFF}"/>
              </a:ext>
            </a:extLst>
          </p:cNvPr>
          <p:cNvSpPr/>
          <p:nvPr/>
        </p:nvSpPr>
        <p:spPr>
          <a:xfrm rot="2094873">
            <a:off x="931905" y="4453917"/>
            <a:ext cx="1650914" cy="970632"/>
          </a:xfrm>
          <a:prstGeom prst="roundRect">
            <a:avLst/>
          </a:prstGeom>
          <a:solidFill>
            <a:srgbClr val="C00000">
              <a:alpha val="37000"/>
            </a:srgbClr>
          </a:solidFill>
          <a:ln>
            <a:solidFill>
              <a:schemeClr val="accent1">
                <a:shade val="15000"/>
                <a:alpha val="9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Scary physics-free noise scaling</a:t>
            </a:r>
          </a:p>
        </p:txBody>
      </p:sp>
      <p:sp>
        <p:nvSpPr>
          <p:cNvPr id="3" name="Rectangle 2">
            <a:extLst>
              <a:ext uri="{FF2B5EF4-FFF2-40B4-BE49-F238E27FC236}">
                <a16:creationId xmlns:a16="http://schemas.microsoft.com/office/drawing/2014/main" id="{DF0C0E56-D8B0-4386-F5B9-06C480F22F60}"/>
              </a:ext>
            </a:extLst>
          </p:cNvPr>
          <p:cNvSpPr/>
          <p:nvPr/>
        </p:nvSpPr>
        <p:spPr>
          <a:xfrm>
            <a:off x="148809" y="2913584"/>
            <a:ext cx="3631980" cy="36864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30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E0F545-8AFF-F63B-845A-9F60AF77D56B}"/>
              </a:ext>
            </a:extLst>
          </p:cNvPr>
          <p:cNvPicPr>
            <a:picLocks noChangeAspect="1"/>
          </p:cNvPicPr>
          <p:nvPr/>
        </p:nvPicPr>
        <p:blipFill>
          <a:blip r:embed="rId2"/>
          <a:stretch>
            <a:fillRect/>
          </a:stretch>
        </p:blipFill>
        <p:spPr>
          <a:xfrm>
            <a:off x="7356231" y="3229706"/>
            <a:ext cx="4680158" cy="3481321"/>
          </a:xfrm>
          <a:prstGeom prst="rect">
            <a:avLst/>
          </a:prstGeom>
        </p:spPr>
      </p:pic>
      <p:sp>
        <p:nvSpPr>
          <p:cNvPr id="2" name="Title 1">
            <a:extLst>
              <a:ext uri="{FF2B5EF4-FFF2-40B4-BE49-F238E27FC236}">
                <a16:creationId xmlns:a16="http://schemas.microsoft.com/office/drawing/2014/main" id="{1B6E7EBF-DB48-2E3F-57D5-C0273BB1C350}"/>
              </a:ext>
            </a:extLst>
          </p:cNvPr>
          <p:cNvSpPr>
            <a:spLocks noGrp="1"/>
          </p:cNvSpPr>
          <p:nvPr>
            <p:ph type="title"/>
          </p:nvPr>
        </p:nvSpPr>
        <p:spPr>
          <a:xfrm>
            <a:off x="779585" y="593726"/>
            <a:ext cx="6447692" cy="889244"/>
          </a:xfrm>
        </p:spPr>
        <p:txBody>
          <a:bodyPr>
            <a:normAutofit/>
          </a:bodyPr>
          <a:lstStyle/>
          <a:p>
            <a:r>
              <a:rPr lang="en-US" sz="4000" dirty="0"/>
              <a:t>What about “Global 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D12E02-F21F-D442-D85F-2F1365D7FA2D}"/>
                  </a:ext>
                </a:extLst>
              </p:cNvPr>
              <p:cNvSpPr>
                <a:spLocks noGrp="1"/>
              </p:cNvSpPr>
              <p:nvPr>
                <p:ph idx="1"/>
              </p:nvPr>
            </p:nvSpPr>
            <p:spPr>
              <a:xfrm>
                <a:off x="449472" y="2012760"/>
                <a:ext cx="7123636" cy="4698267"/>
              </a:xfrm>
            </p:spPr>
            <p:txBody>
              <a:bodyPr>
                <a:normAutofit fontScale="92500" lnSpcReduction="10000"/>
              </a:bodyPr>
              <a:lstStyle/>
              <a:p>
                <a:r>
                  <a:rPr lang="en-US" dirty="0"/>
                  <a:t>1/f PSD slope suggests thermal noise from somewhere, but where?</a:t>
                </a:r>
              </a:p>
              <a:p>
                <a:r>
                  <a:rPr lang="en-US" dirty="0"/>
                  <a:t>Any stochastic noise source originating in the coating is ruled out by long coherence length.</a:t>
                </a:r>
              </a:p>
              <a:p>
                <a:r>
                  <a:rPr lang="en-US" dirty="0"/>
                  <a:t>Thermal noise further from the mirror surfaces has higher coherence length (corresponds to </a:t>
                </a:r>
                <a14:m>
                  <m:oMath xmlns:m="http://schemas.openxmlformats.org/officeDocument/2006/math">
                    <m:r>
                      <a:rPr lang="en-US" i="1">
                        <a:latin typeface="Cambria Math" panose="02040503050406030204" pitchFamily="18" charset="0"/>
                      </a:rPr>
                      <m:t>𝑤</m:t>
                    </m:r>
                  </m:oMath>
                </a14:m>
                <a:r>
                  <a:rPr lang="en-US" dirty="0"/>
                  <a:t>-dependence of PSD).</a:t>
                </a:r>
              </a:p>
              <a:p>
                <a:r>
                  <a:rPr lang="en-US" b="0" dirty="0"/>
                  <a:t>Modified Allen variance of similar cavities with amorphous </a:t>
                </a:r>
                <a:r>
                  <a:rPr lang="en-US" dirty="0"/>
                  <a:t>o</a:t>
                </a:r>
                <a:r>
                  <a:rPr lang="en-US" b="0" dirty="0"/>
                  <a:t>xide versus AlGaAs </a:t>
                </a:r>
                <a:r>
                  <a:rPr lang="en-US" b="0"/>
                  <a:t>coatings </a:t>
                </a:r>
                <a:r>
                  <a:rPr lang="en-US"/>
                  <a:t>after </a:t>
                </a:r>
                <a:r>
                  <a:rPr lang="en-US" b="0" dirty="0"/>
                  <a:t>polarization </a:t>
                </a:r>
                <a:r>
                  <a:rPr lang="en-US" b="0"/>
                  <a:t>noise averaging </a:t>
                </a:r>
                <a:r>
                  <a:rPr lang="en-US" sz="2400" dirty="0"/>
                  <a:t>[</a:t>
                </a:r>
                <a:r>
                  <a:rPr lang="en-US" sz="2400" b="0" dirty="0"/>
                  <a:t>J. Yu et </a:t>
                </a:r>
                <a:r>
                  <a:rPr lang="en-US" sz="2400" b="0" dirty="0" err="1"/>
                  <a:t>al.,EFTF</a:t>
                </a:r>
                <a:r>
                  <a:rPr lang="en-US" sz="2400" b="0" dirty="0"/>
                  <a:t>/IFCS Conference 2022].</a:t>
                </a:r>
                <a:r>
                  <a:rPr lang="en-US" b="0" dirty="0"/>
                  <a:t>  Also suggests not coating-related.</a:t>
                </a:r>
              </a:p>
            </p:txBody>
          </p:sp>
        </mc:Choice>
        <mc:Fallback xmlns="">
          <p:sp>
            <p:nvSpPr>
              <p:cNvPr id="3" name="Content Placeholder 2">
                <a:extLst>
                  <a:ext uri="{FF2B5EF4-FFF2-40B4-BE49-F238E27FC236}">
                    <a16:creationId xmlns:a16="http://schemas.microsoft.com/office/drawing/2014/main" id="{98D12E02-F21F-D442-D85F-2F1365D7FA2D}"/>
                  </a:ext>
                </a:extLst>
              </p:cNvPr>
              <p:cNvSpPr>
                <a:spLocks noGrp="1" noRot="1" noChangeAspect="1" noMove="1" noResize="1" noEditPoints="1" noAdjustHandles="1" noChangeArrowheads="1" noChangeShapeType="1" noTextEdit="1"/>
              </p:cNvSpPr>
              <p:nvPr>
                <p:ph idx="1"/>
              </p:nvPr>
            </p:nvSpPr>
            <p:spPr>
              <a:xfrm>
                <a:off x="449472" y="2012760"/>
                <a:ext cx="7123636" cy="4698267"/>
              </a:xfrm>
              <a:blipFill>
                <a:blip r:embed="rId3"/>
                <a:stretch>
                  <a:fillRect l="-1423" t="-2426" r="-10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FDCD9D6-7BFA-6149-A3E1-B6785B106D40}"/>
                  </a:ext>
                </a:extLst>
              </p:cNvPr>
              <p:cNvGraphicFramePr>
                <a:graphicFrameLocks noGrp="1"/>
              </p:cNvGraphicFramePr>
              <p:nvPr>
                <p:extLst>
                  <p:ext uri="{D42A27DB-BD31-4B8C-83A1-F6EECF244321}">
                    <p14:modId xmlns:p14="http://schemas.microsoft.com/office/powerpoint/2010/main" val="1332039538"/>
                  </p:ext>
                </p:extLst>
              </p:nvPr>
            </p:nvGraphicFramePr>
            <p:xfrm>
              <a:off x="7954108" y="1811215"/>
              <a:ext cx="3974123" cy="1348154"/>
            </p:xfrm>
            <a:graphic>
              <a:graphicData uri="http://schemas.openxmlformats.org/drawingml/2006/table">
                <a:tbl>
                  <a:tblPr firstRow="1" bandRow="1">
                    <a:tableStyleId>{5C22544A-7EE6-4342-B048-85BDC9FD1C3A}</a:tableStyleId>
                  </a:tblPr>
                  <a:tblGrid>
                    <a:gridCol w="2507313">
                      <a:extLst>
                        <a:ext uri="{9D8B030D-6E8A-4147-A177-3AD203B41FA5}">
                          <a16:colId xmlns:a16="http://schemas.microsoft.com/office/drawing/2014/main" val="2746609602"/>
                        </a:ext>
                      </a:extLst>
                    </a:gridCol>
                    <a:gridCol w="1466810">
                      <a:extLst>
                        <a:ext uri="{9D8B030D-6E8A-4147-A177-3AD203B41FA5}">
                          <a16:colId xmlns:a16="http://schemas.microsoft.com/office/drawing/2014/main" val="3145119355"/>
                        </a:ext>
                      </a:extLst>
                    </a:gridCol>
                  </a:tblGrid>
                  <a:tr h="422178">
                    <a:tc>
                      <a:txBody>
                        <a:bodyPr/>
                        <a:lstStyle/>
                        <a:p>
                          <a:r>
                            <a:rPr lang="en-US" b="0" dirty="0">
                              <a:solidFill>
                                <a:schemeClr val="tx1"/>
                              </a:solidFill>
                            </a:rPr>
                            <a:t>Coating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𝑤</m:t>
                                  </m:r>
                                </m:e>
                                <m:sup>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p>
                              </m:sSup>
                            </m:oMath>
                          </a14:m>
                          <a:r>
                            <a:rPr lang="en-US" dirty="0">
                              <a:solidFill>
                                <a:schemeClr val="tx1"/>
                              </a:solidFill>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6237828"/>
                      </a:ext>
                    </a:extLst>
                  </a:tr>
                  <a:tr h="462988">
                    <a:tc>
                      <a:txBody>
                        <a:bodyPr/>
                        <a:lstStyle/>
                        <a:p>
                          <a:r>
                            <a:rPr lang="en-US" dirty="0">
                              <a:solidFill>
                                <a:schemeClr val="tx1"/>
                              </a:solidFill>
                            </a:rPr>
                            <a:t>Substrate</a:t>
                          </a:r>
                        </a:p>
                      </a:txBody>
                      <a:tcPr>
                        <a:lnL w="12700" cap="flat" cmpd="sng" algn="ctr">
                          <a:solidFill>
                            <a:schemeClr val="tx1"/>
                          </a:solidFill>
                          <a:prstDash val="solid"/>
                          <a:round/>
                          <a:headEnd type="none" w="med" len="med"/>
                          <a:tailEnd type="none" w="med" len="med"/>
                        </a:lnL>
                        <a:no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𝑤</m:t>
                                  </m:r>
                                </m:e>
                                <m:sup>
                                  <m:r>
                                    <a:rPr lang="en-US" b="0" i="1" smtClean="0">
                                      <a:solidFill>
                                        <a:schemeClr val="tx1"/>
                                      </a:solidFill>
                                      <a:latin typeface="Cambria Math" panose="02040503050406030204" pitchFamily="18" charset="0"/>
                                    </a:rPr>
                                    <m:t>−1</m:t>
                                  </m:r>
                                </m:sup>
                              </m:sSup>
                            </m:oMath>
                          </a14:m>
                          <a:r>
                            <a:rPr lang="en-US" b="0" dirty="0">
                              <a:solidFill>
                                <a:schemeClr val="tx1"/>
                              </a:solidFill>
                            </a:rPr>
                            <a:t> </a:t>
                          </a:r>
                          <a:endParaRPr lang="en-US"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6068363"/>
                      </a:ext>
                    </a:extLst>
                  </a:tr>
                  <a:tr h="462988">
                    <a:tc>
                      <a:txBody>
                        <a:bodyPr/>
                        <a:lstStyle/>
                        <a:p>
                          <a:r>
                            <a:rPr lang="en-US" b="0" dirty="0">
                              <a:solidFill>
                                <a:schemeClr val="tx1"/>
                              </a:solidFill>
                            </a:rPr>
                            <a:t>Spacer/clamping</a:t>
                          </a:r>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𝑤</m:t>
                                  </m:r>
                                </m:e>
                                <m:sup>
                                  <m:r>
                                    <a:rPr lang="en-US" b="0" i="1" smtClean="0">
                                      <a:solidFill>
                                        <a:schemeClr val="tx1"/>
                                      </a:solidFill>
                                      <a:latin typeface="Cambria Math" panose="02040503050406030204" pitchFamily="18" charset="0"/>
                                    </a:rPr>
                                    <m:t>0</m:t>
                                  </m:r>
                                </m:sup>
                              </m:sSup>
                            </m:oMath>
                          </a14:m>
                          <a:r>
                            <a:rPr lang="en-US" b="0" dirty="0">
                              <a:solidFill>
                                <a:schemeClr val="tx1"/>
                              </a:solidFill>
                            </a:rPr>
                            <a:t> </a:t>
                          </a:r>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662193"/>
                      </a:ext>
                    </a:extLst>
                  </a:tr>
                </a:tbl>
              </a:graphicData>
            </a:graphic>
          </p:graphicFrame>
        </mc:Choice>
        <mc:Fallback xmlns="">
          <p:graphicFrame>
            <p:nvGraphicFramePr>
              <p:cNvPr id="5" name="Table 4">
                <a:extLst>
                  <a:ext uri="{FF2B5EF4-FFF2-40B4-BE49-F238E27FC236}">
                    <a16:creationId xmlns:a16="http://schemas.microsoft.com/office/drawing/2014/main" id="{FFDCD9D6-7BFA-6149-A3E1-B6785B106D40}"/>
                  </a:ext>
                </a:extLst>
              </p:cNvPr>
              <p:cNvGraphicFramePr>
                <a:graphicFrameLocks noGrp="1"/>
              </p:cNvGraphicFramePr>
              <p:nvPr>
                <p:extLst>
                  <p:ext uri="{D42A27DB-BD31-4B8C-83A1-F6EECF244321}">
                    <p14:modId xmlns:p14="http://schemas.microsoft.com/office/powerpoint/2010/main" val="1332039538"/>
                  </p:ext>
                </p:extLst>
              </p:nvPr>
            </p:nvGraphicFramePr>
            <p:xfrm>
              <a:off x="7954108" y="1811215"/>
              <a:ext cx="3974123" cy="1348154"/>
            </p:xfrm>
            <a:graphic>
              <a:graphicData uri="http://schemas.openxmlformats.org/drawingml/2006/table">
                <a:tbl>
                  <a:tblPr firstRow="1" bandRow="1">
                    <a:tableStyleId>{5C22544A-7EE6-4342-B048-85BDC9FD1C3A}</a:tableStyleId>
                  </a:tblPr>
                  <a:tblGrid>
                    <a:gridCol w="2507313">
                      <a:extLst>
                        <a:ext uri="{9D8B030D-6E8A-4147-A177-3AD203B41FA5}">
                          <a16:colId xmlns:a16="http://schemas.microsoft.com/office/drawing/2014/main" val="2746609602"/>
                        </a:ext>
                      </a:extLst>
                    </a:gridCol>
                    <a:gridCol w="1466810">
                      <a:extLst>
                        <a:ext uri="{9D8B030D-6E8A-4147-A177-3AD203B41FA5}">
                          <a16:colId xmlns:a16="http://schemas.microsoft.com/office/drawing/2014/main" val="3145119355"/>
                        </a:ext>
                      </a:extLst>
                    </a:gridCol>
                  </a:tblGrid>
                  <a:tr h="422178">
                    <a:tc>
                      <a:txBody>
                        <a:bodyPr/>
                        <a:lstStyle/>
                        <a:p>
                          <a:r>
                            <a:rPr lang="en-US" b="0" dirty="0">
                              <a:solidFill>
                                <a:schemeClr val="tx1"/>
                              </a:solidFill>
                            </a:rPr>
                            <a:t>Coating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4"/>
                          <a:stretch>
                            <a:fillRect l="-171369" t="-5714" r="-1660" b="-220000"/>
                          </a:stretch>
                        </a:blipFill>
                      </a:tcPr>
                    </a:tc>
                    <a:extLst>
                      <a:ext uri="{0D108BD9-81ED-4DB2-BD59-A6C34878D82A}">
                        <a16:rowId xmlns:a16="http://schemas.microsoft.com/office/drawing/2014/main" val="466237828"/>
                      </a:ext>
                    </a:extLst>
                  </a:tr>
                  <a:tr h="462988">
                    <a:tc>
                      <a:txBody>
                        <a:bodyPr/>
                        <a:lstStyle/>
                        <a:p>
                          <a:r>
                            <a:rPr lang="en-US" dirty="0">
                              <a:solidFill>
                                <a:schemeClr val="tx1"/>
                              </a:solidFill>
                            </a:rPr>
                            <a:t>Substrate</a:t>
                          </a:r>
                        </a:p>
                      </a:txBody>
                      <a:tcPr>
                        <a:lnL w="12700" cap="flat" cmpd="sng" algn="ctr">
                          <a:solidFill>
                            <a:schemeClr val="tx1"/>
                          </a:solidFill>
                          <a:prstDash val="solid"/>
                          <a:round/>
                          <a:headEnd type="none" w="med" len="med"/>
                          <a:tailEnd type="none" w="med" len="med"/>
                        </a:lnL>
                        <a:noFill/>
                      </a:tcPr>
                    </a:tc>
                    <a:tc>
                      <a:txBody>
                        <a:bodyPr/>
                        <a:lstStyle/>
                        <a:p>
                          <a:endParaRPr lang="en-US"/>
                        </a:p>
                      </a:txBody>
                      <a:tcPr>
                        <a:lnR w="12700" cap="flat" cmpd="sng" algn="ctr">
                          <a:solidFill>
                            <a:schemeClr val="tx1"/>
                          </a:solidFill>
                          <a:prstDash val="solid"/>
                          <a:round/>
                          <a:headEnd type="none" w="med" len="med"/>
                          <a:tailEnd type="none" w="med" len="med"/>
                        </a:lnR>
                        <a:blipFill>
                          <a:blip r:embed="rId4"/>
                          <a:stretch>
                            <a:fillRect l="-171369" t="-97368" r="-1660" b="-102632"/>
                          </a:stretch>
                        </a:blipFill>
                      </a:tcPr>
                    </a:tc>
                    <a:extLst>
                      <a:ext uri="{0D108BD9-81ED-4DB2-BD59-A6C34878D82A}">
                        <a16:rowId xmlns:a16="http://schemas.microsoft.com/office/drawing/2014/main" val="406068363"/>
                      </a:ext>
                    </a:extLst>
                  </a:tr>
                  <a:tr h="462988">
                    <a:tc>
                      <a:txBody>
                        <a:bodyPr/>
                        <a:lstStyle/>
                        <a:p>
                          <a:r>
                            <a:rPr lang="en-US" b="0" dirty="0">
                              <a:solidFill>
                                <a:schemeClr val="tx1"/>
                              </a:solidFill>
                            </a:rPr>
                            <a:t>Spacer/clamping</a:t>
                          </a:r>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4"/>
                          <a:stretch>
                            <a:fillRect l="-171369" t="-197368" r="-1660" b="-2632"/>
                          </a:stretch>
                        </a:blipFill>
                      </a:tcPr>
                    </a:tc>
                    <a:extLst>
                      <a:ext uri="{0D108BD9-81ED-4DB2-BD59-A6C34878D82A}">
                        <a16:rowId xmlns:a16="http://schemas.microsoft.com/office/drawing/2014/main" val="3353662193"/>
                      </a:ext>
                    </a:extLst>
                  </a:tr>
                </a:tbl>
              </a:graphicData>
            </a:graphic>
          </p:graphicFrame>
        </mc:Fallback>
      </mc:AlternateContent>
      <p:cxnSp>
        <p:nvCxnSpPr>
          <p:cNvPr id="9" name="Straight Arrow Connector 8">
            <a:extLst>
              <a:ext uri="{FF2B5EF4-FFF2-40B4-BE49-F238E27FC236}">
                <a16:creationId xmlns:a16="http://schemas.microsoft.com/office/drawing/2014/main" id="{18614643-AA5D-DB93-FA7C-4DCDFF3114BA}"/>
              </a:ext>
            </a:extLst>
          </p:cNvPr>
          <p:cNvCxnSpPr>
            <a:cxnSpLocks/>
          </p:cNvCxnSpPr>
          <p:nvPr/>
        </p:nvCxnSpPr>
        <p:spPr>
          <a:xfrm flipV="1">
            <a:off x="6696075" y="4231908"/>
            <a:ext cx="1384055" cy="4162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3152287-15B1-2E26-E12D-0AEA088E51CE}"/>
              </a:ext>
            </a:extLst>
          </p:cNvPr>
          <p:cNvCxnSpPr>
            <a:cxnSpLocks/>
          </p:cNvCxnSpPr>
          <p:nvPr/>
        </p:nvCxnSpPr>
        <p:spPr>
          <a:xfrm flipV="1">
            <a:off x="6696075" y="3587140"/>
            <a:ext cx="1450660" cy="1061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9F7FA12-474A-78A9-EB5B-55B36EC178B3}"/>
              </a:ext>
            </a:extLst>
          </p:cNvPr>
          <p:cNvSpPr txBox="1"/>
          <p:nvPr/>
        </p:nvSpPr>
        <p:spPr>
          <a:xfrm>
            <a:off x="9753713" y="3411294"/>
            <a:ext cx="789127" cy="276999"/>
          </a:xfrm>
          <a:prstGeom prst="rect">
            <a:avLst/>
          </a:prstGeom>
          <a:noFill/>
        </p:spPr>
        <p:txBody>
          <a:bodyPr wrap="none" rtlCol="0">
            <a:spAutoFit/>
          </a:bodyPr>
          <a:lstStyle/>
          <a:p>
            <a:r>
              <a:rPr lang="en-US" sz="1200" b="1" dirty="0">
                <a:solidFill>
                  <a:srgbClr val="FF0000"/>
                </a:solidFill>
              </a:rPr>
              <a:t>(</a:t>
            </a:r>
            <a:r>
              <a:rPr lang="en-US" sz="1200" b="1" dirty="0" err="1">
                <a:solidFill>
                  <a:srgbClr val="FF0000"/>
                </a:solidFill>
              </a:rPr>
              <a:t>AlGaAs</a:t>
            </a:r>
            <a:r>
              <a:rPr lang="en-US" sz="1200" b="1" dirty="0">
                <a:solidFill>
                  <a:srgbClr val="FF0000"/>
                </a:solidFill>
              </a:rPr>
              <a:t>)</a:t>
            </a:r>
          </a:p>
        </p:txBody>
      </p:sp>
      <p:sp>
        <p:nvSpPr>
          <p:cNvPr id="19" name="TextBox 18">
            <a:extLst>
              <a:ext uri="{FF2B5EF4-FFF2-40B4-BE49-F238E27FC236}">
                <a16:creationId xmlns:a16="http://schemas.microsoft.com/office/drawing/2014/main" id="{87E7BBE1-D6BA-A705-0B05-F6A12509920C}"/>
              </a:ext>
            </a:extLst>
          </p:cNvPr>
          <p:cNvSpPr txBox="1"/>
          <p:nvPr/>
        </p:nvSpPr>
        <p:spPr>
          <a:xfrm>
            <a:off x="9466497" y="4125893"/>
            <a:ext cx="1526956" cy="276999"/>
          </a:xfrm>
          <a:prstGeom prst="rect">
            <a:avLst/>
          </a:prstGeom>
          <a:noFill/>
        </p:spPr>
        <p:txBody>
          <a:bodyPr wrap="none" rtlCol="0">
            <a:spAutoFit/>
          </a:bodyPr>
          <a:lstStyle/>
          <a:p>
            <a:r>
              <a:rPr lang="en-US" sz="1200" b="1" dirty="0">
                <a:solidFill>
                  <a:schemeClr val="accent2">
                    <a:lumMod val="50000"/>
                  </a:schemeClr>
                </a:solidFill>
              </a:rPr>
              <a:t>(Amorphous Oxide)</a:t>
            </a:r>
          </a:p>
        </p:txBody>
      </p:sp>
    </p:spTree>
    <p:extLst>
      <p:ext uri="{BB962C8B-B14F-4D97-AF65-F5344CB8AC3E}">
        <p14:creationId xmlns:p14="http://schemas.microsoft.com/office/powerpoint/2010/main" val="395413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8375207-5992-D48F-147C-CFBBB468B725}"/>
              </a:ext>
            </a:extLst>
          </p:cNvPr>
          <p:cNvSpPr/>
          <p:nvPr/>
        </p:nvSpPr>
        <p:spPr>
          <a:xfrm>
            <a:off x="8133441" y="2104847"/>
            <a:ext cx="1022134" cy="140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6B515-0FD2-6E74-19EB-2C6CEDC29E6C}"/>
              </a:ext>
            </a:extLst>
          </p:cNvPr>
          <p:cNvSpPr>
            <a:spLocks noGrp="1"/>
          </p:cNvSpPr>
          <p:nvPr>
            <p:ph type="title"/>
          </p:nvPr>
        </p:nvSpPr>
        <p:spPr>
          <a:xfrm>
            <a:off x="542523" y="105299"/>
            <a:ext cx="6789119" cy="970569"/>
          </a:xfrm>
        </p:spPr>
        <p:txBody>
          <a:bodyPr>
            <a:normAutofit/>
          </a:bodyPr>
          <a:lstStyle/>
          <a:p>
            <a:r>
              <a:rPr lang="en-US" sz="2800" dirty="0"/>
              <a:t>Is “Global Noise” Spacer Brownian Noise?	</a:t>
            </a:r>
          </a:p>
        </p:txBody>
      </p:sp>
      <p:pic>
        <p:nvPicPr>
          <p:cNvPr id="5" name="Picture 4" descr="A graph of a graph&#10;&#10;Description automatically generated with medium confidence">
            <a:extLst>
              <a:ext uri="{FF2B5EF4-FFF2-40B4-BE49-F238E27FC236}">
                <a16:creationId xmlns:a16="http://schemas.microsoft.com/office/drawing/2014/main" id="{0D283381-2AB3-F09B-73E3-58B48FDE9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57" y="2408081"/>
            <a:ext cx="2735004" cy="4493008"/>
          </a:xfrm>
          <a:prstGeom prst="rect">
            <a:avLst/>
          </a:prstGeom>
        </p:spPr>
      </p:pic>
      <p:pic>
        <p:nvPicPr>
          <p:cNvPr id="7" name="Picture 6" descr="A close-up of a machine&#10;&#10;Description automatically generated">
            <a:extLst>
              <a:ext uri="{FF2B5EF4-FFF2-40B4-BE49-F238E27FC236}">
                <a16:creationId xmlns:a16="http://schemas.microsoft.com/office/drawing/2014/main" id="{501F7835-96E9-67CD-732D-CD72C8C23E65}"/>
              </a:ext>
            </a:extLst>
          </p:cNvPr>
          <p:cNvPicPr>
            <a:picLocks noChangeAspect="1"/>
          </p:cNvPicPr>
          <p:nvPr/>
        </p:nvPicPr>
        <p:blipFill rotWithShape="1">
          <a:blip r:embed="rId3">
            <a:extLst>
              <a:ext uri="{28A0092B-C50C-407E-A947-70E740481C1C}">
                <a14:useLocalDpi xmlns:a14="http://schemas.microsoft.com/office/drawing/2010/main" val="0"/>
              </a:ext>
            </a:extLst>
          </a:blip>
          <a:srcRect r="51533"/>
          <a:stretch/>
        </p:blipFill>
        <p:spPr>
          <a:xfrm>
            <a:off x="2685693" y="2576242"/>
            <a:ext cx="2592364" cy="3752746"/>
          </a:xfrm>
          <a:prstGeom prst="rect">
            <a:avLst/>
          </a:prstGeom>
        </p:spPr>
      </p:pic>
      <p:cxnSp>
        <p:nvCxnSpPr>
          <p:cNvPr id="9" name="Straight Arrow Connector 8">
            <a:extLst>
              <a:ext uri="{FF2B5EF4-FFF2-40B4-BE49-F238E27FC236}">
                <a16:creationId xmlns:a16="http://schemas.microsoft.com/office/drawing/2014/main" id="{C5AB2BA3-69CB-2B52-F178-90D04DC9FD1D}"/>
              </a:ext>
            </a:extLst>
          </p:cNvPr>
          <p:cNvCxnSpPr>
            <a:cxnSpLocks/>
          </p:cNvCxnSpPr>
          <p:nvPr/>
        </p:nvCxnSpPr>
        <p:spPr>
          <a:xfrm flipV="1">
            <a:off x="1212351" y="5438526"/>
            <a:ext cx="405802" cy="505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CAFAFCF-0724-9A5E-CE5E-1DB610D5456E}"/>
              </a:ext>
            </a:extLst>
          </p:cNvPr>
          <p:cNvCxnSpPr>
            <a:cxnSpLocks/>
          </p:cNvCxnSpPr>
          <p:nvPr/>
        </p:nvCxnSpPr>
        <p:spPr>
          <a:xfrm flipV="1">
            <a:off x="1212351" y="3844310"/>
            <a:ext cx="464049" cy="2099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ED415414-3B0A-C350-A1AC-04321431EC6A}"/>
              </a:ext>
            </a:extLst>
          </p:cNvPr>
          <p:cNvGrpSpPr/>
          <p:nvPr/>
        </p:nvGrpSpPr>
        <p:grpSpPr>
          <a:xfrm>
            <a:off x="8000121" y="93724"/>
            <a:ext cx="3767798" cy="1508673"/>
            <a:chOff x="2356354" y="2774730"/>
            <a:chExt cx="5259959" cy="2828994"/>
          </a:xfrm>
        </p:grpSpPr>
        <p:grpSp>
          <p:nvGrpSpPr>
            <p:cNvPr id="11" name="Group 10">
              <a:extLst>
                <a:ext uri="{FF2B5EF4-FFF2-40B4-BE49-F238E27FC236}">
                  <a16:creationId xmlns:a16="http://schemas.microsoft.com/office/drawing/2014/main" id="{04942634-3C67-A77A-6BC1-8D5603F2F444}"/>
                </a:ext>
              </a:extLst>
            </p:cNvPr>
            <p:cNvGrpSpPr/>
            <p:nvPr/>
          </p:nvGrpSpPr>
          <p:grpSpPr>
            <a:xfrm>
              <a:off x="2911366" y="2774730"/>
              <a:ext cx="4704947" cy="1113928"/>
              <a:chOff x="2911366" y="2774730"/>
              <a:chExt cx="4704947" cy="1113928"/>
            </a:xfrm>
          </p:grpSpPr>
          <p:grpSp>
            <p:nvGrpSpPr>
              <p:cNvPr id="37" name="Group 36">
                <a:extLst>
                  <a:ext uri="{FF2B5EF4-FFF2-40B4-BE49-F238E27FC236}">
                    <a16:creationId xmlns:a16="http://schemas.microsoft.com/office/drawing/2014/main" id="{793A45B1-282D-C69A-FB5F-184F8F2DFAB9}"/>
                  </a:ext>
                </a:extLst>
              </p:cNvPr>
              <p:cNvGrpSpPr/>
              <p:nvPr/>
            </p:nvGrpSpPr>
            <p:grpSpPr>
              <a:xfrm>
                <a:off x="2911366" y="2774731"/>
                <a:ext cx="2354317" cy="1113927"/>
                <a:chOff x="2911366" y="2774731"/>
                <a:chExt cx="2354317" cy="1113927"/>
              </a:xfrm>
            </p:grpSpPr>
            <p:cxnSp>
              <p:nvCxnSpPr>
                <p:cNvPr id="43" name="Straight Connector 42">
                  <a:extLst>
                    <a:ext uri="{FF2B5EF4-FFF2-40B4-BE49-F238E27FC236}">
                      <a16:creationId xmlns:a16="http://schemas.microsoft.com/office/drawing/2014/main" id="{24C0246A-7848-D4F7-97FB-708E90B73F0B}"/>
                    </a:ext>
                  </a:extLst>
                </p:cNvPr>
                <p:cNvCxnSpPr>
                  <a:cxnSpLocks/>
                </p:cNvCxnSpPr>
                <p:nvPr/>
              </p:nvCxnSpPr>
              <p:spPr>
                <a:xfrm flipV="1">
                  <a:off x="2911366" y="2774731"/>
                  <a:ext cx="2354317" cy="654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20917D5-839C-DBE2-2AC9-DB909BED0F99}"/>
                    </a:ext>
                  </a:extLst>
                </p:cNvPr>
                <p:cNvCxnSpPr>
                  <a:cxnSpLocks/>
                </p:cNvCxnSpPr>
                <p:nvPr/>
              </p:nvCxnSpPr>
              <p:spPr>
                <a:xfrm flipV="1">
                  <a:off x="2918740" y="3688325"/>
                  <a:ext cx="2346943" cy="3072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7815D48-DD49-1C10-CEB7-FD173E7755C4}"/>
                    </a:ext>
                  </a:extLst>
                </p:cNvPr>
                <p:cNvCxnSpPr>
                  <a:cxnSpLocks/>
                </p:cNvCxnSpPr>
                <p:nvPr/>
              </p:nvCxnSpPr>
              <p:spPr>
                <a:xfrm flipV="1">
                  <a:off x="2918740" y="3429000"/>
                  <a:ext cx="0" cy="459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E7BC76F-DA97-7A95-06AC-7F2620683E60}"/>
                    </a:ext>
                  </a:extLst>
                </p:cNvPr>
                <p:cNvCxnSpPr>
                  <a:cxnSpLocks/>
                </p:cNvCxnSpPr>
                <p:nvPr/>
              </p:nvCxnSpPr>
              <p:spPr>
                <a:xfrm flipV="1">
                  <a:off x="5265683" y="2774731"/>
                  <a:ext cx="0" cy="11139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11A35D79-1620-956C-7408-4CA95FF6151D}"/>
                  </a:ext>
                </a:extLst>
              </p:cNvPr>
              <p:cNvGrpSpPr/>
              <p:nvPr/>
            </p:nvGrpSpPr>
            <p:grpSpPr>
              <a:xfrm flipH="1">
                <a:off x="5261996" y="2774730"/>
                <a:ext cx="2354317" cy="1113927"/>
                <a:chOff x="2911366" y="2774731"/>
                <a:chExt cx="2354317" cy="1113927"/>
              </a:xfrm>
            </p:grpSpPr>
            <p:cxnSp>
              <p:nvCxnSpPr>
                <p:cNvPr id="39" name="Straight Connector 38">
                  <a:extLst>
                    <a:ext uri="{FF2B5EF4-FFF2-40B4-BE49-F238E27FC236}">
                      <a16:creationId xmlns:a16="http://schemas.microsoft.com/office/drawing/2014/main" id="{FC139A10-F29F-0D42-5CAE-951BDF46C54E}"/>
                    </a:ext>
                  </a:extLst>
                </p:cNvPr>
                <p:cNvCxnSpPr>
                  <a:cxnSpLocks/>
                </p:cNvCxnSpPr>
                <p:nvPr/>
              </p:nvCxnSpPr>
              <p:spPr>
                <a:xfrm flipV="1">
                  <a:off x="2911366" y="2774731"/>
                  <a:ext cx="2354317" cy="654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E42F5D9-EAAF-948A-154C-EE5F988244E2}"/>
                    </a:ext>
                  </a:extLst>
                </p:cNvPr>
                <p:cNvCxnSpPr>
                  <a:cxnSpLocks/>
                </p:cNvCxnSpPr>
                <p:nvPr/>
              </p:nvCxnSpPr>
              <p:spPr>
                <a:xfrm flipV="1">
                  <a:off x="2918740" y="3688325"/>
                  <a:ext cx="2346943" cy="3072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5CDB241-B844-8E51-D9C3-2B3B65C3A750}"/>
                    </a:ext>
                  </a:extLst>
                </p:cNvPr>
                <p:cNvCxnSpPr>
                  <a:cxnSpLocks/>
                </p:cNvCxnSpPr>
                <p:nvPr/>
              </p:nvCxnSpPr>
              <p:spPr>
                <a:xfrm flipV="1">
                  <a:off x="2918740" y="3429000"/>
                  <a:ext cx="0" cy="459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B7A7EF9-CD53-0066-6C95-A552564B1537}"/>
                    </a:ext>
                  </a:extLst>
                </p:cNvPr>
                <p:cNvCxnSpPr>
                  <a:cxnSpLocks/>
                </p:cNvCxnSpPr>
                <p:nvPr/>
              </p:nvCxnSpPr>
              <p:spPr>
                <a:xfrm flipV="1">
                  <a:off x="5265683" y="2774731"/>
                  <a:ext cx="0" cy="1113927"/>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 name="Group 11">
              <a:extLst>
                <a:ext uri="{FF2B5EF4-FFF2-40B4-BE49-F238E27FC236}">
                  <a16:creationId xmlns:a16="http://schemas.microsoft.com/office/drawing/2014/main" id="{D52D98C2-E6FB-77AE-92AB-E12E9BFC4275}"/>
                </a:ext>
              </a:extLst>
            </p:cNvPr>
            <p:cNvGrpSpPr/>
            <p:nvPr/>
          </p:nvGrpSpPr>
          <p:grpSpPr>
            <a:xfrm flipV="1">
              <a:off x="2911366" y="3836614"/>
              <a:ext cx="4704947" cy="1113928"/>
              <a:chOff x="2911366" y="2774730"/>
              <a:chExt cx="4704947" cy="1113928"/>
            </a:xfrm>
          </p:grpSpPr>
          <p:grpSp>
            <p:nvGrpSpPr>
              <p:cNvPr id="27" name="Group 26">
                <a:extLst>
                  <a:ext uri="{FF2B5EF4-FFF2-40B4-BE49-F238E27FC236}">
                    <a16:creationId xmlns:a16="http://schemas.microsoft.com/office/drawing/2014/main" id="{0EDE8B39-7E70-53E7-8F87-7DDEAB868877}"/>
                  </a:ext>
                </a:extLst>
              </p:cNvPr>
              <p:cNvGrpSpPr/>
              <p:nvPr/>
            </p:nvGrpSpPr>
            <p:grpSpPr>
              <a:xfrm>
                <a:off x="2911366" y="2774731"/>
                <a:ext cx="2354317" cy="1113927"/>
                <a:chOff x="2911366" y="2774731"/>
                <a:chExt cx="2354317" cy="1113927"/>
              </a:xfrm>
            </p:grpSpPr>
            <p:cxnSp>
              <p:nvCxnSpPr>
                <p:cNvPr id="33" name="Straight Connector 32">
                  <a:extLst>
                    <a:ext uri="{FF2B5EF4-FFF2-40B4-BE49-F238E27FC236}">
                      <a16:creationId xmlns:a16="http://schemas.microsoft.com/office/drawing/2014/main" id="{50F16AB2-49F6-F822-AB3D-D0A8DF6BE53A}"/>
                    </a:ext>
                  </a:extLst>
                </p:cNvPr>
                <p:cNvCxnSpPr>
                  <a:cxnSpLocks/>
                </p:cNvCxnSpPr>
                <p:nvPr/>
              </p:nvCxnSpPr>
              <p:spPr>
                <a:xfrm flipV="1">
                  <a:off x="2911366" y="2774731"/>
                  <a:ext cx="2354317" cy="654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C2BA9C4-F802-E71F-087F-D956DE762891}"/>
                    </a:ext>
                  </a:extLst>
                </p:cNvPr>
                <p:cNvCxnSpPr>
                  <a:cxnSpLocks/>
                </p:cNvCxnSpPr>
                <p:nvPr/>
              </p:nvCxnSpPr>
              <p:spPr>
                <a:xfrm flipV="1">
                  <a:off x="2918740" y="3688325"/>
                  <a:ext cx="2346943" cy="3072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D68AE3A-CBAD-2B7B-6585-D0B596933410}"/>
                    </a:ext>
                  </a:extLst>
                </p:cNvPr>
                <p:cNvCxnSpPr>
                  <a:cxnSpLocks/>
                </p:cNvCxnSpPr>
                <p:nvPr/>
              </p:nvCxnSpPr>
              <p:spPr>
                <a:xfrm flipV="1">
                  <a:off x="2918740" y="3429000"/>
                  <a:ext cx="0" cy="459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4F38D61-5335-C7AB-4EAC-1CF1CA3FB527}"/>
                    </a:ext>
                  </a:extLst>
                </p:cNvPr>
                <p:cNvCxnSpPr>
                  <a:cxnSpLocks/>
                </p:cNvCxnSpPr>
                <p:nvPr/>
              </p:nvCxnSpPr>
              <p:spPr>
                <a:xfrm flipV="1">
                  <a:off x="5265683" y="2774731"/>
                  <a:ext cx="0" cy="11139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AE8F2661-067A-69BF-9C3F-8B0B3B57AF28}"/>
                  </a:ext>
                </a:extLst>
              </p:cNvPr>
              <p:cNvGrpSpPr/>
              <p:nvPr/>
            </p:nvGrpSpPr>
            <p:grpSpPr>
              <a:xfrm flipH="1">
                <a:off x="5261996" y="2774730"/>
                <a:ext cx="2354317" cy="1113927"/>
                <a:chOff x="2911366" y="2774731"/>
                <a:chExt cx="2354317" cy="1113927"/>
              </a:xfrm>
            </p:grpSpPr>
            <p:cxnSp>
              <p:nvCxnSpPr>
                <p:cNvPr id="29" name="Straight Connector 28">
                  <a:extLst>
                    <a:ext uri="{FF2B5EF4-FFF2-40B4-BE49-F238E27FC236}">
                      <a16:creationId xmlns:a16="http://schemas.microsoft.com/office/drawing/2014/main" id="{31443519-5BF7-5DFF-F85D-3821BB397DE0}"/>
                    </a:ext>
                  </a:extLst>
                </p:cNvPr>
                <p:cNvCxnSpPr>
                  <a:cxnSpLocks/>
                </p:cNvCxnSpPr>
                <p:nvPr/>
              </p:nvCxnSpPr>
              <p:spPr>
                <a:xfrm flipV="1">
                  <a:off x="2911366" y="2774731"/>
                  <a:ext cx="2354317" cy="654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A37343D-E011-DB7E-0723-407377F8CBB7}"/>
                    </a:ext>
                  </a:extLst>
                </p:cNvPr>
                <p:cNvCxnSpPr>
                  <a:cxnSpLocks/>
                </p:cNvCxnSpPr>
                <p:nvPr/>
              </p:nvCxnSpPr>
              <p:spPr>
                <a:xfrm flipV="1">
                  <a:off x="2918740" y="3688325"/>
                  <a:ext cx="2346943" cy="3072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18C6F7F-C03F-EFAC-7DC1-104F15048DCA}"/>
                    </a:ext>
                  </a:extLst>
                </p:cNvPr>
                <p:cNvCxnSpPr>
                  <a:cxnSpLocks/>
                </p:cNvCxnSpPr>
                <p:nvPr/>
              </p:nvCxnSpPr>
              <p:spPr>
                <a:xfrm flipV="1">
                  <a:off x="2918740" y="3429000"/>
                  <a:ext cx="0" cy="459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5F6487A-DF2A-2FAD-3775-522A4D54A1B5}"/>
                    </a:ext>
                  </a:extLst>
                </p:cNvPr>
                <p:cNvCxnSpPr>
                  <a:cxnSpLocks/>
                </p:cNvCxnSpPr>
                <p:nvPr/>
              </p:nvCxnSpPr>
              <p:spPr>
                <a:xfrm flipV="1">
                  <a:off x="5265683" y="2774731"/>
                  <a:ext cx="0" cy="111392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3" name="Left Brace 12">
              <a:extLst>
                <a:ext uri="{FF2B5EF4-FFF2-40B4-BE49-F238E27FC236}">
                  <a16:creationId xmlns:a16="http://schemas.microsoft.com/office/drawing/2014/main" id="{E6A61AA8-0BE6-118F-E1CA-52D78F6FFEF6}"/>
                </a:ext>
              </a:extLst>
            </p:cNvPr>
            <p:cNvSpPr/>
            <p:nvPr/>
          </p:nvSpPr>
          <p:spPr>
            <a:xfrm>
              <a:off x="5071848" y="2819191"/>
              <a:ext cx="146507" cy="845572"/>
            </a:xfrm>
            <a:prstGeom prst="leftBrace">
              <a:avLst/>
            </a:prstGeom>
            <a:ln w="254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5DBE1A1A-8C24-3B14-C9E2-A93898DE03B2}"/>
                </a:ext>
              </a:extLst>
            </p:cNvPr>
            <p:cNvSpPr/>
            <p:nvPr/>
          </p:nvSpPr>
          <p:spPr>
            <a:xfrm>
              <a:off x="2698256" y="3428998"/>
              <a:ext cx="147823" cy="239425"/>
            </a:xfrm>
            <a:prstGeom prst="leftBrace">
              <a:avLst/>
            </a:prstGeom>
            <a:ln w="254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893113B-7A60-8C89-04F8-C21387018B16}"/>
                </a:ext>
              </a:extLst>
            </p:cNvPr>
            <p:cNvSpPr/>
            <p:nvPr/>
          </p:nvSpPr>
          <p:spPr>
            <a:xfrm>
              <a:off x="2698256" y="3746622"/>
              <a:ext cx="147823" cy="112258"/>
            </a:xfrm>
            <a:prstGeom prst="leftBrace">
              <a:avLst/>
            </a:prstGeom>
            <a:ln w="254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16" name="Left Brace 15">
              <a:extLst>
                <a:ext uri="{FF2B5EF4-FFF2-40B4-BE49-F238E27FC236}">
                  <a16:creationId xmlns:a16="http://schemas.microsoft.com/office/drawing/2014/main" id="{C25A5848-0B05-E375-84AC-EB24090F6ADC}"/>
                </a:ext>
              </a:extLst>
            </p:cNvPr>
            <p:cNvSpPr/>
            <p:nvPr/>
          </p:nvSpPr>
          <p:spPr>
            <a:xfrm rot="16200000">
              <a:off x="5119202" y="2705329"/>
              <a:ext cx="296646" cy="4697574"/>
            </a:xfrm>
            <a:prstGeom prst="leftBrace">
              <a:avLst/>
            </a:prstGeom>
            <a:ln w="254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C393497A-CA18-ACF3-8C6B-73D131047D8D}"/>
                </a:ext>
              </a:extLst>
            </p:cNvPr>
            <p:cNvSpPr txBox="1"/>
            <p:nvPr/>
          </p:nvSpPr>
          <p:spPr>
            <a:xfrm>
              <a:off x="2356354" y="3251380"/>
              <a:ext cx="372239" cy="508234"/>
            </a:xfrm>
            <a:prstGeom prst="rect">
              <a:avLst/>
            </a:prstGeom>
            <a:noFill/>
          </p:spPr>
          <p:txBody>
            <a:bodyPr wrap="none" rtlCol="0">
              <a:spAutoFit/>
            </a:bodyPr>
            <a:lstStyle/>
            <a:p>
              <a:r>
                <a:rPr lang="en-US" sz="1200" i="1" dirty="0">
                  <a:solidFill>
                    <a:schemeClr val="accent6"/>
                  </a:solidFill>
                  <a:latin typeface="Times New Roman" panose="02020603050405020304" pitchFamily="18" charset="0"/>
                  <a:cs typeface="Times New Roman" panose="02020603050405020304" pitchFamily="18" charset="0"/>
                </a:rPr>
                <a:t>a</a:t>
              </a:r>
            </a:p>
          </p:txBody>
        </p:sp>
        <p:sp>
          <p:nvSpPr>
            <p:cNvPr id="22" name="TextBox 21">
              <a:extLst>
                <a:ext uri="{FF2B5EF4-FFF2-40B4-BE49-F238E27FC236}">
                  <a16:creationId xmlns:a16="http://schemas.microsoft.com/office/drawing/2014/main" id="{199D7533-0473-1760-D3EC-568D3B032723}"/>
                </a:ext>
              </a:extLst>
            </p:cNvPr>
            <p:cNvSpPr txBox="1"/>
            <p:nvPr/>
          </p:nvSpPr>
          <p:spPr>
            <a:xfrm>
              <a:off x="2374836" y="3558209"/>
              <a:ext cx="397331" cy="508234"/>
            </a:xfrm>
            <a:prstGeom prst="rect">
              <a:avLst/>
            </a:prstGeom>
            <a:noFill/>
          </p:spPr>
          <p:txBody>
            <a:bodyPr wrap="none" rtlCol="0">
              <a:spAutoFit/>
            </a:bodyPr>
            <a:lstStyle/>
            <a:p>
              <a:r>
                <a:rPr lang="en-US" sz="1200" i="1" dirty="0">
                  <a:solidFill>
                    <a:schemeClr val="accent6"/>
                  </a:solidFill>
                  <a:latin typeface="Times New Roman" panose="02020603050405020304" pitchFamily="18" charset="0"/>
                  <a:cs typeface="Times New Roman" panose="02020603050405020304" pitchFamily="18" charset="0"/>
                </a:rPr>
                <a:t>B</a:t>
              </a:r>
            </a:p>
          </p:txBody>
        </p:sp>
        <p:sp>
          <p:nvSpPr>
            <p:cNvPr id="25" name="TextBox 24">
              <a:extLst>
                <a:ext uri="{FF2B5EF4-FFF2-40B4-BE49-F238E27FC236}">
                  <a16:creationId xmlns:a16="http://schemas.microsoft.com/office/drawing/2014/main" id="{A95F16FD-E0B2-A1F1-A86E-E9311F2E1363}"/>
                </a:ext>
              </a:extLst>
            </p:cNvPr>
            <p:cNvSpPr txBox="1"/>
            <p:nvPr/>
          </p:nvSpPr>
          <p:spPr>
            <a:xfrm>
              <a:off x="4755308" y="2972951"/>
              <a:ext cx="372240" cy="508234"/>
            </a:xfrm>
            <a:prstGeom prst="rect">
              <a:avLst/>
            </a:prstGeom>
            <a:noFill/>
          </p:spPr>
          <p:txBody>
            <a:bodyPr wrap="none" rtlCol="0">
              <a:spAutoFit/>
            </a:bodyPr>
            <a:lstStyle/>
            <a:p>
              <a:r>
                <a:rPr lang="en-US" sz="1200" i="1" dirty="0">
                  <a:solidFill>
                    <a:schemeClr val="accent6"/>
                  </a:solidFill>
                  <a:latin typeface="Times New Roman" panose="02020603050405020304" pitchFamily="18" charset="0"/>
                  <a:cs typeface="Times New Roman" panose="02020603050405020304" pitchFamily="18" charset="0"/>
                </a:rPr>
                <a:t>b</a:t>
              </a:r>
            </a:p>
          </p:txBody>
        </p:sp>
        <p:sp>
          <p:nvSpPr>
            <p:cNvPr id="26" name="TextBox 25">
              <a:extLst>
                <a:ext uri="{FF2B5EF4-FFF2-40B4-BE49-F238E27FC236}">
                  <a16:creationId xmlns:a16="http://schemas.microsoft.com/office/drawing/2014/main" id="{5E1F9659-6961-DE03-004F-958CAD2075B5}"/>
                </a:ext>
              </a:extLst>
            </p:cNvPr>
            <p:cNvSpPr txBox="1"/>
            <p:nvPr/>
          </p:nvSpPr>
          <p:spPr>
            <a:xfrm>
              <a:off x="5071848" y="5095490"/>
              <a:ext cx="383645" cy="508234"/>
            </a:xfrm>
            <a:prstGeom prst="rect">
              <a:avLst/>
            </a:prstGeom>
            <a:noFill/>
          </p:spPr>
          <p:txBody>
            <a:bodyPr wrap="none" rtlCol="0">
              <a:spAutoFit/>
            </a:bodyPr>
            <a:lstStyle/>
            <a:p>
              <a:r>
                <a:rPr lang="en-US" sz="1200" i="1" dirty="0">
                  <a:solidFill>
                    <a:schemeClr val="accent6"/>
                  </a:solidFill>
                  <a:latin typeface="Times New Roman" panose="02020603050405020304" pitchFamily="18" charset="0"/>
                  <a:cs typeface="Times New Roman" panose="02020603050405020304" pitchFamily="18" charset="0"/>
                </a:rPr>
                <a:t>L</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B3FD2B-0687-7E93-ADB1-3E71A6EABF36}"/>
                  </a:ext>
                </a:extLst>
              </p:cNvPr>
              <p:cNvSpPr>
                <a:spLocks noGrp="1"/>
              </p:cNvSpPr>
              <p:nvPr>
                <p:ph idx="1"/>
              </p:nvPr>
            </p:nvSpPr>
            <p:spPr>
              <a:xfrm>
                <a:off x="299724" y="967660"/>
                <a:ext cx="11892276" cy="1402041"/>
              </a:xfrm>
            </p:spPr>
            <p:txBody>
              <a:bodyPr>
                <a:normAutofit fontScale="47500" lnSpcReduction="20000"/>
              </a:bodyPr>
              <a:lstStyle/>
              <a:p>
                <a:r>
                  <a:rPr lang="en-US" sz="2900" dirty="0"/>
                  <a:t>Clamped systems without special isolation techniques have low </a:t>
                </a:r>
                <a14:m>
                  <m:oMath xmlns:m="http://schemas.openxmlformats.org/officeDocument/2006/math">
                    <m:r>
                      <m:rPr>
                        <m:sty m:val="p"/>
                      </m:rPr>
                      <a:rPr lang="en-US" sz="2900">
                        <a:latin typeface="Cambria Math" panose="02040503050406030204" pitchFamily="18" charset="0"/>
                      </a:rPr>
                      <m:t>Q</m:t>
                    </m:r>
                  </m:oMath>
                </a14:m>
                <a:r>
                  <a:rPr lang="en-US" sz="2900" dirty="0"/>
                  <a:t> for some modes, </a:t>
                </a:r>
                <a14:m>
                  <m:oMath xmlns:m="http://schemas.openxmlformats.org/officeDocument/2006/math">
                    <m:r>
                      <m:rPr>
                        <m:sty m:val="p"/>
                      </m:rPr>
                      <a:rPr lang="en-US" b="0" i="0" smtClean="0">
                        <a:solidFill>
                          <a:schemeClr val="tx1"/>
                        </a:solidFill>
                        <a:latin typeface="Cambria Math" panose="02040503050406030204" pitchFamily="18" charset="0"/>
                      </a:rPr>
                      <m:t>Q</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4</m:t>
                        </m:r>
                      </m:sup>
                    </m:sSup>
                    <m:r>
                      <a:rPr lang="en-US" b="0" i="1" smtClean="0">
                        <a:solidFill>
                          <a:schemeClr val="tx1"/>
                        </a:solidFill>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6</m:t>
                        </m:r>
                      </m:sup>
                    </m:sSup>
                  </m:oMath>
                </a14:m>
                <a:endParaRPr lang="en-US" b="0" dirty="0">
                  <a:solidFill>
                    <a:schemeClr val="tx1"/>
                  </a:solidFill>
                </a:endParaRPr>
              </a:p>
              <a:p>
                <a:r>
                  <a:rPr lang="en-US" sz="2900" dirty="0">
                    <a:solidFill>
                      <a:schemeClr val="tx1"/>
                    </a:solidFill>
                  </a:rPr>
                  <a:t>Brownian noise dominated by mode(s) with worst </a:t>
                </a:r>
                <a14:m>
                  <m:oMath xmlns:m="http://schemas.openxmlformats.org/officeDocument/2006/math">
                    <m:r>
                      <m:rPr>
                        <m:sty m:val="p"/>
                      </m:rPr>
                      <a:rPr lang="en-US" sz="2900" b="0" i="0" smtClean="0">
                        <a:solidFill>
                          <a:schemeClr val="tx1"/>
                        </a:solidFill>
                        <a:latin typeface="Cambria Math" panose="02040503050406030204" pitchFamily="18" charset="0"/>
                      </a:rPr>
                      <m:t>Q</m:t>
                    </m:r>
                    <m:r>
                      <a:rPr lang="en-US" sz="2900" b="0" i="0" smtClean="0">
                        <a:solidFill>
                          <a:schemeClr val="tx1"/>
                        </a:solidFill>
                        <a:latin typeface="Cambria Math" panose="02040503050406030204" pitchFamily="18" charset="0"/>
                      </a:rPr>
                      <m:t>.  </m:t>
                    </m:r>
                    <m:r>
                      <m:rPr>
                        <m:sty m:val="p"/>
                      </m:rPr>
                      <a:rPr lang="en-US" sz="2900" b="0" i="0" smtClean="0">
                        <a:solidFill>
                          <a:schemeClr val="tx1"/>
                        </a:solidFill>
                        <a:latin typeface="Cambria Math" panose="02040503050406030204" pitchFamily="18" charset="0"/>
                      </a:rPr>
                      <m:t>May</m:t>
                    </m:r>
                    <m:r>
                      <a:rPr lang="en-US" sz="2900" b="0" i="0" smtClean="0">
                        <a:solidFill>
                          <a:schemeClr val="tx1"/>
                        </a:solidFill>
                        <a:latin typeface="Cambria Math" panose="02040503050406030204" pitchFamily="18" charset="0"/>
                      </a:rPr>
                      <m:t> </m:t>
                    </m:r>
                    <m:r>
                      <m:rPr>
                        <m:sty m:val="p"/>
                      </m:rPr>
                      <a:rPr lang="en-US" sz="2900" b="0" i="0" smtClean="0">
                        <a:solidFill>
                          <a:schemeClr val="tx1"/>
                        </a:solidFill>
                        <a:latin typeface="Cambria Math" panose="02040503050406030204" pitchFamily="18" charset="0"/>
                      </a:rPr>
                      <m:t>vary</m:t>
                    </m:r>
                    <m:r>
                      <a:rPr lang="en-US" sz="2900" b="0" i="0" smtClean="0">
                        <a:solidFill>
                          <a:schemeClr val="tx1"/>
                        </a:solidFill>
                        <a:latin typeface="Cambria Math" panose="02040503050406030204" pitchFamily="18" charset="0"/>
                      </a:rPr>
                      <m:t> </m:t>
                    </m:r>
                    <m:r>
                      <m:rPr>
                        <m:sty m:val="p"/>
                      </m:rPr>
                      <a:rPr lang="en-US" sz="2900" b="0" i="0" smtClean="0">
                        <a:solidFill>
                          <a:schemeClr val="tx1"/>
                        </a:solidFill>
                        <a:latin typeface="Cambria Math" panose="02040503050406030204" pitchFamily="18" charset="0"/>
                      </a:rPr>
                      <m:t>each</m:t>
                    </m:r>
                    <m:r>
                      <a:rPr lang="en-US" sz="2900" b="0" i="0" smtClean="0">
                        <a:solidFill>
                          <a:schemeClr val="tx1"/>
                        </a:solidFill>
                        <a:latin typeface="Cambria Math" panose="02040503050406030204" pitchFamily="18" charset="0"/>
                      </a:rPr>
                      <m:t> </m:t>
                    </m:r>
                    <m:r>
                      <m:rPr>
                        <m:sty m:val="p"/>
                      </m:rPr>
                      <a:rPr lang="en-US" sz="2900" b="0" i="0" smtClean="0">
                        <a:solidFill>
                          <a:schemeClr val="tx1"/>
                        </a:solidFill>
                        <a:latin typeface="Cambria Math" panose="02040503050406030204" pitchFamily="18" charset="0"/>
                      </a:rPr>
                      <m:t>time</m:t>
                    </m:r>
                    <m:r>
                      <a:rPr lang="en-US" sz="2900" b="0" i="0" smtClean="0">
                        <a:solidFill>
                          <a:schemeClr val="tx1"/>
                        </a:solidFill>
                        <a:latin typeface="Cambria Math" panose="02040503050406030204" pitchFamily="18" charset="0"/>
                      </a:rPr>
                      <m:t> </m:t>
                    </m:r>
                    <m:r>
                      <m:rPr>
                        <m:sty m:val="p"/>
                      </m:rPr>
                      <a:rPr lang="en-US" sz="2900" b="0" i="0" smtClean="0">
                        <a:solidFill>
                          <a:schemeClr val="tx1"/>
                        </a:solidFill>
                        <a:latin typeface="Cambria Math" panose="02040503050406030204" pitchFamily="18" charset="0"/>
                      </a:rPr>
                      <m:t>you</m:t>
                    </m:r>
                    <m:r>
                      <a:rPr lang="en-US" sz="2900" b="0" i="0" smtClean="0">
                        <a:solidFill>
                          <a:schemeClr val="tx1"/>
                        </a:solidFill>
                        <a:latin typeface="Cambria Math" panose="02040503050406030204" pitchFamily="18" charset="0"/>
                      </a:rPr>
                      <m:t> </m:t>
                    </m:r>
                    <m:r>
                      <m:rPr>
                        <m:sty m:val="p"/>
                      </m:rPr>
                      <a:rPr lang="en-US" sz="2900" b="0" i="0" smtClean="0">
                        <a:solidFill>
                          <a:schemeClr val="tx1"/>
                        </a:solidFill>
                        <a:latin typeface="Cambria Math" panose="02040503050406030204" pitchFamily="18" charset="0"/>
                      </a:rPr>
                      <m:t>clamp</m:t>
                    </m:r>
                    <m:r>
                      <a:rPr lang="en-US" sz="2900" b="0" i="0" smtClean="0">
                        <a:solidFill>
                          <a:schemeClr val="tx1"/>
                        </a:solidFill>
                        <a:latin typeface="Cambria Math" panose="02040503050406030204" pitchFamily="18" charset="0"/>
                      </a:rPr>
                      <m:t>.</m:t>
                    </m:r>
                  </m:oMath>
                </a14:m>
                <a:endParaRPr lang="en-US" sz="2900" dirty="0">
                  <a:solidFill>
                    <a:schemeClr val="tx1"/>
                  </a:solidFill>
                </a:endParaRPr>
              </a:p>
              <a:p>
                <a:r>
                  <a:rPr lang="en-US" sz="2900" dirty="0"/>
                  <a:t>Should have no spot-size dependence:  </a:t>
                </a:r>
                <a14:m>
                  <m:oMath xmlns:m="http://schemas.openxmlformats.org/officeDocument/2006/math">
                    <m:sSub>
                      <m:sSubPr>
                        <m:ctrlPr>
                          <a:rPr lang="en-US" sz="3000" b="0" i="1" smtClean="0">
                            <a:effectLst/>
                            <a:latin typeface="Cambria Math" panose="02040503050406030204" pitchFamily="18" charset="0"/>
                          </a:rPr>
                        </m:ctrlPr>
                      </m:sSubPr>
                      <m:e>
                        <m:r>
                          <a:rPr lang="en-US" sz="3000" b="0" i="1" smtClean="0">
                            <a:effectLst/>
                            <a:latin typeface="Cambria Math" panose="02040503050406030204" pitchFamily="18" charset="0"/>
                          </a:rPr>
                          <m:t>𝑆</m:t>
                        </m:r>
                      </m:e>
                      <m:sub>
                        <m:r>
                          <a:rPr lang="en-US" sz="3000" b="0" i="1" smtClean="0">
                            <a:effectLst/>
                            <a:latin typeface="Cambria Math" panose="02040503050406030204" pitchFamily="18" charset="0"/>
                          </a:rPr>
                          <m:t>𝑆𝑝𝐵𝑁</m:t>
                        </m:r>
                      </m:sub>
                    </m:sSub>
                    <m:r>
                      <a:rPr lang="en-US" sz="3000" b="0" i="1" smtClean="0">
                        <a:effectLst/>
                        <a:latin typeface="Cambria Math" panose="02040503050406030204" pitchFamily="18" charset="0"/>
                      </a:rPr>
                      <m:t>=</m:t>
                    </m:r>
                    <m:f>
                      <m:fPr>
                        <m:ctrlPr>
                          <a:rPr lang="en-US" sz="3000" b="0" i="1" smtClean="0">
                            <a:effectLst/>
                            <a:latin typeface="Cambria Math" panose="02040503050406030204" pitchFamily="18" charset="0"/>
                          </a:rPr>
                        </m:ctrlPr>
                      </m:fPr>
                      <m:num>
                        <m:r>
                          <a:rPr lang="en-US" sz="3000" b="0" i="1" smtClean="0">
                            <a:effectLst/>
                            <a:latin typeface="Cambria Math" panose="02040503050406030204" pitchFamily="18" charset="0"/>
                          </a:rPr>
                          <m:t>4</m:t>
                        </m:r>
                        <m:sSub>
                          <m:sSubPr>
                            <m:ctrlPr>
                              <a:rPr lang="en-US" sz="3000" b="0" i="1" smtClean="0">
                                <a:effectLst/>
                                <a:latin typeface="Cambria Math" panose="02040503050406030204" pitchFamily="18" charset="0"/>
                              </a:rPr>
                            </m:ctrlPr>
                          </m:sSubPr>
                          <m:e>
                            <m:r>
                              <a:rPr lang="en-US" sz="3000" b="0" i="1" smtClean="0">
                                <a:effectLst/>
                                <a:latin typeface="Cambria Math" panose="02040503050406030204" pitchFamily="18" charset="0"/>
                              </a:rPr>
                              <m:t>𝑘</m:t>
                            </m:r>
                          </m:e>
                          <m:sub>
                            <m:r>
                              <a:rPr lang="en-US" sz="3000" b="0" i="1" smtClean="0">
                                <a:effectLst/>
                                <a:latin typeface="Cambria Math" panose="02040503050406030204" pitchFamily="18" charset="0"/>
                              </a:rPr>
                              <m:t>𝐵</m:t>
                            </m:r>
                          </m:sub>
                        </m:sSub>
                        <m:r>
                          <a:rPr lang="en-US" sz="3000" b="0" i="1" smtClean="0">
                            <a:effectLst/>
                            <a:latin typeface="Cambria Math" panose="02040503050406030204" pitchFamily="18" charset="0"/>
                          </a:rPr>
                          <m:t>𝑇</m:t>
                        </m:r>
                        <m:r>
                          <a:rPr lang="en-US" sz="3000" b="0" i="1" smtClean="0">
                            <a:effectLst/>
                            <a:latin typeface="Cambria Math" panose="02040503050406030204" pitchFamily="18" charset="0"/>
                            <a:ea typeface="Cambria Math" panose="02040503050406030204" pitchFamily="18" charset="0"/>
                          </a:rPr>
                          <m:t>𝜙</m:t>
                        </m:r>
                      </m:num>
                      <m:den>
                        <m:r>
                          <a:rPr lang="en-US" sz="3000" b="0" i="1" smtClean="0">
                            <a:effectLst/>
                            <a:latin typeface="Cambria Math" panose="02040503050406030204" pitchFamily="18" charset="0"/>
                            <a:ea typeface="Cambria Math" panose="02040503050406030204" pitchFamily="18" charset="0"/>
                          </a:rPr>
                          <m:t>𝜋</m:t>
                        </m:r>
                        <m:r>
                          <a:rPr lang="en-US" sz="3000" b="0" i="1" smtClean="0">
                            <a:effectLst/>
                            <a:latin typeface="Cambria Math" panose="02040503050406030204" pitchFamily="18" charset="0"/>
                            <a:ea typeface="Cambria Math" panose="02040503050406030204" pitchFamily="18" charset="0"/>
                          </a:rPr>
                          <m:t>𝑓</m:t>
                        </m:r>
                        <m:sSub>
                          <m:sSubPr>
                            <m:ctrlPr>
                              <a:rPr lang="en-US" sz="3000" b="0" i="1" smtClean="0">
                                <a:effectLst/>
                                <a:latin typeface="Cambria Math" panose="02040503050406030204" pitchFamily="18" charset="0"/>
                                <a:ea typeface="Cambria Math" panose="02040503050406030204" pitchFamily="18" charset="0"/>
                              </a:rPr>
                            </m:ctrlPr>
                          </m:sSubPr>
                          <m:e>
                            <m:r>
                              <a:rPr lang="en-US" sz="3000" b="0" i="1" smtClean="0">
                                <a:effectLst/>
                                <a:latin typeface="Cambria Math" panose="02040503050406030204" pitchFamily="18" charset="0"/>
                                <a:ea typeface="Cambria Math" panose="02040503050406030204" pitchFamily="18" charset="0"/>
                              </a:rPr>
                              <m:t>𝑘</m:t>
                            </m:r>
                          </m:e>
                          <m:sub>
                            <m:r>
                              <a:rPr lang="en-US" sz="3000" b="0" i="1" smtClean="0">
                                <a:effectLst/>
                                <a:latin typeface="Cambria Math" panose="02040503050406030204" pitchFamily="18" charset="0"/>
                                <a:ea typeface="Cambria Math" panose="02040503050406030204" pitchFamily="18" charset="0"/>
                              </a:rPr>
                              <m:t>𝑒𝑓𝑓</m:t>
                            </m:r>
                          </m:sub>
                        </m:sSub>
                      </m:den>
                    </m:f>
                  </m:oMath>
                </a14:m>
                <a:r>
                  <a:rPr lang="en-US" sz="3000" b="0" i="0" dirty="0">
                    <a:effectLst/>
                    <a:latin typeface="Menlo"/>
                  </a:rPr>
                  <a:t>  where </a:t>
                </a:r>
                <a14:m>
                  <m:oMath xmlns:m="http://schemas.openxmlformats.org/officeDocument/2006/math">
                    <m:sSub>
                      <m:sSubPr>
                        <m:ctrlPr>
                          <a:rPr lang="en-US" sz="2900" b="0" i="1" smtClean="0">
                            <a:effectLst/>
                            <a:latin typeface="Cambria Math" panose="02040503050406030204" pitchFamily="18" charset="0"/>
                          </a:rPr>
                        </m:ctrlPr>
                      </m:sSubPr>
                      <m:e>
                        <m:r>
                          <a:rPr lang="en-US" sz="2900" b="0" i="1" smtClean="0">
                            <a:effectLst/>
                            <a:latin typeface="Cambria Math" panose="02040503050406030204" pitchFamily="18" charset="0"/>
                          </a:rPr>
                          <m:t>𝑘</m:t>
                        </m:r>
                      </m:e>
                      <m:sub>
                        <m:r>
                          <a:rPr lang="en-US" sz="2900" b="0" i="1" smtClean="0">
                            <a:effectLst/>
                            <a:latin typeface="Cambria Math" panose="02040503050406030204" pitchFamily="18" charset="0"/>
                          </a:rPr>
                          <m:t>𝑒𝑓𝑓</m:t>
                        </m:r>
                      </m:sub>
                    </m:sSub>
                    <m:r>
                      <a:rPr lang="en-US" sz="2900" b="0" i="1" smtClean="0">
                        <a:effectLst/>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4</m:t>
                        </m:r>
                        <m:r>
                          <a:rPr lang="en-US" sz="2900" i="1">
                            <a:latin typeface="Cambria Math" panose="02040503050406030204" pitchFamily="18" charset="0"/>
                            <a:ea typeface="Cambria Math" panose="02040503050406030204" pitchFamily="18" charset="0"/>
                          </a:rPr>
                          <m:t>𝜋</m:t>
                        </m:r>
                        <m:r>
                          <a:rPr lang="en-US" sz="2900" i="1">
                            <a:latin typeface="Cambria Math" panose="02040503050406030204" pitchFamily="18" charset="0"/>
                            <a:ea typeface="Cambria Math" panose="02040503050406030204" pitchFamily="18" charset="0"/>
                          </a:rPr>
                          <m:t>𝑌𝐵</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𝑏</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𝑎</m:t>
                        </m:r>
                        <m:r>
                          <a:rPr lang="en-US" sz="2900" i="1">
                            <a:latin typeface="Cambria Math" panose="02040503050406030204" pitchFamily="18" charset="0"/>
                            <a:ea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𝐿</m:t>
                        </m:r>
                      </m:num>
                      <m:den>
                        <m:func>
                          <m:funcPr>
                            <m:ctrlPr>
                              <a:rPr lang="en-US" sz="2900" b="0" i="1" smtClean="0">
                                <a:latin typeface="Cambria Math" panose="02040503050406030204" pitchFamily="18" charset="0"/>
                                <a:ea typeface="Cambria Math" panose="02040503050406030204" pitchFamily="18" charset="0"/>
                              </a:rPr>
                            </m:ctrlPr>
                          </m:funcPr>
                          <m:fName>
                            <m:r>
                              <m:rPr>
                                <m:sty m:val="p"/>
                              </m:rPr>
                              <a:rPr lang="en-US" sz="2900" b="0" i="0" smtClean="0">
                                <a:latin typeface="Cambria Math" panose="02040503050406030204" pitchFamily="18" charset="0"/>
                                <a:ea typeface="Cambria Math" panose="02040503050406030204" pitchFamily="18" charset="0"/>
                              </a:rPr>
                              <m:t>log</m:t>
                            </m:r>
                          </m:fName>
                          <m:e>
                            <m:d>
                              <m:dPr>
                                <m:begChr m:val="["/>
                                <m:endChr m:val="]"/>
                                <m:ctrlPr>
                                  <a:rPr lang="en-US" sz="2900" b="0" i="1" smtClean="0">
                                    <a:latin typeface="Cambria Math" panose="02040503050406030204" pitchFamily="18" charset="0"/>
                                    <a:ea typeface="Cambria Math" panose="02040503050406030204" pitchFamily="18" charset="0"/>
                                  </a:rPr>
                                </m:ctrlPr>
                              </m:dPr>
                              <m:e>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𝑎𝑏</m:t>
                                </m:r>
                                <m:r>
                                  <a:rPr lang="en-US" sz="2900" i="1">
                                    <a:latin typeface="Cambria Math" panose="02040503050406030204" pitchFamily="18" charset="0"/>
                                    <a:ea typeface="Cambria Math" panose="02040503050406030204" pitchFamily="18" charset="0"/>
                                  </a:rPr>
                                  <m:t>+2</m:t>
                                </m:r>
                                <m:r>
                                  <a:rPr lang="en-US" sz="2900" b="0" i="1" smtClean="0">
                                    <a:latin typeface="Cambria Math" panose="02040503050406030204" pitchFamily="18" charset="0"/>
                                    <a:ea typeface="Cambria Math" panose="02040503050406030204" pitchFamily="18" charset="0"/>
                                  </a:rPr>
                                  <m:t>𝑏</m:t>
                                </m:r>
                                <m:r>
                                  <a:rPr lang="en-US" sz="2900" i="1">
                                    <a:latin typeface="Cambria Math" panose="02040503050406030204" pitchFamily="18" charset="0"/>
                                    <a:ea typeface="Cambria Math" panose="02040503050406030204" pitchFamily="18" charset="0"/>
                                  </a:rPr>
                                  <m:t>𝐵</m:t>
                                </m:r>
                                <m:r>
                                  <a:rPr lang="en-US" sz="2900" i="1">
                                    <a:latin typeface="Cambria Math" panose="02040503050406030204" pitchFamily="18" charset="0"/>
                                    <a:ea typeface="Cambria Math" panose="02040503050406030204" pitchFamily="18" charset="0"/>
                                  </a:rPr>
                                  <m:t>)/ (</m:t>
                                </m:r>
                                <m:r>
                                  <a:rPr lang="en-US" sz="2900" b="0" i="1" smtClean="0">
                                    <a:latin typeface="Cambria Math" panose="02040503050406030204" pitchFamily="18" charset="0"/>
                                    <a:ea typeface="Cambria Math" panose="02040503050406030204" pitchFamily="18" charset="0"/>
                                  </a:rPr>
                                  <m:t>𝑎</m:t>
                                </m:r>
                                <m:r>
                                  <a:rPr lang="en-US" sz="2900" i="1">
                                    <a:latin typeface="Cambria Math" panose="02040503050406030204" pitchFamily="18" charset="0"/>
                                    <a:ea typeface="Cambria Math" panose="02040503050406030204" pitchFamily="18" charset="0"/>
                                  </a:rPr>
                                  <m:t>𝑏</m:t>
                                </m:r>
                                <m:r>
                                  <a:rPr lang="en-US" sz="2900" i="1">
                                    <a:latin typeface="Cambria Math" panose="02040503050406030204" pitchFamily="18" charset="0"/>
                                    <a:ea typeface="Cambria Math" panose="02040503050406030204" pitchFamily="18" charset="0"/>
                                  </a:rPr>
                                  <m:t>+2</m:t>
                                </m:r>
                                <m:r>
                                  <a:rPr lang="en-US" sz="2900" b="0" i="1" smtClean="0">
                                    <a:latin typeface="Cambria Math" panose="02040503050406030204" pitchFamily="18" charset="0"/>
                                    <a:ea typeface="Cambria Math" panose="02040503050406030204" pitchFamily="18" charset="0"/>
                                  </a:rPr>
                                  <m:t>𝑎</m:t>
                                </m:r>
                                <m:r>
                                  <a:rPr lang="en-US" sz="2900" i="1">
                                    <a:latin typeface="Cambria Math" panose="02040503050406030204" pitchFamily="18" charset="0"/>
                                    <a:ea typeface="Cambria Math" panose="02040503050406030204" pitchFamily="18" charset="0"/>
                                  </a:rPr>
                                  <m:t>𝐵</m:t>
                                </m:r>
                                <m:r>
                                  <a:rPr lang="en-US" sz="2900" b="0" i="1" smtClean="0">
                                    <a:latin typeface="Cambria Math" panose="02040503050406030204" pitchFamily="18" charset="0"/>
                                    <a:ea typeface="Cambria Math" panose="02040503050406030204" pitchFamily="18" charset="0"/>
                                  </a:rPr>
                                  <m:t>)</m:t>
                                </m:r>
                              </m:e>
                            </m:d>
                          </m:e>
                        </m:func>
                      </m:den>
                    </m:f>
                    <m:r>
                      <a:rPr lang="en-US" sz="2900" b="0" i="0" smtClean="0">
                        <a:latin typeface="Cambria Math" panose="02040503050406030204" pitchFamily="18" charset="0"/>
                        <a:ea typeface="Cambria Math" panose="02040503050406030204" pitchFamily="18" charset="0"/>
                      </a:rPr>
                      <m:t>  (</m:t>
                    </m:r>
                    <m:r>
                      <m:rPr>
                        <m:sty m:val="p"/>
                      </m:rPr>
                      <a:rPr lang="en-US" sz="2900" b="0" i="0" smtClean="0">
                        <a:latin typeface="Cambria Math" panose="02040503050406030204" pitchFamily="18" charset="0"/>
                        <a:ea typeface="Cambria Math" panose="02040503050406030204" pitchFamily="18" charset="0"/>
                      </a:rPr>
                      <m:t>e</m:t>
                    </m:r>
                  </m:oMath>
                </a14:m>
                <a:r>
                  <a:rPr lang="en-US" sz="2900" b="0" i="0" dirty="0">
                    <a:effectLst/>
                  </a:rPr>
                  <a:t>sp. sensitive to the wall-width, </a:t>
                </a:r>
                <a14:m>
                  <m:oMath xmlns:m="http://schemas.openxmlformats.org/officeDocument/2006/math">
                    <m:r>
                      <a:rPr lang="en-US" sz="2900" i="1">
                        <a:latin typeface="Cambria Math" panose="02040503050406030204" pitchFamily="18" charset="0"/>
                        <a:ea typeface="Cambria Math" panose="02040503050406030204" pitchFamily="18" charset="0"/>
                      </a:rPr>
                      <m:t>𝑎</m:t>
                    </m:r>
                  </m:oMath>
                </a14:m>
                <a:r>
                  <a:rPr lang="en-US" sz="2900" b="0" i="0" dirty="0">
                    <a:effectLst/>
                  </a:rPr>
                  <a:t>, on the narrow end).</a:t>
                </a:r>
              </a:p>
              <a:p>
                <a:r>
                  <a:rPr lang="en-US" sz="2900" b="0" i="0" dirty="0">
                    <a:effectLst/>
                  </a:rPr>
                  <a:t>It’s quite possible. What about other spacer-related  Thermal noise, e.g. spacer TE, spacer surface loss, etc.?</a:t>
                </a:r>
              </a:p>
            </p:txBody>
          </p:sp>
        </mc:Choice>
        <mc:Fallback xmlns="">
          <p:sp>
            <p:nvSpPr>
              <p:cNvPr id="3" name="Content Placeholder 2">
                <a:extLst>
                  <a:ext uri="{FF2B5EF4-FFF2-40B4-BE49-F238E27FC236}">
                    <a16:creationId xmlns:a16="http://schemas.microsoft.com/office/drawing/2014/main" id="{85B3FD2B-0687-7E93-ADB1-3E71A6EABF36}"/>
                  </a:ext>
                </a:extLst>
              </p:cNvPr>
              <p:cNvSpPr>
                <a:spLocks noGrp="1" noRot="1" noChangeAspect="1" noMove="1" noResize="1" noEditPoints="1" noAdjustHandles="1" noChangeArrowheads="1" noChangeShapeType="1" noTextEdit="1"/>
              </p:cNvSpPr>
              <p:nvPr>
                <p:ph idx="1"/>
              </p:nvPr>
            </p:nvSpPr>
            <p:spPr>
              <a:xfrm>
                <a:off x="299724" y="967660"/>
                <a:ext cx="11892276" cy="1402041"/>
              </a:xfrm>
              <a:blipFill>
                <a:blip r:embed="rId5"/>
                <a:stretch>
                  <a:fillRect l="-107" t="-4505"/>
                </a:stretch>
              </a:blipFill>
            </p:spPr>
            <p:txBody>
              <a:bodyPr/>
              <a:lstStyle/>
              <a:p>
                <a:r>
                  <a:rPr lang="en-US">
                    <a:noFill/>
                  </a:rPr>
                  <a:t> </a:t>
                </a:r>
              </a:p>
            </p:txBody>
          </p:sp>
        </mc:Fallback>
      </mc:AlternateContent>
      <p:pic>
        <p:nvPicPr>
          <p:cNvPr id="50" name="Picture 49" descr="A graph of different colored lines&#10;&#10;Description automatically generated">
            <a:extLst>
              <a:ext uri="{FF2B5EF4-FFF2-40B4-BE49-F238E27FC236}">
                <a16:creationId xmlns:a16="http://schemas.microsoft.com/office/drawing/2014/main" id="{46DF4AF0-81ED-7C28-03AD-650CA32897FE}"/>
              </a:ext>
            </a:extLst>
          </p:cNvPr>
          <p:cNvPicPr>
            <a:picLocks noChangeAspect="1"/>
          </p:cNvPicPr>
          <p:nvPr/>
        </p:nvPicPr>
        <p:blipFill rotWithShape="1">
          <a:blip r:embed="rId6">
            <a:extLst>
              <a:ext uri="{28A0092B-C50C-407E-A947-70E740481C1C}">
                <a14:useLocalDpi xmlns:a14="http://schemas.microsoft.com/office/drawing/2010/main" val="0"/>
              </a:ext>
            </a:extLst>
          </a:blip>
          <a:srcRect l="2873" t="2059" r="7250"/>
          <a:stretch/>
        </p:blipFill>
        <p:spPr>
          <a:xfrm>
            <a:off x="5420697" y="2117511"/>
            <a:ext cx="6656972" cy="4741578"/>
          </a:xfrm>
          <a:prstGeom prst="rect">
            <a:avLst/>
          </a:prstGeom>
        </p:spPr>
      </p:pic>
      <p:sp>
        <p:nvSpPr>
          <p:cNvPr id="51" name="Right Brace 50">
            <a:extLst>
              <a:ext uri="{FF2B5EF4-FFF2-40B4-BE49-F238E27FC236}">
                <a16:creationId xmlns:a16="http://schemas.microsoft.com/office/drawing/2014/main" id="{DCB88346-0928-049A-D02A-F5E6D55EC60F}"/>
              </a:ext>
            </a:extLst>
          </p:cNvPr>
          <p:cNvSpPr/>
          <p:nvPr/>
        </p:nvSpPr>
        <p:spPr>
          <a:xfrm rot="10800000">
            <a:off x="10682529" y="3325647"/>
            <a:ext cx="140358" cy="287646"/>
          </a:xfrm>
          <a:prstGeom prst="rightBrace">
            <a:avLst/>
          </a:prstGeom>
          <a:noFill/>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17BD2496-E36A-EF05-C014-27F3C14B931C}"/>
              </a:ext>
            </a:extLst>
          </p:cNvPr>
          <p:cNvSpPr txBox="1">
            <a:spLocks/>
          </p:cNvSpPr>
          <p:nvPr/>
        </p:nvSpPr>
        <p:spPr>
          <a:xfrm>
            <a:off x="9890977" y="4152533"/>
            <a:ext cx="1190454" cy="769441"/>
          </a:xfrm>
          <a:prstGeom prst="rect">
            <a:avLst/>
          </a:prstGeom>
          <a:noFill/>
        </p:spPr>
        <p:txBody>
          <a:bodyPr wrap="square" rtlCol="0">
            <a:spAutoFit/>
          </a:bodyPr>
          <a:lstStyle/>
          <a:p>
            <a:r>
              <a:rPr lang="en-US" sz="1100" dirty="0">
                <a:solidFill>
                  <a:schemeClr val="accent2">
                    <a:lumMod val="75000"/>
                  </a:schemeClr>
                </a:solidFill>
              </a:rPr>
              <a:t>Change in stick-slip or recoil loss with temperature? </a:t>
            </a:r>
          </a:p>
        </p:txBody>
      </p:sp>
      <p:cxnSp>
        <p:nvCxnSpPr>
          <p:cNvPr id="55" name="Straight Connector 54">
            <a:extLst>
              <a:ext uri="{FF2B5EF4-FFF2-40B4-BE49-F238E27FC236}">
                <a16:creationId xmlns:a16="http://schemas.microsoft.com/office/drawing/2014/main" id="{240DDC63-DB70-ADF7-8260-EFF32A5DA837}"/>
              </a:ext>
            </a:extLst>
          </p:cNvPr>
          <p:cNvCxnSpPr>
            <a:cxnSpLocks/>
            <a:stCxn id="51" idx="1"/>
          </p:cNvCxnSpPr>
          <p:nvPr/>
        </p:nvCxnSpPr>
        <p:spPr>
          <a:xfrm flipH="1">
            <a:off x="10541000" y="3469470"/>
            <a:ext cx="141529" cy="718748"/>
          </a:xfrm>
          <a:prstGeom prst="line">
            <a:avLst/>
          </a:prstGeom>
          <a:ln cap="rnd">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175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14409</TotalTime>
  <Words>1213</Words>
  <Application>Microsoft Office PowerPoint</Application>
  <PresentationFormat>Widescreen</PresentationFormat>
  <Paragraphs>102</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Cambria Math</vt:lpstr>
      <vt:lpstr>Menlo</vt:lpstr>
      <vt:lpstr>Times New Roman</vt:lpstr>
      <vt:lpstr>Office Theme</vt:lpstr>
      <vt:lpstr>Review of AlGaAs Mirror Noise Scalings</vt:lpstr>
      <vt:lpstr>AlGaAs Cavity Measurements</vt:lpstr>
      <vt:lpstr>Convert to Single Mirror Displacement and Compare</vt:lpstr>
      <vt:lpstr>Temperature and Spot-size scaling for PTB+JILA polarization noise </vt:lpstr>
      <vt:lpstr>Intensity Dependence</vt:lpstr>
      <vt:lpstr>MIT cavity is close to  birefringence noise extrapolation at room temperature</vt:lpstr>
      <vt:lpstr>What about Global Noise?</vt:lpstr>
      <vt:lpstr>What about “Global Noise”?</vt:lpstr>
      <vt:lpstr>Is “Global Noise” Spacer Brownian Noise? </vt:lpstr>
      <vt:lpstr>Direct Upper Limits on AlGaAs Loss Angle</vt:lpstr>
      <vt:lpstr>Summary</vt:lpstr>
      <vt:lpstr>Additional Slides</vt:lpstr>
      <vt:lpstr>Spot size and frequency dependence for substrate thermal noises</vt:lpstr>
      <vt:lpstr>Spot size and frequency dependence for coating thermal noises</vt:lpstr>
      <vt:lpstr>Origin of polarization noise</vt:lpstr>
      <vt:lpstr>Best Polarization Noise Limit for A# set at MIT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AlGaAs Mirror Noise Scalings</dc:title>
  <dc:creator>Andri Gretarsson</dc:creator>
  <cp:lastModifiedBy>Andri Gretarsson</cp:lastModifiedBy>
  <cp:revision>146</cp:revision>
  <dcterms:created xsi:type="dcterms:W3CDTF">2024-05-21T15:14:01Z</dcterms:created>
  <dcterms:modified xsi:type="dcterms:W3CDTF">2024-07-07T20:45:13Z</dcterms:modified>
</cp:coreProperties>
</file>