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B Garamon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EBGaramond-bold.fntdata"/><Relationship Id="rId10" Type="http://schemas.openxmlformats.org/officeDocument/2006/relationships/slide" Target="slides/slide5.xml"/><Relationship Id="rId21" Type="http://schemas.openxmlformats.org/officeDocument/2006/relationships/font" Target="fonts/EBGaramond-regular.fntdata"/><Relationship Id="rId13" Type="http://schemas.openxmlformats.org/officeDocument/2006/relationships/slide" Target="slides/slide8.xml"/><Relationship Id="rId24" Type="http://schemas.openxmlformats.org/officeDocument/2006/relationships/font" Target="fonts/EBGaramond-boldItalic.fntdata"/><Relationship Id="rId12" Type="http://schemas.openxmlformats.org/officeDocument/2006/relationships/slide" Target="slides/slide7.xml"/><Relationship Id="rId23" Type="http://schemas.openxmlformats.org/officeDocument/2006/relationships/font" Target="fonts/EB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c0fcf6b0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c0fcf6b0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dd7d5d2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dd7d5d2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dd7d5d29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6dd7d5d29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3c0fcf6b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3c0fcf6b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75d561e83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75d561e83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3c0fcf6b0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3c0fcf6b0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dd7d5d2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dd7d5d2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c0fcf6b0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c0fcf6b0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5d561e83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5d561e83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c0fcf6b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c0fcf6b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c0fcf6b0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c0fcf6b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c0fcf6b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c0fcf6b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dd7d5d2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dd7d5d2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c0fcf6b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3c0fcf6b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Relationship Id="rId4" Type="http://schemas.openxmlformats.org/officeDocument/2006/relationships/image" Target="../media/image32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7" Type="http://schemas.openxmlformats.org/officeDocument/2006/relationships/image" Target="../media/image43.png"/><Relationship Id="rId8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g"/><Relationship Id="rId4" Type="http://schemas.openxmlformats.org/officeDocument/2006/relationships/image" Target="../media/image52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53.png"/><Relationship Id="rId5" Type="http://schemas.openxmlformats.org/officeDocument/2006/relationships/image" Target="../media/image48.png"/><Relationship Id="rId6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Relationship Id="rId4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31.png"/><Relationship Id="rId9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41.png"/><Relationship Id="rId9" Type="http://schemas.openxmlformats.org/officeDocument/2006/relationships/image" Target="../media/image35.png"/><Relationship Id="rId5" Type="http://schemas.openxmlformats.org/officeDocument/2006/relationships/image" Target="../media/image52.png"/><Relationship Id="rId6" Type="http://schemas.openxmlformats.org/officeDocument/2006/relationships/image" Target="../media/image26.png"/><Relationship Id="rId7" Type="http://schemas.openxmlformats.org/officeDocument/2006/relationships/image" Target="../media/image37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05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EB Garamond"/>
                <a:ea typeface="EB Garamond"/>
                <a:cs typeface="EB Garamond"/>
                <a:sym typeface="EB Garamond"/>
              </a:rPr>
              <a:t>Towards </a:t>
            </a:r>
            <a:r>
              <a:rPr lang="en" sz="5100">
                <a:latin typeface="EB Garamond"/>
                <a:ea typeface="EB Garamond"/>
                <a:cs typeface="EB Garamond"/>
                <a:sym typeface="EB Garamond"/>
              </a:rPr>
              <a:t>Testing Specific Theories Beyond General Relativity with LIGO</a:t>
            </a:r>
            <a:endParaRPr sz="5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1588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88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Natalie Malagon </a:t>
            </a:r>
            <a:endParaRPr sz="288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88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Mentor:  Ethan Payne</a:t>
            </a:r>
            <a:endParaRPr sz="288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485050" y="367050"/>
            <a:ext cx="8053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545100" y="4465800"/>
            <a:ext cx="8053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311700" y="868275"/>
            <a:ext cx="8624700" cy="3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782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 violated with          in [-2, 2] 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Chirp mass [10, 45] solar masses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2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Signal-to-noise ratio (SNR) &amp; </a:t>
            </a: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Frequency of innermost stable circular orbit (ISCO)</a:t>
            </a: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1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SNR &gt; 20</a:t>
            </a:r>
            <a:endParaRPr sz="3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1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&lt; f</a:t>
            </a:r>
            <a:r>
              <a:rPr baseline="-25000"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ISCO</a:t>
            </a: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1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Not buried with detector noise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1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Capture the upper limit of the inspiral phase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8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Overlap (O):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1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 &gt; 0.9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1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 and BGR waveforms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82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EB Garamond"/>
              <a:buChar char="-"/>
            </a:pPr>
            <a:r>
              <a:rPr lang="en" sz="172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Produce 10 injection parameters that don’t significantly deviate from GR</a:t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2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4">
            <a:alphaModFix/>
          </a:blip>
          <a:srcRect b="0" l="0" r="1941" t="0"/>
          <a:stretch/>
        </p:blipFill>
        <p:spPr>
          <a:xfrm>
            <a:off x="5845700" y="2162563"/>
            <a:ext cx="2461525" cy="7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362" y="3017700"/>
            <a:ext cx="3011500" cy="8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Generating Injections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5" name="Google Shape;2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6450" y="958963"/>
            <a:ext cx="335234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idx="1" type="body"/>
          </p:nvPr>
        </p:nvSpPr>
        <p:spPr>
          <a:xfrm>
            <a:off x="4574825" y="1070375"/>
            <a:ext cx="4053600" cy="41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Subset of jointly inferred astrophysical and deviation parameters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Vary all parameters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Correlation between           and 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Marginal distributions roughly converged to true parameters (orange)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   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 unconstrained (uniform distribution)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50" y="742625"/>
            <a:ext cx="4188575" cy="41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Results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4250" y="2393738"/>
            <a:ext cx="335234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6">
            <a:alphaModFix/>
          </a:blip>
          <a:srcRect b="10" l="23165" r="68784" t="0"/>
          <a:stretch/>
        </p:blipFill>
        <p:spPr>
          <a:xfrm rot="-5400000">
            <a:off x="221650" y="2594563"/>
            <a:ext cx="342001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6">
            <a:alphaModFix/>
          </a:blip>
          <a:srcRect b="10" l="32841" r="59108" t="0"/>
          <a:stretch/>
        </p:blipFill>
        <p:spPr>
          <a:xfrm rot="-5400000">
            <a:off x="221638" y="3286975"/>
            <a:ext cx="342001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6">
            <a:alphaModFix/>
          </a:blip>
          <a:srcRect b="10" l="42861" r="49088" t="0"/>
          <a:stretch/>
        </p:blipFill>
        <p:spPr>
          <a:xfrm rot="-5400000">
            <a:off x="221650" y="4070925"/>
            <a:ext cx="342000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6">
            <a:alphaModFix/>
          </a:blip>
          <a:srcRect b="8983" l="42861" r="49088" t="0"/>
          <a:stretch/>
        </p:blipFill>
        <p:spPr>
          <a:xfrm>
            <a:off x="3835975" y="4694150"/>
            <a:ext cx="342000" cy="2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6">
            <a:alphaModFix/>
          </a:blip>
          <a:srcRect b="15547" l="32841" r="59108" t="0"/>
          <a:stretch/>
        </p:blipFill>
        <p:spPr>
          <a:xfrm>
            <a:off x="3097125" y="4680850"/>
            <a:ext cx="342000" cy="2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6">
            <a:alphaModFix/>
          </a:blip>
          <a:srcRect b="15547" l="23165" r="68784" t="0"/>
          <a:stretch/>
        </p:blipFill>
        <p:spPr>
          <a:xfrm>
            <a:off x="2358275" y="4680850"/>
            <a:ext cx="342001" cy="2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7">
            <a:alphaModFix/>
          </a:blip>
          <a:srcRect b="-7773" l="25308" r="20508" t="-6369"/>
          <a:stretch/>
        </p:blipFill>
        <p:spPr>
          <a:xfrm>
            <a:off x="1685550" y="4694150"/>
            <a:ext cx="1187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7">
            <a:alphaModFix/>
          </a:blip>
          <a:srcRect b="0" l="25314" r="20502" t="0"/>
          <a:stretch/>
        </p:blipFill>
        <p:spPr>
          <a:xfrm rot="-5400000">
            <a:off x="333300" y="1859163"/>
            <a:ext cx="1187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/>
          <p:nvPr/>
        </p:nvSpPr>
        <p:spPr>
          <a:xfrm>
            <a:off x="767475" y="4733225"/>
            <a:ext cx="455100" cy="2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350" y="4672675"/>
            <a:ext cx="2571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6">
            <a:alphaModFix/>
          </a:blip>
          <a:srcRect b="15547" l="32841" r="59108" t="0"/>
          <a:stretch/>
        </p:blipFill>
        <p:spPr>
          <a:xfrm>
            <a:off x="7830850" y="2403475"/>
            <a:ext cx="342001" cy="2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6">
            <a:alphaModFix/>
          </a:blip>
          <a:srcRect b="8983" l="42861" r="49088" t="0"/>
          <a:stretch/>
        </p:blipFill>
        <p:spPr>
          <a:xfrm>
            <a:off x="5126525" y="3530325"/>
            <a:ext cx="342000" cy="2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idx="1" type="body"/>
          </p:nvPr>
        </p:nvSpPr>
        <p:spPr>
          <a:xfrm>
            <a:off x="168150" y="919500"/>
            <a:ext cx="3600600" cy="39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67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EB Garamond"/>
              <a:buChar char="-"/>
            </a:pPr>
            <a:r>
              <a:rPr lang="en" sz="17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Most information coming from  and  </a:t>
            </a:r>
            <a:endParaRPr sz="176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067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EB Garamond"/>
              <a:buChar char="-"/>
            </a:pPr>
            <a:r>
              <a:rPr lang="en" sz="17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Widths of marginal posterior distribution get wider the farther they are from the leading PCA parameters</a:t>
            </a:r>
            <a:endParaRPr sz="176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067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EB Garamond"/>
              <a:buChar char="-"/>
            </a:pPr>
            <a:r>
              <a:rPr lang="en" sz="17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Consistently peaking at GR value except for the leading PCA parameter               due to          dominating</a:t>
            </a:r>
            <a:endParaRPr sz="176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0677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EB Garamond"/>
              <a:buChar char="-"/>
            </a:pPr>
            <a:r>
              <a:rPr lang="en" sz="17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Generally removed correlations between parameters (as expected)</a:t>
            </a:r>
            <a:endParaRPr sz="176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76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59">
              <a:solidFill>
                <a:schemeClr val="dk1"/>
              </a:solidFill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400" y="202703"/>
            <a:ext cx="4738127" cy="4738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PCA Results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4395600" y="4822250"/>
            <a:ext cx="4609500" cy="29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24"/>
          <p:cNvPicPr preferRelativeResize="0"/>
          <p:nvPr/>
        </p:nvPicPr>
        <p:blipFill rotWithShape="1">
          <a:blip r:embed="rId5">
            <a:alphaModFix/>
          </a:blip>
          <a:srcRect b="10" l="4151" r="88750" t="0"/>
          <a:stretch/>
        </p:blipFill>
        <p:spPr>
          <a:xfrm>
            <a:off x="4532425" y="4810550"/>
            <a:ext cx="301525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5">
            <a:alphaModFix/>
          </a:blip>
          <a:srcRect b="10" l="12915" r="79034" t="0"/>
          <a:stretch/>
        </p:blipFill>
        <p:spPr>
          <a:xfrm>
            <a:off x="5034700" y="4810550"/>
            <a:ext cx="342000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5">
            <a:alphaModFix/>
          </a:blip>
          <a:srcRect b="10" l="23165" r="68784" t="0"/>
          <a:stretch/>
        </p:blipFill>
        <p:spPr>
          <a:xfrm>
            <a:off x="5519400" y="4810550"/>
            <a:ext cx="342000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5">
            <a:alphaModFix/>
          </a:blip>
          <a:srcRect b="10" l="42861" r="49088" t="0"/>
          <a:stretch/>
        </p:blipFill>
        <p:spPr>
          <a:xfrm>
            <a:off x="6530463" y="4798850"/>
            <a:ext cx="342001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5">
            <a:alphaModFix/>
          </a:blip>
          <a:srcRect b="10" l="53014" r="36974" t="0"/>
          <a:stretch/>
        </p:blipFill>
        <p:spPr>
          <a:xfrm>
            <a:off x="6973500" y="4798850"/>
            <a:ext cx="425325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5">
            <a:alphaModFix/>
          </a:blip>
          <a:srcRect b="0" l="64912" r="27036" t="0"/>
          <a:stretch/>
        </p:blipFill>
        <p:spPr>
          <a:xfrm>
            <a:off x="7541525" y="4798838"/>
            <a:ext cx="342001" cy="2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5">
            <a:alphaModFix/>
          </a:blip>
          <a:srcRect b="10" l="74474" r="14582" t="0"/>
          <a:stretch/>
        </p:blipFill>
        <p:spPr>
          <a:xfrm>
            <a:off x="7942900" y="4798850"/>
            <a:ext cx="464900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/>
          <p:cNvPicPr preferRelativeResize="0"/>
          <p:nvPr/>
        </p:nvPicPr>
        <p:blipFill rotWithShape="1">
          <a:blip r:embed="rId5">
            <a:alphaModFix/>
          </a:blip>
          <a:srcRect b="10" l="87551" r="4398" t="0"/>
          <a:stretch/>
        </p:blipFill>
        <p:spPr>
          <a:xfrm>
            <a:off x="8467175" y="4810550"/>
            <a:ext cx="342001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5">
            <a:alphaModFix/>
          </a:blip>
          <a:srcRect b="10" l="32841" r="59108" t="0"/>
          <a:stretch/>
        </p:blipFill>
        <p:spPr>
          <a:xfrm>
            <a:off x="6024938" y="4810550"/>
            <a:ext cx="342000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6">
            <a:alphaModFix/>
          </a:blip>
          <a:srcRect b="0" l="10666" r="0" t="12838"/>
          <a:stretch/>
        </p:blipFill>
        <p:spPr>
          <a:xfrm>
            <a:off x="4532425" y="4818163"/>
            <a:ext cx="4472700" cy="25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6">
            <a:alphaModFix/>
          </a:blip>
          <a:srcRect b="24397" l="69678" r="20164" t="12835"/>
          <a:stretch/>
        </p:blipFill>
        <p:spPr>
          <a:xfrm rot="-5400000">
            <a:off x="3957288" y="3408050"/>
            <a:ext cx="508576" cy="1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6">
            <a:alphaModFix/>
          </a:blip>
          <a:srcRect b="31678" l="79264" r="10576" t="12843"/>
          <a:stretch/>
        </p:blipFill>
        <p:spPr>
          <a:xfrm rot="-5400000">
            <a:off x="3957287" y="3997925"/>
            <a:ext cx="5086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6">
            <a:alphaModFix/>
          </a:blip>
          <a:srcRect b="0" l="88933" r="0" t="12846"/>
          <a:stretch/>
        </p:blipFill>
        <p:spPr>
          <a:xfrm rot="-5400000">
            <a:off x="3980550" y="4482399"/>
            <a:ext cx="554049" cy="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6">
            <a:alphaModFix/>
          </a:blip>
          <a:srcRect b="0" l="20140" r="69509" t="12846"/>
          <a:stretch/>
        </p:blipFill>
        <p:spPr>
          <a:xfrm rot="-5400000">
            <a:off x="3998500" y="895200"/>
            <a:ext cx="518200" cy="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6">
            <a:alphaModFix/>
          </a:blip>
          <a:srcRect b="0" l="50040" r="40673" t="12846"/>
          <a:stretch/>
        </p:blipFill>
        <p:spPr>
          <a:xfrm rot="-5400000">
            <a:off x="4025150" y="2367437"/>
            <a:ext cx="464899" cy="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6">
            <a:alphaModFix/>
          </a:blip>
          <a:srcRect b="0" l="59512" r="30138" t="12846"/>
          <a:stretch/>
        </p:blipFill>
        <p:spPr>
          <a:xfrm rot="-5400000">
            <a:off x="3998505" y="2886137"/>
            <a:ext cx="518174" cy="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6">
            <a:alphaModFix/>
          </a:blip>
          <a:srcRect b="8" l="39896" r="49753" t="12837"/>
          <a:stretch/>
        </p:blipFill>
        <p:spPr>
          <a:xfrm rot="-5400000">
            <a:off x="3988550" y="1890675"/>
            <a:ext cx="518201" cy="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6">
            <a:alphaModFix/>
          </a:blip>
          <a:srcRect b="0" l="29760" r="59889" t="12846"/>
          <a:stretch/>
        </p:blipFill>
        <p:spPr>
          <a:xfrm rot="-5400000">
            <a:off x="3988575" y="1378075"/>
            <a:ext cx="518174" cy="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6">
            <a:alphaModFix/>
          </a:blip>
          <a:srcRect b="0" l="20140" r="69509" t="12846"/>
          <a:stretch/>
        </p:blipFill>
        <p:spPr>
          <a:xfrm>
            <a:off x="1081800" y="1358750"/>
            <a:ext cx="595906" cy="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6">
            <a:alphaModFix/>
          </a:blip>
          <a:srcRect b="26199" l="10666" r="79022" t="12843"/>
          <a:stretch/>
        </p:blipFill>
        <p:spPr>
          <a:xfrm>
            <a:off x="1620248" y="3479289"/>
            <a:ext cx="595901" cy="20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0425" y="3448425"/>
            <a:ext cx="335234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/>
          <p:cNvPicPr preferRelativeResize="0"/>
          <p:nvPr/>
        </p:nvPicPr>
        <p:blipFill rotWithShape="1">
          <a:blip r:embed="rId6">
            <a:alphaModFix/>
          </a:blip>
          <a:srcRect b="16801" l="10666" r="79443" t="12840"/>
          <a:stretch/>
        </p:blipFill>
        <p:spPr>
          <a:xfrm>
            <a:off x="3463025" y="1075098"/>
            <a:ext cx="495176" cy="2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/>
          <p:nvPr>
            <p:ph idx="12" type="sldNum"/>
          </p:nvPr>
        </p:nvSpPr>
        <p:spPr>
          <a:xfrm>
            <a:off x="-165217" y="4617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>
            <p:ph idx="1" type="body"/>
          </p:nvPr>
        </p:nvSpPr>
        <p:spPr>
          <a:xfrm>
            <a:off x="311700" y="907100"/>
            <a:ext cx="8520600" cy="3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-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Applying hybrid sampling and PCA to real events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-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GW150914, GW170104, &amp; GW170814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-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Found a bug in the hybrid sampling code :(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-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Use set of deviation parameter posteriors from individual events with a h</a:t>
            </a: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ierarchical model to constrain </a:t>
            </a: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theories of gravity</a:t>
            </a: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-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Ultimately resulting in constraining the bounds on the coupling coefficients that characterize these specific theories via parameterized post-Einsteinian (PPE) framework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-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Ex. Einstein-dilaton Gauss-Bonnet (EdGB) theories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4" name="Google Shape;284;p25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Next Steps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650" y="4095375"/>
            <a:ext cx="3543300" cy="51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5"/>
          <p:cNvCxnSpPr/>
          <p:nvPr/>
        </p:nvCxnSpPr>
        <p:spPr>
          <a:xfrm rot="10800000">
            <a:off x="3178450" y="4568825"/>
            <a:ext cx="3900" cy="387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>
            <p:ph idx="1" type="body"/>
          </p:nvPr>
        </p:nvSpPr>
        <p:spPr>
          <a:xfrm>
            <a:off x="262725" y="757875"/>
            <a:ext cx="8569500" cy="24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n" sz="182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Goal is to constrain BGR theories</a:t>
            </a:r>
            <a:endParaRPr sz="182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45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6"/>
              <a:buFont typeface="EB Garamond"/>
              <a:buChar char="-"/>
            </a:pPr>
            <a:r>
              <a:rPr lang="en" sz="182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Applied hybrid sampling to all possible deviation parameters in the inspiral of BBHs </a:t>
            </a:r>
            <a:endParaRPr sz="182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45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6"/>
              <a:buFont typeface="EB Garamond"/>
              <a:buChar char="-"/>
            </a:pPr>
            <a:r>
              <a:rPr lang="en" sz="182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Mapping onto PCA parameters resulted in learning correlations</a:t>
            </a:r>
            <a:endParaRPr sz="182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453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6"/>
              <a:buFont typeface="EB Garamond"/>
              <a:buChar char="-"/>
            </a:pPr>
            <a:r>
              <a:rPr lang="en" sz="182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Next step is to apply hybrid sampling to real events</a:t>
            </a:r>
            <a:endParaRPr sz="182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2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3" name="Google Shape;293;p26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Conclusions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4" name="Google Shape;29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130" y="2291575"/>
            <a:ext cx="2707768" cy="264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 b="10" l="23165" r="68784" t="0"/>
          <a:stretch/>
        </p:blipFill>
        <p:spPr>
          <a:xfrm rot="-5400000">
            <a:off x="1417454" y="3457964"/>
            <a:ext cx="215821" cy="19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5">
            <a:alphaModFix/>
          </a:blip>
          <a:srcRect b="10" l="32841" r="59108" t="0"/>
          <a:stretch/>
        </p:blipFill>
        <p:spPr>
          <a:xfrm rot="-5400000">
            <a:off x="1417446" y="3894913"/>
            <a:ext cx="215821" cy="19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5">
            <a:alphaModFix/>
          </a:blip>
          <a:srcRect b="10" l="42861" r="49088" t="0"/>
          <a:stretch/>
        </p:blipFill>
        <p:spPr>
          <a:xfrm rot="-5400000">
            <a:off x="1417454" y="4389628"/>
            <a:ext cx="215821" cy="19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5">
            <a:alphaModFix/>
          </a:blip>
          <a:srcRect b="8983" l="42861" r="49088" t="0"/>
          <a:stretch/>
        </p:blipFill>
        <p:spPr>
          <a:xfrm>
            <a:off x="3751357" y="4785201"/>
            <a:ext cx="221092" cy="17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5">
            <a:alphaModFix/>
          </a:blip>
          <a:srcRect b="15547" l="32841" r="59108" t="0"/>
          <a:stretch/>
        </p:blipFill>
        <p:spPr>
          <a:xfrm>
            <a:off x="3273716" y="4776808"/>
            <a:ext cx="221092" cy="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5">
            <a:alphaModFix/>
          </a:blip>
          <a:srcRect b="15547" l="23165" r="68784" t="0"/>
          <a:stretch/>
        </p:blipFill>
        <p:spPr>
          <a:xfrm>
            <a:off x="2796074" y="4776808"/>
            <a:ext cx="221092" cy="1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6">
            <a:alphaModFix/>
          </a:blip>
          <a:srcRect b="-7773" l="25308" r="20508" t="-6369"/>
          <a:stretch/>
        </p:blipFill>
        <p:spPr>
          <a:xfrm>
            <a:off x="2361180" y="4785201"/>
            <a:ext cx="76736" cy="18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6">
            <a:alphaModFix/>
          </a:blip>
          <a:srcRect b="0" l="25314" r="20502" t="0"/>
          <a:stretch/>
        </p:blipFill>
        <p:spPr>
          <a:xfrm rot="-5400000">
            <a:off x="1487911" y="2993969"/>
            <a:ext cx="74906" cy="18472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6"/>
          <p:cNvSpPr/>
          <p:nvPr/>
        </p:nvSpPr>
        <p:spPr>
          <a:xfrm>
            <a:off x="1767676" y="4809860"/>
            <a:ext cx="294000" cy="1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36767" y="4771649"/>
            <a:ext cx="166255" cy="16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8">
            <a:alphaModFix/>
          </a:blip>
          <a:srcRect b="0" l="873" r="1030" t="0"/>
          <a:stretch/>
        </p:blipFill>
        <p:spPr>
          <a:xfrm>
            <a:off x="4934400" y="2507418"/>
            <a:ext cx="3695099" cy="242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Acknowledgements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1946850" y="2826525"/>
            <a:ext cx="52503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Special thank you to </a:t>
            </a:r>
            <a:r>
              <a:rPr lang="en" sz="2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Ethan, Alan, &amp; friends!</a:t>
            </a:r>
            <a:endParaRPr sz="2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File:NSF logo.png - Wikimedia Commons" id="313" name="Google Shape;3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150" y="858250"/>
            <a:ext cx="1503125" cy="15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5">
            <a:alphaModFix/>
          </a:blip>
          <a:srcRect b="0" l="0" r="0" t="2152"/>
          <a:stretch/>
        </p:blipFill>
        <p:spPr>
          <a:xfrm>
            <a:off x="60125" y="858250"/>
            <a:ext cx="2323651" cy="1648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altech Logo.svg - Wikimedia Commons" id="315" name="Google Shape;31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2138" y="3881706"/>
            <a:ext cx="3159814" cy="75879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/>
          <p:nvPr/>
        </p:nvSpPr>
        <p:spPr>
          <a:xfrm>
            <a:off x="2585700" y="1084350"/>
            <a:ext cx="39726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Thank you to the LIGO Laboratory, Caltech Student-Faculty Program, and the National Science Foundation.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7" name="Google Shape;31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108475" y="1194700"/>
            <a:ext cx="7966800" cy="43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B Garamond"/>
              <a:buChar char="-"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Test general </a:t>
            </a: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relativity</a:t>
            </a: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(GR) in the strong-field regime </a:t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B Garamond"/>
              <a:buChar char="-"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With ensembles of binary merger events</a:t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B Garamond"/>
              <a:buChar char="-"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Observations have been consistent with GR to date</a:t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B Garamond"/>
              <a:buChar char="-"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Multiple theories predict deviations from GR </a:t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B Garamond"/>
              <a:buChar char="-"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Move towards constraining beyond GR (BGR) theories </a:t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B Garamond"/>
              <a:buChar char="-"/>
            </a:pPr>
            <a:r>
              <a:rPr lang="en" sz="2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Map the bounds of their coupling coefficients</a:t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Motivation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Motivation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-151775" y="1057300"/>
            <a:ext cx="1932600" cy="3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Well described by post-Newtonian formalism (PN)</a:t>
            </a:r>
            <a:endParaRPr sz="126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5"/>
          <p:cNvSpPr/>
          <p:nvPr/>
        </p:nvSpPr>
        <p:spPr>
          <a:xfrm rot="-5400000">
            <a:off x="7565250" y="1121950"/>
            <a:ext cx="346800" cy="882600"/>
          </a:xfrm>
          <a:prstGeom prst="rightBrace">
            <a:avLst>
              <a:gd fmla="val 0" name="adj1"/>
              <a:gd fmla="val 87397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rot="-5400000">
            <a:off x="4273950" y="-617325"/>
            <a:ext cx="381600" cy="4299000"/>
          </a:xfrm>
          <a:prstGeom prst="rightBrace">
            <a:avLst>
              <a:gd fmla="val 0" name="adj1"/>
              <a:gd fmla="val 17205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5542725" y="716213"/>
            <a:ext cx="2486700" cy="4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Merger: </a:t>
            </a:r>
            <a:r>
              <a:rPr lang="en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lack of knowledge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5" name="Google Shape;75;p15"/>
          <p:cNvSpPr/>
          <p:nvPr/>
        </p:nvSpPr>
        <p:spPr>
          <a:xfrm rot="-5400000">
            <a:off x="6742650" y="1092075"/>
            <a:ext cx="426300" cy="683100"/>
          </a:xfrm>
          <a:prstGeom prst="rightBrace">
            <a:avLst>
              <a:gd fmla="val 0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733975" y="633350"/>
            <a:ext cx="10455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B Garamond"/>
                <a:ea typeface="EB Garamond"/>
                <a:cs typeface="EB Garamond"/>
                <a:sym typeface="EB Garamond"/>
              </a:rPr>
              <a:t>Inspiral </a:t>
            </a:r>
            <a:endParaRPr sz="17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603050" y="926150"/>
            <a:ext cx="12615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Ringdown:</a:t>
            </a:r>
            <a:endParaRPr sz="13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725" y="1936523"/>
            <a:ext cx="6733576" cy="22159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7954076" y="1764900"/>
            <a:ext cx="13524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Involves even more parameters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090050" y="4833225"/>
            <a:ext cx="49311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Image Source: https://www.soundsofspacetime.org/detection.html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80750" y="1069225"/>
            <a:ext cx="2146800" cy="4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PN coefficients are measurable parameters of the waveform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Motivation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b="0" l="873" r="1030" t="0"/>
          <a:stretch/>
        </p:blipFill>
        <p:spPr>
          <a:xfrm>
            <a:off x="2255700" y="768650"/>
            <a:ext cx="6260901" cy="4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4401350" y="4395325"/>
            <a:ext cx="783300" cy="267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925675"/>
            <a:ext cx="8520600" cy="1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3771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-"/>
            </a:pPr>
            <a:r>
              <a:rPr lang="en" sz="6873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PN parameterization of the phase evolution during the inspiral phase of the GR waveform in the frequency domain:</a:t>
            </a:r>
            <a:endParaRPr sz="6873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35588"/>
              <a:buNone/>
            </a:pPr>
            <a:r>
              <a:t/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35588"/>
              <a:buNone/>
            </a:pPr>
            <a:r>
              <a:t/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35588"/>
              <a:buNone/>
            </a:pPr>
            <a:r>
              <a:t/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Post-Newtonian formalism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100" y="1663975"/>
            <a:ext cx="5540151" cy="6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b="0" l="0" r="0" t="26594"/>
          <a:stretch/>
        </p:blipFill>
        <p:spPr>
          <a:xfrm>
            <a:off x="901075" y="3149374"/>
            <a:ext cx="825000" cy="28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575" y="3501537"/>
            <a:ext cx="279706" cy="2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8077" y="3501538"/>
            <a:ext cx="329921" cy="22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 rot="10800000">
            <a:off x="2799450" y="2142500"/>
            <a:ext cx="0" cy="3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/>
          <p:nvPr/>
        </p:nvCxnSpPr>
        <p:spPr>
          <a:xfrm rot="10800000">
            <a:off x="3183275" y="2142500"/>
            <a:ext cx="0" cy="3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/>
          <p:nvPr/>
        </p:nvCxnSpPr>
        <p:spPr>
          <a:xfrm rot="10800000">
            <a:off x="4910825" y="2321475"/>
            <a:ext cx="0" cy="3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/>
          <p:nvPr/>
        </p:nvCxnSpPr>
        <p:spPr>
          <a:xfrm rot="10800000">
            <a:off x="5473800" y="2250750"/>
            <a:ext cx="0" cy="3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/>
          <p:nvPr/>
        </p:nvCxnSpPr>
        <p:spPr>
          <a:xfrm rot="10800000">
            <a:off x="5954675" y="2250750"/>
            <a:ext cx="0" cy="3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5" name="Google Shape;105;p17"/>
          <p:cNvPicPr preferRelativeResize="0"/>
          <p:nvPr/>
        </p:nvPicPr>
        <p:blipFill rotWithShape="1">
          <a:blip r:embed="rId8">
            <a:alphaModFix/>
          </a:blip>
          <a:srcRect b="0" l="18473" r="0" t="14937"/>
          <a:stretch/>
        </p:blipFill>
        <p:spPr>
          <a:xfrm>
            <a:off x="901068" y="2885237"/>
            <a:ext cx="164707" cy="2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8075" y="2885219"/>
            <a:ext cx="207350" cy="22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11700" y="2773765"/>
            <a:ext cx="6881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B Garamond"/>
              <a:buChar char="-"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and          are the time and phase when the BBHs coalesce</a:t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311700" y="3031625"/>
            <a:ext cx="537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B Garamond"/>
              <a:buChar char="-"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is the symmetric mass ratio of the system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311700" y="3377563"/>
            <a:ext cx="79023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B Garamond"/>
              <a:buChar char="-"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    and            are the PN phasing coefficients</a:t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B Garamond"/>
              <a:buChar char="-"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Depend on the intrinsic parameters of the source (mass/spins of the component BHs)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11700" y="4330575"/>
            <a:ext cx="7182900" cy="17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B Garamond"/>
              <a:buChar char="-"/>
            </a:pPr>
            <a:r>
              <a:rPr lang="en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IMRPhenomPv2 = phenomenological waveform model in frequency-domain </a:t>
            </a:r>
            <a:endParaRPr sz="17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059375"/>
            <a:ext cx="8520600" cy="3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arameters (PN phasing coefficients) that encapsulate possible deviations of a waveform from GR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Current tests of GR use a single deviation parameter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-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Difficult to map this information to specific theories &amp; test them over ensembles of events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We want generic, 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“theory-agnostic”</a:t>
            </a: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deviation parameters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Multi-parameter Test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5249" y="3208375"/>
            <a:ext cx="6298199" cy="16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5905150" y="4848675"/>
            <a:ext cx="24828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Abbott et al. (2021) 2112.06861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5">
            <a:alphaModFix/>
          </a:blip>
          <a:srcRect b="14390" l="0" r="0" t="0"/>
          <a:stretch/>
        </p:blipFill>
        <p:spPr>
          <a:xfrm>
            <a:off x="2908842" y="1606100"/>
            <a:ext cx="4113683" cy="2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Methods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022725"/>
            <a:ext cx="8520600" cy="3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Parameter estimation to the inspiral phase of BBH merger events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7579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6"/>
              <a:buFont typeface="EB Garamond"/>
              <a:buChar char="-"/>
            </a:pPr>
            <a:r>
              <a:rPr lang="en" sz="1716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15 source parameters &amp; 10 PN deviation parameters</a:t>
            </a:r>
            <a:endParaRPr sz="1716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Each        represents the fractional deviation from the GR PN phasing coefficient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500" y="2951975"/>
            <a:ext cx="21258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8325" y="2137425"/>
            <a:ext cx="2109525" cy="4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1425" y="3491600"/>
            <a:ext cx="2741150" cy="14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3877800" y="1851350"/>
            <a:ext cx="10080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Likelihood</a:t>
            </a:r>
            <a:endParaRPr b="1" sz="1200"/>
          </a:p>
        </p:txBody>
      </p:sp>
      <p:sp>
        <p:nvSpPr>
          <p:cNvPr id="132" name="Google Shape;132;p19"/>
          <p:cNvSpPr txBox="1"/>
          <p:nvPr/>
        </p:nvSpPr>
        <p:spPr>
          <a:xfrm>
            <a:off x="4246700" y="2474700"/>
            <a:ext cx="13884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Evidence</a:t>
            </a:r>
            <a:endParaRPr b="1" sz="1200"/>
          </a:p>
        </p:txBody>
      </p:sp>
      <p:sp>
        <p:nvSpPr>
          <p:cNvPr id="133" name="Google Shape;133;p19"/>
          <p:cNvSpPr txBox="1"/>
          <p:nvPr/>
        </p:nvSpPr>
        <p:spPr>
          <a:xfrm>
            <a:off x="3107600" y="1955250"/>
            <a:ext cx="13884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Posterior</a:t>
            </a:r>
            <a:endParaRPr b="1" sz="1200"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785550" y="1851350"/>
            <a:ext cx="13884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Prior</a:t>
            </a:r>
            <a:endParaRPr b="1" sz="1200"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8792" y="3221800"/>
            <a:ext cx="1330600" cy="2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201000" y="4473150"/>
            <a:ext cx="45063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2">
                <a:solidFill>
                  <a:schemeClr val="dk1"/>
                </a:solidFill>
                <a:highlight>
                  <a:srgbClr val="F7B16B"/>
                </a:highlight>
                <a:latin typeface="EB Garamond"/>
                <a:ea typeface="EB Garamond"/>
                <a:cs typeface="EB Garamond"/>
                <a:sym typeface="EB Garamond"/>
              </a:rPr>
              <a:t>TLDR: </a:t>
            </a:r>
            <a:r>
              <a:rPr lang="en" sz="1552">
                <a:solidFill>
                  <a:schemeClr val="dk1"/>
                </a:solidFill>
                <a:highlight>
                  <a:srgbClr val="F7B16B"/>
                </a:highlight>
                <a:latin typeface="EB Garamond"/>
                <a:ea typeface="EB Garamond"/>
                <a:cs typeface="EB Garamond"/>
                <a:sym typeface="EB Garamond"/>
              </a:rPr>
              <a:t>Allows us to explore degenerate parameter spaces</a:t>
            </a:r>
            <a:endParaRPr sz="1552">
              <a:solidFill>
                <a:schemeClr val="dk1"/>
              </a:solidFill>
              <a:highlight>
                <a:srgbClr val="F7B16B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59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1111075" y="1010750"/>
            <a:ext cx="1263000" cy="677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228675" y="1047038"/>
            <a:ext cx="1027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Nested Sampling</a:t>
            </a:r>
            <a:endParaRPr b="1"/>
          </a:p>
        </p:txBody>
      </p:sp>
      <p:cxnSp>
        <p:nvCxnSpPr>
          <p:cNvPr id="144" name="Google Shape;144;p20"/>
          <p:cNvCxnSpPr>
            <a:stCxn id="142" idx="3"/>
            <a:endCxn id="145" idx="1"/>
          </p:cNvCxnSpPr>
          <p:nvPr/>
        </p:nvCxnSpPr>
        <p:spPr>
          <a:xfrm>
            <a:off x="2374075" y="1349300"/>
            <a:ext cx="2197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0"/>
          <p:cNvSpPr/>
          <p:nvPr/>
        </p:nvSpPr>
        <p:spPr>
          <a:xfrm>
            <a:off x="4572000" y="929900"/>
            <a:ext cx="1263000" cy="838800"/>
          </a:xfrm>
          <a:prstGeom prst="roundRect">
            <a:avLst>
              <a:gd fmla="val 16667" name="adj"/>
            </a:avLst>
          </a:prstGeom>
          <a:solidFill>
            <a:srgbClr val="7EB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627500" y="929900"/>
            <a:ext cx="115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Parallel- tempered MCMC</a:t>
            </a:r>
            <a:endParaRPr b="1"/>
          </a:p>
        </p:txBody>
      </p:sp>
      <p:sp>
        <p:nvSpPr>
          <p:cNvPr id="147" name="Google Shape;147;p20"/>
          <p:cNvSpPr txBox="1"/>
          <p:nvPr/>
        </p:nvSpPr>
        <p:spPr>
          <a:xfrm>
            <a:off x="3035188" y="1010750"/>
            <a:ext cx="7581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seeds</a:t>
            </a:r>
            <a:endParaRPr b="1"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Hybrid Sampling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49" name="Google Shape;149;p20"/>
          <p:cNvCxnSpPr/>
          <p:nvPr/>
        </p:nvCxnSpPr>
        <p:spPr>
          <a:xfrm flipH="1" rot="10800000">
            <a:off x="5835000" y="1341500"/>
            <a:ext cx="1634100" cy="7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0"/>
          <p:cNvSpPr/>
          <p:nvPr/>
        </p:nvSpPr>
        <p:spPr>
          <a:xfrm>
            <a:off x="7459525" y="837050"/>
            <a:ext cx="1027800" cy="1351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44469" l="1360" r="85862" t="17649"/>
          <a:stretch/>
        </p:blipFill>
        <p:spPr>
          <a:xfrm>
            <a:off x="1363525" y="2300425"/>
            <a:ext cx="758099" cy="7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7397425" y="837050"/>
            <a:ext cx="1152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Posteriors</a:t>
            </a:r>
            <a:endParaRPr b="1"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4600" y="1181965"/>
            <a:ext cx="904900" cy="936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 rot="-5400000">
            <a:off x="1633825" y="1136450"/>
            <a:ext cx="217500" cy="1482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rot="-5400000">
            <a:off x="5094750" y="1237475"/>
            <a:ext cx="217500" cy="1482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6118513" y="1010750"/>
            <a:ext cx="11520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explores</a:t>
            </a:r>
            <a:endParaRPr b="1"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b="0" l="31747" r="50931" t="47210"/>
          <a:stretch/>
        </p:blipFill>
        <p:spPr>
          <a:xfrm>
            <a:off x="152550" y="3383150"/>
            <a:ext cx="1027800" cy="105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0"/>
          <p:cNvCxnSpPr/>
          <p:nvPr/>
        </p:nvCxnSpPr>
        <p:spPr>
          <a:xfrm flipH="1">
            <a:off x="530750" y="2482725"/>
            <a:ext cx="774900" cy="504600"/>
          </a:xfrm>
          <a:prstGeom prst="bentConnector3">
            <a:avLst>
              <a:gd fmla="val 99564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0"/>
          <p:cNvSpPr/>
          <p:nvPr/>
        </p:nvSpPr>
        <p:spPr>
          <a:xfrm>
            <a:off x="108900" y="4220350"/>
            <a:ext cx="136800" cy="3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6">
            <a:alphaModFix/>
          </a:blip>
          <a:srcRect b="0" l="0" r="2085" t="0"/>
          <a:stretch/>
        </p:blipFill>
        <p:spPr>
          <a:xfrm>
            <a:off x="6118525" y="4357091"/>
            <a:ext cx="1482000" cy="49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7">
            <a:alphaModFix/>
          </a:blip>
          <a:srcRect b="0" l="0" r="0" t="5455"/>
          <a:stretch/>
        </p:blipFill>
        <p:spPr>
          <a:xfrm>
            <a:off x="4784100" y="2409988"/>
            <a:ext cx="838800" cy="8044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0"/>
          <p:cNvCxnSpPr/>
          <p:nvPr/>
        </p:nvCxnSpPr>
        <p:spPr>
          <a:xfrm flipH="1" rot="10800000">
            <a:off x="3855600" y="2664850"/>
            <a:ext cx="771900" cy="395700"/>
          </a:xfrm>
          <a:prstGeom prst="bentConnector3">
            <a:avLst>
              <a:gd fmla="val 57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3" name="Google Shape;163;p20"/>
          <p:cNvSpPr txBox="1"/>
          <p:nvPr/>
        </p:nvSpPr>
        <p:spPr>
          <a:xfrm>
            <a:off x="4627501" y="3217050"/>
            <a:ext cx="1263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</a:t>
            </a:r>
            <a:r>
              <a:rPr b="1" lang="en" sz="1000"/>
              <a:t>everal Markov chains in parallel</a:t>
            </a:r>
            <a:endParaRPr b="1" sz="1000"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1425" y="3658704"/>
            <a:ext cx="1263000" cy="1203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0"/>
          <p:cNvCxnSpPr>
            <a:stCxn id="164" idx="3"/>
          </p:cNvCxnSpPr>
          <p:nvPr/>
        </p:nvCxnSpPr>
        <p:spPr>
          <a:xfrm flipH="1" rot="10800000">
            <a:off x="6044425" y="4247364"/>
            <a:ext cx="942900" cy="12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20"/>
          <p:cNvSpPr txBox="1"/>
          <p:nvPr/>
        </p:nvSpPr>
        <p:spPr>
          <a:xfrm>
            <a:off x="6020551" y="3383138"/>
            <a:ext cx="1263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Explores posteriors at different temperatures</a:t>
            </a:r>
            <a:endParaRPr b="1" sz="1000"/>
          </a:p>
        </p:txBody>
      </p:sp>
      <p:cxnSp>
        <p:nvCxnSpPr>
          <p:cNvPr id="167" name="Google Shape;167;p20"/>
          <p:cNvCxnSpPr>
            <a:stCxn id="168" idx="0"/>
          </p:cNvCxnSpPr>
          <p:nvPr/>
        </p:nvCxnSpPr>
        <p:spPr>
          <a:xfrm rot="10800000">
            <a:off x="7973425" y="2285350"/>
            <a:ext cx="0" cy="67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0"/>
          <p:cNvSpPr txBox="1"/>
          <p:nvPr/>
        </p:nvSpPr>
        <p:spPr>
          <a:xfrm>
            <a:off x="5430350" y="4861825"/>
            <a:ext cx="36249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Speagle (2020) 1904.02180, Wolfe et al. (2022) 2208.12872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3408276" y="3033825"/>
            <a:ext cx="1263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Combine weighted samples</a:t>
            </a:r>
            <a:endParaRPr b="1" sz="1000">
              <a:highlight>
                <a:schemeClr val="lt1"/>
              </a:highlight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1651850" y="3076200"/>
            <a:ext cx="1027800" cy="3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108900" y="3076200"/>
            <a:ext cx="1027800" cy="3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1518589" y="3015000"/>
            <a:ext cx="1263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Iteratively s</a:t>
            </a:r>
            <a:r>
              <a:rPr b="1" lang="en" sz="1000">
                <a:highlight>
                  <a:schemeClr val="lt1"/>
                </a:highlight>
              </a:rPr>
              <a:t>ample from each slice    </a:t>
            </a:r>
            <a:endParaRPr b="1" sz="1000">
              <a:highlight>
                <a:schemeClr val="lt1"/>
              </a:highlight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0" y="2861875"/>
            <a:ext cx="1098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Iteratively break into nested slices</a:t>
            </a:r>
            <a:endParaRPr b="1" sz="1000">
              <a:highlight>
                <a:schemeClr val="lt1"/>
              </a:highlight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4817546" y="1976125"/>
            <a:ext cx="7719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Sample directly    </a:t>
            </a:r>
            <a:endParaRPr b="1" sz="1000">
              <a:highlight>
                <a:schemeClr val="lt1"/>
              </a:highlight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356625" y="1986200"/>
            <a:ext cx="771900" cy="24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1111075" y="1854641"/>
            <a:ext cx="12630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Unknown posterior</a:t>
            </a:r>
            <a:endParaRPr b="1" sz="1000">
              <a:highlight>
                <a:schemeClr val="lt1"/>
              </a:highlight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9">
            <a:alphaModFix/>
          </a:blip>
          <a:srcRect b="0" l="3772" r="3772" t="5204"/>
          <a:stretch/>
        </p:blipFill>
        <p:spPr>
          <a:xfrm>
            <a:off x="6981550" y="2901800"/>
            <a:ext cx="2111675" cy="14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600" y="1181974"/>
            <a:ext cx="904901" cy="9393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 b="0" l="48888" r="23571" t="48778"/>
          <a:stretch/>
        </p:blipFill>
        <p:spPr>
          <a:xfrm>
            <a:off x="1180350" y="3429950"/>
            <a:ext cx="1634100" cy="10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3723275" y="-763900"/>
            <a:ext cx="1027800" cy="3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3614375" y="-978225"/>
            <a:ext cx="1098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Iteratively break into nested slices</a:t>
            </a:r>
            <a:endParaRPr b="1" sz="1000">
              <a:highlight>
                <a:schemeClr val="lt1"/>
              </a:highlight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b="7382" l="75869" r="921" t="56604"/>
          <a:stretch/>
        </p:blipFill>
        <p:spPr>
          <a:xfrm>
            <a:off x="2784425" y="3582525"/>
            <a:ext cx="1377100" cy="7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5329614" y="-871050"/>
            <a:ext cx="1263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Iteratively sample from each slice    </a:t>
            </a:r>
            <a:endParaRPr b="1" sz="1000">
              <a:highlight>
                <a:schemeClr val="lt1"/>
              </a:highlight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7405889" y="-978400"/>
            <a:ext cx="1263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chemeClr val="lt1"/>
                </a:highlight>
              </a:rPr>
              <a:t>Combine weighted samples</a:t>
            </a:r>
            <a:endParaRPr b="1" sz="1000"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311700" y="933875"/>
            <a:ext cx="85206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-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Degeneracies in the parameter space make the outcome of multi-parameter tests difficult to interpret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educe to informative parameters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2" name="Google Shape;192;p21"/>
          <p:cNvSpPr txBox="1"/>
          <p:nvPr>
            <p:ph type="title"/>
          </p:nvPr>
        </p:nvSpPr>
        <p:spPr>
          <a:xfrm>
            <a:off x="108900" y="16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Principal Component Analysis (PCA)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2233613" y="2044475"/>
            <a:ext cx="1263000" cy="758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4466225" y="2083675"/>
            <a:ext cx="1379400" cy="6771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467800" y="1788150"/>
            <a:ext cx="1027800" cy="1351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402075" y="1793750"/>
            <a:ext cx="1152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Posteriors</a:t>
            </a:r>
            <a:endParaRPr b="1"/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25" y="2138674"/>
            <a:ext cx="904901" cy="939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2289113" y="1985375"/>
            <a:ext cx="1152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 covariance matrix</a:t>
            </a:r>
            <a:endParaRPr b="1"/>
          </a:p>
        </p:txBody>
      </p:sp>
      <p:sp>
        <p:nvSpPr>
          <p:cNvPr id="199" name="Google Shape;199;p21"/>
          <p:cNvSpPr txBox="1"/>
          <p:nvPr/>
        </p:nvSpPr>
        <p:spPr>
          <a:xfrm>
            <a:off x="4380113" y="2078775"/>
            <a:ext cx="1551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Linear Transformation</a:t>
            </a:r>
            <a:endParaRPr b="1"/>
          </a:p>
        </p:txBody>
      </p:sp>
      <p:sp>
        <p:nvSpPr>
          <p:cNvPr id="200" name="Google Shape;200;p21"/>
          <p:cNvSpPr/>
          <p:nvPr/>
        </p:nvSpPr>
        <p:spPr>
          <a:xfrm>
            <a:off x="7397950" y="1723650"/>
            <a:ext cx="1027800" cy="14802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7335850" y="1686375"/>
            <a:ext cx="1152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PCA Posteriors</a:t>
            </a:r>
            <a:endParaRPr b="1"/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 b="66785" l="4372" r="62726" t="0"/>
          <a:stretch/>
        </p:blipFill>
        <p:spPr>
          <a:xfrm>
            <a:off x="7479413" y="2263851"/>
            <a:ext cx="864873" cy="87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1"/>
          <p:cNvCxnSpPr/>
          <p:nvPr/>
        </p:nvCxnSpPr>
        <p:spPr>
          <a:xfrm flipH="1" rot="10800000">
            <a:off x="1496125" y="2466950"/>
            <a:ext cx="7065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1"/>
          <p:cNvSpPr/>
          <p:nvPr/>
        </p:nvSpPr>
        <p:spPr>
          <a:xfrm>
            <a:off x="1048825" y="3225475"/>
            <a:ext cx="57600" cy="5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 b="48699" l="0" r="0" t="0"/>
          <a:stretch/>
        </p:blipFill>
        <p:spPr>
          <a:xfrm>
            <a:off x="3629063" y="3450824"/>
            <a:ext cx="1263000" cy="11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b="0" l="4870" r="0" t="51996"/>
          <a:stretch/>
        </p:blipFill>
        <p:spPr>
          <a:xfrm>
            <a:off x="5756638" y="3450825"/>
            <a:ext cx="1201475" cy="104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1"/>
          <p:cNvCxnSpPr/>
          <p:nvPr/>
        </p:nvCxnSpPr>
        <p:spPr>
          <a:xfrm>
            <a:off x="3496613" y="2423225"/>
            <a:ext cx="9429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1"/>
          <p:cNvCxnSpPr/>
          <p:nvPr/>
        </p:nvCxnSpPr>
        <p:spPr>
          <a:xfrm flipH="1" rot="10800000">
            <a:off x="5845625" y="2428025"/>
            <a:ext cx="1445700" cy="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1"/>
          <p:cNvCxnSpPr/>
          <p:nvPr/>
        </p:nvCxnSpPr>
        <p:spPr>
          <a:xfrm>
            <a:off x="4892075" y="3908438"/>
            <a:ext cx="7497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0" name="Google Shape;21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9999" y="2966800"/>
            <a:ext cx="1969075" cy="8161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/>
          <p:nvPr/>
        </p:nvSpPr>
        <p:spPr>
          <a:xfrm rot="-5400000">
            <a:off x="5047175" y="2228300"/>
            <a:ext cx="217500" cy="1482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6802925" y="4861825"/>
            <a:ext cx="22524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B Garamond"/>
                <a:ea typeface="EB Garamond"/>
                <a:cs typeface="EB Garamond"/>
                <a:sym typeface="EB Garamond"/>
              </a:rPr>
              <a:t>Saleem et al. (2021) 2110.10147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8">
            <a:alphaModFix/>
          </a:blip>
          <a:srcRect b="44552" l="0" r="58397" t="0"/>
          <a:stretch/>
        </p:blipFill>
        <p:spPr>
          <a:xfrm>
            <a:off x="579843" y="3240000"/>
            <a:ext cx="796475" cy="3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8763" y="3311988"/>
            <a:ext cx="986182" cy="2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19025" y="3129575"/>
            <a:ext cx="1263000" cy="3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