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5"/>
  </p:notesMasterIdLst>
  <p:sldIdLst>
    <p:sldId id="256" r:id="rId2"/>
    <p:sldId id="261" r:id="rId3"/>
    <p:sldId id="267" r:id="rId4"/>
    <p:sldId id="263" r:id="rId5"/>
    <p:sldId id="262" r:id="rId6"/>
    <p:sldId id="268" r:id="rId7"/>
    <p:sldId id="257" r:id="rId8"/>
    <p:sldId id="258" r:id="rId9"/>
    <p:sldId id="259" r:id="rId10"/>
    <p:sldId id="260" r:id="rId11"/>
    <p:sldId id="266" r:id="rId12"/>
    <p:sldId id="264" r:id="rId13"/>
    <p:sldId id="269" r:id="rId14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>
        <p:scale>
          <a:sx n="124" d="100"/>
          <a:sy n="124" d="100"/>
        </p:scale>
        <p:origin x="12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6466005-4FEB-9A49-8C39-935BAFDDE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4E8BD-461C-354C-9AC1-961770B73CB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B3ED-829C-0E4F-AA7C-9DC37D28A2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4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66005-4FEB-9A49-8C39-935BAFDDEC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3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96C32-C9E0-0D4A-A5AD-AF864D154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7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57AA9-4F25-D340-A9E6-1F50CDB7A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6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6DAD-EDFA-1344-A286-8D878DB9F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9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BC5D6-E357-0C48-ACBE-64CB86AB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3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F9A2-95AA-3147-B7D6-E21F47147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0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131D-D5C6-164B-BC81-A0F86F0DD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2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5E31-8514-9742-8A7C-3A6A0D8B9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9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7EC8-0C5F-714D-9FFF-9B123D06A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6CB4D-EFBC-824E-9E76-2D11CCB1C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4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47F0-FE48-7240-8C74-196C95C0D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5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4C6B-5A3A-2648-86DC-AA32BA25D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1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7E2C501-34F0-B247-8496-69AEAAF3D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875062" y="6641139"/>
            <a:ext cx="8003477" cy="86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  <a:latin typeface="Helvetica" charset="0"/>
                <a:cs typeface="+mn-cs"/>
              </a:rPr>
              <a:t>LIGO-G2301112</a:t>
            </a:r>
          </a:p>
          <a:p>
            <a:pPr>
              <a:defRPr/>
            </a:pPr>
            <a:endParaRPr lang="en-US" sz="1200" dirty="0">
              <a:solidFill>
                <a:schemeClr val="tx2"/>
              </a:solidFill>
              <a:latin typeface="Helvetica" charset="0"/>
              <a:cs typeface="+mn-cs"/>
            </a:endParaRPr>
          </a:p>
          <a:p>
            <a:pPr>
              <a:defRPr/>
            </a:pPr>
            <a:r>
              <a:rPr lang="en-US" sz="1200" dirty="0">
                <a:solidFill>
                  <a:schemeClr val="tx2"/>
                </a:solidFill>
                <a:latin typeface="Helvetica" charset="0"/>
                <a:cs typeface="+mn-cs"/>
              </a:rPr>
              <a:t>                                                                                                                                                                          </a:t>
            </a:r>
            <a:r>
              <a:rPr lang="en-US" sz="800" dirty="0">
                <a:solidFill>
                  <a:schemeClr val="tx2"/>
                </a:solidFill>
                <a:latin typeface="Helvetica" charset="0"/>
                <a:cs typeface="+mn-cs"/>
              </a:rPr>
              <a:t>Form F0900043-v1</a:t>
            </a:r>
            <a:r>
              <a:rPr lang="en-US" sz="1200" dirty="0">
                <a:solidFill>
                  <a:schemeClr val="tx2"/>
                </a:solidFill>
                <a:latin typeface="Helvetica" charset="0"/>
                <a:cs typeface="+mn-cs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Helvetica" charset="0"/>
                <a:cs typeface="+mn-cs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2192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03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3" imgW="4409524" imgH="3219899" progId="MSPhotoEd.3">
                  <p:embed/>
                </p:oleObj>
              </mc:Choice>
              <mc:Fallback>
                <p:oleObj name="Photo Editor Photo" r:id="rId13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" descr="NSF_LOGO_4-Color_bitmap_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0"/>
            <a:ext cx="1092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1800">
          <a:solidFill>
            <a:schemeClr val="tx2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8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0"/>
        <a:buChar char="l"/>
        <a:defRPr sz="18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8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ancedligo.mit.edu/tech_overview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A48EE-A7A0-2D4E-B458-B88E596229A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j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endParaRPr lang="en-US" sz="3200" dirty="0">
              <a:cs typeface="+mn-cs"/>
            </a:endParaRPr>
          </a:p>
          <a:p>
            <a:pPr marL="0" indent="0" algn="ctr">
              <a:buNone/>
              <a:defRPr/>
            </a:pPr>
            <a:r>
              <a:rPr lang="en-US" sz="3200" b="1" dirty="0">
                <a:solidFill>
                  <a:srgbClr val="000000"/>
                </a:solidFill>
                <a:cs typeface="+mn-cs"/>
              </a:rPr>
              <a:t>Collaborations with Industry and </a:t>
            </a:r>
            <a:r>
              <a:rPr lang="en-US" sz="3200" b="1" dirty="0">
                <a:solidFill>
                  <a:srgbClr val="000000"/>
                </a:solidFill>
              </a:rPr>
              <a:t>Tech Transfer</a:t>
            </a:r>
            <a:r>
              <a:rPr lang="en-US" sz="32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marL="0" indent="0" algn="ctr">
              <a:buNone/>
              <a:defRPr/>
            </a:pPr>
            <a:r>
              <a:rPr lang="en-US" sz="3200" b="1" dirty="0">
                <a:solidFill>
                  <a:srgbClr val="000000"/>
                </a:solidFill>
                <a:cs typeface="+mn-cs"/>
              </a:rPr>
              <a:t>LIGO Laboratory’s Experience </a:t>
            </a:r>
          </a:p>
          <a:p>
            <a:pPr marL="0" indent="0" algn="ctr">
              <a:buNone/>
              <a:defRPr/>
            </a:pPr>
            <a:endParaRPr lang="en-US" sz="3200" b="1" i="1" dirty="0">
              <a:solidFill>
                <a:srgbClr val="000000"/>
              </a:solidFill>
              <a:cs typeface="+mn-cs"/>
            </a:endParaRPr>
          </a:p>
          <a:p>
            <a:pPr marL="0" indent="0" algn="ctr">
              <a:buNone/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David Shoemaker</a:t>
            </a:r>
          </a:p>
          <a:p>
            <a:pPr marL="0" indent="0" algn="ctr">
              <a:buNone/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LIGO Laboratory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Tech Transfer:</a:t>
            </a:r>
            <a:br>
              <a:rPr lang="en-US" sz="3400" dirty="0"/>
            </a:br>
            <a:r>
              <a:rPr lang="en-US" sz="3400" dirty="0"/>
              <a:t>Cyberinfrastructure and Computing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" y="1371600"/>
            <a:ext cx="4478535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799" y="1447800"/>
            <a:ext cx="4353854" cy="441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664200" y="3473450"/>
            <a:ext cx="990600" cy="152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6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Examples of LIGO Commercial Optical Technology Partners (an abridged list)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93" y="1219200"/>
            <a:ext cx="4480091" cy="4114800"/>
          </a:xfrm>
        </p:spPr>
        <p:txBody>
          <a:bodyPr/>
          <a:lstStyle/>
          <a:p>
            <a:r>
              <a:rPr lang="en-US" dirty="0"/>
              <a:t>Optics</a:t>
            </a:r>
          </a:p>
          <a:p>
            <a:pPr lvl="1"/>
            <a:r>
              <a:rPr lang="en-US" dirty="0"/>
              <a:t>AMSL</a:t>
            </a:r>
          </a:p>
          <a:p>
            <a:pPr lvl="1"/>
            <a:r>
              <a:rPr lang="en-US" dirty="0"/>
              <a:t>Research Electro-Optics</a:t>
            </a:r>
          </a:p>
          <a:p>
            <a:pPr lvl="1"/>
            <a:r>
              <a:rPr lang="en-US" dirty="0"/>
              <a:t>Advanced Thin Films</a:t>
            </a:r>
          </a:p>
          <a:p>
            <a:pPr lvl="1"/>
            <a:r>
              <a:rPr lang="en-US" dirty="0" err="1"/>
              <a:t>Laboratoire</a:t>
            </a:r>
            <a:r>
              <a:rPr lang="en-US" dirty="0"/>
              <a:t> des </a:t>
            </a:r>
            <a:r>
              <a:rPr lang="en-US" dirty="0" err="1"/>
              <a:t>Matériaux</a:t>
            </a:r>
            <a:r>
              <a:rPr lang="en-US" dirty="0"/>
              <a:t> </a:t>
            </a:r>
            <a:r>
              <a:rPr lang="en-US" dirty="0" err="1"/>
              <a:t>Avancés</a:t>
            </a:r>
            <a:endParaRPr lang="en-US" dirty="0"/>
          </a:p>
          <a:p>
            <a:pPr lvl="1"/>
            <a:r>
              <a:rPr lang="en-US" dirty="0"/>
              <a:t>CSIRO</a:t>
            </a:r>
          </a:p>
          <a:p>
            <a:pPr lvl="1"/>
            <a:r>
              <a:rPr lang="en-US" dirty="0"/>
              <a:t>Coastline Optics</a:t>
            </a:r>
          </a:p>
          <a:p>
            <a:pPr lvl="1"/>
            <a:r>
              <a:rPr lang="en-US" dirty="0" err="1"/>
              <a:t>Hereaus</a:t>
            </a:r>
            <a:r>
              <a:rPr lang="en-US" dirty="0"/>
              <a:t> (Virgo)</a:t>
            </a:r>
          </a:p>
          <a:p>
            <a:r>
              <a:rPr lang="en-US" dirty="0"/>
              <a:t>Lasers</a:t>
            </a:r>
          </a:p>
          <a:p>
            <a:pPr lvl="1"/>
            <a:r>
              <a:rPr lang="en-US" dirty="0" err="1"/>
              <a:t>Lightwave</a:t>
            </a:r>
            <a:r>
              <a:rPr lang="en-US" dirty="0"/>
              <a:t> Electronics</a:t>
            </a:r>
          </a:p>
          <a:p>
            <a:pPr lvl="1"/>
            <a:r>
              <a:rPr lang="en-US" dirty="0"/>
              <a:t>Laser </a:t>
            </a:r>
            <a:r>
              <a:rPr lang="en-US" dirty="0" err="1"/>
              <a:t>Zentrum</a:t>
            </a:r>
            <a:r>
              <a:rPr lang="en-US" dirty="0"/>
              <a:t> Hannover</a:t>
            </a:r>
          </a:p>
          <a:p>
            <a:pPr lvl="1"/>
            <a:r>
              <a:rPr lang="en-US" dirty="0" err="1"/>
              <a:t>NeoLASE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78717" y="1358370"/>
            <a:ext cx="448009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buChar char="l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charset="0"/>
              <a:buChar char="l"/>
              <a:defRPr sz="16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Electro-optic modulators and Faraday isolators </a:t>
            </a:r>
          </a:p>
          <a:p>
            <a:pPr lvl="1"/>
            <a:r>
              <a:rPr lang="en-US" sz="1800" dirty="0"/>
              <a:t>New Focus/Newport Corp</a:t>
            </a:r>
          </a:p>
          <a:p>
            <a:pPr lvl="1"/>
            <a:r>
              <a:rPr lang="en-US" sz="1800" dirty="0" err="1"/>
              <a:t>Moltech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Raicol</a:t>
            </a:r>
            <a:endParaRPr lang="en-US" sz="1800" dirty="0"/>
          </a:p>
          <a:p>
            <a:r>
              <a:rPr lang="en-US" dirty="0" err="1"/>
              <a:t>Opto</a:t>
            </a:r>
            <a:r>
              <a:rPr lang="en-US" dirty="0"/>
              <a:t>-mechanical components</a:t>
            </a:r>
          </a:p>
          <a:p>
            <a:pPr lvl="1"/>
            <a:r>
              <a:rPr lang="en-US" sz="1800" dirty="0"/>
              <a:t>Siskiyou</a:t>
            </a:r>
          </a:p>
          <a:p>
            <a:pPr lvl="1"/>
            <a:r>
              <a:rPr lang="en-US" sz="1800" dirty="0"/>
              <a:t>Lee’s Mounts </a:t>
            </a:r>
            <a:r>
              <a:rPr lang="en-US" sz="1800" dirty="0">
                <a:sym typeface="Wingdings"/>
              </a:rPr>
              <a:t> </a:t>
            </a:r>
            <a:r>
              <a:rPr lang="en-US" sz="1800" dirty="0" err="1">
                <a:sym typeface="Wingdings"/>
              </a:rPr>
              <a:t>Spindler</a:t>
            </a:r>
            <a:r>
              <a:rPr lang="en-US" sz="1800" dirty="0">
                <a:sym typeface="Wingdings"/>
              </a:rPr>
              <a:t>-Hoyer</a:t>
            </a:r>
            <a:endParaRPr lang="en-US" sz="1800" dirty="0"/>
          </a:p>
          <a:p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59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LIGO in industrial collaborations and tech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998720"/>
          </a:xfrm>
        </p:spPr>
        <p:txBody>
          <a:bodyPr/>
          <a:lstStyle/>
          <a:p>
            <a:r>
              <a:rPr lang="en-US" sz="2000" dirty="0"/>
              <a:t>LIGO’s needs are very unique and challenging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u="sng" dirty="0">
                <a:sym typeface="Wingdings"/>
              </a:rPr>
              <a:t>defining and specifying requirements is very important</a:t>
            </a:r>
          </a:p>
          <a:p>
            <a:pPr lvl="1"/>
            <a:r>
              <a:rPr lang="en-US" sz="1600" dirty="0">
                <a:sym typeface="Wingdings"/>
              </a:rPr>
              <a:t>The challenge often motivates companies to want to work with LIGO</a:t>
            </a:r>
          </a:p>
          <a:p>
            <a:r>
              <a:rPr lang="en-US" sz="2000" dirty="0">
                <a:sym typeface="Wingdings"/>
              </a:rPr>
              <a:t>‘Throw over the fence’ doesn’t work  </a:t>
            </a:r>
            <a:r>
              <a:rPr lang="en-US" sz="2000" u="sng" dirty="0">
                <a:sym typeface="Wingdings"/>
              </a:rPr>
              <a:t>it’s critically important, as much as possible, to work in a partnership with industry</a:t>
            </a:r>
          </a:p>
          <a:p>
            <a:pPr lvl="1"/>
            <a:r>
              <a:rPr lang="en-US" sz="1600" dirty="0">
                <a:sym typeface="Wingdings"/>
              </a:rPr>
              <a:t>Careful management of intellectual property and proprietary processes is important</a:t>
            </a:r>
          </a:p>
          <a:p>
            <a:pPr lvl="1"/>
            <a:r>
              <a:rPr lang="en-US" sz="1600" dirty="0">
                <a:sym typeface="Wingdings"/>
              </a:rPr>
              <a:t>High bandwidth communications between LIGO cognizant scientists/engineers and companies</a:t>
            </a:r>
          </a:p>
          <a:p>
            <a:r>
              <a:rPr lang="en-US" sz="2000" u="sng" dirty="0">
                <a:sym typeface="Wingdings"/>
              </a:rPr>
              <a:t>Contamination control and quality assurance/quality control comes into almost every aspect of the LIGO detector</a:t>
            </a:r>
          </a:p>
          <a:p>
            <a:pPr lvl="1"/>
            <a:r>
              <a:rPr lang="en-US" sz="1600" dirty="0">
                <a:sym typeface="Wingdings"/>
              </a:rPr>
              <a:t>Initial LIGO had detector QA/QC, but needed much better QA/QC </a:t>
            </a:r>
          </a:p>
          <a:p>
            <a:r>
              <a:rPr lang="en-US" sz="2000" dirty="0">
                <a:sym typeface="Wingdings"/>
              </a:rPr>
              <a:t>Money matters  </a:t>
            </a:r>
            <a:r>
              <a:rPr lang="en-US" sz="2000" u="sng" dirty="0">
                <a:sym typeface="Wingdings"/>
              </a:rPr>
              <a:t>developing state-of-the-art technology is risky and therefore expensive</a:t>
            </a:r>
            <a:r>
              <a:rPr lang="en-US" sz="2000" dirty="0">
                <a:sym typeface="Wingdings"/>
              </a:rPr>
              <a:t>.  </a:t>
            </a:r>
          </a:p>
          <a:p>
            <a:pPr lvl="1"/>
            <a:r>
              <a:rPr lang="en-US" sz="1600" dirty="0">
                <a:sym typeface="Wingdings"/>
              </a:rPr>
              <a:t>Value engineering is critical to maintain budgets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030E-21BE-D27D-8149-C52653BB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And…Tech Transfer:</a:t>
            </a:r>
            <a:br>
              <a:rPr lang="en-US" dirty="0"/>
            </a:br>
            <a:r>
              <a:rPr lang="en-US" dirty="0"/>
              <a:t>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CC543-D9FF-9AFB-28A4-83FCD549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799"/>
            <a:ext cx="7772400" cy="4909969"/>
          </a:xfrm>
        </p:spPr>
        <p:txBody>
          <a:bodyPr/>
          <a:lstStyle/>
          <a:p>
            <a:r>
              <a:rPr lang="en-US" dirty="0"/>
              <a:t>Many students and postdocs in the LIGO environment</a:t>
            </a:r>
          </a:p>
          <a:p>
            <a:pPr lvl="1"/>
            <a:r>
              <a:rPr lang="en-US" dirty="0"/>
              <a:t>Some stay in the field</a:t>
            </a:r>
          </a:p>
          <a:p>
            <a:pPr lvl="1"/>
            <a:r>
              <a:rPr lang="en-US" dirty="0"/>
              <a:t>Some go to academic positions</a:t>
            </a:r>
          </a:p>
          <a:p>
            <a:r>
              <a:rPr lang="en-US" dirty="0"/>
              <a:t>Many go to industry</a:t>
            </a:r>
          </a:p>
          <a:p>
            <a:pPr lvl="1"/>
            <a:r>
              <a:rPr lang="en-US" dirty="0"/>
              <a:t>High-tech training and the work culture in the Lab is excellent preparation</a:t>
            </a:r>
          </a:p>
          <a:p>
            <a:r>
              <a:rPr lang="en-US" dirty="0"/>
              <a:t>Broad range of skills and destinations – Interferometry, mechanical engineering, programming; SpaceX, ASML, NASA, Google, etc.</a:t>
            </a:r>
          </a:p>
          <a:p>
            <a:r>
              <a:rPr lang="en-US" b="1" dirty="0"/>
              <a:t>This is perhaps the most important and enduring technology transfer value from LIGO to industry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200" b="1" dirty="0">
                <a:solidFill>
                  <a:schemeClr val="tx1"/>
                </a:solidFill>
              </a:rPr>
              <a:t>We are looking forward to Tech Transfer with</a:t>
            </a:r>
          </a:p>
          <a:p>
            <a:pPr marL="0" indent="0" algn="ctr">
              <a:buNone/>
            </a:pPr>
            <a:r>
              <a:rPr lang="en-US" sz="2200" b="1" dirty="0">
                <a:solidFill>
                  <a:schemeClr val="tx1"/>
                </a:solidFill>
              </a:rPr>
              <a:t>Cosmic Explorer, </a:t>
            </a:r>
          </a:p>
          <a:p>
            <a:pPr marL="0" indent="0" algn="ctr">
              <a:buNone/>
            </a:pPr>
            <a:r>
              <a:rPr lang="en-US" sz="2200" b="1" dirty="0">
                <a:solidFill>
                  <a:schemeClr val="tx1"/>
                </a:solidFill>
              </a:rPr>
              <a:t>the US next-generation GW Observatory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FAB8A-D7A8-D000-505B-7F193D06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LIGO Laboratory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6061B-7F1C-6A8B-DCB5-32AC0726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0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LIGO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114800"/>
          </a:xfrm>
        </p:spPr>
        <p:txBody>
          <a:bodyPr/>
          <a:lstStyle/>
          <a:p>
            <a:r>
              <a:rPr lang="en-US" sz="2000" dirty="0"/>
              <a:t>The LIGO GW interferometers push the state-of-the-art in almost every type of technology that they use...</a:t>
            </a:r>
          </a:p>
          <a:p>
            <a:r>
              <a:rPr lang="en-US" sz="2000" dirty="0"/>
              <a:t>... and LIGO uses </a:t>
            </a:r>
            <a:r>
              <a:rPr lang="en-US" sz="2000" i="1" u="sng" dirty="0"/>
              <a:t>many </a:t>
            </a:r>
            <a:r>
              <a:rPr lang="en-US" sz="2000" dirty="0"/>
              <a:t>different types of technologies.</a:t>
            </a:r>
          </a:p>
          <a:p>
            <a:pPr lvl="1"/>
            <a:r>
              <a:rPr lang="en-US" sz="1600" dirty="0"/>
              <a:t>Stabilized lasers</a:t>
            </a:r>
          </a:p>
          <a:p>
            <a:pPr lvl="1"/>
            <a:r>
              <a:rPr lang="en-US" sz="1600" dirty="0"/>
              <a:t>Squeezed light/quantum sensing</a:t>
            </a:r>
          </a:p>
          <a:p>
            <a:pPr lvl="1"/>
            <a:r>
              <a:rPr lang="en-US" sz="1600" dirty="0"/>
              <a:t>Precision mirrors and optical components</a:t>
            </a:r>
          </a:p>
          <a:p>
            <a:pPr lvl="1"/>
            <a:r>
              <a:rPr lang="en-US" sz="1600" dirty="0"/>
              <a:t>Sensors – seismometers, accelerometers, position sensors, tiltmeters</a:t>
            </a:r>
          </a:p>
          <a:p>
            <a:pPr lvl="1"/>
            <a:r>
              <a:rPr lang="en-US" sz="1600" dirty="0"/>
              <a:t>Precision metrology</a:t>
            </a:r>
            <a:endParaRPr lang="en-US" sz="1600" i="1" dirty="0"/>
          </a:p>
          <a:p>
            <a:pPr lvl="1"/>
            <a:r>
              <a:rPr lang="en-US" sz="1600" dirty="0"/>
              <a:t>Vibration isolation systems</a:t>
            </a:r>
          </a:p>
          <a:p>
            <a:pPr lvl="1"/>
            <a:r>
              <a:rPr lang="en-US" sz="1600" dirty="0"/>
              <a:t>Servo control systems</a:t>
            </a:r>
          </a:p>
          <a:p>
            <a:pPr lvl="1"/>
            <a:r>
              <a:rPr lang="en-US" sz="1600" dirty="0"/>
              <a:t>Vacuum systems and vacuum components</a:t>
            </a:r>
          </a:p>
          <a:p>
            <a:pPr lvl="1"/>
            <a:r>
              <a:rPr lang="en-US" sz="1600" dirty="0"/>
              <a:t>Massively parallel computing, low latency searches for MMA</a:t>
            </a:r>
          </a:p>
          <a:p>
            <a:pPr lvl="1"/>
            <a:r>
              <a:rPr lang="en-US" sz="1600" dirty="0"/>
              <a:t>Federated identity management for large collaborations</a:t>
            </a:r>
          </a:p>
          <a:p>
            <a:pPr lvl="1"/>
            <a:r>
              <a:rPr lang="mr-IN" sz="1600" dirty="0"/>
              <a:t>…</a:t>
            </a:r>
            <a:endParaRPr lang="en-US" sz="2200" dirty="0"/>
          </a:p>
          <a:p>
            <a:r>
              <a:rPr lang="en-US" sz="2000" dirty="0"/>
              <a:t>Often, there are no ‘off the shelf’ solutions to meet our needs, so we partner with industry to develop components and systems that are needed to meet LIGO’s requirements.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Advanced LIGO ‘Test Masses’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moz-screen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5925"/>
            <a:ext cx="4742235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1" y="2546100"/>
            <a:ext cx="4343401" cy="3970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560" y="14126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340 mm ⌀, 200 mm thick </a:t>
            </a:r>
            <a:b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</a:b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40 Kg Fused Silica</a:t>
            </a:r>
          </a:p>
        </p:txBody>
      </p:sp>
    </p:spTree>
    <p:extLst>
      <p:ext uri="{BB962C8B-B14F-4D97-AF65-F5344CB8AC3E}">
        <p14:creationId xmlns:p14="http://schemas.microsoft.com/office/powerpoint/2010/main" val="327723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458" y="633815"/>
            <a:ext cx="7886700" cy="554135"/>
          </a:xfrm>
        </p:spPr>
        <p:txBody>
          <a:bodyPr/>
          <a:lstStyle/>
          <a:p>
            <a:pPr algn="ctr"/>
            <a:r>
              <a:rPr lang="en-US" dirty="0"/>
              <a:t>Case Study: Advanced LIGO </a:t>
            </a:r>
            <a:br>
              <a:rPr lang="en-US" dirty="0"/>
            </a:br>
            <a:r>
              <a:rPr lang="en-US" dirty="0"/>
              <a:t>Core Optics Coatings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137" y="1344386"/>
            <a:ext cx="8054251" cy="4798230"/>
          </a:xfrm>
        </p:spPr>
        <p:txBody>
          <a:bodyPr>
            <a:noAutofit/>
          </a:bodyPr>
          <a:lstStyle/>
          <a:p>
            <a:pPr>
              <a:buSzPct val="150000"/>
              <a:buFont typeface="Arial" charset="0"/>
              <a:buChar char="•"/>
            </a:pPr>
            <a:r>
              <a:rPr lang="en-US" b="1" dirty="0"/>
              <a:t>Test masses coated by </a:t>
            </a:r>
            <a:r>
              <a:rPr lang="en-US" b="1" dirty="0" err="1"/>
              <a:t>Laboratoire</a:t>
            </a:r>
            <a:r>
              <a:rPr lang="en-US" b="1" dirty="0"/>
              <a:t> des </a:t>
            </a:r>
            <a:r>
              <a:rPr lang="en-US" b="1" dirty="0" err="1"/>
              <a:t>Matériaux</a:t>
            </a:r>
            <a:r>
              <a:rPr lang="en-US" b="1" dirty="0"/>
              <a:t> </a:t>
            </a:r>
            <a:r>
              <a:rPr lang="en-US" b="1" dirty="0" err="1"/>
              <a:t>Avancés</a:t>
            </a:r>
            <a:r>
              <a:rPr lang="en-US" b="1" dirty="0"/>
              <a:t>, Lyon, France</a:t>
            </a:r>
          </a:p>
          <a:p>
            <a:pPr>
              <a:buSzPct val="150000"/>
              <a:buFont typeface="Arial" charset="0"/>
              <a:buChar char="•"/>
            </a:pPr>
            <a:r>
              <a:rPr lang="en-US" dirty="0"/>
              <a:t>CNRS/INFN support, but also a commercial undertaking; LIGO awards competitive bids to LMA for optical dielectric coatings</a:t>
            </a:r>
          </a:p>
          <a:p>
            <a:pPr>
              <a:buSzPct val="150000"/>
              <a:buFont typeface="Arial" charset="0"/>
              <a:buChar char="•"/>
            </a:pPr>
            <a:r>
              <a:rPr lang="en-US" dirty="0"/>
              <a:t>Unique capability at LMA to coat optics for GW detectors</a:t>
            </a:r>
          </a:p>
          <a:p>
            <a:pPr>
              <a:buSzPct val="150000"/>
              <a:buFont typeface="Arial" charset="0"/>
              <a:buChar char="•"/>
            </a:pPr>
            <a:r>
              <a:rPr lang="en-US" dirty="0"/>
              <a:t>However: coatings initially did not meet requirements</a:t>
            </a:r>
          </a:p>
          <a:p>
            <a:pPr>
              <a:buSzPct val="150000"/>
              <a:buFont typeface="Arial" charset="0"/>
              <a:buChar char="•"/>
            </a:pPr>
            <a:r>
              <a:rPr lang="en-US" dirty="0"/>
              <a:t>Over a 20-year period, significant interaction with LIGO with transfer of intellectual insights from LIGO to LMA to aid in their industrial processes</a:t>
            </a:r>
          </a:p>
          <a:p>
            <a:pPr>
              <a:buSzPct val="150000"/>
              <a:buFont typeface="Arial" charset="0"/>
              <a:buChar char="•"/>
            </a:pPr>
            <a:endParaRPr lang="en-US" dirty="0"/>
          </a:p>
          <a:p>
            <a:pPr marL="0" indent="0">
              <a:buSzPct val="150000"/>
              <a:buNone/>
            </a:pPr>
            <a:r>
              <a:rPr lang="en-US" b="1" u="sng" dirty="0"/>
              <a:t>Coating challenges mitigated:</a:t>
            </a:r>
          </a:p>
          <a:p>
            <a:pPr>
              <a:buSzPct val="150000"/>
              <a:buFont typeface="Arial" charset="0"/>
              <a:buChar char="•"/>
            </a:pPr>
            <a:r>
              <a:rPr lang="en-US" dirty="0" err="1"/>
              <a:t>Spirograph</a:t>
            </a:r>
            <a:r>
              <a:rPr lang="en-US" dirty="0"/>
              <a:t> figure error</a:t>
            </a:r>
          </a:p>
          <a:p>
            <a:pPr>
              <a:buSzPct val="150000"/>
              <a:buFont typeface="Arial" charset="0"/>
              <a:buChar char="•"/>
            </a:pPr>
            <a:r>
              <a:rPr lang="en-US" dirty="0"/>
              <a:t>Anti-Reflection coating performance</a:t>
            </a:r>
          </a:p>
          <a:p>
            <a:pPr>
              <a:buSzPct val="150000"/>
              <a:buFont typeface="Arial" charset="0"/>
              <a:buChar char="•"/>
            </a:pPr>
            <a:r>
              <a:rPr lang="en-US" dirty="0"/>
              <a:t>Excess absorption</a:t>
            </a:r>
          </a:p>
          <a:p>
            <a:pPr>
              <a:buSzPct val="150000"/>
              <a:buFont typeface="Arial" charset="0"/>
              <a:buChar char="•"/>
            </a:pPr>
            <a:r>
              <a:rPr lang="en-US" dirty="0"/>
              <a:t>Large radius figure error</a:t>
            </a:r>
          </a:p>
          <a:p>
            <a:pPr>
              <a:buSzPct val="150000"/>
              <a:buFont typeface="Arial" charset="0"/>
              <a:buChar char="•"/>
            </a:pPr>
            <a:r>
              <a:rPr lang="en-US" dirty="0"/>
              <a:t>Transmission at secondary wavelength (532 nm)</a:t>
            </a:r>
          </a:p>
          <a:p>
            <a:pPr>
              <a:buSzPct val="150000"/>
              <a:buFont typeface="Arial" charset="0"/>
              <a:buChar char="•"/>
            </a:pPr>
            <a:r>
              <a:rPr lang="en-US" dirty="0"/>
              <a:t>Point defects</a:t>
            </a:r>
          </a:p>
        </p:txBody>
      </p:sp>
    </p:spTree>
    <p:extLst>
      <p:ext uri="{BB962C8B-B14F-4D97-AF65-F5344CB8AC3E}">
        <p14:creationId xmlns:p14="http://schemas.microsoft.com/office/powerpoint/2010/main" val="27381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Advanced LIGO </a:t>
            </a:r>
            <a:br>
              <a:rPr lang="en-US" dirty="0"/>
            </a:br>
            <a:r>
              <a:rPr lang="en-US" dirty="0"/>
              <a:t>Core Optics Coatings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44" t="7057" r="31364" b="42570"/>
          <a:stretch/>
        </p:blipFill>
        <p:spPr>
          <a:xfrm>
            <a:off x="4683269" y="1281446"/>
            <a:ext cx="2143193" cy="2143305"/>
          </a:xfrm>
          <a:prstGeom prst="rect">
            <a:avLst/>
          </a:prstGeom>
        </p:spPr>
      </p:pic>
      <p:pic>
        <p:nvPicPr>
          <p:cNvPr id="13" name="Content Placeholder 12" descr="ETM16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8066" r="29753" b="42062"/>
          <a:stretch/>
        </p:blipFill>
        <p:spPr>
          <a:xfrm>
            <a:off x="6928518" y="1304126"/>
            <a:ext cx="2120514" cy="2110278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343" y="1281445"/>
            <a:ext cx="2172903" cy="2132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13" y="1281446"/>
            <a:ext cx="2147367" cy="209834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48386" y="3628061"/>
            <a:ext cx="8562512" cy="129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75000"/>
              <a:buFont typeface="Wingdings" charset="2"/>
              <a:buChar char="q"/>
              <a:defRPr sz="24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buFont typeface="Wingdings" charset="2"/>
              <a:buChar char="q"/>
              <a:defRPr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buFont typeface="Wingdings" charset="2"/>
              <a:buChar char="q"/>
              <a:defRPr sz="16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65000"/>
              <a:buFont typeface="Wingdings" charset="2"/>
              <a:buChar char="q"/>
              <a:defRPr sz="16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buFont typeface="Wingdings" charset="2"/>
              <a:buChar char="q"/>
              <a:defRPr sz="16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SzPct val="150000"/>
              <a:buNone/>
            </a:pPr>
            <a:r>
              <a:rPr lang="en-US" sz="2000" dirty="0"/>
              <a:t>12 nm Peak-Valley       11 nm PV                   4 nm PV                      5 nm PV</a:t>
            </a:r>
          </a:p>
          <a:p>
            <a:pPr marL="0" indent="0">
              <a:buSzPct val="150000"/>
              <a:buNone/>
            </a:pPr>
            <a:r>
              <a:rPr lang="en-US" sz="2000" dirty="0"/>
              <a:t>    Feb 2011				“Spirograph”	           Mar 2015</a:t>
            </a:r>
          </a:p>
          <a:p>
            <a:pPr marL="0" indent="0" algn="ctr">
              <a:buSzPct val="150000"/>
              <a:buNone/>
            </a:pPr>
            <a:r>
              <a:rPr lang="en-US" sz="2000" dirty="0"/>
              <a:t>160 mm diameter</a:t>
            </a:r>
          </a:p>
          <a:p>
            <a:pPr marL="0" indent="0" algn="ctr">
              <a:buSzPct val="150000"/>
              <a:buNone/>
            </a:pP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F2AE3A-B01E-D21A-EA15-56BA49E827BC}"/>
              </a:ext>
            </a:extLst>
          </p:cNvPr>
          <p:cNvSpPr txBox="1">
            <a:spLocks/>
          </p:cNvSpPr>
          <p:nvPr/>
        </p:nvSpPr>
        <p:spPr bwMode="auto">
          <a:xfrm>
            <a:off x="544874" y="4840941"/>
            <a:ext cx="8054251" cy="181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buChar char="l"/>
              <a:defRPr sz="1800">
                <a:solidFill>
                  <a:schemeClr val="tx2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8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charset="0"/>
              <a:buChar char="l"/>
              <a:defRPr sz="18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8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SzPct val="150000"/>
              <a:buFont typeface="Arial" charset="0"/>
              <a:buChar char="•"/>
            </a:pPr>
            <a:r>
              <a:rPr lang="en-US" kern="0" dirty="0"/>
              <a:t>Iterative improvement in the uniformity of the coatings</a:t>
            </a:r>
          </a:p>
          <a:p>
            <a:pPr>
              <a:buSzPct val="150000"/>
              <a:buFont typeface="Arial" charset="0"/>
              <a:buChar char="•"/>
            </a:pPr>
            <a:r>
              <a:rPr lang="en-US" kern="0" dirty="0"/>
              <a:t>LIGO provided characterization, interpretation, modeling, funding</a:t>
            </a:r>
          </a:p>
          <a:p>
            <a:pPr>
              <a:buSzPct val="150000"/>
              <a:buFont typeface="Arial" charset="0"/>
              <a:buChar char="•"/>
            </a:pPr>
            <a:r>
              <a:rPr lang="en-US" kern="0" dirty="0"/>
              <a:t>LMA engaged to improve the coating process</a:t>
            </a:r>
          </a:p>
          <a:p>
            <a:pPr>
              <a:buSzPct val="150000"/>
              <a:buFont typeface="Arial" charset="0"/>
              <a:buChar char="•"/>
            </a:pPr>
            <a:r>
              <a:rPr lang="en-US" kern="0" dirty="0"/>
              <a:t>LIGO’s and Virgo’s mirrors improved significantly</a:t>
            </a:r>
          </a:p>
        </p:txBody>
      </p:sp>
    </p:spTree>
    <p:extLst>
      <p:ext uri="{BB962C8B-B14F-4D97-AF65-F5344CB8AC3E}">
        <p14:creationId xmlns:p14="http://schemas.microsoft.com/office/powerpoint/2010/main" val="315029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C24F-6983-C695-48BE-B23D41D8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Advanced LIGO </a:t>
            </a:r>
            <a:br>
              <a:rPr lang="en-US" dirty="0"/>
            </a:br>
            <a:r>
              <a:rPr lang="en-US" dirty="0"/>
              <a:t>Core Optics Coatings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24CCE-06C5-C0F2-2CDB-BA910A60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515498"/>
            <a:ext cx="5412442" cy="4114800"/>
          </a:xfrm>
        </p:spPr>
        <p:txBody>
          <a:bodyPr/>
          <a:lstStyle/>
          <a:p>
            <a:r>
              <a:rPr lang="en-US" dirty="0"/>
              <a:t>Point defects cause absorption of laser light, heat-induced distortion in the mirror surface</a:t>
            </a:r>
          </a:p>
          <a:p>
            <a:r>
              <a:rPr lang="en-US" dirty="0"/>
              <a:t>Collaborative effort between LMA and LIGO to identify the nature of the defects</a:t>
            </a:r>
          </a:p>
          <a:p>
            <a:r>
              <a:rPr lang="en-US" altLang="en-US" sz="1800" dirty="0"/>
              <a:t>Many absorbers are Aluminum, also seen Carbon, Titanium, Copper, Iron, Nickel</a:t>
            </a:r>
          </a:p>
          <a:p>
            <a:r>
              <a:rPr lang="en-US" dirty="0"/>
              <a:t>Iterative process of discussions, coating chamber modifications, coatings, and (LIGO) characterization and analysis</a:t>
            </a:r>
          </a:p>
          <a:p>
            <a:r>
              <a:rPr lang="en-US" dirty="0"/>
              <a:t>Result: most recent coatings have 0 or 1 defect</a:t>
            </a:r>
          </a:p>
          <a:p>
            <a:r>
              <a:rPr lang="en-US" dirty="0"/>
              <a:t>LIGO and Virgo coatings now have this improved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2CB89-8740-1BFE-BCF4-20C3BCC8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LIGO Laboratory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D4CD4-213C-BF2E-3B69-9D8BFFF5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12C83C-8B91-C5AF-1BCF-DDC490AC6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119" y="2799225"/>
            <a:ext cx="2714092" cy="2034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3DEDAE-6A78-8C73-6C52-F00F832B6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19" y="4753005"/>
            <a:ext cx="2820263" cy="2111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A7206-951A-CCD2-00E6-C2A24F393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118" y="1149875"/>
            <a:ext cx="2917881" cy="14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9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27" y="0"/>
            <a:ext cx="9128615" cy="586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5308" y="59436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/>
                <a:cs typeface="Helvetica"/>
                <a:hlinkClick r:id="rId3"/>
              </a:rPr>
              <a:t>https://www.advancedligo.mit.edu/tech_overview.html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(or </a:t>
            </a:r>
            <a:r>
              <a:rPr lang="en-US" dirty="0" err="1">
                <a:solidFill>
                  <a:srgbClr val="000000"/>
                </a:solidFill>
                <a:latin typeface="Helvetica"/>
                <a:cs typeface="Helvetica"/>
              </a:rPr>
              <a:t>google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‘Advanced LIGO technology’)</a:t>
            </a:r>
          </a:p>
        </p:txBody>
      </p:sp>
    </p:spTree>
    <p:extLst>
      <p:ext uri="{BB962C8B-B14F-4D97-AF65-F5344CB8AC3E}">
        <p14:creationId xmlns:p14="http://schemas.microsoft.com/office/powerpoint/2010/main" val="93930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Transfer: Lasers and Optics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4470400" cy="487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4154464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212850" y="3384550"/>
            <a:ext cx="990600" cy="152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0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Transfer: Materials and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4146296" cy="426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800600"/>
            <a:ext cx="1295400" cy="98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76400"/>
            <a:ext cx="4305626" cy="4191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384300" y="3200400"/>
            <a:ext cx="990600" cy="152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51500" y="3784600"/>
            <a:ext cx="990600" cy="152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61251"/>
      </p:ext>
    </p:extLst>
  </p:cSld>
  <p:clrMapOvr>
    <a:masterClrMapping/>
  </p:clrMapOvr>
</p:sld>
</file>

<file path=ppt/theme/theme1.xml><?xml version="1.0" encoding="utf-8"?>
<a:theme xmlns:a="http://schemas.openxmlformats.org/drawingml/2006/main" name="F0900043-v2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F0900043-v2.potx</Template>
  <TotalTime>16481</TotalTime>
  <Words>777</Words>
  <Application>Microsoft Macintosh PowerPoint</Application>
  <PresentationFormat>On-screen Show (4:3)</PresentationFormat>
  <Paragraphs>125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Helvetica</vt:lpstr>
      <vt:lpstr>Monotype Sorts</vt:lpstr>
      <vt:lpstr>Times New Roman</vt:lpstr>
      <vt:lpstr>Wingdings</vt:lpstr>
      <vt:lpstr>F0900043-v2</vt:lpstr>
      <vt:lpstr>Photo Editor Photo</vt:lpstr>
      <vt:lpstr>PowerPoint Presentation</vt:lpstr>
      <vt:lpstr>LIGO Technology</vt:lpstr>
      <vt:lpstr>Example:  Advanced LIGO ‘Test Masses’</vt:lpstr>
      <vt:lpstr>Case Study: Advanced LIGO  Core Optics Coatings</vt:lpstr>
      <vt:lpstr>Case Study: Advanced LIGO  Core Optics Coatings</vt:lpstr>
      <vt:lpstr>Case Study: Advanced LIGO  Core Optics Coatings</vt:lpstr>
      <vt:lpstr>PowerPoint Presentation</vt:lpstr>
      <vt:lpstr>Tech Transfer: Lasers and Optics</vt:lpstr>
      <vt:lpstr>Tech Transfer: Materials and Processes</vt:lpstr>
      <vt:lpstr>Tech Transfer: Cyberinfrastructure and Computing</vt:lpstr>
      <vt:lpstr>Examples of LIGO Commercial Optical Technology Partners (an abridged list)</vt:lpstr>
      <vt:lpstr>Lessons from LIGO in industrial collaborations and tech transfer</vt:lpstr>
      <vt:lpstr>And…Tech Transfer: Workforce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H. Sanders</dc:creator>
  <cp:lastModifiedBy>David H Shoemaker</cp:lastModifiedBy>
  <cp:revision>32</cp:revision>
  <cp:lastPrinted>1999-10-01T21:59:04Z</cp:lastPrinted>
  <dcterms:created xsi:type="dcterms:W3CDTF">2002-09-05T00:08:29Z</dcterms:created>
  <dcterms:modified xsi:type="dcterms:W3CDTF">2023-06-11T13:36:02Z</dcterms:modified>
</cp:coreProperties>
</file>