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6f6b93cf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6f6b93cf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(Pictures are flipped in x to match zygo data)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b7d74f3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b7d74f3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df70ef4d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df70ef4d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b7d74f39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b7d74f39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b7d74f39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b7d74f39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df70ef4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df70ef4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df70ef4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df70ef4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b7d74f39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3b7d74f39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6f6b93cf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6f6b93cf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6f6b93cf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d6f6b93c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ddaa1d5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ddaa1d5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ddaa1d58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ddaa1d58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ddaa1d58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ddaa1d58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ddaa1d58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ddaa1d58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295fa23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295fa23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3.jpg"/><Relationship Id="rId5" Type="http://schemas.openxmlformats.org/officeDocument/2006/relationships/hyperlink" Target="http://dcc.ligo.org/E2300026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754850" y="533400"/>
            <a:ext cx="357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CMS-100-03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(coated with AlGaAs)</a:t>
            </a:r>
            <a:endParaRPr b="1" sz="2400">
              <a:solidFill>
                <a:srgbClr val="00FF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1917" l="18120" r="19778" t="4686"/>
          <a:stretch/>
        </p:blipFill>
        <p:spPr>
          <a:xfrm flipH="1">
            <a:off x="928201" y="1388900"/>
            <a:ext cx="3476849" cy="350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0717" l="21960" r="18639" t="12783"/>
          <a:stretch/>
        </p:blipFill>
        <p:spPr>
          <a:xfrm flipH="1">
            <a:off x="4579925" y="1388900"/>
            <a:ext cx="3625856" cy="35022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027075" y="4921250"/>
            <a:ext cx="385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Note: Photos are flipped in horizontal direction to be comparable to Zygo images.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76150" y="0"/>
            <a:ext cx="73917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 u="sng">
                <a:solidFill>
                  <a:schemeClr val="hlink"/>
                </a:solidFill>
                <a:hlinkClick r:id="rId5"/>
              </a:rPr>
              <a:t>E2300026</a:t>
            </a:r>
            <a:r>
              <a:rPr b="1" lang="en" sz="2300">
                <a:solidFill>
                  <a:schemeClr val="dk1"/>
                </a:solidFill>
              </a:rPr>
              <a:t>: AlGaAs Coating of 100mm Substrates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1738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Back-Of-Coating Measurements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 Back-of-Coating Measurements</a:t>
            </a:r>
            <a:endParaRPr/>
          </a:p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8520600" cy="3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Summary of previous measurements: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Substrate was rotated through different angles and averaged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Measured surface of coated &amp; uncoated substrate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Both coated samples had similar surfaces after coating</a:t>
            </a:r>
            <a:br>
              <a:rPr lang="en" sz="1600"/>
            </a:b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Coating Uniformity measurements: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Measure back side of coating</a:t>
            </a:r>
            <a:br>
              <a:rPr lang="en" sz="1600"/>
            </a:br>
            <a:r>
              <a:rPr lang="en" sz="1600"/>
              <a:t>→Data from back of coating is scaled and flipped in X </a:t>
            </a:r>
            <a:br>
              <a:rPr lang="en" sz="1600"/>
            </a:br>
            <a:r>
              <a:rPr lang="en" sz="1600"/>
              <a:t>→Take difference between front and back to see uniformity</a:t>
            </a:r>
            <a:endParaRPr sz="1600"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550" y="1516346"/>
            <a:ext cx="987500" cy="10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1061" r="28192" t="6515"/>
          <a:stretch/>
        </p:blipFill>
        <p:spPr>
          <a:xfrm>
            <a:off x="6237825" y="318500"/>
            <a:ext cx="3163824" cy="480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4">
            <a:alphaModFix/>
          </a:blip>
          <a:srcRect b="0" l="1061" r="28156" t="6235"/>
          <a:stretch/>
        </p:blipFill>
        <p:spPr>
          <a:xfrm>
            <a:off x="3034925" y="335175"/>
            <a:ext cx="3163824" cy="479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5">
            <a:alphaModFix/>
          </a:blip>
          <a:srcRect b="0" l="1061" r="28156" t="6838"/>
          <a:stretch/>
        </p:blipFill>
        <p:spPr>
          <a:xfrm>
            <a:off x="-167975" y="341900"/>
            <a:ext cx="3163826" cy="479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904550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Uncoated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080175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3482350" y="-76200"/>
            <a:ext cx="19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CMS-100-03</a:t>
            </a:r>
            <a:endParaRPr b="1" sz="2400">
              <a:solidFill>
                <a:srgbClr val="00FF00"/>
              </a:solidFill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6929025" y="187350"/>
            <a:ext cx="220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Back of Coating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-76200" y="-76200"/>
            <a:ext cx="144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Data as collected by Zygo.</a:t>
            </a:r>
            <a:endParaRPr sz="8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0" r="30627" t="6068"/>
          <a:stretch/>
        </p:blipFill>
        <p:spPr>
          <a:xfrm>
            <a:off x="-121050" y="312175"/>
            <a:ext cx="3127325" cy="483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 b="0" l="0" r="30627" t="6428"/>
          <a:stretch/>
        </p:blipFill>
        <p:spPr>
          <a:xfrm>
            <a:off x="3063675" y="312175"/>
            <a:ext cx="3127326" cy="483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937775" y="1957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Uncoated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3942650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710950" y="-76200"/>
            <a:ext cx="19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CMS-100-04</a:t>
            </a:r>
            <a:endParaRPr b="1" sz="2400">
              <a:solidFill>
                <a:srgbClr val="00FF00"/>
              </a:solidFill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5">
            <a:alphaModFix/>
          </a:blip>
          <a:srcRect b="0" l="0" r="29863" t="6068"/>
          <a:stretch/>
        </p:blipFill>
        <p:spPr>
          <a:xfrm>
            <a:off x="6248400" y="312175"/>
            <a:ext cx="3127326" cy="483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7128800" y="195700"/>
            <a:ext cx="220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Back of Coating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-76200" y="-76200"/>
            <a:ext cx="144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Data as collected by Zygo.</a:t>
            </a:r>
            <a:endParaRPr sz="8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0" y="-58875"/>
            <a:ext cx="91440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00"/>
                </a:solidFill>
              </a:rPr>
              <a:t>COATING UNIFORMITY: Difference between front &amp; back</a:t>
            </a:r>
            <a:endParaRPr sz="2350">
              <a:solidFill>
                <a:srgbClr val="000000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7655"/>
          <a:stretch/>
        </p:blipFill>
        <p:spPr>
          <a:xfrm>
            <a:off x="0" y="393950"/>
            <a:ext cx="4464100" cy="47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0" y="293550"/>
            <a:ext cx="20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CMS-100-03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4">
            <a:alphaModFix/>
          </a:blip>
          <a:srcRect b="0" l="0" r="0" t="7655"/>
          <a:stretch/>
        </p:blipFill>
        <p:spPr>
          <a:xfrm>
            <a:off x="4669400" y="393950"/>
            <a:ext cx="4474599" cy="474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4669400" y="317750"/>
            <a:ext cx="15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CMS-100-04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0" y="-76200"/>
            <a:ext cx="91440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00"/>
                </a:solidFill>
              </a:rPr>
              <a:t>COATING UNIFORMITY: 50mm aperture (power removed)</a:t>
            </a:r>
            <a:endParaRPr sz="2350">
              <a:solidFill>
                <a:srgbClr val="000000"/>
              </a:solidFill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6068"/>
          <a:stretch/>
        </p:blipFill>
        <p:spPr>
          <a:xfrm>
            <a:off x="0" y="312175"/>
            <a:ext cx="4467449" cy="483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2149675" y="3361475"/>
            <a:ext cx="697200" cy="1698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0" y="217350"/>
            <a:ext cx="20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CMS-100-03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b="0" l="0" r="0" t="6068"/>
          <a:stretch/>
        </p:blipFill>
        <p:spPr>
          <a:xfrm>
            <a:off x="4691925" y="312175"/>
            <a:ext cx="4452075" cy="483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6841600" y="3385650"/>
            <a:ext cx="697200" cy="1698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4669400" y="241550"/>
            <a:ext cx="15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CMS-100-04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Coating is thicker at edges</a:t>
            </a:r>
            <a:br>
              <a:rPr lang="en"/>
            </a:br>
            <a:r>
              <a:rPr lang="en"/>
              <a:t>→Uncoated substrate is flat</a:t>
            </a:r>
            <a:br>
              <a:rPr lang="en"/>
            </a:br>
            <a:r>
              <a:rPr lang="en"/>
              <a:t>→Stress on substrate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Zernike Coefficients</a:t>
            </a:r>
            <a:br>
              <a:rPr lang="en"/>
            </a:br>
            <a:r>
              <a:rPr lang="en"/>
              <a:t>→ Power is dominant</a:t>
            </a:r>
            <a:br>
              <a:rPr lang="en"/>
            </a:br>
            <a:r>
              <a:rPr lang="en"/>
              <a:t>→ Other Zernike values are very low; most are &lt;1nm, astigmatism ~1-3nm</a:t>
            </a:r>
            <a:br>
              <a:rPr lang="en"/>
            </a:b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498" y="0"/>
            <a:ext cx="4469951" cy="511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98" y="-9950"/>
            <a:ext cx="44699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14450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Uncoated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695250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C</a:t>
            </a:r>
            <a:r>
              <a:rPr b="1" lang="en" sz="1800">
                <a:solidFill>
                  <a:srgbClr val="FFFF00"/>
                </a:solidFill>
              </a:rPr>
              <a:t>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482350" y="0"/>
            <a:ext cx="19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CMS-100-03</a:t>
            </a:r>
            <a:endParaRPr b="1" sz="2400">
              <a:solidFill>
                <a:srgbClr val="00FF00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862650" y="3658775"/>
            <a:ext cx="948900" cy="1698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450" y="2982175"/>
            <a:ext cx="4514951" cy="206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982175"/>
            <a:ext cx="4514950" cy="20472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604188" y="295205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Uncoated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336563" y="295205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C</a:t>
            </a:r>
            <a:r>
              <a:rPr b="1" lang="en" sz="1800">
                <a:solidFill>
                  <a:srgbClr val="FFFF00"/>
                </a:solidFill>
              </a:rPr>
              <a:t>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250350" y="0"/>
            <a:ext cx="264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CMS-100-03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Surface Profile</a:t>
            </a:r>
            <a:endParaRPr b="1" sz="2400">
              <a:solidFill>
                <a:srgbClr val="00FF00"/>
              </a:solidFill>
            </a:endParaRPr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40635" l="13410" r="30362" t="9881"/>
          <a:stretch/>
        </p:blipFill>
        <p:spPr>
          <a:xfrm>
            <a:off x="1247249" y="847200"/>
            <a:ext cx="2021653" cy="20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b="40437" l="13073" r="30696" t="9756"/>
          <a:stretch/>
        </p:blipFill>
        <p:spPr>
          <a:xfrm>
            <a:off x="5979621" y="847200"/>
            <a:ext cx="2021654" cy="20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4897100" y="83925"/>
            <a:ext cx="35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Subtracted Data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(shows coating only)</a:t>
            </a:r>
            <a:endParaRPr b="1" sz="2400">
              <a:solidFill>
                <a:srgbClr val="00FF00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68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48261"/>
            <a:ext cx="4468950" cy="204493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2754850" y="0"/>
            <a:ext cx="357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CMS-100-04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(coated with AlGaAs)</a:t>
            </a:r>
            <a:endParaRPr b="1" sz="2400">
              <a:solidFill>
                <a:srgbClr val="00FF00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3351" l="20694" r="23511" t="16339"/>
          <a:stretch/>
        </p:blipFill>
        <p:spPr>
          <a:xfrm flipH="1">
            <a:off x="2478701" y="1019050"/>
            <a:ext cx="4186598" cy="39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5027075" y="4921250"/>
            <a:ext cx="385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Note: Photos are flipped in horizontal direction to be comparable to Zygo images.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25" y="113990"/>
            <a:ext cx="4408151" cy="50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673" y="94650"/>
            <a:ext cx="4408151" cy="50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962050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Uncoated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542850" y="207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482350" y="0"/>
            <a:ext cx="19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CMS-100-04</a:t>
            </a:r>
            <a:endParaRPr b="1" sz="2400">
              <a:solidFill>
                <a:srgbClr val="00FF00"/>
              </a:solidFill>
            </a:endParaRPr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000525" y="3711800"/>
            <a:ext cx="948900" cy="1698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103225"/>
            <a:ext cx="4379424" cy="192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929350" y="3103225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Coated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791900" y="0"/>
            <a:ext cx="325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CMS-100-04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Surface Profiles</a:t>
            </a:r>
            <a:endParaRPr b="1" sz="2400">
              <a:solidFill>
                <a:srgbClr val="00FF00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0" r="0" t="9869"/>
          <a:stretch/>
        </p:blipFill>
        <p:spPr>
          <a:xfrm>
            <a:off x="162675" y="3103225"/>
            <a:ext cx="4267200" cy="19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1628950" y="3121800"/>
            <a:ext cx="1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</a:rPr>
              <a:t>Unc</a:t>
            </a:r>
            <a:r>
              <a:rPr b="1" lang="en" sz="1800">
                <a:solidFill>
                  <a:srgbClr val="FFFF00"/>
                </a:solidFill>
              </a:rPr>
              <a:t>oated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5">
            <a:alphaModFix/>
          </a:blip>
          <a:srcRect b="40563" l="13128" r="30574" t="9757"/>
          <a:stretch/>
        </p:blipFill>
        <p:spPr>
          <a:xfrm>
            <a:off x="1458107" y="906850"/>
            <a:ext cx="2105645" cy="21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6">
            <a:alphaModFix/>
          </a:blip>
          <a:srcRect b="40410" l="13331" r="30372" t="10096"/>
          <a:stretch/>
        </p:blipFill>
        <p:spPr>
          <a:xfrm>
            <a:off x="5703681" y="906850"/>
            <a:ext cx="2105645" cy="212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4897100" y="83925"/>
            <a:ext cx="35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Subtracted Data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(shows coating only)</a:t>
            </a:r>
            <a:endParaRPr b="1" sz="2400">
              <a:solidFill>
                <a:srgbClr val="00FF00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679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175" y="1077000"/>
            <a:ext cx="4531124" cy="20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578175" y="4663225"/>
            <a:ext cx="2433600" cy="3213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Surface of the substrate does not influence the coated surface profile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Both coatings are very similar in their surface profiles and Zernike coefficient values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Zernike coefficients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Biggest change is power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Astigmatism and Coma → Second order Zernike coefficients range from ~4-7 nm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Correlation with crystalline axis? Which direction?</a:t>
            </a:r>
            <a:endParaRPr sz="1400"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