
<file path=[Content_Types].xml><?xml version="1.0" encoding="utf-8"?>
<Types xmlns="http://schemas.openxmlformats.org/package/2006/content-types">
  <Default Extension="fntdata" ContentType="application/x-fontdata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5" r:id="rId14"/>
  </p:sldIdLst>
  <p:sldSz cx="9144000" cy="6858000" type="screen4x3"/>
  <p:notesSz cx="6985000" cy="9283700"/>
  <p:embeddedFontLst>
    <p:embeddedFont>
      <p:font typeface="Helvetica Neue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e Vajente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427123-1EE2-4C8E-B8C0-98DCA96E7637}">
  <a:tblStyle styleId="{22427123-1EE2-4C8E-B8C0-98DCA96E76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7637" y="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71575" y="696912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275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275" cy="417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98408a07ac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98408a07ac_1_91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98408a07ac_1_91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98408a07ac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98408a07ac_1_118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7" name="Google Shape;257;g298408a07ac_1_118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cd27f0ab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cd27f0ab1_1_0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5cd27f0ab1_1_0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3fbd3a79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3fbd3a791_3_0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43fbd3a791_3_0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8408a07a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8408a07ac_1_9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98408a07ac_1_9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8408a07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8408a07ac_1_0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98408a07ac_1_0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98408a07ac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98408a07ac_1_33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98408a07ac_1_33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8408a07ac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98408a07ac_1_53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98408a07ac_1_53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8408a07ac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98408a07ac_1_66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98408a07ac_1_66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8408a07ac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98408a07ac_1_77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98408a07ac_1_77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8408a07ac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2"/>
            <a:ext cx="4641900" cy="348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8408a07ac_1_105:notes"/>
          <p:cNvSpPr txBox="1">
            <a:spLocks noGrp="1"/>
          </p:cNvSpPr>
          <p:nvPr>
            <p:ph type="body" idx="1"/>
          </p:nvPr>
        </p:nvSpPr>
        <p:spPr>
          <a:xfrm>
            <a:off x="931862" y="4408487"/>
            <a:ext cx="5121300" cy="417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98408a07ac_1_105:notes"/>
          <p:cNvSpPr txBox="1">
            <a:spLocks noGrp="1"/>
          </p:cNvSpPr>
          <p:nvPr>
            <p:ph type="sldNum" idx="12"/>
          </p:nvPr>
        </p:nvSpPr>
        <p:spPr>
          <a:xfrm>
            <a:off x="3957637" y="8820150"/>
            <a:ext cx="30273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583825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/>
            </a:lvl2pPr>
            <a:lvl3pPr lvl="2" algn="ctr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/>
            </a:lvl3pPr>
            <a:lvl4pPr lvl="3" algn="ctr">
              <a:spcBef>
                <a:spcPts val="320"/>
              </a:spcBef>
              <a:spcAft>
                <a:spcPts val="0"/>
              </a:spcAft>
              <a:buSzPts val="1040"/>
              <a:buNone/>
              <a:defRPr/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/>
            </a:lvl6pPr>
            <a:lvl7pPr lvl="6" algn="ctr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/>
            </a:lvl7pPr>
            <a:lvl8pPr lvl="7" algn="ctr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/>
            </a:lvl8pPr>
            <a:lvl9pPr lvl="8" algn="ctr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 rot="5400000">
            <a:off x="4886325" y="2143125"/>
            <a:ext cx="5867400" cy="203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 rot="5400000">
            <a:off x="733425" y="180975"/>
            <a:ext cx="5867400" cy="596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Helvetica Neue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Helvetica Neue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Helvetica Neue"/>
              <a:buChar char="»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–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Helvetica Neue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Helvetica Neue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–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–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4430712" y="6484937"/>
            <a:ext cx="2825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6;p1"/>
          <p:cNvSpPr txBox="1"/>
          <p:nvPr/>
        </p:nvSpPr>
        <p:spPr>
          <a:xfrm>
            <a:off x="4479925" y="3189287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5563" y="1096950"/>
            <a:ext cx="9132900" cy="38100"/>
          </a:xfrm>
          <a:prstGeom prst="rect">
            <a:avLst/>
          </a:prstGeom>
          <a:solidFill>
            <a:srgbClr val="DC008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" name="Google Shape;1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366837" cy="99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 descr="NSF_LOGO_4-Color_bitmap_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88312" y="0"/>
            <a:ext cx="1092200" cy="10969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etraquark.netlify.app/ebooks/opticalshutter/_book/shuttersurveybook#fig:singleloop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tetraquark.netlify.app/buildyourownopticalshutter/builder?src=de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D220042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CDS Hardware Update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en-US" sz="40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4000" b="1" dirty="0"/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Reliability Ultra-Fast Shutter (</a:t>
            </a:r>
            <a:r>
              <a:rPr lang="en-US" dirty="0"/>
              <a:t>HRUF)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dirty="0"/>
              <a:t>D2200426-v1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dirty="0"/>
              <a:t>Update 11/22/23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Dean Schaetzl</a:t>
            </a:r>
            <a:r>
              <a:rPr lang="en-US" sz="1800" dirty="0"/>
              <a:t> for the CDS group</a:t>
            </a:r>
            <a:endParaRPr dirty="0"/>
          </a:p>
        </p:txBody>
      </p:sp>
      <p:sp>
        <p:nvSpPr>
          <p:cNvPr id="96" name="Google Shape;96;p13"/>
          <p:cNvSpPr txBox="1"/>
          <p:nvPr/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US" sz="1400" b="1" i="1" u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LIGO</a:t>
            </a:r>
            <a:r>
              <a:rPr lang="en-US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1400" b="1" i="1" u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G23</a:t>
            </a:r>
            <a:r>
              <a:rPr lang="en-US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xxxxx-v1</a:t>
            </a:r>
            <a:endParaRPr dirty="0"/>
          </a:p>
        </p:txBody>
      </p:sp>
      <p:sp>
        <p:nvSpPr>
          <p:cNvPr id="97" name="Google Shape;97;p13"/>
          <p:cNvSpPr txBox="1"/>
          <p:nvPr/>
        </p:nvSpPr>
        <p:spPr>
          <a:xfrm>
            <a:off x="806450" y="6172200"/>
            <a:ext cx="1479550" cy="461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>
            <a:spLocks noGrp="1"/>
          </p:cNvSpPr>
          <p:nvPr>
            <p:ph type="body" idx="1"/>
          </p:nvPr>
        </p:nvSpPr>
        <p:spPr>
          <a:xfrm>
            <a:off x="450700" y="1180775"/>
            <a:ext cx="7772400" cy="1405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Magnet-to-Flag Fixture D2300218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The “Pac-Man” was developed to hold the flag and copper relative to the fixture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Must be short enough to be removed when the magnet is glued, but long enough to bridge the transition of the pieces</a:t>
            </a:r>
            <a:endParaRPr sz="1200">
              <a:solidFill>
                <a:schemeClr val="dk2"/>
              </a:solidFill>
            </a:endParaRPr>
          </a:p>
          <a:p>
            <a:pPr marL="13716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pic>
        <p:nvPicPr>
          <p:cNvPr id="251" name="Google Shape;2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14" y="2178503"/>
            <a:ext cx="2573187" cy="292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5333" y="3648646"/>
            <a:ext cx="2431933" cy="30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0"/>
          <p:cNvSpPr/>
          <p:nvPr/>
        </p:nvSpPr>
        <p:spPr>
          <a:xfrm>
            <a:off x="1843930" y="4731837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Pac-Man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86F1A1-1440-4E09-3916-00FA1AAE8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339" y="2178503"/>
            <a:ext cx="2544562" cy="2399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7D357-D5E7-44F5-1194-68129CEDB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964" y="3640947"/>
            <a:ext cx="2339960" cy="25999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 Fast Shutter Upgrade</a:t>
            </a:r>
            <a:endParaRPr sz="3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High Reliability Ultra Fast (HRUF)</a:t>
            </a:r>
            <a:endParaRPr sz="3100" dirty="0"/>
          </a:p>
        </p:txBody>
      </p:sp>
      <p:sp>
        <p:nvSpPr>
          <p:cNvPr id="260" name="Google Shape;260;p31"/>
          <p:cNvSpPr txBox="1">
            <a:spLocks noGrp="1"/>
          </p:cNvSpPr>
          <p:nvPr>
            <p:ph type="body" idx="1"/>
          </p:nvPr>
        </p:nvSpPr>
        <p:spPr>
          <a:xfrm>
            <a:off x="450700" y="1180775"/>
            <a:ext cx="7772400" cy="18981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dirty="0">
                <a:solidFill>
                  <a:schemeClr val="dk2"/>
                </a:solidFill>
              </a:rPr>
              <a:t>Gluing the Mirror-to-Flag</a:t>
            </a:r>
            <a:endParaRPr sz="1200" dirty="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Gluing successful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dirty="0">
                <a:solidFill>
                  <a:schemeClr val="dk2"/>
                </a:solidFill>
              </a:rPr>
              <a:t>Mirror Edges not beveled</a:t>
            </a:r>
            <a:endParaRPr sz="1200" dirty="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Tolerance revenge!</a:t>
            </a:r>
            <a:endParaRPr sz="1200" dirty="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Manual shaping of test optics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dirty="0">
                <a:solidFill>
                  <a:schemeClr val="dk2"/>
                </a:solidFill>
              </a:rPr>
              <a:t>The depth of the mirror on the flag with the epoxy is 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tight and does not always fall smoothly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dirty="0">
                <a:solidFill>
                  <a:schemeClr val="dk2"/>
                </a:solidFill>
              </a:rPr>
              <a:t>v2 = 0.005” taken out the flag thickness at the mirror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	</a:t>
            </a:r>
            <a:endParaRPr sz="1200" dirty="0">
              <a:solidFill>
                <a:schemeClr val="dk2"/>
              </a:solidFill>
            </a:endParaRPr>
          </a:p>
          <a:p>
            <a:pPr marL="13716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l="47914" t="9796" r="1101"/>
          <a:stretch/>
        </p:blipFill>
        <p:spPr>
          <a:xfrm>
            <a:off x="336750" y="3078800"/>
            <a:ext cx="2212874" cy="33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8001" y="3666000"/>
            <a:ext cx="3039276" cy="30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3250" y="1232274"/>
            <a:ext cx="4300700" cy="30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59A40F-101A-11A9-F9A6-4419094008C5}"/>
              </a:ext>
            </a:extLst>
          </p:cNvPr>
          <p:cNvSpPr/>
          <p:nvPr/>
        </p:nvSpPr>
        <p:spPr>
          <a:xfrm>
            <a:off x="1118586" y="5880602"/>
            <a:ext cx="550416" cy="55512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54B8D-81FE-F568-8B48-625AF57C7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653" y="4334105"/>
            <a:ext cx="3236891" cy="24276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31">
            <a:extLst>
              <a:ext uri="{FF2B5EF4-FFF2-40B4-BE49-F238E27FC236}">
                <a16:creationId xmlns:a16="http://schemas.microsoft.com/office/drawing/2014/main" id="{BF34F854-90AE-19BE-AA28-463614188F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Fast Shutter Upgrade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High Reliability Ultra Fast (HRUF)</a:t>
            </a:r>
            <a:endParaRPr sz="1200" dirty="0"/>
          </a:p>
        </p:txBody>
      </p:sp>
      <p:sp>
        <p:nvSpPr>
          <p:cNvPr id="7" name="Google Shape;260;p31">
            <a:extLst>
              <a:ext uri="{FF2B5EF4-FFF2-40B4-BE49-F238E27FC236}">
                <a16:creationId xmlns:a16="http://schemas.microsoft.com/office/drawing/2014/main" id="{85E7E03C-C34D-8C5F-7AA2-163420E1F4A2}"/>
              </a:ext>
            </a:extLst>
          </p:cNvPr>
          <p:cNvSpPr txBox="1">
            <a:spLocks/>
          </p:cNvSpPr>
          <p:nvPr/>
        </p:nvSpPr>
        <p:spPr>
          <a:xfrm>
            <a:off x="468455" y="1180775"/>
            <a:ext cx="7772400" cy="18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43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28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23850" indent="-171450">
              <a:buClr>
                <a:schemeClr val="dk2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2"/>
                </a:solidFill>
              </a:rPr>
              <a:t>Initial test firing </a:t>
            </a:r>
          </a:p>
          <a:p>
            <a:pPr marL="781050" lvl="1" indent="-171450">
              <a:buClr>
                <a:schemeClr val="dk2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2"/>
                </a:solidFill>
              </a:rPr>
              <a:t>Does not fall back down</a:t>
            </a:r>
          </a:p>
          <a:p>
            <a:pPr marL="781050" lvl="1" indent="-171450">
              <a:buClr>
                <a:schemeClr val="dk2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2"/>
                </a:solidFill>
              </a:rPr>
              <a:t>Does not seem to break</a:t>
            </a:r>
          </a:p>
          <a:p>
            <a:pPr marL="609600" lvl="1" indent="0">
              <a:buClr>
                <a:schemeClr val="dk2"/>
              </a:buClr>
              <a:buSzPts val="1200"/>
              <a:buNone/>
            </a:pPr>
            <a:endParaRPr lang="en-US" sz="1200" dirty="0">
              <a:solidFill>
                <a:schemeClr val="dk2"/>
              </a:solidFill>
            </a:endParaRPr>
          </a:p>
          <a:p>
            <a:pPr marL="609600" lvl="1" indent="0">
              <a:spcBef>
                <a:spcPts val="0"/>
              </a:spcBef>
              <a:buClr>
                <a:schemeClr val="dk2"/>
              </a:buClr>
              <a:buSzPts val="1200"/>
              <a:buNone/>
            </a:pPr>
            <a:endParaRPr lang="en-US" sz="1200" dirty="0">
              <a:solidFill>
                <a:schemeClr val="dk2"/>
              </a:solidFill>
            </a:endParaRPr>
          </a:p>
        </p:txBody>
      </p: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0247DE9C-9A21-CD99-962F-E01985587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8781" y="2452456"/>
            <a:ext cx="1928813" cy="3429000"/>
          </a:xfrm>
          <a:prstGeom prst="rect">
            <a:avLst/>
          </a:prstGeom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04B1978E-DB04-F270-D215-4F56FCECA70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6408" y="2452456"/>
            <a:ext cx="1928812" cy="34289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CB2730-C8F8-3B28-BDE6-690D5DF35868}"/>
              </a:ext>
            </a:extLst>
          </p:cNvPr>
          <p:cNvSpPr txBox="1"/>
          <p:nvPr/>
        </p:nvSpPr>
        <p:spPr>
          <a:xfrm>
            <a:off x="2006353" y="2139518"/>
            <a:ext cx="142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Slow-Mo(</a:t>
            </a:r>
            <a:r>
              <a:rPr lang="en-US" sz="1200" dirty="0" err="1"/>
              <a:t>ish</a:t>
            </a:r>
            <a:r>
              <a:rPr lang="en-US" sz="1200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5DE757-FFB2-F9AB-456D-C473B73B0993}"/>
              </a:ext>
            </a:extLst>
          </p:cNvPr>
          <p:cNvSpPr txBox="1"/>
          <p:nvPr/>
        </p:nvSpPr>
        <p:spPr>
          <a:xfrm>
            <a:off x="5790600" y="2139518"/>
            <a:ext cx="142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Real-Time</a:t>
            </a:r>
          </a:p>
        </p:txBody>
      </p:sp>
    </p:spTree>
    <p:extLst>
      <p:ext uri="{BB962C8B-B14F-4D97-AF65-F5344CB8AC3E}">
        <p14:creationId xmlns:p14="http://schemas.microsoft.com/office/powerpoint/2010/main" val="129922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239000" cy="10527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100"/>
              <a:t>High Reliability Ultra Fast (HRUF)</a:t>
            </a:r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body" idx="1"/>
          </p:nvPr>
        </p:nvSpPr>
        <p:spPr>
          <a:xfrm>
            <a:off x="685800" y="1194750"/>
            <a:ext cx="7772400" cy="49014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dirty="0">
                <a:solidFill>
                  <a:schemeClr val="dk2"/>
                </a:solidFill>
              </a:rPr>
              <a:t>Timeline</a:t>
            </a:r>
            <a:endParaRPr sz="1200" dirty="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All of the physical parts are in-hand or in production as of 9/13</a:t>
            </a:r>
            <a:endParaRPr sz="1200" dirty="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Magnets and mirrors need to be epoxied together</a:t>
            </a:r>
            <a:endParaRPr sz="1200" dirty="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Testing once the assembly is complete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dirty="0">
                <a:solidFill>
                  <a:schemeClr val="dk2"/>
                </a:solidFill>
              </a:rPr>
              <a:t>Expenditures for 4 complete assemblies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Main Bodies		S615433	$4809.11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Flag-to-Mirror Jig 		S612944 	$1132.27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Magnet-to-Flag Jig		S607572	$523.69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Copper Plates		S587290	$1821.33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Bobbins		S586150	$1296.54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Flags (Ti &amp; PEEK)		S603440	$2443.14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Terminal Cover		S616093	$1885.25</a:t>
            </a:r>
            <a:endParaRPr sz="1200" dirty="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 dirty="0">
                <a:solidFill>
                  <a:schemeClr val="dk2"/>
                </a:solidFill>
              </a:rPr>
              <a:t>Ti Flags, Pac-Man   		S621897	$3569.90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-US" sz="1100" dirty="0">
                <a:solidFill>
                  <a:schemeClr val="dk2"/>
                </a:solidFill>
              </a:rPr>
              <a:t>10/25/23</a:t>
            </a:r>
            <a:endParaRPr sz="11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>
                <a:solidFill>
                  <a:schemeClr val="dk2"/>
                </a:solidFill>
              </a:rPr>
              <a:t>First epoxy test failed.  Expired epoxy?</a:t>
            </a:r>
            <a:endParaRPr sz="11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>
                <a:solidFill>
                  <a:schemeClr val="dk2"/>
                </a:solidFill>
              </a:rPr>
              <a:t>Parts sent to C&amp;B for a proper Class B clean</a:t>
            </a:r>
            <a:endParaRPr sz="11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>
                <a:solidFill>
                  <a:schemeClr val="dk2"/>
                </a:solidFill>
              </a:rPr>
              <a:t>10/23 Parts back from C&amp;B</a:t>
            </a:r>
            <a:endParaRPr sz="11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>
                <a:solidFill>
                  <a:schemeClr val="dk2"/>
                </a:solidFill>
              </a:rPr>
              <a:t>10/24 Test optic glued to flag</a:t>
            </a:r>
            <a:endParaRPr sz="1100" dirty="0">
              <a:solidFill>
                <a:schemeClr val="dk2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100" dirty="0">
                <a:solidFill>
                  <a:schemeClr val="dk2"/>
                </a:solidFill>
              </a:rPr>
              <a:t>One PEEK and one Titanium</a:t>
            </a:r>
            <a:endParaRPr sz="11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>
                <a:solidFill>
                  <a:schemeClr val="dk2"/>
                </a:solidFill>
              </a:rPr>
              <a:t>10/27 Glue successful</a:t>
            </a:r>
            <a:endParaRPr sz="1100" dirty="0">
              <a:solidFill>
                <a:schemeClr val="dk2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100" dirty="0">
                <a:solidFill>
                  <a:schemeClr val="dk2"/>
                </a:solidFill>
              </a:rPr>
              <a:t>Flag thickness possible issue</a:t>
            </a:r>
            <a:endParaRPr sz="1100" dirty="0">
              <a:solidFill>
                <a:schemeClr val="dk2"/>
              </a:solidFill>
            </a:endParaRPr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-US" sz="1100" dirty="0">
                <a:solidFill>
                  <a:schemeClr val="dk2"/>
                </a:solidFill>
              </a:rPr>
              <a:t>Flag redesigned</a:t>
            </a:r>
            <a:endParaRPr sz="11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>
                <a:solidFill>
                  <a:schemeClr val="dk2"/>
                </a:solidFill>
              </a:rPr>
              <a:t>11/7 New flags, M-to-F jigs arrived</a:t>
            </a:r>
            <a:endParaRPr sz="1100" dirty="0">
              <a:solidFill>
                <a:schemeClr val="dk2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100" dirty="0">
                <a:solidFill>
                  <a:schemeClr val="dk2"/>
                </a:solidFill>
              </a:rPr>
              <a:t>Class B clean</a:t>
            </a:r>
          </a:p>
          <a:p>
            <a:pPr lvl="1" indent="-298450">
              <a:spcBef>
                <a:spcPts val="0"/>
              </a:spcBef>
              <a:buClr>
                <a:schemeClr val="dk2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dk2"/>
                </a:solidFill>
              </a:rPr>
              <a:t>11/20 Glue –up failed</a:t>
            </a:r>
          </a:p>
          <a:p>
            <a:pPr lvl="1" indent="-298450">
              <a:spcBef>
                <a:spcPts val="0"/>
              </a:spcBef>
              <a:buClr>
                <a:schemeClr val="dk2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dk2"/>
                </a:solidFill>
              </a:rPr>
              <a:t>11/22 Magnet-to-Flag glue-up curing</a:t>
            </a:r>
          </a:p>
          <a:p>
            <a:pPr lvl="1" indent="-298450">
              <a:spcBef>
                <a:spcPts val="0"/>
              </a:spcBef>
              <a:buClr>
                <a:schemeClr val="dk2"/>
              </a:buClr>
              <a:buSzPts val="1100"/>
              <a:buChar char="■"/>
            </a:pPr>
            <a:endParaRPr sz="1300" dirty="0">
              <a:solidFill>
                <a:schemeClr val="dk2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endParaRPr sz="1100" dirty="0">
              <a:solidFill>
                <a:schemeClr val="dk2"/>
              </a:solidFill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6400" y="1825300"/>
            <a:ext cx="1919401" cy="22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050" y="3210800"/>
            <a:ext cx="4751375" cy="35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sp>
        <p:nvSpPr>
          <p:cNvPr id="169" name="Google Shape;169;p22"/>
          <p:cNvSpPr txBox="1"/>
          <p:nvPr/>
        </p:nvSpPr>
        <p:spPr>
          <a:xfrm>
            <a:off x="0" y="1143475"/>
            <a:ext cx="4654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Responsible: D. Schaetzl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Updated: September 25, 2023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6318900" y="1100275"/>
            <a:ext cx="28251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ECR: E1900177 DCC: E1900180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1"/>
          </p:nvPr>
        </p:nvSpPr>
        <p:spPr>
          <a:xfrm>
            <a:off x="399900" y="1765025"/>
            <a:ext cx="7734900" cy="4606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Why do we have a Fast Shutter?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i="1">
                <a:solidFill>
                  <a:srgbClr val="333333"/>
                </a:solidFill>
                <a:highlight>
                  <a:srgbClr val="FFFFFF"/>
                </a:highlight>
              </a:rPr>
              <a:t>Optical energy stored in the LIGO arms during normal interferometer (IFO) operation is dumped into the antisymmetric (AS) port upon loss of lock. </a:t>
            </a:r>
            <a:r>
              <a:rPr lang="en-US" sz="1200" i="1">
                <a:solidFill>
                  <a:srgbClr val="333333"/>
                </a:solidFill>
                <a:highlight>
                  <a:srgbClr val="FFFF00"/>
                </a:highlight>
              </a:rPr>
              <a:t>The stored energy can be of order 50J</a:t>
            </a:r>
            <a:r>
              <a:rPr lang="en-US" sz="1200" i="1">
                <a:solidFill>
                  <a:srgbClr val="333333"/>
                </a:solidFill>
                <a:highlight>
                  <a:srgbClr val="FFFFFF"/>
                </a:highlight>
              </a:rPr>
              <a:t>, which appears at the AS port as an optical transient lasting a few tens of milliseconds. In order to protect sensitive photodetectors in the AS port beampath from damage, a shutter is required to quickly block the laser beam upon a lock-loss event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Current Fast Shutter design (D1003318)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Wires are attached to the moving parts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Work Hardening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Arresting of the shutter is done mechanically with hard-stops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Stress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Debris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Physical Shock (Stopping)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New electro-magnetic ultra-fast shutter design of a moving </a:t>
            </a:r>
            <a:endParaRPr sz="12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</a:rPr>
              <a:t>payload consisting of magnets and a mirror with no wires attached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</a:pPr>
            <a:r>
              <a:rPr lang="en-US" sz="1200">
                <a:solidFill>
                  <a:schemeClr val="dk2"/>
                </a:solidFill>
              </a:rPr>
              <a:t>A non-moving coil requiring electrical attachment.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</a:pPr>
            <a:r>
              <a:rPr lang="en-US" sz="1200">
                <a:solidFill>
                  <a:schemeClr val="dk2"/>
                </a:solidFill>
              </a:rPr>
              <a:t>Self Arresting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body" idx="1"/>
          </p:nvPr>
        </p:nvSpPr>
        <p:spPr>
          <a:xfrm>
            <a:off x="685800" y="1197050"/>
            <a:ext cx="7772400" cy="48990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How do we make it better?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</a:rPr>
              <a:t>We first want to build a mathematical model of the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</a:rPr>
              <a:t> system to understand the parameters we can tune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</a:rPr>
              <a:t> to optimize the behavior. (</a:t>
            </a:r>
            <a:r>
              <a:rPr lang="en-US" sz="12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modeling</a:t>
            </a: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</a:rPr>
              <a:t> by </a:t>
            </a:r>
            <a:r>
              <a:rPr lang="en-US" sz="1200" i="1">
                <a:solidFill>
                  <a:srgbClr val="333333"/>
                </a:solidFill>
                <a:highlight>
                  <a:srgbClr val="FFFFFF"/>
                </a:highlight>
              </a:rPr>
              <a:t>Serkay Ölmez</a:t>
            </a: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</a:rPr>
              <a:t>)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Real-Time Fast Shutter Simulator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50" y="2336674"/>
            <a:ext cx="3502124" cy="19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6">
            <a:alphaModFix/>
          </a:blip>
          <a:srcRect b="10984"/>
          <a:stretch/>
        </p:blipFill>
        <p:spPr>
          <a:xfrm>
            <a:off x="5846875" y="1197050"/>
            <a:ext cx="3160525" cy="17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D7C43-5BF3-326E-58D5-DDCBD6A04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672" y="3777507"/>
            <a:ext cx="6559852" cy="29162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body" idx="1"/>
          </p:nvPr>
        </p:nvSpPr>
        <p:spPr>
          <a:xfrm>
            <a:off x="685800" y="1248550"/>
            <a:ext cx="7772400" cy="9066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A prototype was constructed and studied to create a moving shutter without the need for wires attached to the payload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High-Reliability Ultra-Fast Mechanical Shutter (HRUF) Assy D2200426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925" y="2597725"/>
            <a:ext cx="2381112" cy="36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000" y="2597725"/>
            <a:ext cx="2546801" cy="360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338" y="1667852"/>
            <a:ext cx="3668526" cy="454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038" y="2386050"/>
            <a:ext cx="3538280" cy="439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>
            <a:off x="1246813" y="2732425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Mirror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1246813" y="3313550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Shoulder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1474638" y="5471400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Magnet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1031888" y="4748250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Coil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262475" y="1196950"/>
            <a:ext cx="7772400" cy="1405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How Does it Work?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Magnet and flag rest on the flag shoulder just inside the coil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When activated the magnet pulls up into the coil raising the flag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The magnetic field interacts with the copper plate and arrests the flag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A holding current keeps the flag raised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Falls back under gravity</a:t>
            </a:r>
            <a:endParaRPr sz="12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1580463" y="3812300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Flag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262475" y="1196950"/>
            <a:ext cx="7772400" cy="1405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What have the issues been?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The throw to the beam-dump is relatively long so any rotation of the FS mirror on deployment could swing and “paint” the chamber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Tolerances must be kept very tight while still allowing free movement of the flag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54850"/>
            <a:ext cx="4569209" cy="39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/>
        </p:nvSpPr>
        <p:spPr>
          <a:xfrm>
            <a:off x="1770326" y="3111475"/>
            <a:ext cx="15453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Beam Dump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6"/>
          <p:cNvSpPr/>
          <p:nvPr/>
        </p:nvSpPr>
        <p:spPr>
          <a:xfrm>
            <a:off x="889313" y="3600650"/>
            <a:ext cx="1010400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Shutter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009" y="2754850"/>
            <a:ext cx="4117591" cy="376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1"/>
          </p:nvPr>
        </p:nvSpPr>
        <p:spPr>
          <a:xfrm>
            <a:off x="262475" y="1196950"/>
            <a:ext cx="7772400" cy="1405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What have the issues been?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How do you assemble it? 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What order?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Magnet-to-Flag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Mirror-to-Flag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The magnet doesn’t fit through the copper plate (square peg in a round hole)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The mirror cannot be attached when the flag is in the copper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150" y="2671263"/>
            <a:ext cx="2839443" cy="40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996" y="2699125"/>
            <a:ext cx="2917873" cy="395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sp>
        <p:nvSpPr>
          <p:cNvPr id="231" name="Google Shape;231;p28"/>
          <p:cNvSpPr txBox="1">
            <a:spLocks noGrp="1"/>
          </p:cNvSpPr>
          <p:nvPr>
            <p:ph type="body" idx="1"/>
          </p:nvPr>
        </p:nvSpPr>
        <p:spPr>
          <a:xfrm>
            <a:off x="262475" y="1196950"/>
            <a:ext cx="7772400" cy="1405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What have the issues been?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The mirror cannot be attached when the flag is in the copper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Mirror-to-Flag Fixture D2300217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Holds the flags still and positions the mirrors correctly for glue-up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75" y="2101275"/>
            <a:ext cx="4202401" cy="24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l="16969" t="24776" r="8045" b="6362"/>
          <a:stretch/>
        </p:blipFill>
        <p:spPr>
          <a:xfrm>
            <a:off x="3832222" y="4195000"/>
            <a:ext cx="3584650" cy="246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1504700" y="422275"/>
            <a:ext cx="6271500" cy="6780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 Fast Shutter Upgrade</a:t>
            </a:r>
            <a:endParaRPr sz="3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High Reliability Ultra Fast (HRUF)</a:t>
            </a:r>
            <a:endParaRPr sz="3100"/>
          </a:p>
        </p:txBody>
      </p:sp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450700" y="1180775"/>
            <a:ext cx="7772400" cy="14055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>
                <a:solidFill>
                  <a:schemeClr val="dk2"/>
                </a:solidFill>
              </a:rPr>
              <a:t>First Attempt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>
                <a:solidFill>
                  <a:schemeClr val="dk2"/>
                </a:solidFill>
              </a:rPr>
              <a:t>We first attempted to glue a magnet-to-flag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The EP-30 Epoxy used was past expiration and did not properly cure</a:t>
            </a:r>
            <a:endParaRPr sz="1200">
              <a:solidFill>
                <a:schemeClr val="dk2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en-US" sz="1200">
                <a:solidFill>
                  <a:schemeClr val="dk2"/>
                </a:solidFill>
              </a:rPr>
              <a:t>Precision pins were used to hold the flag relative to the copper and fixture but were still too magnetic and twisted during assembly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41" name="Google Shape;2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38675"/>
            <a:ext cx="3244740" cy="396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3762" y="2377975"/>
            <a:ext cx="1804726" cy="21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/>
          <p:cNvPicPr preferRelativeResize="0"/>
          <p:nvPr/>
        </p:nvPicPr>
        <p:blipFill rotWithShape="1">
          <a:blip r:embed="rId5">
            <a:alphaModFix/>
          </a:blip>
          <a:srcRect t="19530"/>
          <a:stretch/>
        </p:blipFill>
        <p:spPr>
          <a:xfrm>
            <a:off x="5160225" y="4406525"/>
            <a:ext cx="3379123" cy="203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11402</TotalTime>
  <Words>906</Words>
  <Application>Microsoft Office PowerPoint</Application>
  <PresentationFormat>On-screen Show (4:3)</PresentationFormat>
  <Paragraphs>142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Times New Roman</vt:lpstr>
      <vt:lpstr>Arial</vt:lpstr>
      <vt:lpstr>Helvetica Neue</vt:lpstr>
      <vt:lpstr>Courier New</vt:lpstr>
      <vt:lpstr>Default Design</vt:lpstr>
      <vt:lpstr>PowerPoint Presentation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  <vt:lpstr> Fast Shutter Upgrade High Reliability Ultra Fast (HRUF)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Schaetzl, Dean</cp:lastModifiedBy>
  <cp:revision>6</cp:revision>
  <dcterms:modified xsi:type="dcterms:W3CDTF">2023-11-22T18:31:35Z</dcterms:modified>
</cp:coreProperties>
</file>