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5"/>
  </p:notesMasterIdLst>
  <p:sldIdLst>
    <p:sldId id="273" r:id="rId2"/>
    <p:sldId id="282" r:id="rId3"/>
    <p:sldId id="291" r:id="rId4"/>
    <p:sldId id="283" r:id="rId5"/>
    <p:sldId id="263" r:id="rId6"/>
    <p:sldId id="260" r:id="rId7"/>
    <p:sldId id="268" r:id="rId8"/>
    <p:sldId id="285" r:id="rId9"/>
    <p:sldId id="261" r:id="rId10"/>
    <p:sldId id="277" r:id="rId11"/>
    <p:sldId id="286" r:id="rId12"/>
    <p:sldId id="269" r:id="rId13"/>
    <p:sldId id="271" r:id="rId14"/>
    <p:sldId id="270" r:id="rId15"/>
    <p:sldId id="272" r:id="rId16"/>
    <p:sldId id="288" r:id="rId17"/>
    <p:sldId id="274" r:id="rId18"/>
    <p:sldId id="278" r:id="rId19"/>
    <p:sldId id="279" r:id="rId20"/>
    <p:sldId id="276" r:id="rId21"/>
    <p:sldId id="290" r:id="rId22"/>
    <p:sldId id="281" r:id="rId23"/>
    <p:sldId id="25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9BD97-09A2-3148-AE27-B957D630BED2}" type="datetimeFigureOut">
              <a:rPr lang="en-US" smtClean="0"/>
              <a:t>9/12/22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8F6B3-8031-B14F-B38A-59450E4A9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3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8F6B3-8031-B14F-B38A-59450E4A9B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93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880F-7B29-A540-9A4B-F2480230B001}" type="datetime1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4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EB1D-75A7-1040-AA5E-08E73996079E}" type="datetime1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3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1437-A432-0E4F-AF16-8DAAB2FE0866}" type="datetime1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mmary of KIW7">
            <a:extLst>
              <a:ext uri="{FF2B5EF4-FFF2-40B4-BE49-F238E27FC236}">
                <a16:creationId xmlns:a16="http://schemas.microsoft.com/office/drawing/2014/main" id="{10B6ED50-E7F4-BA46-B243-39698537AC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325" y="27689"/>
            <a:ext cx="1702675" cy="126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705"/>
            <a:ext cx="105156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55" y="153529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C111-8DCA-334B-8EF7-6DD0CE2BED03}" type="datetime1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71504"/>
            <a:ext cx="4114800" cy="365125"/>
          </a:xfrm>
        </p:spPr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58057"/>
            <a:ext cx="2743200" cy="365125"/>
          </a:xfrm>
        </p:spPr>
        <p:txBody>
          <a:bodyPr/>
          <a:lstStyle/>
          <a:p>
            <a:fld id="{35D5EFC2-CB3A-3349-8DDB-D1C5A293153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A8B767-AE24-16CA-356C-8EE53165F768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105120" y="91440"/>
            <a:ext cx="1188720" cy="1188720"/>
          </a:xfrm>
          <a:prstGeom prst="rect">
            <a:avLst/>
          </a:prstGeom>
          <a:ln w="0">
            <a:noFill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1B0E6C-D599-1214-5B3C-15A16D70B1C9}"/>
              </a:ext>
            </a:extLst>
          </p:cNvPr>
          <p:cNvCxnSpPr/>
          <p:nvPr userDrawn="1"/>
        </p:nvCxnSpPr>
        <p:spPr>
          <a:xfrm>
            <a:off x="0" y="133076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7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086B-5ED2-0B4F-BC93-7500FB95D748}" type="datetime1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3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3D79-312C-744F-BA9F-9863EC536536}" type="datetime1">
              <a:rPr lang="en-US" smtClean="0"/>
              <a:t>9/12/22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9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5000-249F-504D-B6EE-520787E55C5E}" type="datetime1">
              <a:rPr lang="en-US" smtClean="0"/>
              <a:t>9/12/22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1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655-2A0D-FA48-B4D6-922C930F5029}" type="datetime1">
              <a:rPr lang="en-US" smtClean="0"/>
              <a:t>9/12/22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0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2385-1B29-6747-8A62-75F232FC7663}" type="datetime1">
              <a:rPr lang="en-US" smtClean="0"/>
              <a:t>9/12/22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2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9981-1E44-9E41-93A3-BCD1498ADE85}" type="datetime1">
              <a:rPr lang="en-US" smtClean="0"/>
              <a:t>9/12/22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1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102B-A6C5-9F45-B732-FF9AD8FD1055}" type="datetime1">
              <a:rPr lang="en-US" smtClean="0"/>
              <a:t>9/12/22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6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4000C-B656-0841-B884-C09457E628E7}" type="datetime1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G2201513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5EFC2-CB3A-3349-8DDB-D1C5A293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0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30A353-C5F1-F581-1037-4B9E41D2AA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</a:blip>
          <a:stretch/>
        </p:blipFill>
        <p:spPr>
          <a:xfrm>
            <a:off x="2861766" y="59283"/>
            <a:ext cx="6739433" cy="6739433"/>
          </a:xfrm>
          <a:prstGeom prst="rect">
            <a:avLst/>
          </a:prstGeom>
          <a:ln w="0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E26167-1AE8-39E8-B279-65538452A6DB}"/>
              </a:ext>
            </a:extLst>
          </p:cNvPr>
          <p:cNvSpPr txBox="1"/>
          <p:nvPr/>
        </p:nvSpPr>
        <p:spPr>
          <a:xfrm>
            <a:off x="859971" y="2319907"/>
            <a:ext cx="10961914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State Estimators for SEI-SUS control</a:t>
            </a:r>
            <a:endParaRPr lang="en-US" sz="4000" dirty="0">
              <a:effectLst/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Edgard Bonilla, Alec </a:t>
            </a:r>
            <a:r>
              <a:rPr lang="en-US" sz="2800" dirty="0" err="1"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en-US" sz="2800" dirty="0"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, Brian Lantz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"/>
                <a:ea typeface="Calibri" panose="020F0502020204030204" pitchFamily="34" charset="0"/>
                <a:cs typeface="Times New Roman" panose="02020603050405020304" pitchFamily="18" charset="0"/>
              </a:rPr>
              <a:t>DCC - G2201513</a:t>
            </a:r>
          </a:p>
          <a:p>
            <a:pPr algn="ctr"/>
            <a:endParaRPr lang="en-US" sz="2800" dirty="0">
              <a:latin typeface="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74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, histogram&#10;&#10;Description automatically generated">
            <a:extLst>
              <a:ext uri="{FF2B5EF4-FFF2-40B4-BE49-F238E27FC236}">
                <a16:creationId xmlns:a16="http://schemas.microsoft.com/office/drawing/2014/main" id="{9C22DE1C-408D-C790-155D-4D3356CCD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319" y="1514771"/>
            <a:ext cx="7112000" cy="533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768319-D611-1B4D-CB9A-0E8E464EE9DE}"/>
              </a:ext>
            </a:extLst>
          </p:cNvPr>
          <p:cNvSpPr txBox="1"/>
          <p:nvPr/>
        </p:nvSpPr>
        <p:spPr>
          <a:xfrm>
            <a:off x="6428014" y="2730242"/>
            <a:ext cx="6877658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>
                <a:latin typeface=""/>
              </a:rPr>
              <a:t>Can be used for control (sees the resonances).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1FDE00-978E-AF78-05BE-A6001951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05"/>
            <a:ext cx="10515600" cy="1325563"/>
          </a:xfrm>
        </p:spPr>
        <p:txBody>
          <a:bodyPr/>
          <a:lstStyle/>
          <a:p>
            <a:r>
              <a:rPr lang="en-US" dirty="0">
                <a:latin typeface=""/>
              </a:rPr>
              <a:t>State Estimators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05ABE1-C6DE-C4BD-094E-0F101C98BAF4}"/>
              </a:ext>
            </a:extLst>
          </p:cNvPr>
          <p:cNvSpPr txBox="1"/>
          <p:nvPr/>
        </p:nvSpPr>
        <p:spPr>
          <a:xfrm>
            <a:off x="6428014" y="3196564"/>
            <a:ext cx="6134100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 startAt="2"/>
            </a:pPr>
            <a:r>
              <a:rPr lang="en-US" dirty="0">
                <a:latin typeface=""/>
              </a:rPr>
              <a:t>B</a:t>
            </a:r>
            <a:r>
              <a:rPr lang="en-US" sz="1800" dirty="0">
                <a:latin typeface=""/>
              </a:rPr>
              <a:t>etter high-frequency performance than the OSEMs.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77C7E0-72F1-65A8-F8E1-AFBE4FD75C08}"/>
              </a:ext>
            </a:extLst>
          </p:cNvPr>
          <p:cNvSpPr txBox="1"/>
          <p:nvPr/>
        </p:nvSpPr>
        <p:spPr>
          <a:xfrm>
            <a:off x="6428014" y="3684735"/>
            <a:ext cx="6264728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 startAt="3"/>
            </a:pPr>
            <a:r>
              <a:rPr lang="en-US" dirty="0">
                <a:latin typeface=""/>
              </a:rPr>
              <a:t>Is robust against small modelling errors.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2004F4-C114-81C8-D633-C984D6441BCD}"/>
              </a:ext>
            </a:extLst>
          </p:cNvPr>
          <p:cNvSpPr txBox="1"/>
          <p:nvPr/>
        </p:nvSpPr>
        <p:spPr>
          <a:xfrm>
            <a:off x="3353121" y="1282336"/>
            <a:ext cx="6259286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"/>
              </a:rPr>
              <a:t>A </a:t>
            </a:r>
            <a:r>
              <a:rPr lang="en-US" sz="1800" b="1" u="sng" dirty="0">
                <a:latin typeface=""/>
              </a:rPr>
              <a:t>good enough</a:t>
            </a:r>
            <a:r>
              <a:rPr lang="en-US" sz="1800" b="1" dirty="0">
                <a:latin typeface=""/>
              </a:rPr>
              <a:t> estimator has (at least) four properties: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733B4D-155D-F7FB-2F9C-9E5F0A65B5B9}"/>
              </a:ext>
            </a:extLst>
          </p:cNvPr>
          <p:cNvSpPr txBox="1"/>
          <p:nvPr/>
        </p:nvSpPr>
        <p:spPr>
          <a:xfrm>
            <a:off x="6433456" y="4136505"/>
            <a:ext cx="6259286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 startAt="4"/>
            </a:pPr>
            <a:r>
              <a:rPr lang="en-US" sz="1800" dirty="0">
                <a:latin typeface=""/>
              </a:rPr>
              <a:t>Can be translated well into practice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A33598-1FA9-1FE4-B0EE-DF5826136AEF}"/>
              </a:ext>
            </a:extLst>
          </p:cNvPr>
          <p:cNvCxnSpPr>
            <a:cxnSpLocks/>
          </p:cNvCxnSpPr>
          <p:nvPr/>
        </p:nvCxnSpPr>
        <p:spPr>
          <a:xfrm flipV="1">
            <a:off x="3385457" y="3026099"/>
            <a:ext cx="3053445" cy="556775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1752AA-DE54-DDD7-0332-09A60A18E0E3}"/>
              </a:ext>
            </a:extLst>
          </p:cNvPr>
          <p:cNvCxnSpPr>
            <a:cxnSpLocks/>
          </p:cNvCxnSpPr>
          <p:nvPr/>
        </p:nvCxnSpPr>
        <p:spPr>
          <a:xfrm flipV="1">
            <a:off x="3886200" y="3015604"/>
            <a:ext cx="2541816" cy="744607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10179D-9F33-4DFF-C8B5-3C3B37D335C3}"/>
              </a:ext>
            </a:extLst>
          </p:cNvPr>
          <p:cNvCxnSpPr>
            <a:cxnSpLocks/>
          </p:cNvCxnSpPr>
          <p:nvPr/>
        </p:nvCxnSpPr>
        <p:spPr>
          <a:xfrm flipV="1">
            <a:off x="4234543" y="3037338"/>
            <a:ext cx="2193471" cy="957719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83A6820-1327-9D90-4515-3502EEB4E840}"/>
              </a:ext>
            </a:extLst>
          </p:cNvPr>
          <p:cNvCxnSpPr>
            <a:cxnSpLocks/>
          </p:cNvCxnSpPr>
          <p:nvPr/>
        </p:nvCxnSpPr>
        <p:spPr>
          <a:xfrm flipV="1">
            <a:off x="5442857" y="3490970"/>
            <a:ext cx="1026433" cy="1396716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6BE23C2-BEB8-5EAF-5460-A1061D3184F0}"/>
              </a:ext>
            </a:extLst>
          </p:cNvPr>
          <p:cNvCxnSpPr>
            <a:cxnSpLocks/>
          </p:cNvCxnSpPr>
          <p:nvPr/>
        </p:nvCxnSpPr>
        <p:spPr>
          <a:xfrm flipV="1">
            <a:off x="5442857" y="4634034"/>
            <a:ext cx="0" cy="493138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ooter Placeholder 41">
            <a:extLst>
              <a:ext uri="{FF2B5EF4-FFF2-40B4-BE49-F238E27FC236}">
                <a16:creationId xmlns:a16="http://schemas.microsoft.com/office/drawing/2014/main" id="{045FC040-A289-5772-B33E-06C245E7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A89892ED-E815-437F-A37F-7FC408E09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10</a:t>
            </a:fld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978F891-F31A-B320-8E1E-C148594631F0}"/>
              </a:ext>
            </a:extLst>
          </p:cNvPr>
          <p:cNvSpPr txBox="1"/>
          <p:nvPr/>
        </p:nvSpPr>
        <p:spPr>
          <a:xfrm>
            <a:off x="6763275" y="5336854"/>
            <a:ext cx="5146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"/>
              </a:rPr>
              <a:t>How do we plan to get there?</a:t>
            </a:r>
          </a:p>
        </p:txBody>
      </p:sp>
    </p:spTree>
    <p:extLst>
      <p:ext uri="{BB962C8B-B14F-4D97-AF65-F5344CB8AC3E}">
        <p14:creationId xmlns:p14="http://schemas.microsoft.com/office/powerpoint/2010/main" val="233126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25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225A0-1297-3F74-74A5-F348645B0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FD769-F632-9D16-A38C-1127A50C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EA5098-5F04-F6C0-7C9A-261DB67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05"/>
            <a:ext cx="10515600" cy="1325563"/>
          </a:xfrm>
        </p:spPr>
        <p:txBody>
          <a:bodyPr/>
          <a:lstStyle/>
          <a:p>
            <a:r>
              <a:rPr lang="en-US" dirty="0">
                <a:latin typeface=""/>
              </a:rPr>
              <a:t>Outline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5FF4DC-6958-86B5-7096-4A17A01A0AA5}"/>
              </a:ext>
            </a:extLst>
          </p:cNvPr>
          <p:cNvSpPr txBox="1"/>
          <p:nvPr/>
        </p:nvSpPr>
        <p:spPr>
          <a:xfrm>
            <a:off x="1080200" y="1567982"/>
            <a:ext cx="11973253" cy="4975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"/>
              </a:rPr>
              <a:t>Motivation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"/>
              </a:rPr>
              <a:t>State Estimators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>
                <a:latin typeface=""/>
              </a:rPr>
              <a:t>Roadmap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"/>
              </a:rPr>
              <a:t>Results (so far)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"/>
              </a:rPr>
              <a:t>Conclusions</a:t>
            </a:r>
            <a:br>
              <a:rPr lang="en-US" sz="3600" dirty="0">
                <a:latin typeface=""/>
              </a:rPr>
            </a:br>
            <a:endParaRPr lang="en-US" sz="3600" dirty="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411187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4F4AEC2-33D8-70B7-71A6-2880A961E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05"/>
            <a:ext cx="10515600" cy="1325563"/>
          </a:xfrm>
        </p:spPr>
        <p:txBody>
          <a:bodyPr/>
          <a:lstStyle/>
          <a:p>
            <a:r>
              <a:rPr lang="en-US" dirty="0">
                <a:latin typeface=""/>
              </a:rPr>
              <a:t>Roadmap: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67A91-C903-E0AF-5DEA-CC0E1FB09963}"/>
              </a:ext>
            </a:extLst>
          </p:cNvPr>
          <p:cNvSpPr txBox="1"/>
          <p:nvPr/>
        </p:nvSpPr>
        <p:spPr>
          <a:xfrm>
            <a:off x="1094767" y="1414268"/>
            <a:ext cx="9906608" cy="2516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2400" b="1" dirty="0">
                <a:latin typeface=""/>
              </a:rPr>
              <a:t>Exploration (single SUS model)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"/>
              </a:rPr>
              <a:t>Gain expertise with state estimators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"/>
              </a:rPr>
              <a:t>Identify pitfalls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"/>
              </a:rPr>
              <a:t>Identify opportunities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endParaRPr lang="en-US" sz="2400" b="1" dirty="0">
              <a:latin typeface="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FA9907-2372-CB0E-3644-AE73B9C63DDD}"/>
              </a:ext>
            </a:extLst>
          </p:cNvPr>
          <p:cNvSpPr/>
          <p:nvPr/>
        </p:nvSpPr>
        <p:spPr>
          <a:xfrm>
            <a:off x="7462161" y="2111934"/>
            <a:ext cx="3516086" cy="3265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SEISMIC ISOLATION TABLE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B4437C-7884-E517-3CB0-23FB08A6BDEF}"/>
              </a:ext>
            </a:extLst>
          </p:cNvPr>
          <p:cNvSpPr/>
          <p:nvPr/>
        </p:nvSpPr>
        <p:spPr>
          <a:xfrm rot="5400000">
            <a:off x="9448804" y="3031776"/>
            <a:ext cx="1279069" cy="925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ADFBA0-A43E-41F0-A172-6EA7B8173178}"/>
              </a:ext>
            </a:extLst>
          </p:cNvPr>
          <p:cNvCxnSpPr>
            <a:stCxn id="2" idx="2"/>
          </p:cNvCxnSpPr>
          <p:nvPr/>
        </p:nvCxnSpPr>
        <p:spPr>
          <a:xfrm>
            <a:off x="9220204" y="2438506"/>
            <a:ext cx="0" cy="6395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B4F95B8-9B32-662C-8753-488E2F6D9EAD}"/>
              </a:ext>
            </a:extLst>
          </p:cNvPr>
          <p:cNvSpPr/>
          <p:nvPr/>
        </p:nvSpPr>
        <p:spPr>
          <a:xfrm>
            <a:off x="8844646" y="3034497"/>
            <a:ext cx="751114" cy="639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656915-4A53-920E-C25D-C12D55542BF6}"/>
              </a:ext>
            </a:extLst>
          </p:cNvPr>
          <p:cNvSpPr/>
          <p:nvPr/>
        </p:nvSpPr>
        <p:spPr>
          <a:xfrm>
            <a:off x="9911440" y="3190978"/>
            <a:ext cx="174172" cy="3265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13EF72-6D4B-A2B4-CFF1-6FFAF9A1AF56}"/>
              </a:ext>
            </a:extLst>
          </p:cNvPr>
          <p:cNvSpPr/>
          <p:nvPr/>
        </p:nvSpPr>
        <p:spPr>
          <a:xfrm>
            <a:off x="7614560" y="1698277"/>
            <a:ext cx="696686" cy="41365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GS13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516E1B-99AE-B2AE-88E9-3A2FBD715AC2}"/>
              </a:ext>
            </a:extLst>
          </p:cNvPr>
          <p:cNvSpPr txBox="1"/>
          <p:nvPr/>
        </p:nvSpPr>
        <p:spPr>
          <a:xfrm>
            <a:off x="10461172" y="3332884"/>
            <a:ext cx="89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OSEM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F44C20-4345-09C8-FACF-C83467E394DE}"/>
              </a:ext>
            </a:extLst>
          </p:cNvPr>
          <p:cNvCxnSpPr>
            <a:stCxn id="9" idx="3"/>
            <a:endCxn id="11" idx="1"/>
          </p:cNvCxnSpPr>
          <p:nvPr/>
        </p:nvCxnSpPr>
        <p:spPr>
          <a:xfrm>
            <a:off x="10085612" y="3354264"/>
            <a:ext cx="375560" cy="16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C79310-C9E6-59C3-F1A0-6FE69F439754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9595760" y="3354264"/>
            <a:ext cx="315680" cy="1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hart, line chart, histogram&#10;&#10;Description automatically generated">
            <a:extLst>
              <a:ext uri="{FF2B5EF4-FFF2-40B4-BE49-F238E27FC236}">
                <a16:creationId xmlns:a16="http://schemas.microsoft.com/office/drawing/2014/main" id="{30A0657F-507A-91FB-9456-E71B157E8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60" y="3776437"/>
            <a:ext cx="3745201" cy="28089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CC79C7-DA60-23D7-5EB9-E68A1BAA4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058" y="3880861"/>
            <a:ext cx="5144545" cy="2734241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373470D2-22F1-F661-0569-CD4C58E6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3D25A34-CBEA-593E-6704-FEE1B69C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4F4AEC2-33D8-70B7-71A6-2880A961E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05"/>
            <a:ext cx="10515600" cy="1325563"/>
          </a:xfrm>
        </p:spPr>
        <p:txBody>
          <a:bodyPr/>
          <a:lstStyle/>
          <a:p>
            <a:r>
              <a:rPr lang="en-US" dirty="0">
                <a:latin typeface=""/>
              </a:rPr>
              <a:t>Roadmap: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67A91-C903-E0AF-5DEA-CC0E1FB09963}"/>
              </a:ext>
            </a:extLst>
          </p:cNvPr>
          <p:cNvSpPr txBox="1"/>
          <p:nvPr/>
        </p:nvSpPr>
        <p:spPr>
          <a:xfrm>
            <a:off x="1094767" y="1414268"/>
            <a:ext cx="9906608" cy="2066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"/>
              </a:rPr>
              <a:t>Explore (single SUS model)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2400" b="1" dirty="0">
                <a:latin typeface=""/>
              </a:rPr>
              <a:t>Prototype (at the Stanford ETF)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"/>
              </a:rPr>
              <a:t>Compare the performance of different estimation techniques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"/>
              </a:rPr>
              <a:t>Sort out the difficulties of implementation.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0A2844-8ADC-94A8-5D76-F9C54632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116982-999E-E920-F42F-A9C43584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13</a:t>
            </a:fld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3C601C-C1F1-344B-2FF4-BA5AD551D6B7}"/>
              </a:ext>
            </a:extLst>
          </p:cNvPr>
          <p:cNvGrpSpPr/>
          <p:nvPr/>
        </p:nvGrpSpPr>
        <p:grpSpPr>
          <a:xfrm>
            <a:off x="6852557" y="4066193"/>
            <a:ext cx="3891639" cy="2019298"/>
            <a:chOff x="6852557" y="4066193"/>
            <a:chExt cx="3891639" cy="201929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FBF905-2F2B-2469-5A99-642B1D1C1749}"/>
                </a:ext>
              </a:extLst>
            </p:cNvPr>
            <p:cNvSpPr/>
            <p:nvPr/>
          </p:nvSpPr>
          <p:spPr>
            <a:xfrm>
              <a:off x="6852557" y="4479850"/>
              <a:ext cx="3516086" cy="32657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SEISMIC ISOLATION TABLE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967AB9-F93A-723D-D4A8-7AC01EDF2259}"/>
                </a:ext>
              </a:extLst>
            </p:cNvPr>
            <p:cNvSpPr/>
            <p:nvPr/>
          </p:nvSpPr>
          <p:spPr>
            <a:xfrm rot="5400000">
              <a:off x="8839200" y="5399692"/>
              <a:ext cx="1279069" cy="9253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741C77-5FC2-1B71-377E-E14C203FABE1}"/>
                </a:ext>
              </a:extLst>
            </p:cNvPr>
            <p:cNvCxnSpPr>
              <a:stCxn id="7" idx="2"/>
            </p:cNvCxnSpPr>
            <p:nvPr/>
          </p:nvCxnSpPr>
          <p:spPr>
            <a:xfrm>
              <a:off x="8610600" y="4806422"/>
              <a:ext cx="0" cy="6395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8DE53A-9EA1-E1BA-7EBB-4E0EE98E9F48}"/>
                </a:ext>
              </a:extLst>
            </p:cNvPr>
            <p:cNvSpPr/>
            <p:nvPr/>
          </p:nvSpPr>
          <p:spPr>
            <a:xfrm>
              <a:off x="8235042" y="5402413"/>
              <a:ext cx="751114" cy="6395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EE571C-4418-2D11-6244-7F3F88B56F9F}"/>
                </a:ext>
              </a:extLst>
            </p:cNvPr>
            <p:cNvSpPr/>
            <p:nvPr/>
          </p:nvSpPr>
          <p:spPr>
            <a:xfrm>
              <a:off x="9301836" y="5558894"/>
              <a:ext cx="174172" cy="3265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9C42D8-560A-382B-C57F-8A6AA527C966}"/>
                </a:ext>
              </a:extLst>
            </p:cNvPr>
            <p:cNvSpPr/>
            <p:nvPr/>
          </p:nvSpPr>
          <p:spPr>
            <a:xfrm>
              <a:off x="7004956" y="4066193"/>
              <a:ext cx="696686" cy="41365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GS13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668082-18A3-B6E2-CE80-2DD8D25EEB65}"/>
                </a:ext>
              </a:extLst>
            </p:cNvPr>
            <p:cNvSpPr txBox="1"/>
            <p:nvPr/>
          </p:nvSpPr>
          <p:spPr>
            <a:xfrm>
              <a:off x="9851568" y="5700800"/>
              <a:ext cx="8926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OSEM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80E8C58-E379-6B47-80A8-6AAAD17DB8CF}"/>
                </a:ext>
              </a:extLst>
            </p:cNvPr>
            <p:cNvCxnSpPr>
              <a:stCxn id="11" idx="3"/>
              <a:endCxn id="13" idx="1"/>
            </p:cNvCxnSpPr>
            <p:nvPr/>
          </p:nvCxnSpPr>
          <p:spPr>
            <a:xfrm>
              <a:off x="9476008" y="5722180"/>
              <a:ext cx="375560" cy="1171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9EE4209-E37A-CB67-3EEE-79773F6F8CF7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>
            <a:xfrm flipV="1">
              <a:off x="8986156" y="5722180"/>
              <a:ext cx="315680" cy="1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BDBC745-4256-5659-3A24-D0A7B52B89BE}"/>
              </a:ext>
            </a:extLst>
          </p:cNvPr>
          <p:cNvGrpSpPr/>
          <p:nvPr/>
        </p:nvGrpSpPr>
        <p:grpSpPr>
          <a:xfrm>
            <a:off x="845820" y="4658041"/>
            <a:ext cx="5026694" cy="1241928"/>
            <a:chOff x="845820" y="4658041"/>
            <a:chExt cx="5026694" cy="124192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5C9AAFC-5B76-524C-77E5-D36BA8A1E7B0}"/>
                </a:ext>
              </a:extLst>
            </p:cNvPr>
            <p:cNvSpPr/>
            <p:nvPr/>
          </p:nvSpPr>
          <p:spPr>
            <a:xfrm>
              <a:off x="4580704" y="4988523"/>
              <a:ext cx="65586" cy="1736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8194" name="Picture 2" descr="1,180 Metal Spring Icon Illustrations &amp; Clip Art - iStock">
              <a:extLst>
                <a:ext uri="{FF2B5EF4-FFF2-40B4-BE49-F238E27FC236}">
                  <a16:creationId xmlns:a16="http://schemas.microsoft.com/office/drawing/2014/main" id="{C65EEA5F-B455-DFA2-3408-AE935813F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3734262" y="4989437"/>
              <a:ext cx="833716" cy="576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1,180 Metal Spring Icon Illustrations &amp; Clip Art - iStock">
              <a:extLst>
                <a:ext uri="{FF2B5EF4-FFF2-40B4-BE49-F238E27FC236}">
                  <a16:creationId xmlns:a16="http://schemas.microsoft.com/office/drawing/2014/main" id="{D945BF89-18B4-C41C-306E-47ADB8C81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286707" y="4997606"/>
              <a:ext cx="833716" cy="576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66E2175-EF31-26CB-AED3-80CCAC263E1A}"/>
                </a:ext>
              </a:extLst>
            </p:cNvPr>
            <p:cNvSpPr/>
            <p:nvPr/>
          </p:nvSpPr>
          <p:spPr>
            <a:xfrm>
              <a:off x="1246078" y="4658041"/>
              <a:ext cx="3516086" cy="32657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STAGE 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EA5A00-1D36-9C6C-2AAC-D21F3CB81751}"/>
                </a:ext>
              </a:extLst>
            </p:cNvPr>
            <p:cNvSpPr/>
            <p:nvPr/>
          </p:nvSpPr>
          <p:spPr>
            <a:xfrm>
              <a:off x="1202537" y="5573397"/>
              <a:ext cx="3516086" cy="32657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STAGE 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79D922F-F4BE-752A-91BA-DB888980B2F7}"/>
                </a:ext>
              </a:extLst>
            </p:cNvPr>
            <p:cNvSpPr/>
            <p:nvPr/>
          </p:nvSpPr>
          <p:spPr>
            <a:xfrm>
              <a:off x="4530947" y="5308709"/>
              <a:ext cx="174172" cy="880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B0D3C2-E6C3-EFFB-390A-A482D1144B67}"/>
                </a:ext>
              </a:extLst>
            </p:cNvPr>
            <p:cNvSpPr txBox="1"/>
            <p:nvPr/>
          </p:nvSpPr>
          <p:spPr>
            <a:xfrm>
              <a:off x="4979886" y="5418840"/>
              <a:ext cx="8926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CPS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FB5FD60-8FDB-AE05-88CB-673FE89225D9}"/>
                </a:ext>
              </a:extLst>
            </p:cNvPr>
            <p:cNvCxnSpPr>
              <a:cxnSpLocks/>
            </p:cNvCxnSpPr>
            <p:nvPr/>
          </p:nvCxnSpPr>
          <p:spPr>
            <a:xfrm>
              <a:off x="4706392" y="5283429"/>
              <a:ext cx="354647" cy="229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CAD6D7E-08D4-D318-5623-F0B2E383587F}"/>
                </a:ext>
              </a:extLst>
            </p:cNvPr>
            <p:cNvSpPr/>
            <p:nvPr/>
          </p:nvSpPr>
          <p:spPr>
            <a:xfrm>
              <a:off x="4526057" y="5156538"/>
              <a:ext cx="174172" cy="880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C0945B9-227C-517D-B3C7-3305ADF8D4D2}"/>
                </a:ext>
              </a:extLst>
            </p:cNvPr>
            <p:cNvSpPr/>
            <p:nvPr/>
          </p:nvSpPr>
          <p:spPr>
            <a:xfrm>
              <a:off x="4588203" y="5399727"/>
              <a:ext cx="65586" cy="1736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577E0C0-BA03-0C4E-293F-24E72D9698E0}"/>
                </a:ext>
              </a:extLst>
            </p:cNvPr>
            <p:cNvSpPr/>
            <p:nvPr/>
          </p:nvSpPr>
          <p:spPr>
            <a:xfrm>
              <a:off x="1286683" y="5301571"/>
              <a:ext cx="157684" cy="26468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40" name="Chord 39">
              <a:extLst>
                <a:ext uri="{FF2B5EF4-FFF2-40B4-BE49-F238E27FC236}">
                  <a16:creationId xmlns:a16="http://schemas.microsoft.com/office/drawing/2014/main" id="{2DB3CA38-FA1B-05B7-D3CC-063FE140D2D9}"/>
                </a:ext>
              </a:extLst>
            </p:cNvPr>
            <p:cNvSpPr/>
            <p:nvPr/>
          </p:nvSpPr>
          <p:spPr>
            <a:xfrm rot="6744130">
              <a:off x="1913021" y="5183914"/>
              <a:ext cx="524483" cy="552489"/>
            </a:xfrm>
            <a:prstGeom prst="chord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9AD39A4-DF3D-83D8-DE9C-8F767208A058}"/>
                </a:ext>
              </a:extLst>
            </p:cNvPr>
            <p:cNvSpPr txBox="1"/>
            <p:nvPr/>
          </p:nvSpPr>
          <p:spPr>
            <a:xfrm>
              <a:off x="845820" y="5318788"/>
              <a:ext cx="10301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L4C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03B0975-6B19-BDD8-56EE-B4DEE238D9E5}"/>
                </a:ext>
              </a:extLst>
            </p:cNvPr>
            <p:cNvSpPr txBox="1"/>
            <p:nvPr/>
          </p:nvSpPr>
          <p:spPr>
            <a:xfrm>
              <a:off x="1916211" y="5285728"/>
              <a:ext cx="10301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T240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B29FBD00-A004-DD97-9D82-C04E9DD89683}"/>
              </a:ext>
            </a:extLst>
          </p:cNvPr>
          <p:cNvSpPr/>
          <p:nvPr/>
        </p:nvSpPr>
        <p:spPr>
          <a:xfrm>
            <a:off x="1295002" y="4244729"/>
            <a:ext cx="696686" cy="41365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GS13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6DBBCA5-862B-70C7-BA78-4190EBDD3BEB}"/>
                  </a:ext>
                </a:extLst>
              </p:cNvPr>
              <p:cNvSpPr txBox="1"/>
              <p:nvPr/>
            </p:nvSpPr>
            <p:spPr>
              <a:xfrm>
                <a:off x="5387136" y="4451557"/>
                <a:ext cx="1362298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6DBBCA5-862B-70C7-BA78-4190EBDD3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136" y="4451557"/>
                <a:ext cx="1362298" cy="12311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3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555E97B-8435-B86F-B8A9-B4C603ABD43D}"/>
              </a:ext>
            </a:extLst>
          </p:cNvPr>
          <p:cNvCxnSpPr>
            <a:cxnSpLocks/>
          </p:cNvCxnSpPr>
          <p:nvPr/>
        </p:nvCxnSpPr>
        <p:spPr>
          <a:xfrm>
            <a:off x="8347305" y="5669866"/>
            <a:ext cx="0" cy="3508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B011B36-28E0-7570-C1B8-E4E1CE2CD126}"/>
              </a:ext>
            </a:extLst>
          </p:cNvPr>
          <p:cNvCxnSpPr>
            <a:cxnSpLocks/>
          </p:cNvCxnSpPr>
          <p:nvPr/>
        </p:nvCxnSpPr>
        <p:spPr>
          <a:xfrm>
            <a:off x="8360205" y="5181168"/>
            <a:ext cx="0" cy="3757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D4F4AEC2-33D8-70B7-71A6-2880A961E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05"/>
            <a:ext cx="10515600" cy="1325563"/>
          </a:xfrm>
        </p:spPr>
        <p:txBody>
          <a:bodyPr/>
          <a:lstStyle/>
          <a:p>
            <a:r>
              <a:rPr lang="en-US" dirty="0">
                <a:latin typeface=""/>
              </a:rPr>
              <a:t>Roadmap: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67A91-C903-E0AF-5DEA-CC0E1FB09963}"/>
              </a:ext>
            </a:extLst>
          </p:cNvPr>
          <p:cNvSpPr txBox="1"/>
          <p:nvPr/>
        </p:nvSpPr>
        <p:spPr>
          <a:xfrm>
            <a:off x="1094767" y="1414268"/>
            <a:ext cx="990660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"/>
              </a:rPr>
              <a:t>Explore (single SUS model)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"/>
              </a:rPr>
              <a:t>Prototype (at the Stanford ETF)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2400" b="1" dirty="0">
                <a:latin typeface=""/>
              </a:rPr>
              <a:t>Complexify (triple SUS model)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"/>
              </a:rPr>
              <a:t>Identify potential differences and pitfalls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C0F5B-B6BC-1DD8-AB65-319DF4DE159D}"/>
              </a:ext>
            </a:extLst>
          </p:cNvPr>
          <p:cNvSpPr/>
          <p:nvPr/>
        </p:nvSpPr>
        <p:spPr>
          <a:xfrm>
            <a:off x="1877789" y="4672233"/>
            <a:ext cx="3516086" cy="3265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SEISMIC ISOLATION TABLE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64D1FD-ED3C-EA01-93F9-7A07A37B1231}"/>
              </a:ext>
            </a:extLst>
          </p:cNvPr>
          <p:cNvSpPr/>
          <p:nvPr/>
        </p:nvSpPr>
        <p:spPr>
          <a:xfrm rot="5400000">
            <a:off x="3864432" y="5592075"/>
            <a:ext cx="1279069" cy="925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B34AEA-6DCC-084D-70AD-60BBDA83B830}"/>
              </a:ext>
            </a:extLst>
          </p:cNvPr>
          <p:cNvCxnSpPr>
            <a:stCxn id="2" idx="2"/>
          </p:cNvCxnSpPr>
          <p:nvPr/>
        </p:nvCxnSpPr>
        <p:spPr>
          <a:xfrm>
            <a:off x="3635832" y="4998805"/>
            <a:ext cx="0" cy="6395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77A4308-D7CF-C529-4671-C2DA36103786}"/>
              </a:ext>
            </a:extLst>
          </p:cNvPr>
          <p:cNvSpPr/>
          <p:nvPr/>
        </p:nvSpPr>
        <p:spPr>
          <a:xfrm>
            <a:off x="3260274" y="5594796"/>
            <a:ext cx="751114" cy="639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43184E-D9BD-2988-36AE-E4AF71DBA8EF}"/>
              </a:ext>
            </a:extLst>
          </p:cNvPr>
          <p:cNvSpPr/>
          <p:nvPr/>
        </p:nvSpPr>
        <p:spPr>
          <a:xfrm>
            <a:off x="4327068" y="5751277"/>
            <a:ext cx="174172" cy="3265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0745A6-25F0-DEBC-E0EE-7F4CC3C34B9B}"/>
              </a:ext>
            </a:extLst>
          </p:cNvPr>
          <p:cNvSpPr/>
          <p:nvPr/>
        </p:nvSpPr>
        <p:spPr>
          <a:xfrm>
            <a:off x="2030188" y="4258576"/>
            <a:ext cx="696686" cy="41365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GS13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8C6A60-87D9-F89F-0C14-30A5D163E009}"/>
              </a:ext>
            </a:extLst>
          </p:cNvPr>
          <p:cNvSpPr txBox="1"/>
          <p:nvPr/>
        </p:nvSpPr>
        <p:spPr>
          <a:xfrm>
            <a:off x="4876800" y="5893183"/>
            <a:ext cx="892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OSEM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50761E-E64E-3B1B-AA9B-7725010D546D}"/>
              </a:ext>
            </a:extLst>
          </p:cNvPr>
          <p:cNvCxnSpPr>
            <a:stCxn id="9" idx="3"/>
            <a:endCxn id="11" idx="1"/>
          </p:cNvCxnSpPr>
          <p:nvPr/>
        </p:nvCxnSpPr>
        <p:spPr>
          <a:xfrm>
            <a:off x="4501240" y="5914563"/>
            <a:ext cx="375560" cy="117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62A4AE6-03D3-9EFB-7E4B-860FEED13428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4011388" y="5914563"/>
            <a:ext cx="315680" cy="1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5883537-E47B-9588-0C7A-FCD3CFED50DF}"/>
              </a:ext>
            </a:extLst>
          </p:cNvPr>
          <p:cNvSpPr/>
          <p:nvPr/>
        </p:nvSpPr>
        <p:spPr>
          <a:xfrm>
            <a:off x="6787242" y="4593340"/>
            <a:ext cx="3145926" cy="15920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SEISMIC ISOLATION TABLE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5282AE-5381-83AA-8B88-76A61C3B8F57}"/>
              </a:ext>
            </a:extLst>
          </p:cNvPr>
          <p:cNvSpPr/>
          <p:nvPr/>
        </p:nvSpPr>
        <p:spPr>
          <a:xfrm rot="5400000">
            <a:off x="8857242" y="5156242"/>
            <a:ext cx="891861" cy="653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DE326F-511A-DCDC-1C92-B783FEFC92BC}"/>
              </a:ext>
            </a:extLst>
          </p:cNvPr>
          <p:cNvCxnSpPr>
            <a:cxnSpLocks/>
            <a:stCxn id="14" idx="2"/>
            <a:endCxn id="17" idx="0"/>
          </p:cNvCxnSpPr>
          <p:nvPr/>
        </p:nvCxnSpPr>
        <p:spPr>
          <a:xfrm>
            <a:off x="8360205" y="4752545"/>
            <a:ext cx="1392" cy="2109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C1D5C-04E6-F5B0-C991-588BB76EC0D2}"/>
              </a:ext>
            </a:extLst>
          </p:cNvPr>
          <p:cNvSpPr/>
          <p:nvPr/>
        </p:nvSpPr>
        <p:spPr>
          <a:xfrm>
            <a:off x="7986040" y="4963457"/>
            <a:ext cx="751114" cy="385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C6EDA3-4DF7-185D-DEF3-CA0B5E802493}"/>
              </a:ext>
            </a:extLst>
          </p:cNvPr>
          <p:cNvSpPr/>
          <p:nvPr/>
        </p:nvSpPr>
        <p:spPr>
          <a:xfrm>
            <a:off x="9087500" y="4998805"/>
            <a:ext cx="174172" cy="3265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F3B553-5AB7-4FCC-4181-391D62829ADD}"/>
              </a:ext>
            </a:extLst>
          </p:cNvPr>
          <p:cNvSpPr/>
          <p:nvPr/>
        </p:nvSpPr>
        <p:spPr>
          <a:xfrm>
            <a:off x="6928755" y="4319928"/>
            <a:ext cx="506189" cy="26125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GS13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FE374B-A9B6-0919-91EF-AEB852554E03}"/>
              </a:ext>
            </a:extLst>
          </p:cNvPr>
          <p:cNvSpPr txBox="1"/>
          <p:nvPr/>
        </p:nvSpPr>
        <p:spPr>
          <a:xfrm>
            <a:off x="9786253" y="5814290"/>
            <a:ext cx="892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OSEM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8A8363-7D90-5499-A66D-8ABB80A48770}"/>
              </a:ext>
            </a:extLst>
          </p:cNvPr>
          <p:cNvCxnSpPr>
            <a:stCxn id="18" idx="3"/>
            <a:endCxn id="20" idx="1"/>
          </p:cNvCxnSpPr>
          <p:nvPr/>
        </p:nvCxnSpPr>
        <p:spPr>
          <a:xfrm>
            <a:off x="9261672" y="5162091"/>
            <a:ext cx="524581" cy="7906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1C6971-E9B2-AF0B-89C9-4791DF0F6369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>
            <a:off x="8737154" y="5155997"/>
            <a:ext cx="350346" cy="6094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8A153D6-8CD6-5B87-27E2-A9918A387858}"/>
              </a:ext>
            </a:extLst>
          </p:cNvPr>
          <p:cNvSpPr/>
          <p:nvPr/>
        </p:nvSpPr>
        <p:spPr>
          <a:xfrm>
            <a:off x="7971750" y="5534773"/>
            <a:ext cx="751114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3ABE7A-FCBB-A528-0A6B-15CC024AC525}"/>
              </a:ext>
            </a:extLst>
          </p:cNvPr>
          <p:cNvSpPr/>
          <p:nvPr/>
        </p:nvSpPr>
        <p:spPr>
          <a:xfrm>
            <a:off x="8000987" y="5995146"/>
            <a:ext cx="751114" cy="639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M3</a:t>
            </a: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FE4CDA32-1420-62D3-77C6-BE3D7E7F9BDA}"/>
              </a:ext>
            </a:extLst>
          </p:cNvPr>
          <p:cNvSpPr/>
          <p:nvPr/>
        </p:nvSpPr>
        <p:spPr>
          <a:xfrm>
            <a:off x="5918393" y="4978527"/>
            <a:ext cx="643649" cy="837043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8A422C97-FCB6-2C59-F360-197BE152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FB4F2ACF-0E9C-5EEB-FBEF-F4BB47D85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6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/>
      <p:bldP spid="20" grpId="1"/>
      <p:bldP spid="24" grpId="0" animBg="1"/>
      <p:bldP spid="26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4F4AEC2-33D8-70B7-71A6-2880A961E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05"/>
            <a:ext cx="10515600" cy="1325563"/>
          </a:xfrm>
        </p:spPr>
        <p:txBody>
          <a:bodyPr/>
          <a:lstStyle/>
          <a:p>
            <a:r>
              <a:rPr lang="en-US" dirty="0">
                <a:latin typeface=""/>
              </a:rPr>
              <a:t>Roadmap: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67A91-C903-E0AF-5DEA-CC0E1FB09963}"/>
              </a:ext>
            </a:extLst>
          </p:cNvPr>
          <p:cNvSpPr txBox="1"/>
          <p:nvPr/>
        </p:nvSpPr>
        <p:spPr>
          <a:xfrm>
            <a:off x="1094767" y="1414268"/>
            <a:ext cx="9906608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"/>
              </a:rPr>
              <a:t>Explore (single SUS model)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"/>
              </a:rPr>
              <a:t>Prototype (at the Stanford ETF)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"/>
              </a:rPr>
              <a:t>Complexify (triple SUS model)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2400" b="1" dirty="0">
                <a:latin typeface=""/>
              </a:rPr>
              <a:t>Test (maybe on the Filter Cavity suspensions)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26DE31-F4AC-DECC-1C3F-73760BD2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98D3FB-1550-3EB8-4179-DCD8B71C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73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225A0-1297-3F74-74A5-F348645B0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FD769-F632-9D16-A38C-1127A50C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EA5098-5F04-F6C0-7C9A-261DB67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05"/>
            <a:ext cx="10515600" cy="1325563"/>
          </a:xfrm>
        </p:spPr>
        <p:txBody>
          <a:bodyPr/>
          <a:lstStyle/>
          <a:p>
            <a:r>
              <a:rPr lang="en-US" dirty="0">
                <a:latin typeface=""/>
              </a:rPr>
              <a:t>Outline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5FF4DC-6958-86B5-7096-4A17A01A0AA5}"/>
              </a:ext>
            </a:extLst>
          </p:cNvPr>
          <p:cNvSpPr txBox="1"/>
          <p:nvPr/>
        </p:nvSpPr>
        <p:spPr>
          <a:xfrm>
            <a:off x="1080200" y="1567982"/>
            <a:ext cx="11973253" cy="4975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"/>
              </a:rPr>
              <a:t>Motivation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"/>
              </a:rPr>
              <a:t>State Estimators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"/>
              </a:rPr>
              <a:t>Roadmap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>
                <a:latin typeface=""/>
              </a:rPr>
              <a:t>Results (so far)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"/>
              </a:rPr>
              <a:t>Conclusions</a:t>
            </a:r>
            <a:br>
              <a:rPr lang="en-US" sz="3600" dirty="0">
                <a:latin typeface=""/>
              </a:rPr>
            </a:br>
            <a:endParaRPr lang="en-US" sz="3600" dirty="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5304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6CF1478E-8E33-CF4B-4525-E26F3CA54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l="2357" t="2170" r="6266" b="711"/>
          <a:stretch/>
        </p:blipFill>
        <p:spPr>
          <a:xfrm>
            <a:off x="5760720" y="1408176"/>
            <a:ext cx="6307840" cy="544982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E0E367-B9FB-E486-5DA7-CA046E4B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"/>
              </a:rPr>
              <a:t>Results (so far)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6F562-8AB2-288C-1BCC-52CC36729E4F}"/>
              </a:ext>
            </a:extLst>
          </p:cNvPr>
          <p:cNvSpPr txBox="1"/>
          <p:nvPr/>
        </p:nvSpPr>
        <p:spPr>
          <a:xfrm>
            <a:off x="0" y="1414268"/>
            <a:ext cx="9906608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"/>
              </a:rPr>
              <a:t>Learnings from single SUS model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endParaRPr lang="en-US" sz="2400" b="1" dirty="0">
              <a:latin typeface="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085AB-B601-34EA-E60D-6C84C6DB6DE2}"/>
              </a:ext>
            </a:extLst>
          </p:cNvPr>
          <p:cNvSpPr txBox="1"/>
          <p:nvPr/>
        </p:nvSpPr>
        <p:spPr>
          <a:xfrm>
            <a:off x="298262" y="1985803"/>
            <a:ext cx="8693945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u="sng" dirty="0">
                <a:latin typeface=""/>
              </a:rPr>
              <a:t>General learnings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200" dirty="0">
                <a:latin typeface=""/>
              </a:rPr>
              <a:t>State estimators allow us to do</a:t>
            </a:r>
            <a:br>
              <a:rPr lang="en-US" sz="2200" dirty="0">
                <a:latin typeface=""/>
              </a:rPr>
            </a:br>
            <a:r>
              <a:rPr lang="en-US" sz="2200" dirty="0">
                <a:latin typeface=""/>
              </a:rPr>
              <a:t>inertial damping.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200" dirty="0">
                <a:latin typeface=""/>
              </a:rPr>
              <a:t>We want good velocity estimators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F06A0B-E920-8531-01FB-18D73ECD22D0}"/>
              </a:ext>
            </a:extLst>
          </p:cNvPr>
          <p:cNvGrpSpPr/>
          <p:nvPr/>
        </p:nvGrpSpPr>
        <p:grpSpPr>
          <a:xfrm>
            <a:off x="2177143" y="3514728"/>
            <a:ext cx="1426028" cy="719707"/>
            <a:chOff x="2177143" y="3514728"/>
            <a:chExt cx="1426028" cy="719707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6A2D663F-20F7-27E8-95B5-B81311C106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429" y="3617094"/>
              <a:ext cx="1113063" cy="531613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45AF6C-97C5-F71B-10C7-54AFFA5C91BB}"/>
                </a:ext>
              </a:extLst>
            </p:cNvPr>
            <p:cNvSpPr/>
            <p:nvPr/>
          </p:nvSpPr>
          <p:spPr>
            <a:xfrm>
              <a:off x="2177143" y="3514728"/>
              <a:ext cx="1426028" cy="719707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F9AD8D0D-55BA-09D8-D68A-7C16EDED6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3A2500E-F458-C351-7F7D-C212D427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2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5E4CB56E-2445-DF50-8502-81CDEB69E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304" r="4825" b="763"/>
          <a:stretch/>
        </p:blipFill>
        <p:spPr>
          <a:xfrm>
            <a:off x="5597784" y="1414268"/>
            <a:ext cx="6575172" cy="54437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E0E367-B9FB-E486-5DA7-CA046E4B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"/>
              </a:rPr>
              <a:t>Results (so far)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6F562-8AB2-288C-1BCC-52CC36729E4F}"/>
              </a:ext>
            </a:extLst>
          </p:cNvPr>
          <p:cNvSpPr txBox="1"/>
          <p:nvPr/>
        </p:nvSpPr>
        <p:spPr>
          <a:xfrm>
            <a:off x="0" y="1414268"/>
            <a:ext cx="9906608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"/>
              </a:rPr>
              <a:t>Learnings from single SUS model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endParaRPr lang="en-US" sz="2400" b="1" dirty="0">
              <a:latin typeface="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085AB-B601-34EA-E60D-6C84C6DB6DE2}"/>
              </a:ext>
            </a:extLst>
          </p:cNvPr>
          <p:cNvSpPr txBox="1"/>
          <p:nvPr/>
        </p:nvSpPr>
        <p:spPr>
          <a:xfrm>
            <a:off x="298262" y="1985803"/>
            <a:ext cx="8693945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u="sng" dirty="0">
                <a:solidFill>
                  <a:schemeClr val="bg1">
                    <a:lumMod val="85000"/>
                  </a:schemeClr>
                </a:solidFill>
                <a:latin typeface=""/>
              </a:rPr>
              <a:t>General learnings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"/>
              </a:rPr>
              <a:t>State estimators allow us to do</a:t>
            </a:r>
            <a:br>
              <a:rPr lang="en-US" sz="2200" dirty="0">
                <a:solidFill>
                  <a:schemeClr val="bg1">
                    <a:lumMod val="85000"/>
                  </a:schemeClr>
                </a:solidFill>
                <a:latin typeface=""/>
              </a:rPr>
            </a:br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"/>
              </a:rPr>
              <a:t>inertial damping.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"/>
              </a:rPr>
              <a:t>We want good velocity estimators</a:t>
            </a:r>
          </a:p>
          <a:p>
            <a:pPr marL="285750" indent="-285750">
              <a:buFontTx/>
              <a:buChar char="-"/>
            </a:pPr>
            <a:r>
              <a:rPr lang="en-US" sz="2400" u="sng" dirty="0">
                <a:latin typeface=""/>
              </a:rPr>
              <a:t>Kalman Filtering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200" dirty="0">
                <a:latin typeface=""/>
              </a:rPr>
              <a:t>Steady state Kalman filtering</a:t>
            </a:r>
            <a:br>
              <a:rPr lang="en-US" sz="2200" dirty="0">
                <a:latin typeface=""/>
              </a:rPr>
            </a:br>
            <a:r>
              <a:rPr lang="en-US" sz="2200" dirty="0">
                <a:latin typeface=""/>
              </a:rPr>
              <a:t>is </a:t>
            </a:r>
            <a:r>
              <a:rPr lang="en-US" sz="2200" u="sng" dirty="0">
                <a:latin typeface=""/>
              </a:rPr>
              <a:t>good enough</a:t>
            </a:r>
            <a:r>
              <a:rPr lang="en-US" sz="2200" dirty="0">
                <a:latin typeface=""/>
              </a:rPr>
              <a:t>.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200" dirty="0">
                <a:latin typeface=""/>
              </a:rPr>
              <a:t>Good robustness.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133E7C5-779B-FC60-8289-DCECC9ACE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F90A27-63E4-7FE7-6195-1B3CB0E76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5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EB9CC46B-95ED-015B-3111-6D2F97D24F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361" r="6133" b="510"/>
          <a:stretch/>
        </p:blipFill>
        <p:spPr>
          <a:xfrm>
            <a:off x="5601191" y="1414268"/>
            <a:ext cx="6471747" cy="54437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E0E367-B9FB-E486-5DA7-CA046E4B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"/>
              </a:rPr>
              <a:t>Results (so far)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6F562-8AB2-288C-1BCC-52CC36729E4F}"/>
              </a:ext>
            </a:extLst>
          </p:cNvPr>
          <p:cNvSpPr txBox="1"/>
          <p:nvPr/>
        </p:nvSpPr>
        <p:spPr>
          <a:xfrm>
            <a:off x="0" y="1414268"/>
            <a:ext cx="9906608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"/>
              </a:rPr>
              <a:t>Learnings from single SUS model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endParaRPr lang="en-US" sz="2400" b="1" dirty="0">
              <a:latin typeface="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085AB-B601-34EA-E60D-6C84C6DB6DE2}"/>
              </a:ext>
            </a:extLst>
          </p:cNvPr>
          <p:cNvSpPr txBox="1"/>
          <p:nvPr/>
        </p:nvSpPr>
        <p:spPr>
          <a:xfrm>
            <a:off x="298262" y="1985803"/>
            <a:ext cx="869394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u="sng" dirty="0">
                <a:solidFill>
                  <a:schemeClr val="bg1">
                    <a:lumMod val="85000"/>
                  </a:schemeClr>
                </a:solidFill>
                <a:latin typeface=""/>
              </a:rPr>
              <a:t>General learnings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"/>
              </a:rPr>
              <a:t>State estimators allow us to do</a:t>
            </a:r>
            <a:br>
              <a:rPr lang="en-US" sz="2200" dirty="0">
                <a:solidFill>
                  <a:schemeClr val="bg1">
                    <a:lumMod val="85000"/>
                  </a:schemeClr>
                </a:solidFill>
                <a:latin typeface=""/>
              </a:rPr>
            </a:br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"/>
              </a:rPr>
              <a:t>inertial damping.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"/>
              </a:rPr>
              <a:t>We want good velocity estimators</a:t>
            </a:r>
          </a:p>
          <a:p>
            <a:pPr marL="285750" indent="-285750">
              <a:buFontTx/>
              <a:buChar char="-"/>
            </a:pPr>
            <a:r>
              <a:rPr lang="en-US" sz="2400" u="sng" dirty="0">
                <a:solidFill>
                  <a:schemeClr val="bg1">
                    <a:lumMod val="85000"/>
                  </a:schemeClr>
                </a:solidFill>
                <a:latin typeface=""/>
              </a:rPr>
              <a:t>Kalman Filtering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"/>
              </a:rPr>
              <a:t>Steady state Kalman filtering</a:t>
            </a:r>
            <a:br>
              <a:rPr lang="en-US" sz="2200" dirty="0">
                <a:solidFill>
                  <a:schemeClr val="bg1">
                    <a:lumMod val="85000"/>
                  </a:schemeClr>
                </a:solidFill>
                <a:latin typeface=""/>
              </a:rPr>
            </a:br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"/>
              </a:rPr>
              <a:t>is </a:t>
            </a:r>
            <a:r>
              <a:rPr lang="en-US" sz="2200" u="sng" dirty="0">
                <a:solidFill>
                  <a:schemeClr val="bg1">
                    <a:lumMod val="85000"/>
                  </a:schemeClr>
                </a:solidFill>
                <a:latin typeface=""/>
              </a:rPr>
              <a:t>good enough</a:t>
            </a:r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"/>
              </a:rPr>
              <a:t>.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"/>
              </a:rPr>
              <a:t>Good robustness.</a:t>
            </a:r>
          </a:p>
          <a:p>
            <a:pPr marL="342900" indent="-342900">
              <a:buFontTx/>
              <a:buChar char="-"/>
            </a:pPr>
            <a:r>
              <a:rPr lang="en-US" sz="2400" u="sng" dirty="0">
                <a:latin typeface=""/>
              </a:rPr>
              <a:t>GS13+drives estimator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200" dirty="0">
                <a:latin typeface=""/>
              </a:rPr>
              <a:t>Best potential for inertial damping.</a:t>
            </a: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en-US" sz="2200" dirty="0">
                <a:latin typeface=""/>
              </a:rPr>
              <a:t>Doesn’t incorporate OSEM information.</a:t>
            </a:r>
          </a:p>
          <a:p>
            <a:pPr marL="800100" lvl="1" indent="-342900">
              <a:spcAft>
                <a:spcPts val="600"/>
              </a:spcAft>
              <a:buBlip>
                <a:blip r:embed="rId3"/>
              </a:buBlip>
            </a:pPr>
            <a:r>
              <a:rPr lang="en-US" sz="2200" dirty="0">
                <a:latin typeface=""/>
              </a:rPr>
              <a:t>Sensitive to model inaccuracies.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4EA399-5794-01D8-8DF0-A691C933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DEF37D4-E92E-4F53-13CC-DD00D6CE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8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225A0-1297-3F74-74A5-F348645B0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FD769-F632-9D16-A38C-1127A50C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EA5098-5F04-F6C0-7C9A-261DB67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05"/>
            <a:ext cx="10515600" cy="1325563"/>
          </a:xfrm>
        </p:spPr>
        <p:txBody>
          <a:bodyPr/>
          <a:lstStyle/>
          <a:p>
            <a:r>
              <a:rPr lang="en-US" dirty="0">
                <a:latin typeface=""/>
              </a:rPr>
              <a:t>Outline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5FF4DC-6958-86B5-7096-4A17A01A0AA5}"/>
              </a:ext>
            </a:extLst>
          </p:cNvPr>
          <p:cNvSpPr txBox="1"/>
          <p:nvPr/>
        </p:nvSpPr>
        <p:spPr>
          <a:xfrm>
            <a:off x="1080200" y="1567982"/>
            <a:ext cx="11973253" cy="4975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"/>
              </a:rPr>
              <a:t>Motivation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"/>
              </a:rPr>
              <a:t>State Estimators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"/>
              </a:rPr>
              <a:t>Roadmap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"/>
              </a:rPr>
              <a:t>Results (so far)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"/>
              </a:rPr>
              <a:t>Conclusions</a:t>
            </a:r>
            <a:br>
              <a:rPr lang="en-US" sz="3600" dirty="0">
                <a:latin typeface=""/>
              </a:rPr>
            </a:br>
            <a:endParaRPr lang="en-US" sz="3600" dirty="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56303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0E5C977-28C8-87F2-9EDD-E87E6F78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05"/>
            <a:ext cx="10515600" cy="1325563"/>
          </a:xfrm>
        </p:spPr>
        <p:txBody>
          <a:bodyPr/>
          <a:lstStyle/>
          <a:p>
            <a:r>
              <a:rPr lang="en-US" dirty="0">
                <a:latin typeface=""/>
              </a:rPr>
              <a:t>Results (so far)</a:t>
            </a:r>
          </a:p>
        </p:txBody>
      </p:sp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E1CC2B06-FE07-3583-6475-D121521BA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654" t="2294" r="4192" b="481"/>
          <a:stretch/>
        </p:blipFill>
        <p:spPr>
          <a:xfrm>
            <a:off x="5715000" y="1414268"/>
            <a:ext cx="6477000" cy="54437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3786F7-3F17-B183-AF9A-74A8B0932339}"/>
              </a:ext>
            </a:extLst>
          </p:cNvPr>
          <p:cNvSpPr txBox="1"/>
          <p:nvPr/>
        </p:nvSpPr>
        <p:spPr>
          <a:xfrm>
            <a:off x="0" y="1414268"/>
            <a:ext cx="9906608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"/>
              </a:rPr>
              <a:t>Learnings from single SUS model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endParaRPr lang="en-US" sz="2400" b="1" dirty="0">
              <a:latin typeface="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921B39-8AB8-0D3F-BB4E-3186878D7CBD}"/>
              </a:ext>
            </a:extLst>
          </p:cNvPr>
          <p:cNvSpPr txBox="1"/>
          <p:nvPr/>
        </p:nvSpPr>
        <p:spPr>
          <a:xfrm>
            <a:off x="298262" y="1985803"/>
            <a:ext cx="869394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u="sng" dirty="0">
                <a:latin typeface=""/>
              </a:rPr>
              <a:t>Other observations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200" dirty="0">
                <a:latin typeface=""/>
              </a:rPr>
              <a:t>The closed loop performance</a:t>
            </a:r>
            <a:br>
              <a:rPr lang="en-US" sz="2200" dirty="0">
                <a:latin typeface=""/>
              </a:rPr>
            </a:br>
            <a:r>
              <a:rPr lang="en-US" sz="2200" dirty="0">
                <a:latin typeface=""/>
              </a:rPr>
              <a:t>looks promising.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7ED669D-7238-5A20-4AF1-9689880E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BE8ABEE-C5CD-D380-6990-7754F2F6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9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225A0-1297-3F74-74A5-F348645B0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FD769-F632-9D16-A38C-1127A50C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EA5098-5F04-F6C0-7C9A-261DB67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05"/>
            <a:ext cx="10515600" cy="1325563"/>
          </a:xfrm>
        </p:spPr>
        <p:txBody>
          <a:bodyPr/>
          <a:lstStyle/>
          <a:p>
            <a:r>
              <a:rPr lang="en-US" dirty="0">
                <a:latin typeface=""/>
              </a:rPr>
              <a:t>Outline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5FF4DC-6958-86B5-7096-4A17A01A0AA5}"/>
              </a:ext>
            </a:extLst>
          </p:cNvPr>
          <p:cNvSpPr txBox="1"/>
          <p:nvPr/>
        </p:nvSpPr>
        <p:spPr>
          <a:xfrm>
            <a:off x="1080200" y="1567982"/>
            <a:ext cx="11973253" cy="4975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"/>
              </a:rPr>
              <a:t>Motivation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"/>
              </a:rPr>
              <a:t>State Estimators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"/>
              </a:rPr>
              <a:t>Roadmap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"/>
              </a:rPr>
              <a:t>Results (so far)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>
                <a:latin typeface=""/>
              </a:rPr>
              <a:t>Conclusions</a:t>
            </a:r>
            <a:br>
              <a:rPr lang="en-US" sz="3600" dirty="0">
                <a:latin typeface=""/>
              </a:rPr>
            </a:br>
            <a:endParaRPr lang="en-US" sz="3600" dirty="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34806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241D8A-4A37-0467-DB84-31573767B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05"/>
            <a:ext cx="10515600" cy="1325563"/>
          </a:xfrm>
        </p:spPr>
        <p:txBody>
          <a:bodyPr/>
          <a:lstStyle/>
          <a:p>
            <a:r>
              <a:rPr lang="en-US" dirty="0">
                <a:latin typeface=""/>
              </a:rPr>
              <a:t>In summary: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5AAB2-A9FB-1029-588E-78DFB8421E59}"/>
              </a:ext>
            </a:extLst>
          </p:cNvPr>
          <p:cNvSpPr txBox="1"/>
          <p:nvPr/>
        </p:nvSpPr>
        <p:spPr>
          <a:xfrm>
            <a:off x="151512" y="1416595"/>
            <a:ext cx="11973253" cy="5471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Tx/>
              <a:buChar char="-"/>
            </a:pPr>
            <a:r>
              <a:rPr lang="en-US" sz="2400" dirty="0">
                <a:latin typeface=""/>
              </a:rPr>
              <a:t>We have a lot of information on our SUS and SEI systems. </a:t>
            </a:r>
          </a:p>
          <a:p>
            <a:pPr marL="342900" indent="-342900">
              <a:lnSpc>
                <a:spcPct val="250000"/>
              </a:lnSpc>
              <a:buFontTx/>
              <a:buChar char="-"/>
            </a:pPr>
            <a:r>
              <a:rPr lang="en-US" sz="2400" dirty="0">
                <a:latin typeface=""/>
              </a:rPr>
              <a:t>State estimators could use that information to control the suspensions.</a:t>
            </a:r>
          </a:p>
          <a:p>
            <a:pPr marL="342900" indent="-342900">
              <a:lnSpc>
                <a:spcPct val="250000"/>
              </a:lnSpc>
              <a:buFontTx/>
              <a:buChar char="-"/>
            </a:pPr>
            <a:r>
              <a:rPr lang="en-US" sz="2400" dirty="0">
                <a:latin typeface=""/>
              </a:rPr>
              <a:t>We could benefit from trying to damp to inertial space.</a:t>
            </a:r>
          </a:p>
          <a:p>
            <a:pPr marL="342900" indent="-342900">
              <a:lnSpc>
                <a:spcPct val="250000"/>
              </a:lnSpc>
              <a:buFontTx/>
              <a:buChar char="-"/>
            </a:pPr>
            <a:r>
              <a:rPr lang="en-US" sz="2400" dirty="0">
                <a:latin typeface=""/>
              </a:rPr>
              <a:t>There are ‘Good enough’ estimators that only use CDS filters.</a:t>
            </a:r>
          </a:p>
          <a:p>
            <a:pPr marL="342900" indent="-342900">
              <a:lnSpc>
                <a:spcPct val="250000"/>
              </a:lnSpc>
              <a:buFontTx/>
              <a:buChar char="-"/>
            </a:pPr>
            <a:r>
              <a:rPr lang="en-US" sz="2400" dirty="0">
                <a:latin typeface=""/>
              </a:rPr>
              <a:t>We will test these ideas at the prototype facility at Stanford. </a:t>
            </a:r>
            <a:br>
              <a:rPr lang="en-US" sz="2400" dirty="0">
                <a:latin typeface=""/>
              </a:rPr>
            </a:br>
            <a:endParaRPr lang="en-US" sz="2400" dirty="0">
              <a:latin typeface="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3A07B-6CAC-FD32-8F1F-0F9AD0AC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6DAC1-3BBE-DC0D-A968-A3DB95A24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7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241D8A-4A37-0467-DB84-31573767B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05"/>
            <a:ext cx="10515600" cy="1325563"/>
          </a:xfrm>
        </p:spPr>
        <p:txBody>
          <a:bodyPr/>
          <a:lstStyle/>
          <a:p>
            <a:r>
              <a:rPr lang="en-US" dirty="0">
                <a:latin typeface=""/>
              </a:rPr>
              <a:t>More to do: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5AAB2-A9FB-1029-588E-78DFB8421E59}"/>
              </a:ext>
            </a:extLst>
          </p:cNvPr>
          <p:cNvSpPr txBox="1"/>
          <p:nvPr/>
        </p:nvSpPr>
        <p:spPr>
          <a:xfrm>
            <a:off x="451829" y="1414268"/>
            <a:ext cx="11106759" cy="390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2400" b="1" dirty="0">
                <a:latin typeface=""/>
              </a:rPr>
              <a:t>Explore (single SUS model)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"/>
              </a:rPr>
              <a:t>Try other approaches to sensor fusion. (matrix Wiener-</a:t>
            </a:r>
            <a:r>
              <a:rPr lang="en-US" sz="2400" dirty="0" err="1">
                <a:latin typeface=""/>
              </a:rPr>
              <a:t>Hopf</a:t>
            </a:r>
            <a:r>
              <a:rPr lang="en-US" sz="2400" dirty="0">
                <a:latin typeface=""/>
              </a:rPr>
              <a:t>, H-infinity, etc.)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"/>
              </a:rPr>
              <a:t>Combine this with Conor’s particle swarm optimizer for blend filters.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"/>
              </a:rPr>
              <a:t>Incorporate more of the HAM-ISI information in the filtering.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"/>
              </a:rPr>
              <a:t>System identification to deal with model uncertainty (</a:t>
            </a:r>
            <a:r>
              <a:rPr lang="en-US" sz="2400" dirty="0" err="1">
                <a:latin typeface=""/>
              </a:rPr>
              <a:t>IIRational</a:t>
            </a:r>
            <a:r>
              <a:rPr lang="en-US" sz="2400" dirty="0">
                <a:latin typeface=""/>
              </a:rPr>
              <a:t>, DMD, etc.)</a:t>
            </a:r>
            <a:br>
              <a:rPr lang="en-US" sz="2400" dirty="0">
                <a:latin typeface=""/>
              </a:rPr>
            </a:br>
            <a:endParaRPr lang="en-US" sz="2400" dirty="0">
              <a:latin typeface="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"/>
              </a:rPr>
              <a:t>2) Prototype (at the Stanford ETF) [As soon as we’re done with </a:t>
            </a:r>
            <a:r>
              <a:rPr lang="en-US" sz="2400" b="1" dirty="0" err="1">
                <a:latin typeface=""/>
              </a:rPr>
              <a:t>cBRS</a:t>
            </a:r>
            <a:r>
              <a:rPr lang="en-US" sz="2400" b="1" dirty="0">
                <a:latin typeface=""/>
              </a:rPr>
              <a:t> tests]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3A07B-6CAC-FD32-8F1F-0F9AD0AC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6DAC1-3BBE-DC0D-A968-A3DB95A24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1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344A7-3932-6976-8DC8-F13B81772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0C947-28BA-2777-11FD-EDC345004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AD2770-A5EE-E768-33C2-99D9B33EF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05"/>
            <a:ext cx="10515600" cy="1325563"/>
          </a:xfrm>
        </p:spPr>
        <p:txBody>
          <a:bodyPr/>
          <a:lstStyle/>
          <a:p>
            <a:r>
              <a:rPr lang="en-US" dirty="0">
                <a:latin typeface=""/>
              </a:rPr>
              <a:t>Before we start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749BC0-D7BD-4FB0-D223-899850F81F6D}"/>
              </a:ext>
            </a:extLst>
          </p:cNvPr>
          <p:cNvGrpSpPr/>
          <p:nvPr/>
        </p:nvGrpSpPr>
        <p:grpSpPr>
          <a:xfrm>
            <a:off x="-1800225" y="1201686"/>
            <a:ext cx="15917424" cy="3357962"/>
            <a:chOff x="-1800225" y="1201686"/>
            <a:chExt cx="15917424" cy="3357962"/>
          </a:xfrm>
        </p:grpSpPr>
        <p:pic>
          <p:nvPicPr>
            <p:cNvPr id="2050" name="Picture 2" descr="Pepe Silvia | Know Your Meme">
              <a:extLst>
                <a:ext uri="{FF2B5EF4-FFF2-40B4-BE49-F238E27FC236}">
                  <a16:creationId xmlns:a16="http://schemas.microsoft.com/office/drawing/2014/main" id="{537ECA79-4F46-C4FA-061E-BBF6699B8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125"/>
            <a:stretch/>
          </p:blipFill>
          <p:spPr bwMode="auto">
            <a:xfrm>
              <a:off x="7427037" y="2114640"/>
              <a:ext cx="2864725" cy="2445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4" descr="No photo description available.">
              <a:extLst>
                <a:ext uri="{FF2B5EF4-FFF2-40B4-BE49-F238E27FC236}">
                  <a16:creationId xmlns:a16="http://schemas.microsoft.com/office/drawing/2014/main" id="{CBADB384-6AFC-89A0-FB2C-AC4DD16EB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1" t="30300" r="49035" b="42493"/>
            <a:stretch/>
          </p:blipFill>
          <p:spPr bwMode="auto">
            <a:xfrm>
              <a:off x="2286000" y="2114640"/>
              <a:ext cx="2343150" cy="2445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231DE0B0-34B8-A30C-C691-36FA69757C79}"/>
                </a:ext>
              </a:extLst>
            </p:cNvPr>
            <p:cNvSpPr txBox="1">
              <a:spLocks/>
            </p:cNvSpPr>
            <p:nvPr/>
          </p:nvSpPr>
          <p:spPr>
            <a:xfrm>
              <a:off x="-1800225" y="1201686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>
                  <a:latin typeface=""/>
                </a:rPr>
                <a:t>How I think I will look:</a:t>
              </a: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6902EBE7-EDB1-35B5-D260-D70497060E4C}"/>
                </a:ext>
              </a:extLst>
            </p:cNvPr>
            <p:cNvSpPr txBox="1">
              <a:spLocks/>
            </p:cNvSpPr>
            <p:nvPr/>
          </p:nvSpPr>
          <p:spPr>
            <a:xfrm>
              <a:off x="3601599" y="1215779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>
                  <a:latin typeface=""/>
                </a:rPr>
                <a:t>How I might actually look: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657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225A0-1297-3F74-74A5-F348645B0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FD769-F632-9D16-A38C-1127A50C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EA5098-5F04-F6C0-7C9A-261DB67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05"/>
            <a:ext cx="10515600" cy="1325563"/>
          </a:xfrm>
        </p:spPr>
        <p:txBody>
          <a:bodyPr/>
          <a:lstStyle/>
          <a:p>
            <a:r>
              <a:rPr lang="en-US" dirty="0">
                <a:latin typeface=""/>
              </a:rPr>
              <a:t>Outline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5FF4DC-6958-86B5-7096-4A17A01A0AA5}"/>
              </a:ext>
            </a:extLst>
          </p:cNvPr>
          <p:cNvSpPr txBox="1"/>
          <p:nvPr/>
        </p:nvSpPr>
        <p:spPr>
          <a:xfrm>
            <a:off x="1080200" y="1567982"/>
            <a:ext cx="11973253" cy="4975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>
                <a:latin typeface=""/>
              </a:rPr>
              <a:t>Motivation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"/>
              </a:rPr>
              <a:t>State Estimators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"/>
              </a:rPr>
              <a:t>Roadmap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"/>
              </a:rPr>
              <a:t>Results (so far)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"/>
              </a:rPr>
              <a:t>Conclusions</a:t>
            </a:r>
            <a:br>
              <a:rPr lang="en-US" sz="3600" dirty="0">
                <a:latin typeface=""/>
              </a:rPr>
            </a:br>
            <a:endParaRPr lang="en-US" sz="3600" dirty="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8652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CA4ACA-5BB9-BA9D-91CB-A60E843F5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4" t="15316" r="1637" b="2530"/>
          <a:stretch/>
        </p:blipFill>
        <p:spPr>
          <a:xfrm>
            <a:off x="108860" y="1414268"/>
            <a:ext cx="8392886" cy="53072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4DC717D-8579-3664-5A3C-3E5BA5FD1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05"/>
            <a:ext cx="10515600" cy="1325563"/>
          </a:xfrm>
        </p:spPr>
        <p:txBody>
          <a:bodyPr/>
          <a:lstStyle/>
          <a:p>
            <a:r>
              <a:rPr lang="en-US" dirty="0">
                <a:latin typeface=""/>
              </a:rPr>
              <a:t>Motivation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29D76F-99E0-DEF6-49A8-0814AEA15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0600" y="3760486"/>
            <a:ext cx="4041416" cy="4351338"/>
          </a:xfrm>
        </p:spPr>
        <p:txBody>
          <a:bodyPr>
            <a:normAutofit/>
          </a:bodyPr>
          <a:lstStyle/>
          <a:p>
            <a:r>
              <a:rPr lang="en-US" sz="2000" b="1" dirty="0"/>
              <a:t>Example from SRCL </a:t>
            </a:r>
          </a:p>
          <a:p>
            <a:pPr marL="0" indent="0">
              <a:buNone/>
            </a:pPr>
            <a:r>
              <a:rPr lang="en-US" sz="2000" dirty="0"/>
              <a:t>(From G2001539, G2100193).</a:t>
            </a:r>
            <a:br>
              <a:rPr lang="en-US" sz="2000" dirty="0"/>
            </a:br>
            <a:endParaRPr lang="en-US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ISI motion (below 0.7 Hz)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Coupling from MICH (1-4 Hz)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OSEM noise (4-10 Hz)</a:t>
            </a:r>
          </a:p>
          <a:p>
            <a:pPr>
              <a:buFont typeface="Wingdings" pitchFamily="2" charset="2"/>
              <a:buChar char="ü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ADEF7-E8C6-2D7B-DC47-C9D17495BA02}"/>
              </a:ext>
            </a:extLst>
          </p:cNvPr>
          <p:cNvSpPr txBox="1">
            <a:spLocks/>
          </p:cNvSpPr>
          <p:nvPr/>
        </p:nvSpPr>
        <p:spPr>
          <a:xfrm>
            <a:off x="8392886" y="1414268"/>
            <a:ext cx="36902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"/>
              </a:rPr>
              <a:t>We would like to reduce the control bandwidth of the ISC loops.</a:t>
            </a:r>
          </a:p>
          <a:p>
            <a:r>
              <a:rPr lang="en-US" sz="2000" dirty="0">
                <a:latin typeface=""/>
              </a:rPr>
              <a:t>We need to reduce the noise in auxiliary degrees of freedom.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9959CB-8BB5-1C33-7A97-78FB574A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C42F9-E0A4-7F62-1DED-95F59BB9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5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882055-ABC8-46D1-AD6C-0ACE3CA3A11E}"/>
              </a:ext>
            </a:extLst>
          </p:cNvPr>
          <p:cNvCxnSpPr>
            <a:cxnSpLocks/>
          </p:cNvCxnSpPr>
          <p:nvPr/>
        </p:nvCxnSpPr>
        <p:spPr>
          <a:xfrm flipH="1">
            <a:off x="8900930" y="5937815"/>
            <a:ext cx="22676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45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Chart, line chart&#10;&#10;Description automatically generated">
            <a:extLst>
              <a:ext uri="{FF2B5EF4-FFF2-40B4-BE49-F238E27FC236}">
                <a16:creationId xmlns:a16="http://schemas.microsoft.com/office/drawing/2014/main" id="{57E29A39-9EEC-5EDB-E332-23950B472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18" b="2543"/>
          <a:stretch/>
        </p:blipFill>
        <p:spPr>
          <a:xfrm>
            <a:off x="19635" y="1457132"/>
            <a:ext cx="7772400" cy="53121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4DC717D-8579-3664-5A3C-3E5BA5FD1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05"/>
            <a:ext cx="10515600" cy="1325563"/>
          </a:xfrm>
        </p:spPr>
        <p:txBody>
          <a:bodyPr/>
          <a:lstStyle/>
          <a:p>
            <a:r>
              <a:rPr lang="en-US" dirty="0">
                <a:latin typeface=""/>
              </a:rPr>
              <a:t>Motivation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29D76F-99E0-DEF6-49A8-0814AEA15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254" y="1535298"/>
            <a:ext cx="11805745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A4CD9D-7406-71A0-8FB3-BF021D40FB29}"/>
              </a:ext>
            </a:extLst>
          </p:cNvPr>
          <p:cNvSpPr txBox="1"/>
          <p:nvPr/>
        </p:nvSpPr>
        <p:spPr>
          <a:xfrm>
            <a:off x="7215308" y="1452321"/>
            <a:ext cx="6101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"/>
              </a:rPr>
              <a:t>What do we do with the OSEMs? (simplified)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8902791-EEAD-CE36-8C46-92257BB614EA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5519056" y="3577361"/>
            <a:ext cx="2068287" cy="109261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5004EE-09D9-09A0-306D-A639E372162F}"/>
              </a:ext>
            </a:extLst>
          </p:cNvPr>
          <p:cNvCxnSpPr/>
          <p:nvPr/>
        </p:nvCxnSpPr>
        <p:spPr>
          <a:xfrm>
            <a:off x="5519057" y="4495800"/>
            <a:ext cx="0" cy="34834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6BF2E13-0765-D817-F502-8F39B6371490}"/>
              </a:ext>
            </a:extLst>
          </p:cNvPr>
          <p:cNvSpPr txBox="1"/>
          <p:nvPr/>
        </p:nvSpPr>
        <p:spPr>
          <a:xfrm>
            <a:off x="7587343" y="3392695"/>
            <a:ext cx="6101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"/>
              </a:rPr>
              <a:t>10 times larger than HAM-ISI motion!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AE75E0-9A56-4394-6A99-B0D42B9560A5}"/>
              </a:ext>
            </a:extLst>
          </p:cNvPr>
          <p:cNvSpPr txBox="1"/>
          <p:nvPr/>
        </p:nvSpPr>
        <p:spPr>
          <a:xfrm>
            <a:off x="7543801" y="3855200"/>
            <a:ext cx="6101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"/>
              </a:rPr>
              <a:t>1000 times larger than inertial m1 motion!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B0B69C9-265C-1026-86D3-427EBA12F4C3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5519056" y="4039866"/>
            <a:ext cx="2024745" cy="1016567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883B794-73A1-274E-6F9E-5D91BC8FF3A6}"/>
              </a:ext>
            </a:extLst>
          </p:cNvPr>
          <p:cNvCxnSpPr>
            <a:cxnSpLocks/>
          </p:cNvCxnSpPr>
          <p:nvPr/>
        </p:nvCxnSpPr>
        <p:spPr>
          <a:xfrm>
            <a:off x="5508170" y="4838719"/>
            <a:ext cx="0" cy="5932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8E0C32E-E14B-D36F-13EF-D207D561CC92}"/>
              </a:ext>
            </a:extLst>
          </p:cNvPr>
          <p:cNvSpPr txBox="1"/>
          <p:nvPr/>
        </p:nvSpPr>
        <p:spPr>
          <a:xfrm>
            <a:off x="7598229" y="2380541"/>
            <a:ext cx="6101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"/>
              </a:rPr>
              <a:t>Observe and damp resonances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4778876-5AD6-5383-97FC-C281EDBDB4FC}"/>
              </a:ext>
            </a:extLst>
          </p:cNvPr>
          <p:cNvCxnSpPr>
            <a:cxnSpLocks/>
          </p:cNvCxnSpPr>
          <p:nvPr/>
        </p:nvCxnSpPr>
        <p:spPr>
          <a:xfrm flipV="1">
            <a:off x="3842657" y="2588344"/>
            <a:ext cx="3755572" cy="850098"/>
          </a:xfrm>
          <a:prstGeom prst="straightConnector1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D588F5C-2443-98C5-35BF-D4FE354FC4C8}"/>
              </a:ext>
            </a:extLst>
          </p:cNvPr>
          <p:cNvCxnSpPr>
            <a:cxnSpLocks/>
          </p:cNvCxnSpPr>
          <p:nvPr/>
        </p:nvCxnSpPr>
        <p:spPr>
          <a:xfrm flipV="1">
            <a:off x="4354286" y="2577849"/>
            <a:ext cx="3233057" cy="1075555"/>
          </a:xfrm>
          <a:prstGeom prst="straightConnector1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7215690-ECD8-E634-752D-EC0040320013}"/>
              </a:ext>
            </a:extLst>
          </p:cNvPr>
          <p:cNvCxnSpPr>
            <a:cxnSpLocks/>
          </p:cNvCxnSpPr>
          <p:nvPr/>
        </p:nvCxnSpPr>
        <p:spPr>
          <a:xfrm flipV="1">
            <a:off x="4691743" y="2588344"/>
            <a:ext cx="2895600" cy="1306032"/>
          </a:xfrm>
          <a:prstGeom prst="straightConnector1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1C7164-4294-EB4B-5CCA-256B7CDF6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AC0D02-23D8-AC6F-23EE-5299A74B6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B8C70210-46DB-D466-85A0-99DAD10D7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18" b="2543"/>
          <a:stretch/>
        </p:blipFill>
        <p:spPr>
          <a:xfrm>
            <a:off x="19635" y="1457132"/>
            <a:ext cx="7772400" cy="5312163"/>
          </a:xfrm>
          <a:prstGeom prst="rect">
            <a:avLst/>
          </a:prstGeom>
        </p:spPr>
      </p:pic>
      <p:pic>
        <p:nvPicPr>
          <p:cNvPr id="5" name="Picture 4" descr="Chart, line chart, histogram&#10;&#10;Description automatically generated">
            <a:extLst>
              <a:ext uri="{FF2B5EF4-FFF2-40B4-BE49-F238E27FC236}">
                <a16:creationId xmlns:a16="http://schemas.microsoft.com/office/drawing/2014/main" id="{C5C294A3-2A22-1E95-8FC1-64CA08F6A9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3069"/>
          <a:stretch/>
        </p:blipFill>
        <p:spPr>
          <a:xfrm>
            <a:off x="18956" y="1426028"/>
            <a:ext cx="7772400" cy="548716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4DC717D-8579-3664-5A3C-3E5BA5FD1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05"/>
            <a:ext cx="10515600" cy="1325563"/>
          </a:xfrm>
        </p:spPr>
        <p:txBody>
          <a:bodyPr/>
          <a:lstStyle/>
          <a:p>
            <a:r>
              <a:rPr lang="en-US" dirty="0">
                <a:latin typeface=""/>
              </a:rPr>
              <a:t>Motivation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29D76F-99E0-DEF6-49A8-0814AEA15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254" y="1535298"/>
            <a:ext cx="11805745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E706BE-C79B-D0B0-BF7D-516BCB859F7F}"/>
              </a:ext>
            </a:extLst>
          </p:cNvPr>
          <p:cNvSpPr txBox="1"/>
          <p:nvPr/>
        </p:nvSpPr>
        <p:spPr>
          <a:xfrm>
            <a:off x="7268932" y="1861406"/>
            <a:ext cx="5389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"/>
              </a:rPr>
              <a:t>1) Improving the OSEMs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"/>
              </a:rPr>
              <a:t>SmarAct</a:t>
            </a:r>
            <a:r>
              <a:rPr lang="en-US" dirty="0">
                <a:latin typeface=""/>
              </a:rPr>
              <a:t> (see, for example SWG 11766</a:t>
            </a:r>
            <a:r>
              <a:rPr lang="en-US" dirty="0"/>
              <a:t>)</a:t>
            </a:r>
            <a:endParaRPr lang="en-US" dirty="0">
              <a:latin typeface="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"/>
              </a:rPr>
              <a:t>HoQI</a:t>
            </a:r>
            <a:r>
              <a:rPr lang="en-US" dirty="0">
                <a:latin typeface=""/>
              </a:rPr>
              <a:t>       (see, for example, G2100400)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9274ADF-4601-4CFE-BC6B-594B7D41554A}"/>
              </a:ext>
            </a:extLst>
          </p:cNvPr>
          <p:cNvSpPr txBox="1"/>
          <p:nvPr/>
        </p:nvSpPr>
        <p:spPr>
          <a:xfrm>
            <a:off x="7254643" y="2882808"/>
            <a:ext cx="569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"/>
              </a:rPr>
              <a:t>2) Tuning the damping loops</a:t>
            </a:r>
            <a:endParaRPr lang="en-US" dirty="0">
              <a:latin typeface="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2A583F0-E632-8AEF-1240-AA93FCF9806D}"/>
              </a:ext>
            </a:extLst>
          </p:cNvPr>
          <p:cNvSpPr txBox="1"/>
          <p:nvPr/>
        </p:nvSpPr>
        <p:spPr>
          <a:xfrm>
            <a:off x="7105451" y="1514652"/>
            <a:ext cx="7057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latin typeface=""/>
              </a:rPr>
              <a:t>Things we can do: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B362DEE-1E25-3ABA-09ED-A995F24AA89F}"/>
              </a:ext>
            </a:extLst>
          </p:cNvPr>
          <p:cNvCxnSpPr>
            <a:cxnSpLocks/>
          </p:cNvCxnSpPr>
          <p:nvPr/>
        </p:nvCxnSpPr>
        <p:spPr>
          <a:xfrm>
            <a:off x="5508170" y="4557713"/>
            <a:ext cx="0" cy="874258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4570F71-1B09-49D3-6F5F-18E2C1D50BDF}"/>
              </a:ext>
            </a:extLst>
          </p:cNvPr>
          <p:cNvSpPr txBox="1"/>
          <p:nvPr/>
        </p:nvSpPr>
        <p:spPr>
          <a:xfrm>
            <a:off x="7254643" y="3316830"/>
            <a:ext cx="7057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"/>
              </a:rPr>
              <a:t>3) Using the other sensors we already have: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D4F5F3-A4DF-019A-E0F2-5C09E02C333B}"/>
              </a:ext>
            </a:extLst>
          </p:cNvPr>
          <p:cNvCxnSpPr>
            <a:cxnSpLocks/>
          </p:cNvCxnSpPr>
          <p:nvPr/>
        </p:nvCxnSpPr>
        <p:spPr>
          <a:xfrm flipV="1">
            <a:off x="5508170" y="4557713"/>
            <a:ext cx="1746472" cy="124943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C8603AC-31A5-2C17-C0A9-1D0793FAD37D}"/>
              </a:ext>
            </a:extLst>
          </p:cNvPr>
          <p:cNvSpPr txBox="1"/>
          <p:nvPr/>
        </p:nvSpPr>
        <p:spPr>
          <a:xfrm>
            <a:off x="7268932" y="4147761"/>
            <a:ext cx="7057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"/>
              </a:rPr>
              <a:t>The HAM-ISI GS13 could potentially be used </a:t>
            </a:r>
          </a:p>
          <a:p>
            <a:r>
              <a:rPr lang="en-US" b="1" dirty="0">
                <a:solidFill>
                  <a:srgbClr val="C00000"/>
                </a:solidFill>
                <a:latin typeface=""/>
              </a:rPr>
              <a:t>t</a:t>
            </a:r>
            <a:r>
              <a:rPr lang="en-US" sz="1800" b="1" dirty="0">
                <a:solidFill>
                  <a:srgbClr val="C00000"/>
                </a:solidFill>
                <a:latin typeface=""/>
              </a:rPr>
              <a:t>o infer the m1 motion with good accuracy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E0F3AA-EF2E-6779-6B4E-C7467EB0B5FB}"/>
              </a:ext>
            </a:extLst>
          </p:cNvPr>
          <p:cNvSpPr txBox="1"/>
          <p:nvPr/>
        </p:nvSpPr>
        <p:spPr>
          <a:xfrm>
            <a:off x="7254642" y="4935434"/>
            <a:ext cx="4390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"/>
              </a:rPr>
              <a:t>BUT: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"/>
              </a:rPr>
              <a:t>We need SUS drive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"/>
              </a:rPr>
              <a:t>Modelling errors can be a nuisance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6B6612-23AB-6651-8B55-B9326E4D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319C74-79B1-77FE-C939-7EE70A89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62" grpId="0"/>
      <p:bldP spid="62" grpId="1"/>
      <p:bldP spid="4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225A0-1297-3F74-74A5-F348645B0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FD769-F632-9D16-A38C-1127A50C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EA5098-5F04-F6C0-7C9A-261DB67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05"/>
            <a:ext cx="10515600" cy="1325563"/>
          </a:xfrm>
        </p:spPr>
        <p:txBody>
          <a:bodyPr/>
          <a:lstStyle/>
          <a:p>
            <a:r>
              <a:rPr lang="en-US" dirty="0">
                <a:latin typeface=""/>
              </a:rPr>
              <a:t>Outline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5FF4DC-6958-86B5-7096-4A17A01A0AA5}"/>
              </a:ext>
            </a:extLst>
          </p:cNvPr>
          <p:cNvSpPr txBox="1"/>
          <p:nvPr/>
        </p:nvSpPr>
        <p:spPr>
          <a:xfrm>
            <a:off x="1080200" y="1567982"/>
            <a:ext cx="11973253" cy="4975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"/>
              </a:rPr>
              <a:t>Motivation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>
                <a:latin typeface=""/>
              </a:rPr>
              <a:t>State Estimators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"/>
              </a:rPr>
              <a:t>Roadmap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"/>
              </a:rPr>
              <a:t>Results (so far)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"/>
              </a:rPr>
              <a:t>Conclusions</a:t>
            </a:r>
            <a:br>
              <a:rPr lang="en-US" sz="3600" dirty="0">
                <a:latin typeface=""/>
              </a:rPr>
            </a:br>
            <a:endParaRPr lang="en-US" sz="3600" dirty="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29067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7A8A9-FCA8-07AF-C4C8-743177D0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"/>
              </a:rPr>
              <a:t>State Estimators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9FD966-1983-1CD6-5E25-183FC62569E8}"/>
              </a:ext>
            </a:extLst>
          </p:cNvPr>
          <p:cNvSpPr/>
          <p:nvPr/>
        </p:nvSpPr>
        <p:spPr>
          <a:xfrm>
            <a:off x="5019680" y="1657339"/>
            <a:ext cx="2438400" cy="2428875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821521-C1E3-87B5-A5B6-42D36F27EBE4}"/>
              </a:ext>
            </a:extLst>
          </p:cNvPr>
          <p:cNvCxnSpPr>
            <a:cxnSpLocks/>
          </p:cNvCxnSpPr>
          <p:nvPr/>
        </p:nvCxnSpPr>
        <p:spPr>
          <a:xfrm>
            <a:off x="2394423" y="2214552"/>
            <a:ext cx="2622615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EAE201-B5F7-EA9D-0B5A-5A1CCA6CE261}"/>
              </a:ext>
            </a:extLst>
          </p:cNvPr>
          <p:cNvCxnSpPr>
            <a:cxnSpLocks/>
          </p:cNvCxnSpPr>
          <p:nvPr/>
        </p:nvCxnSpPr>
        <p:spPr>
          <a:xfrm>
            <a:off x="2394422" y="2967025"/>
            <a:ext cx="2622615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A23074-3860-977D-58E0-21AD1CD2605B}"/>
              </a:ext>
            </a:extLst>
          </p:cNvPr>
          <p:cNvCxnSpPr>
            <a:cxnSpLocks/>
          </p:cNvCxnSpPr>
          <p:nvPr/>
        </p:nvCxnSpPr>
        <p:spPr>
          <a:xfrm>
            <a:off x="2394421" y="3719502"/>
            <a:ext cx="2622615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9A23800-476E-23BC-E29B-36A6BCC0CC06}"/>
              </a:ext>
            </a:extLst>
          </p:cNvPr>
          <p:cNvSpPr txBox="1"/>
          <p:nvPr/>
        </p:nvSpPr>
        <p:spPr>
          <a:xfrm>
            <a:off x="2339234" y="1899005"/>
            <a:ext cx="280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"/>
              </a:rPr>
              <a:t>Sensor measurements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0CF79B-129A-B2C6-2246-D2A3C22A486B}"/>
              </a:ext>
            </a:extLst>
          </p:cNvPr>
          <p:cNvSpPr txBox="1"/>
          <p:nvPr/>
        </p:nvSpPr>
        <p:spPr>
          <a:xfrm>
            <a:off x="3253441" y="2672822"/>
            <a:ext cx="93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"/>
              </a:rPr>
              <a:t>Drives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47A152-99E4-21F3-C545-519E256D08E6}"/>
              </a:ext>
            </a:extLst>
          </p:cNvPr>
          <p:cNvSpPr txBox="1"/>
          <p:nvPr/>
        </p:nvSpPr>
        <p:spPr>
          <a:xfrm>
            <a:off x="2546471" y="3400837"/>
            <a:ext cx="2503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"/>
              </a:rPr>
              <a:t>Mathematical Model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3DEA17-5DD9-2FF3-6B88-BC4A380984A2}"/>
              </a:ext>
            </a:extLst>
          </p:cNvPr>
          <p:cNvCxnSpPr>
            <a:cxnSpLocks/>
          </p:cNvCxnSpPr>
          <p:nvPr/>
        </p:nvCxnSpPr>
        <p:spPr>
          <a:xfrm>
            <a:off x="7458080" y="2871777"/>
            <a:ext cx="2622615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5E31683-1531-DA42-C960-2ABB5553A37F}"/>
              </a:ext>
            </a:extLst>
          </p:cNvPr>
          <p:cNvSpPr txBox="1"/>
          <p:nvPr/>
        </p:nvSpPr>
        <p:spPr>
          <a:xfrm>
            <a:off x="7827175" y="2488156"/>
            <a:ext cx="2044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"/>
              </a:rPr>
              <a:t>Inferred motion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E45D66-EF23-9AE0-3CB0-DA293CF07ADB}"/>
              </a:ext>
            </a:extLst>
          </p:cNvPr>
          <p:cNvSpPr txBox="1"/>
          <p:nvPr/>
        </p:nvSpPr>
        <p:spPr>
          <a:xfrm>
            <a:off x="7777163" y="2871776"/>
            <a:ext cx="227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"/>
              </a:rPr>
              <a:t>of the suspension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763917-EC5F-1E4C-3DE3-0EFED4A042B3}"/>
              </a:ext>
            </a:extLst>
          </p:cNvPr>
          <p:cNvSpPr txBox="1"/>
          <p:nvPr/>
        </p:nvSpPr>
        <p:spPr>
          <a:xfrm rot="19314006">
            <a:off x="4432681" y="2195769"/>
            <a:ext cx="3600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State</a:t>
            </a:r>
            <a:br>
              <a:rPr lang="en-US" sz="4000" b="1" u="sng" dirty="0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en-US" sz="4000" b="1" u="sng" dirty="0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Estimator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3BFED5-ADC8-5393-511B-B54BE7B45797}"/>
              </a:ext>
            </a:extLst>
          </p:cNvPr>
          <p:cNvSpPr txBox="1"/>
          <p:nvPr/>
        </p:nvSpPr>
        <p:spPr>
          <a:xfrm>
            <a:off x="9184012" y="3439883"/>
            <a:ext cx="2925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"/>
              </a:rPr>
              <a:t>Especially things that weren’t directly measured</a:t>
            </a:r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707224F5-036C-881F-9719-9D6CB88A059D}"/>
              </a:ext>
            </a:extLst>
          </p:cNvPr>
          <p:cNvCxnSpPr>
            <a:cxnSpLocks/>
            <a:stCxn id="17" idx="1"/>
            <a:endCxn id="15" idx="2"/>
          </p:cNvCxnSpPr>
          <p:nvPr/>
        </p:nvCxnSpPr>
        <p:spPr>
          <a:xfrm rot="10800000">
            <a:off x="8914096" y="3241109"/>
            <a:ext cx="269917" cy="521941"/>
          </a:xfrm>
          <a:prstGeom prst="bent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560F5C5-5CC1-0A41-EB84-72A8DB5C944F}"/>
              </a:ext>
            </a:extLst>
          </p:cNvPr>
          <p:cNvSpPr txBox="1"/>
          <p:nvPr/>
        </p:nvSpPr>
        <p:spPr>
          <a:xfrm>
            <a:off x="510159" y="4517163"/>
            <a:ext cx="64236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latin typeface=""/>
              </a:rPr>
              <a:t>A few options:</a:t>
            </a:r>
            <a:endParaRPr lang="en-US" sz="1800" b="1" u="sng" dirty="0">
              <a:latin typeface=""/>
            </a:endParaRPr>
          </a:p>
          <a:p>
            <a:pPr marL="285750" indent="-285750">
              <a:buFontTx/>
              <a:buChar char="-"/>
            </a:pPr>
            <a:r>
              <a:rPr lang="en-US" sz="1800" dirty="0">
                <a:latin typeface=""/>
              </a:rPr>
              <a:t>Estimator with GS13+drives only.</a:t>
            </a:r>
            <a:endParaRPr lang="en-US" dirty="0">
              <a:latin typeface="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"/>
              </a:rPr>
              <a:t>Kalman Filtering.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latin typeface=""/>
              </a:rPr>
              <a:t>Wiener-</a:t>
            </a:r>
            <a:r>
              <a:rPr lang="en-US" sz="1800" dirty="0" err="1">
                <a:latin typeface=""/>
              </a:rPr>
              <a:t>Hopf</a:t>
            </a:r>
            <a:r>
              <a:rPr lang="en-US" sz="1800" dirty="0">
                <a:latin typeface=""/>
              </a:rPr>
              <a:t> filtering.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"/>
              </a:rPr>
              <a:t>H-infinity estimators.</a:t>
            </a:r>
            <a:endParaRPr lang="en-US" sz="1800" dirty="0">
              <a:latin typeface="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"/>
              </a:rPr>
              <a:t>Blending OSEMs + (GS13+drives).</a:t>
            </a:r>
            <a:endParaRPr lang="en-US" sz="1800" dirty="0">
              <a:latin typeface="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46BE8-3CF3-FC19-C443-53D0E39C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G2201513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B43C5-616B-66E3-95B9-773E851B5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EFC2-CB3A-3349-8DDB-D1C5A2931534}" type="slidenum">
              <a:rPr lang="en-US" smtClean="0"/>
              <a:t>9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792BEA-47C1-4E85-C249-1B299061316C}"/>
              </a:ext>
            </a:extLst>
          </p:cNvPr>
          <p:cNvSpPr txBox="1"/>
          <p:nvPr/>
        </p:nvSpPr>
        <p:spPr>
          <a:xfrm>
            <a:off x="7045664" y="5228192"/>
            <a:ext cx="3736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"/>
              </a:rPr>
              <a:t>Too Many Options!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6C3A233B-7169-8911-B3FA-C9FB240377A1}"/>
              </a:ext>
            </a:extLst>
          </p:cNvPr>
          <p:cNvSpPr/>
          <p:nvPr/>
        </p:nvSpPr>
        <p:spPr>
          <a:xfrm>
            <a:off x="5683040" y="5394326"/>
            <a:ext cx="1099732" cy="23999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0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14" grpId="0"/>
      <p:bldP spid="15" grpId="0"/>
      <p:bldP spid="16" grpId="0"/>
      <p:bldP spid="17" grpId="0"/>
      <p:bldP spid="23" grpId="0"/>
      <p:bldP spid="26" grpId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7155</TotalTime>
  <Words>847</Words>
  <Application>Microsoft Macintosh PowerPoint</Application>
  <PresentationFormat>Widescreen</PresentationFormat>
  <Paragraphs>224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APPLE CHANCERY</vt:lpstr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PowerPoint Presentation</vt:lpstr>
      <vt:lpstr>Outline</vt:lpstr>
      <vt:lpstr>Before we start</vt:lpstr>
      <vt:lpstr>Outline</vt:lpstr>
      <vt:lpstr>Motivation</vt:lpstr>
      <vt:lpstr>Motivation</vt:lpstr>
      <vt:lpstr>Motivation</vt:lpstr>
      <vt:lpstr>Outline</vt:lpstr>
      <vt:lpstr>State Estimators</vt:lpstr>
      <vt:lpstr>State Estimators</vt:lpstr>
      <vt:lpstr>Outline</vt:lpstr>
      <vt:lpstr>Roadmap:</vt:lpstr>
      <vt:lpstr>Roadmap:</vt:lpstr>
      <vt:lpstr>Roadmap:</vt:lpstr>
      <vt:lpstr>Roadmap:</vt:lpstr>
      <vt:lpstr>Outline</vt:lpstr>
      <vt:lpstr>Results (so far)</vt:lpstr>
      <vt:lpstr>Results (so far)</vt:lpstr>
      <vt:lpstr>Results (so far)</vt:lpstr>
      <vt:lpstr>Results (so far)</vt:lpstr>
      <vt:lpstr>Outline</vt:lpstr>
      <vt:lpstr>In summary:</vt:lpstr>
      <vt:lpstr>More to do: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Edgard Luis Bonilla</dc:creator>
  <cp:lastModifiedBy>Edgard Luis Bonilla</cp:lastModifiedBy>
  <cp:revision>6</cp:revision>
  <dcterms:created xsi:type="dcterms:W3CDTF">2022-09-06T15:57:42Z</dcterms:created>
  <dcterms:modified xsi:type="dcterms:W3CDTF">2022-09-12T08:06:22Z</dcterms:modified>
</cp:coreProperties>
</file>