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4" r:id="rId3"/>
    <p:sldId id="260" r:id="rId4"/>
    <p:sldId id="258" r:id="rId5"/>
    <p:sldId id="262" r:id="rId6"/>
    <p:sldId id="263" r:id="rId7"/>
    <p:sldId id="265" r:id="rId8"/>
    <p:sldId id="266" r:id="rId9"/>
    <p:sldId id="267" r:id="rId10"/>
    <p:sldId id="270" r:id="rId11"/>
    <p:sldId id="268" r:id="rId12"/>
    <p:sldId id="271" r:id="rId13"/>
    <p:sldId id="269"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1E2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92" autoAdjust="0"/>
  </p:normalViewPr>
  <p:slideViewPr>
    <p:cSldViewPr snapToGrid="0" showGuides="1">
      <p:cViewPr varScale="1">
        <p:scale>
          <a:sx n="53" d="100"/>
          <a:sy n="53" d="100"/>
        </p:scale>
        <p:origin x="1152"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BB146-7F7B-43A1-95CA-C95838141A38}" type="datetimeFigureOut">
              <a:rPr lang="zh-CN" altLang="en-US" smtClean="0"/>
              <a:t>2022/7/19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9CF64-2829-424F-9B7B-5AA1D5177544}" type="slidenum">
              <a:rPr lang="zh-CN" altLang="en-US" smtClean="0"/>
              <a:t>‹#›</a:t>
            </a:fld>
            <a:endParaRPr lang="zh-CN" altLang="en-US"/>
          </a:p>
        </p:txBody>
      </p:sp>
    </p:spTree>
    <p:extLst>
      <p:ext uri="{BB962C8B-B14F-4D97-AF65-F5344CB8AC3E}">
        <p14:creationId xmlns:p14="http://schemas.microsoft.com/office/powerpoint/2010/main" val="299391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1</a:t>
            </a:fld>
            <a:endParaRPr lang="zh-CN" altLang="en-US"/>
          </a:p>
        </p:txBody>
      </p:sp>
    </p:spTree>
    <p:extLst>
      <p:ext uri="{BB962C8B-B14F-4D97-AF65-F5344CB8AC3E}">
        <p14:creationId xmlns:p14="http://schemas.microsoft.com/office/powerpoint/2010/main" val="2781800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Summary conclusion</a:t>
            </a:r>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12</a:t>
            </a:fld>
            <a:endParaRPr lang="zh-CN" altLang="en-US"/>
          </a:p>
        </p:txBody>
      </p:sp>
    </p:spTree>
    <p:extLst>
      <p:ext uri="{BB962C8B-B14F-4D97-AF65-F5344CB8AC3E}">
        <p14:creationId xmlns:p14="http://schemas.microsoft.com/office/powerpoint/2010/main" val="101059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Ligo</a:t>
            </a:r>
            <a:r>
              <a:rPr lang="en-US" altLang="zh-CN" dirty="0"/>
              <a:t> </a:t>
            </a:r>
            <a:r>
              <a:rPr lang="en-US" altLang="zh-CN" dirty="0" err="1"/>
              <a:t>virgo</a:t>
            </a:r>
            <a:r>
              <a:rPr lang="en-US" altLang="zh-CN" dirty="0"/>
              <a:t> logo</a:t>
            </a:r>
          </a:p>
          <a:p>
            <a:r>
              <a:rPr lang="en-US" altLang="zh-CN" dirty="0" err="1"/>
              <a:t>Nsf</a:t>
            </a:r>
            <a:r>
              <a:rPr lang="en-US" altLang="zh-CN" dirty="0"/>
              <a:t> logo</a:t>
            </a:r>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13</a:t>
            </a:fld>
            <a:endParaRPr lang="zh-CN" altLang="en-US"/>
          </a:p>
        </p:txBody>
      </p:sp>
    </p:spTree>
    <p:extLst>
      <p:ext uri="{BB962C8B-B14F-4D97-AF65-F5344CB8AC3E}">
        <p14:creationId xmlns:p14="http://schemas.microsoft.com/office/powerpoint/2010/main" val="423985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of all, we have ~70 events, </a:t>
            </a:r>
          </a:p>
          <a:p>
            <a:r>
              <a:rPr lang="en-US" altLang="zh-CN" dirty="0"/>
              <a:t>Different than </a:t>
            </a:r>
            <a:r>
              <a:rPr lang="en-US" altLang="zh-CN" dirty="0" err="1"/>
              <a:t>em</a:t>
            </a:r>
            <a:r>
              <a:rPr lang="en-US" altLang="zh-CN" dirty="0"/>
              <a:t> events,  allow us to study more</a:t>
            </a:r>
          </a:p>
        </p:txBody>
      </p:sp>
      <p:sp>
        <p:nvSpPr>
          <p:cNvPr id="4" name="灯片编号占位符 3"/>
          <p:cNvSpPr>
            <a:spLocks noGrp="1"/>
          </p:cNvSpPr>
          <p:nvPr>
            <p:ph type="sldNum" sz="quarter" idx="5"/>
          </p:nvPr>
        </p:nvSpPr>
        <p:spPr/>
        <p:txBody>
          <a:bodyPr/>
          <a:lstStyle/>
          <a:p>
            <a:fld id="{3A19CF64-2829-424F-9B7B-5AA1D5177544}" type="slidenum">
              <a:rPr lang="zh-CN" altLang="en-US" smtClean="0"/>
              <a:t>2</a:t>
            </a:fld>
            <a:endParaRPr lang="zh-CN" altLang="en-US"/>
          </a:p>
        </p:txBody>
      </p:sp>
    </p:spTree>
    <p:extLst>
      <p:ext uri="{BB962C8B-B14F-4D97-AF65-F5344CB8AC3E}">
        <p14:creationId xmlns:p14="http://schemas.microsoft.com/office/powerpoint/2010/main" val="210521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Stellar evolution</a:t>
            </a:r>
          </a:p>
          <a:p>
            <a:r>
              <a:rPr lang="en-US" altLang="zh-CN" dirty="0"/>
              <a:t>Formation scenario, </a:t>
            </a:r>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3</a:t>
            </a:fld>
            <a:endParaRPr lang="zh-CN" altLang="en-US"/>
          </a:p>
        </p:txBody>
      </p:sp>
    </p:spTree>
    <p:extLst>
      <p:ext uri="{BB962C8B-B14F-4D97-AF65-F5344CB8AC3E}">
        <p14:creationId xmlns:p14="http://schemas.microsoft.com/office/powerpoint/2010/main" val="108453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Mention power law at IMF,</a:t>
            </a:r>
          </a:p>
          <a:p>
            <a:r>
              <a:rPr lang="en-US" altLang="zh-CN" dirty="0"/>
              <a:t>Mention the picture from JWST, southern ring nebula, planetary nebula</a:t>
            </a:r>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4</a:t>
            </a:fld>
            <a:endParaRPr lang="zh-CN" altLang="en-US"/>
          </a:p>
        </p:txBody>
      </p:sp>
    </p:spTree>
    <p:extLst>
      <p:ext uri="{BB962C8B-B14F-4D97-AF65-F5344CB8AC3E}">
        <p14:creationId xmlns:p14="http://schemas.microsoft.com/office/powerpoint/2010/main" val="301580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have non-parametric models</a:t>
            </a:r>
          </a:p>
          <a:p>
            <a:r>
              <a:rPr lang="en-US" altLang="zh-CN" dirty="0"/>
              <a:t>Different motivations: broken IMF, high-</a:t>
            </a:r>
            <a:r>
              <a:rPr lang="en-US" altLang="zh-CN" dirty="0" err="1"/>
              <a:t>lowmass</a:t>
            </a:r>
            <a:r>
              <a:rPr lang="en-US" altLang="zh-CN" dirty="0"/>
              <a:t> cutoff (neutron star/blackhole boundary, </a:t>
            </a:r>
            <a:r>
              <a:rPr lang="en-US" altLang="zh-CN" dirty="0" err="1"/>
              <a:t>hirerachical</a:t>
            </a:r>
            <a:r>
              <a:rPr lang="en-US" altLang="zh-CN" dirty="0"/>
              <a:t> mergers, or random process we don’t know)</a:t>
            </a:r>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5</a:t>
            </a:fld>
            <a:endParaRPr lang="zh-CN" altLang="en-US"/>
          </a:p>
        </p:txBody>
      </p:sp>
    </p:spTree>
    <p:extLst>
      <p:ext uri="{BB962C8B-B14F-4D97-AF65-F5344CB8AC3E}">
        <p14:creationId xmlns:p14="http://schemas.microsoft.com/office/powerpoint/2010/main" val="236617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a:t>
            </a:r>
            <a:r>
              <a:rPr lang="zh-CN" altLang="en-US" dirty="0"/>
              <a:t> </a:t>
            </a:r>
            <a:r>
              <a:rPr lang="en-US" altLang="zh-CN" dirty="0"/>
              <a:t>let’s talk about Bayesian Inference, by this time you’ve probably seen this a thousand times, but</a:t>
            </a:r>
            <a:r>
              <a:rPr lang="zh-CN" altLang="en-US" dirty="0"/>
              <a:t> </a:t>
            </a:r>
            <a:r>
              <a:rPr lang="en-US" altLang="zh-CN" dirty="0"/>
              <a:t>here</a:t>
            </a:r>
            <a:r>
              <a:rPr lang="zh-CN" altLang="en-US" dirty="0"/>
              <a:t> </a:t>
            </a:r>
            <a:r>
              <a:rPr lang="en-US" altLang="zh-CN" dirty="0"/>
              <a:t>it</a:t>
            </a:r>
            <a:r>
              <a:rPr lang="zh-CN" altLang="en-US" dirty="0"/>
              <a:t> </a:t>
            </a:r>
            <a:r>
              <a:rPr lang="en-US" altLang="zh-CN" dirty="0"/>
              <a:t>is</a:t>
            </a:r>
            <a:r>
              <a:rPr lang="zh-CN" altLang="en-US" dirty="0"/>
              <a:t> </a:t>
            </a:r>
            <a:r>
              <a:rPr lang="en-US" altLang="zh-CN" dirty="0"/>
              <a:t>again</a:t>
            </a:r>
          </a:p>
          <a:p>
            <a:r>
              <a:rPr lang="en-US" altLang="zh-CN" dirty="0"/>
              <a:t>For single events, we use the strain data to estimate the parameter that describe the event, the mass, the spin, the redshift, etc. </a:t>
            </a:r>
          </a:p>
          <a:p>
            <a:r>
              <a:rPr lang="en-US" altLang="zh-CN" dirty="0"/>
              <a:t>For the prior, if you look at any textbook, it would say “prior knowledge about the parameter”, we don’t know much about it </a:t>
            </a:r>
          </a:p>
          <a:p>
            <a:endParaRPr lang="en-US" altLang="zh-CN" dirty="0"/>
          </a:p>
          <a:p>
            <a:r>
              <a:rPr lang="en-US" altLang="zh-CN" dirty="0"/>
              <a:t>Similarly, for the population, we use hyper-parameters to describe the population model, the power law index, the position of the peak, the high/low mass cutoff, etc. In this case, we use the event parameter as the “data” and estimate the hyper-parameter,</a:t>
            </a:r>
          </a:p>
          <a:p>
            <a:r>
              <a:rPr lang="en-US" altLang="zh-CN" dirty="0"/>
              <a:t>Similarly we don’t know much about the prior, so we just set up some arbitrary uninformative priors</a:t>
            </a:r>
          </a:p>
          <a:p>
            <a:endParaRPr lang="en-US" altLang="zh-CN" dirty="0"/>
          </a:p>
          <a:p>
            <a:r>
              <a:rPr lang="en-US" altLang="zh-CN" dirty="0"/>
              <a:t>Hence, the thing we cares about the most is the likelihood. </a:t>
            </a:r>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7</a:t>
            </a:fld>
            <a:endParaRPr lang="zh-CN" altLang="en-US"/>
          </a:p>
        </p:txBody>
      </p:sp>
    </p:spTree>
    <p:extLst>
      <p:ext uri="{BB962C8B-B14F-4D97-AF65-F5344CB8AC3E}">
        <p14:creationId xmlns:p14="http://schemas.microsoft.com/office/powerpoint/2010/main" val="311973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02124"/>
                </a:solidFill>
                <a:effectLst/>
                <a:latin typeface="Roboto" panose="02000000000000000000" pitchFamily="2" charset="0"/>
              </a:rPr>
              <a:t>How do we construct the likelihood? </a:t>
            </a:r>
          </a:p>
          <a:p>
            <a:r>
              <a:rPr lang="en-US" altLang="zh-CN" b="0" i="0" dirty="0">
                <a:solidFill>
                  <a:srgbClr val="202124"/>
                </a:solidFill>
                <a:effectLst/>
                <a:latin typeface="Roboto" panose="02000000000000000000" pitchFamily="2" charset="0"/>
              </a:rPr>
              <a:t>We want to include all events, the likelihood says, given the model, want are the chances that these events happen. assuming that all events are independent, the total probability is just the product of each individual probability.</a:t>
            </a:r>
          </a:p>
          <a:p>
            <a:r>
              <a:rPr lang="en-US" altLang="zh-CN" b="0" i="0" dirty="0">
                <a:solidFill>
                  <a:srgbClr val="202124"/>
                </a:solidFill>
                <a:effectLst/>
                <a:latin typeface="Roboto" panose="02000000000000000000" pitchFamily="2" charset="0"/>
              </a:rPr>
              <a:t>Ideally, we just know the probability of each events, we just know all, this 30 solar mass black hole happens, </a:t>
            </a:r>
          </a:p>
          <a:p>
            <a:r>
              <a:rPr lang="en-US" altLang="zh-CN" b="0" i="0" dirty="0">
                <a:solidFill>
                  <a:srgbClr val="202124"/>
                </a:solidFill>
                <a:effectLst/>
                <a:latin typeface="Roboto" panose="02000000000000000000" pitchFamily="2" charset="0"/>
              </a:rPr>
              <a:t>In reality, we don’t know. We only have probability distributions that describe each events, so we have to integral over the distribution. </a:t>
            </a:r>
            <a:r>
              <a:rPr lang="en-US" altLang="zh-CN" b="0" i="0" dirty="0" err="1">
                <a:solidFill>
                  <a:srgbClr val="202124"/>
                </a:solidFill>
                <a:effectLst/>
                <a:latin typeface="Roboto" panose="02000000000000000000" pitchFamily="2" charset="0"/>
              </a:rPr>
              <a:t>E.g</a:t>
            </a:r>
            <a:r>
              <a:rPr lang="en-US" altLang="zh-CN" b="0" i="0" dirty="0">
                <a:solidFill>
                  <a:srgbClr val="202124"/>
                </a:solidFill>
                <a:effectLst/>
                <a:latin typeface="Roboto" panose="02000000000000000000" pitchFamily="2" charset="0"/>
              </a:rPr>
              <a:t> 50% chance of 30 </a:t>
            </a:r>
            <a:r>
              <a:rPr lang="en-US" altLang="zh-CN" b="0" i="0" dirty="0" err="1">
                <a:solidFill>
                  <a:srgbClr val="202124"/>
                </a:solidFill>
                <a:effectLst/>
                <a:latin typeface="Roboto" panose="02000000000000000000" pitchFamily="2" charset="0"/>
              </a:rPr>
              <a:t>msun</a:t>
            </a:r>
            <a:r>
              <a:rPr lang="en-US" altLang="zh-CN" b="0" i="0" dirty="0">
                <a:solidFill>
                  <a:srgbClr val="202124"/>
                </a:solidFill>
                <a:effectLst/>
                <a:latin typeface="Roboto" panose="02000000000000000000" pitchFamily="2" charset="0"/>
              </a:rPr>
              <a:t>, 50%40 </a:t>
            </a:r>
            <a:r>
              <a:rPr lang="en-US" altLang="zh-CN" b="0" i="0" dirty="0" err="1">
                <a:solidFill>
                  <a:srgbClr val="202124"/>
                </a:solidFill>
                <a:effectLst/>
                <a:latin typeface="Roboto" panose="02000000000000000000" pitchFamily="2" charset="0"/>
              </a:rPr>
              <a:t>Msun</a:t>
            </a:r>
            <a:r>
              <a:rPr lang="en-US" altLang="zh-CN" b="0" i="0" dirty="0">
                <a:solidFill>
                  <a:srgbClr val="202124"/>
                </a:solidFill>
                <a:effectLst/>
                <a:latin typeface="Roboto" panose="02000000000000000000" pitchFamily="2" charset="0"/>
              </a:rPr>
              <a:t>, we need to include both scenario</a:t>
            </a:r>
          </a:p>
          <a:p>
            <a:endParaRPr lang="en-US" altLang="zh-CN" b="0" i="0" dirty="0">
              <a:solidFill>
                <a:srgbClr val="202124"/>
              </a:solidFill>
              <a:effectLst/>
              <a:latin typeface="Roboto" panose="02000000000000000000" pitchFamily="2" charset="0"/>
            </a:endParaRPr>
          </a:p>
          <a:p>
            <a:r>
              <a:rPr lang="en-US" altLang="zh-CN" b="0" i="0" dirty="0">
                <a:solidFill>
                  <a:srgbClr val="202124"/>
                </a:solidFill>
                <a:effectLst/>
                <a:latin typeface="Roboto" panose="02000000000000000000" pitchFamily="2" charset="0"/>
              </a:rPr>
              <a:t>Ideally we would love to integrate over a smooth distribution, but we can’t, its just too difficult. </a:t>
            </a:r>
          </a:p>
          <a:p>
            <a:r>
              <a:rPr lang="en-US" altLang="zh-CN" b="0" i="0" dirty="0">
                <a:solidFill>
                  <a:srgbClr val="202124"/>
                </a:solidFill>
                <a:effectLst/>
                <a:latin typeface="Roboto" panose="02000000000000000000" pitchFamily="2" charset="0"/>
              </a:rPr>
              <a:t>The</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way</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we</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do</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it</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is</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to</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select</a:t>
            </a:r>
            <a:r>
              <a:rPr lang="zh-CN" altLang="en-US" b="0" i="0" dirty="0">
                <a:solidFill>
                  <a:srgbClr val="202124"/>
                </a:solidFill>
                <a:effectLst/>
                <a:latin typeface="Roboto" panose="02000000000000000000" pitchFamily="2" charset="0"/>
              </a:rPr>
              <a:t> </a:t>
            </a:r>
            <a:r>
              <a:rPr lang="en-US" altLang="zh-CN" b="0" i="0" dirty="0">
                <a:solidFill>
                  <a:srgbClr val="202124"/>
                </a:solidFill>
                <a:effectLst/>
                <a:latin typeface="Roboto" panose="02000000000000000000" pitchFamily="2" charset="0"/>
              </a:rPr>
              <a:t>some samples that represent all these events. Higher likelihood corresponds to more samples. Just as we use histograms to represent probability density function.</a:t>
            </a:r>
          </a:p>
          <a:p>
            <a:endParaRPr lang="en-US" altLang="zh-CN" b="0" i="0" dirty="0">
              <a:solidFill>
                <a:srgbClr val="202124"/>
              </a:solidFill>
              <a:effectLst/>
              <a:latin typeface="Roboto" panose="02000000000000000000" pitchFamily="2" charset="0"/>
            </a:endParaRPr>
          </a:p>
          <a:p>
            <a:r>
              <a:rPr lang="en-US" altLang="zh-CN" b="0" i="0" dirty="0">
                <a:solidFill>
                  <a:srgbClr val="202124"/>
                </a:solidFill>
                <a:effectLst/>
                <a:latin typeface="Roboto" panose="02000000000000000000" pitchFamily="2" charset="0"/>
              </a:rPr>
              <a:t>And there is the selection </a:t>
            </a:r>
            <a:r>
              <a:rPr lang="en-US" altLang="zh-CN" b="0" i="0" dirty="0" err="1">
                <a:solidFill>
                  <a:srgbClr val="202124"/>
                </a:solidFill>
                <a:effectLst/>
                <a:latin typeface="Roboto" panose="02000000000000000000" pitchFamily="2" charset="0"/>
              </a:rPr>
              <a:t>bais</a:t>
            </a:r>
            <a:r>
              <a:rPr lang="en-US" altLang="zh-CN" b="0" i="0" dirty="0">
                <a:solidFill>
                  <a:srgbClr val="202124"/>
                </a:solidFill>
                <a:effectLst/>
                <a:latin typeface="Roboto" panose="02000000000000000000" pitchFamily="2" charset="0"/>
              </a:rPr>
              <a:t>, all astronomy observation is subjected to selection </a:t>
            </a:r>
            <a:r>
              <a:rPr lang="en-US" altLang="zh-CN" b="0" i="0" dirty="0" err="1">
                <a:solidFill>
                  <a:srgbClr val="202124"/>
                </a:solidFill>
                <a:effectLst/>
                <a:latin typeface="Roboto" panose="02000000000000000000" pitchFamily="2" charset="0"/>
              </a:rPr>
              <a:t>bais</a:t>
            </a:r>
            <a:r>
              <a:rPr lang="en-US" altLang="zh-CN" b="0" i="0" dirty="0">
                <a:solidFill>
                  <a:srgbClr val="202124"/>
                </a:solidFill>
                <a:effectLst/>
                <a:latin typeface="Roboto" panose="02000000000000000000" pitchFamily="2" charset="0"/>
              </a:rPr>
              <a:t>. Note that we care about the astrophysical population, </a:t>
            </a:r>
            <a:r>
              <a:rPr lang="en-US" altLang="zh-CN" b="0" i="0" dirty="0" err="1">
                <a:solidFill>
                  <a:srgbClr val="202124"/>
                </a:solidFill>
                <a:effectLst/>
                <a:latin typeface="Roboto" panose="02000000000000000000" pitchFamily="2" charset="0"/>
              </a:rPr>
              <a:t>whats</a:t>
            </a:r>
            <a:r>
              <a:rPr lang="en-US" altLang="zh-CN" b="0" i="0" dirty="0">
                <a:solidFill>
                  <a:srgbClr val="202124"/>
                </a:solidFill>
                <a:effectLst/>
                <a:latin typeface="Roboto" panose="02000000000000000000" pitchFamily="2" charset="0"/>
              </a:rPr>
              <a:t> out there in the universe </a:t>
            </a:r>
          </a:p>
          <a:p>
            <a:r>
              <a:rPr lang="en-US" altLang="zh-CN" b="1" i="0" dirty="0">
                <a:solidFill>
                  <a:srgbClr val="202124"/>
                </a:solidFill>
                <a:effectLst/>
                <a:latin typeface="Roboto" panose="02000000000000000000" pitchFamily="2" charset="0"/>
              </a:rPr>
              <a:t>Malmquist bias</a:t>
            </a:r>
          </a:p>
          <a:p>
            <a:r>
              <a:rPr lang="en-US" altLang="zh-CN" dirty="0"/>
              <a:t>Third instead of </a:t>
            </a:r>
            <a:r>
              <a:rPr lang="en-US" altLang="zh-CN" dirty="0" err="1"/>
              <a:t>intergrate</a:t>
            </a:r>
            <a:r>
              <a:rPr lang="en-US" altLang="zh-CN" dirty="0"/>
              <a:t>, drawing samples weighted by the likelihood, too hard to continuously</a:t>
            </a:r>
          </a:p>
          <a:p>
            <a:r>
              <a:rPr lang="en-US" altLang="zh-CN" dirty="0"/>
              <a:t>Daniela is working on detector </a:t>
            </a:r>
            <a:r>
              <a:rPr lang="en-US" altLang="zh-CN" dirty="0" err="1"/>
              <a:t>characterazaion</a:t>
            </a:r>
            <a:r>
              <a:rPr lang="en-US" altLang="zh-CN" dirty="0"/>
              <a:t> </a:t>
            </a:r>
          </a:p>
          <a:p>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8</a:t>
            </a:fld>
            <a:endParaRPr lang="zh-CN" altLang="en-US"/>
          </a:p>
        </p:txBody>
      </p:sp>
    </p:spTree>
    <p:extLst>
      <p:ext uri="{BB962C8B-B14F-4D97-AF65-F5344CB8AC3E}">
        <p14:creationId xmlns:p14="http://schemas.microsoft.com/office/powerpoint/2010/main" val="14820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result we get based on the power law + peak, the blue is gwtc-3, the black is getc-2</a:t>
            </a:r>
          </a:p>
          <a:p>
            <a:r>
              <a:rPr lang="en-US" altLang="zh-CN" dirty="0"/>
              <a:t>3 is better b/c the band is narrower, know for sure the peak is real</a:t>
            </a:r>
          </a:p>
          <a:p>
            <a:r>
              <a:rPr lang="en-US" altLang="zh-CN" dirty="0"/>
              <a:t>The behavior is a little unexpected</a:t>
            </a:r>
          </a:p>
          <a:p>
            <a:endParaRPr lang="en-US" altLang="zh-CN" dirty="0"/>
          </a:p>
          <a:p>
            <a:r>
              <a:rPr lang="en-US" altLang="zh-CN" dirty="0"/>
              <a:t>Similarly, we have the model for other parameters, mass ratio, redshift, spin, etc. </a:t>
            </a:r>
          </a:p>
          <a:p>
            <a:r>
              <a:rPr lang="en-US" altLang="zh-CN" dirty="0"/>
              <a:t>These combine can tell us formation scenario/ evolution</a:t>
            </a:r>
          </a:p>
        </p:txBody>
      </p:sp>
      <p:sp>
        <p:nvSpPr>
          <p:cNvPr id="4" name="灯片编号占位符 3"/>
          <p:cNvSpPr>
            <a:spLocks noGrp="1"/>
          </p:cNvSpPr>
          <p:nvPr>
            <p:ph type="sldNum" sz="quarter" idx="5"/>
          </p:nvPr>
        </p:nvSpPr>
        <p:spPr/>
        <p:txBody>
          <a:bodyPr/>
          <a:lstStyle/>
          <a:p>
            <a:fld id="{3A19CF64-2829-424F-9B7B-5AA1D5177544}" type="slidenum">
              <a:rPr lang="zh-CN" altLang="en-US" smtClean="0"/>
              <a:t>10</a:t>
            </a:fld>
            <a:endParaRPr lang="zh-CN" altLang="en-US"/>
          </a:p>
        </p:txBody>
      </p:sp>
    </p:spTree>
    <p:extLst>
      <p:ext uri="{BB962C8B-B14F-4D97-AF65-F5344CB8AC3E}">
        <p14:creationId xmlns:p14="http://schemas.microsoft.com/office/powerpoint/2010/main" val="81165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A19CF64-2829-424F-9B7B-5AA1D5177544}" type="slidenum">
              <a:rPr lang="zh-CN" altLang="en-US" smtClean="0"/>
              <a:t>11</a:t>
            </a:fld>
            <a:endParaRPr lang="zh-CN" altLang="en-US"/>
          </a:p>
        </p:txBody>
      </p:sp>
    </p:spTree>
    <p:extLst>
      <p:ext uri="{BB962C8B-B14F-4D97-AF65-F5344CB8AC3E}">
        <p14:creationId xmlns:p14="http://schemas.microsoft.com/office/powerpoint/2010/main" val="18732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CE8DF-685E-B051-A1ED-C036AED8306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75FBC50-EF27-F279-9468-6539E25F0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5214EA-74CE-6F77-8F2A-41A77D084659}"/>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5" name="页脚占位符 4">
            <a:extLst>
              <a:ext uri="{FF2B5EF4-FFF2-40B4-BE49-F238E27FC236}">
                <a16:creationId xmlns:a16="http://schemas.microsoft.com/office/drawing/2014/main" id="{C9435A28-8D68-869D-741E-C68CC08E1E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379D4C-70A5-626F-3342-067E5FABE716}"/>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129042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B4042C-B729-7252-FA3B-54CBBE3B86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2067F2-49A8-4EAF-FC76-300994DE865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A587E1-2FF8-B723-9A21-0FF5DA0AC28D}"/>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5" name="页脚占位符 4">
            <a:extLst>
              <a:ext uri="{FF2B5EF4-FFF2-40B4-BE49-F238E27FC236}">
                <a16:creationId xmlns:a16="http://schemas.microsoft.com/office/drawing/2014/main" id="{EAD2FAD0-708C-C7CD-9239-49305CDFC1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E34B82-49FE-06EF-4088-BE6F78F9B6E1}"/>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27613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DF868AD-E6B8-ED2A-5FA1-5F445D6DED2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D4B61A8-19BD-3A10-75D7-C5B97E90ED5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27E189-1A70-E6D9-20B3-F77708816E12}"/>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5" name="页脚占位符 4">
            <a:extLst>
              <a:ext uri="{FF2B5EF4-FFF2-40B4-BE49-F238E27FC236}">
                <a16:creationId xmlns:a16="http://schemas.microsoft.com/office/drawing/2014/main" id="{EA259AFE-7963-BA37-7717-D680474345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AF08BF-513F-D70F-A83B-2266825623C2}"/>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139055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7DF59-6F0A-97F8-0EE6-F7320886C7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7E5CB9-82BC-1D17-C2B0-0FBB85104C9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A84AC6-5B3C-DF39-B7C8-B3CA96300B81}"/>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5" name="页脚占位符 4">
            <a:extLst>
              <a:ext uri="{FF2B5EF4-FFF2-40B4-BE49-F238E27FC236}">
                <a16:creationId xmlns:a16="http://schemas.microsoft.com/office/drawing/2014/main" id="{42BED018-B916-F91A-3584-122B400586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E807418-9637-A7ED-5A00-E02E2313D9D2}"/>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10115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FCEABD-DDC6-63A6-969C-7FBB48D9622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494F492-1798-7922-626B-0C9AA9639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26A383D-3171-2E4E-AFAF-E56B80AF5F12}"/>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5" name="页脚占位符 4">
            <a:extLst>
              <a:ext uri="{FF2B5EF4-FFF2-40B4-BE49-F238E27FC236}">
                <a16:creationId xmlns:a16="http://schemas.microsoft.com/office/drawing/2014/main" id="{FEBFCDE6-8E07-3788-AC21-72965D7B41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44B664-A5ED-6643-5A32-EE6B46D32DD2}"/>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35882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48FD6-88B5-BD97-C9DC-8FB8D1FC73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305B6-8721-DC26-EAE7-BA114414A2B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C948CB-8C5D-7DDC-A39F-EF6C2F387FD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1F63BC9-53E4-D491-31B6-97D002174958}"/>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6" name="页脚占位符 5">
            <a:extLst>
              <a:ext uri="{FF2B5EF4-FFF2-40B4-BE49-F238E27FC236}">
                <a16:creationId xmlns:a16="http://schemas.microsoft.com/office/drawing/2014/main" id="{D26CE091-5784-C3BC-39A4-405769AD38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6C6BC1-9A68-C247-D3D6-BE37CC573DF5}"/>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328033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F38567-D9EC-75BB-FA41-811253A223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449A374-3A43-BD92-3939-82B9BF3C0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8403C25-CFAC-4123-949B-927489658D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1914378-A524-E0CD-9EFC-D6F722337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A63210D-2331-AEE0-5C7F-3DBA371D131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726B3A-C48C-9ED7-5F7D-D2FBEA9B0E0A}"/>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8" name="页脚占位符 7">
            <a:extLst>
              <a:ext uri="{FF2B5EF4-FFF2-40B4-BE49-F238E27FC236}">
                <a16:creationId xmlns:a16="http://schemas.microsoft.com/office/drawing/2014/main" id="{97FFF581-3104-07ED-96C4-09ACFE8BE1D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76E97C-E836-4843-3EAD-13E8D897A214}"/>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66614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4CEF40-72CF-831C-FFF4-84AB4776F6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B13CCF-E910-C12E-9857-73E70D0D84FE}"/>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4" name="页脚占位符 3">
            <a:extLst>
              <a:ext uri="{FF2B5EF4-FFF2-40B4-BE49-F238E27FC236}">
                <a16:creationId xmlns:a16="http://schemas.microsoft.com/office/drawing/2014/main" id="{81DAD70A-CED5-2AFD-3495-1D16A5FA8C9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67F38FA-6B9D-8EE7-B7A9-80D14EF7BB70}"/>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248167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6E082B1-0EFD-24B9-D240-E9A8CE887A1E}"/>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3" name="页脚占位符 2">
            <a:extLst>
              <a:ext uri="{FF2B5EF4-FFF2-40B4-BE49-F238E27FC236}">
                <a16:creationId xmlns:a16="http://schemas.microsoft.com/office/drawing/2014/main" id="{DFBA0F30-29D0-E8A0-5112-A5DB7E1E1D1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0C9C4DD-3F7B-6D59-D444-A3143787CED1}"/>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406433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B78AF4-84D1-1D36-12EA-8B76BD7AA5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56592E7-E5E2-8C09-BC3D-3DBBC4D4C3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6F2F399-0870-78D1-7E87-49EDF951C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C3D53C0-B2FF-ABF1-72B7-9B5129FEC2B8}"/>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6" name="页脚占位符 5">
            <a:extLst>
              <a:ext uri="{FF2B5EF4-FFF2-40B4-BE49-F238E27FC236}">
                <a16:creationId xmlns:a16="http://schemas.microsoft.com/office/drawing/2014/main" id="{923712F0-3791-F829-42DF-1063AF02C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5848B1-2F40-C5CF-C74C-A04AD27FDC72}"/>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27011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75E2E-01DB-F4A9-0623-7021A03DA7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AE53083-3649-D733-A609-24E2B428C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252F56E-877A-EC96-22B7-93AC47243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D58CA5-D48E-B20A-C817-7CA9A975A1B6}"/>
              </a:ext>
            </a:extLst>
          </p:cNvPr>
          <p:cNvSpPr>
            <a:spLocks noGrp="1"/>
          </p:cNvSpPr>
          <p:nvPr>
            <p:ph type="dt" sz="half" idx="10"/>
          </p:nvPr>
        </p:nvSpPr>
        <p:spPr/>
        <p:txBody>
          <a:bodyPr/>
          <a:lstStyle/>
          <a:p>
            <a:fld id="{05D181EA-54E5-4F49-AF50-041F8B0E8216}" type="datetimeFigureOut">
              <a:rPr lang="zh-CN" altLang="en-US" smtClean="0"/>
              <a:t>2022/7/19</a:t>
            </a:fld>
            <a:endParaRPr lang="zh-CN" altLang="en-US"/>
          </a:p>
        </p:txBody>
      </p:sp>
      <p:sp>
        <p:nvSpPr>
          <p:cNvPr id="6" name="页脚占位符 5">
            <a:extLst>
              <a:ext uri="{FF2B5EF4-FFF2-40B4-BE49-F238E27FC236}">
                <a16:creationId xmlns:a16="http://schemas.microsoft.com/office/drawing/2014/main" id="{BE294B64-F88C-1ECB-DDED-26EEDDADD2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F431B83-A635-CF73-CC22-12A0AF47CBD7}"/>
              </a:ext>
            </a:extLst>
          </p:cNvPr>
          <p:cNvSpPr>
            <a:spLocks noGrp="1"/>
          </p:cNvSpPr>
          <p:nvPr>
            <p:ph type="sldNum" sz="quarter" idx="12"/>
          </p:nvPr>
        </p:nvSpPr>
        <p:spPr/>
        <p:txBody>
          <a:body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132399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5D07C42-9BF6-C002-557C-F7FF7BA93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C262406-8AF2-5C0D-BD83-8610A3E5B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E308E4-E63E-7E66-041A-9EC6F81374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81EA-54E5-4F49-AF50-041F8B0E8216}" type="datetimeFigureOut">
              <a:rPr lang="zh-CN" altLang="en-US" smtClean="0"/>
              <a:t>2022/7/19</a:t>
            </a:fld>
            <a:endParaRPr lang="zh-CN" altLang="en-US"/>
          </a:p>
        </p:txBody>
      </p:sp>
      <p:sp>
        <p:nvSpPr>
          <p:cNvPr id="5" name="页脚占位符 4">
            <a:extLst>
              <a:ext uri="{FF2B5EF4-FFF2-40B4-BE49-F238E27FC236}">
                <a16:creationId xmlns:a16="http://schemas.microsoft.com/office/drawing/2014/main" id="{BC8FBB20-9292-8545-6BCD-2D10FD0D9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E4D4763-487A-8D8F-5B2A-4840F82F1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43B0F-C7AF-4CCA-8834-314E0E0CCEC7}" type="slidenum">
              <a:rPr lang="zh-CN" altLang="en-US" smtClean="0"/>
              <a:t>‹#›</a:t>
            </a:fld>
            <a:endParaRPr lang="zh-CN" altLang="en-US"/>
          </a:p>
        </p:txBody>
      </p:sp>
    </p:spTree>
    <p:extLst>
      <p:ext uri="{BB962C8B-B14F-4D97-AF65-F5344CB8AC3E}">
        <p14:creationId xmlns:p14="http://schemas.microsoft.com/office/powerpoint/2010/main" val="67871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86BF798-06B4-4A53-EAFF-7D1B80769CBC}"/>
              </a:ext>
            </a:extLst>
          </p:cNvPr>
          <p:cNvSpPr txBox="1"/>
          <p:nvPr/>
        </p:nvSpPr>
        <p:spPr>
          <a:xfrm>
            <a:off x="1168400" y="3429000"/>
            <a:ext cx="8581656" cy="2677656"/>
          </a:xfrm>
          <a:prstGeom prst="rect">
            <a:avLst/>
          </a:prstGeom>
          <a:noFill/>
        </p:spPr>
        <p:txBody>
          <a:bodyPr wrap="square" rtlCol="0">
            <a:spAutoFit/>
          </a:bodyPr>
          <a:lstStyle/>
          <a:p>
            <a:r>
              <a:rPr lang="en-US" altLang="zh-CN" sz="4800" b="1" dirty="0">
                <a:solidFill>
                  <a:schemeClr val="bg1"/>
                </a:solidFill>
                <a:effectLst>
                  <a:outerShdw blurRad="38100" dist="38100" dir="2700000" algn="tl">
                    <a:srgbClr val="000000">
                      <a:alpha val="43137"/>
                    </a:srgbClr>
                  </a:outerShdw>
                </a:effectLst>
                <a:latin typeface="Agency FB" panose="020B0503020202020204" pitchFamily="34" charset="0"/>
              </a:rPr>
              <a:t>Testing Mass Distribution Estimation </a:t>
            </a:r>
          </a:p>
          <a:p>
            <a:r>
              <a:rPr lang="en-US" altLang="zh-CN" sz="4800" b="1" dirty="0">
                <a:solidFill>
                  <a:schemeClr val="bg1"/>
                </a:solidFill>
                <a:effectLst>
                  <a:outerShdw blurRad="38100" dist="38100" dir="2700000" algn="tl">
                    <a:srgbClr val="000000">
                      <a:alpha val="43137"/>
                    </a:srgbClr>
                  </a:outerShdw>
                </a:effectLst>
                <a:latin typeface="Agency FB" panose="020B0503020202020204" pitchFamily="34" charset="0"/>
              </a:rPr>
              <a:t>of Binary Black Hole Mergers</a:t>
            </a:r>
          </a:p>
          <a:p>
            <a:r>
              <a:rPr lang="en-US" altLang="zh-CN" sz="2400" dirty="0">
                <a:solidFill>
                  <a:schemeClr val="bg1">
                    <a:lumMod val="75000"/>
                  </a:schemeClr>
                </a:solidFill>
                <a:effectLst>
                  <a:outerShdw blurRad="38100" dist="38100" dir="2700000" algn="tl">
                    <a:srgbClr val="000000">
                      <a:alpha val="43137"/>
                    </a:srgbClr>
                  </a:outerShdw>
                </a:effectLst>
                <a:latin typeface="Agency FB" panose="020B0503020202020204" pitchFamily="34" charset="0"/>
              </a:rPr>
              <a:t>Jingyi Zhang, Smith College</a:t>
            </a:r>
          </a:p>
          <a:p>
            <a:r>
              <a:rPr lang="en-US" altLang="zh-CN" sz="2400" dirty="0">
                <a:solidFill>
                  <a:schemeClr val="bg1">
                    <a:lumMod val="75000"/>
                  </a:schemeClr>
                </a:solidFill>
                <a:effectLst>
                  <a:outerShdw blurRad="38100" dist="38100" dir="2700000" algn="tl">
                    <a:srgbClr val="000000">
                      <a:alpha val="43137"/>
                    </a:srgbClr>
                  </a:outerShdw>
                </a:effectLst>
                <a:latin typeface="Agency FB" panose="020B0503020202020204" pitchFamily="34" charset="0"/>
              </a:rPr>
              <a:t>Mentors: Alan Weinstein, Jacob </a:t>
            </a:r>
            <a:r>
              <a:rPr lang="en-US" altLang="zh-CN" sz="2400" dirty="0" err="1">
                <a:solidFill>
                  <a:schemeClr val="bg1">
                    <a:lumMod val="75000"/>
                  </a:schemeClr>
                </a:solidFill>
                <a:effectLst>
                  <a:outerShdw blurRad="38100" dist="38100" dir="2700000" algn="tl">
                    <a:srgbClr val="000000">
                      <a:alpha val="43137"/>
                    </a:srgbClr>
                  </a:outerShdw>
                </a:effectLst>
                <a:latin typeface="Agency FB" panose="020B0503020202020204" pitchFamily="34" charset="0"/>
              </a:rPr>
              <a:t>Golomb</a:t>
            </a:r>
            <a:endParaRPr lang="en-US" altLang="zh-CN" sz="2400" dirty="0">
              <a:solidFill>
                <a:schemeClr val="bg1">
                  <a:lumMod val="75000"/>
                </a:schemeClr>
              </a:solidFill>
              <a:effectLst>
                <a:outerShdw blurRad="38100" dist="38100" dir="2700000" algn="tl">
                  <a:srgbClr val="000000">
                    <a:alpha val="43137"/>
                  </a:srgbClr>
                </a:outerShdw>
              </a:effectLst>
              <a:latin typeface="Agency FB" panose="020B0503020202020204" pitchFamily="34" charset="0"/>
            </a:endParaRPr>
          </a:p>
          <a:p>
            <a:r>
              <a:rPr lang="en-US" altLang="zh-CN" sz="2400" dirty="0">
                <a:solidFill>
                  <a:schemeClr val="bg1">
                    <a:lumMod val="75000"/>
                  </a:schemeClr>
                </a:solidFill>
                <a:effectLst>
                  <a:outerShdw blurRad="38100" dist="38100" dir="2700000" algn="tl">
                    <a:srgbClr val="000000">
                      <a:alpha val="43137"/>
                    </a:srgbClr>
                  </a:outerShdw>
                </a:effectLst>
                <a:latin typeface="Agency FB" panose="020B0503020202020204" pitchFamily="34" charset="0"/>
              </a:rPr>
              <a:t>LIGO SURF 2022</a:t>
            </a:r>
          </a:p>
        </p:txBody>
      </p:sp>
    </p:spTree>
    <p:extLst>
      <p:ext uri="{BB962C8B-B14F-4D97-AF65-F5344CB8AC3E}">
        <p14:creationId xmlns:p14="http://schemas.microsoft.com/office/powerpoint/2010/main" val="107946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1FCE251-1408-514A-1798-63CF9A0D1AF6}"/>
              </a:ext>
            </a:extLst>
          </p:cNvPr>
          <p:cNvPicPr>
            <a:picLocks noChangeAspect="1"/>
          </p:cNvPicPr>
          <p:nvPr/>
        </p:nvPicPr>
        <p:blipFill rotWithShape="1">
          <a:blip r:embed="rId3">
            <a:extLst>
              <a:ext uri="{28A0092B-C50C-407E-A947-70E740481C1C}">
                <a14:useLocalDpi xmlns:a14="http://schemas.microsoft.com/office/drawing/2010/main" val="0"/>
              </a:ext>
            </a:extLst>
          </a:blip>
          <a:srcRect l="3309" t="8604" b="3742"/>
          <a:stretch/>
        </p:blipFill>
        <p:spPr>
          <a:xfrm>
            <a:off x="4476901" y="259612"/>
            <a:ext cx="7151352" cy="3957110"/>
          </a:xfrm>
          <a:prstGeom prst="roundRect">
            <a:avLst>
              <a:gd name="adj" fmla="val 8594"/>
            </a:avLst>
          </a:prstGeom>
          <a:solidFill>
            <a:srgbClr val="FFFFFF">
              <a:shade val="85000"/>
            </a:srgbClr>
          </a:solidFill>
          <a:ln>
            <a:noFill/>
          </a:ln>
          <a:effectLst/>
        </p:spPr>
      </p:pic>
      <p:pic>
        <p:nvPicPr>
          <p:cNvPr id="3" name="图片 2">
            <a:extLst>
              <a:ext uri="{FF2B5EF4-FFF2-40B4-BE49-F238E27FC236}">
                <a16:creationId xmlns:a16="http://schemas.microsoft.com/office/drawing/2014/main" id="{B6A35945-0A56-CB7F-FD14-1081B9CBA630}"/>
              </a:ext>
            </a:extLst>
          </p:cNvPr>
          <p:cNvPicPr>
            <a:picLocks noChangeAspect="1"/>
          </p:cNvPicPr>
          <p:nvPr/>
        </p:nvPicPr>
        <p:blipFill>
          <a:blip r:embed="rId4"/>
          <a:stretch>
            <a:fillRect/>
          </a:stretch>
        </p:blipFill>
        <p:spPr>
          <a:xfrm>
            <a:off x="7683689" y="4492474"/>
            <a:ext cx="3944564" cy="2068615"/>
          </a:xfrm>
          <a:prstGeom prst="roundRect">
            <a:avLst>
              <a:gd name="adj" fmla="val 8594"/>
            </a:avLst>
          </a:prstGeom>
          <a:solidFill>
            <a:srgbClr val="FFFFFF">
              <a:shade val="85000"/>
            </a:srgbClr>
          </a:solidFill>
          <a:ln>
            <a:noFill/>
          </a:ln>
          <a:effectLst/>
        </p:spPr>
      </p:pic>
      <p:pic>
        <p:nvPicPr>
          <p:cNvPr id="6" name="图片 5">
            <a:extLst>
              <a:ext uri="{FF2B5EF4-FFF2-40B4-BE49-F238E27FC236}">
                <a16:creationId xmlns:a16="http://schemas.microsoft.com/office/drawing/2014/main" id="{70E410D0-226B-56C9-4997-887C50C9D73A}"/>
              </a:ext>
            </a:extLst>
          </p:cNvPr>
          <p:cNvPicPr>
            <a:picLocks noChangeAspect="1"/>
          </p:cNvPicPr>
          <p:nvPr/>
        </p:nvPicPr>
        <p:blipFill>
          <a:blip r:embed="rId5"/>
          <a:stretch>
            <a:fillRect/>
          </a:stretch>
        </p:blipFill>
        <p:spPr>
          <a:xfrm>
            <a:off x="4184344" y="4492474"/>
            <a:ext cx="3376074" cy="2105914"/>
          </a:xfrm>
          <a:prstGeom prst="roundRect">
            <a:avLst>
              <a:gd name="adj" fmla="val 8594"/>
            </a:avLst>
          </a:prstGeom>
          <a:solidFill>
            <a:srgbClr val="FFFFFF">
              <a:shade val="85000"/>
            </a:srgbClr>
          </a:solidFill>
          <a:ln>
            <a:noFill/>
          </a:ln>
          <a:effectLst/>
        </p:spPr>
      </p:pic>
      <p:pic>
        <p:nvPicPr>
          <p:cNvPr id="8" name="图片 7">
            <a:extLst>
              <a:ext uri="{FF2B5EF4-FFF2-40B4-BE49-F238E27FC236}">
                <a16:creationId xmlns:a16="http://schemas.microsoft.com/office/drawing/2014/main" id="{42F705C3-5290-21E4-7BD0-98C35A2EF3E6}"/>
              </a:ext>
            </a:extLst>
          </p:cNvPr>
          <p:cNvPicPr>
            <a:picLocks noChangeAspect="1"/>
          </p:cNvPicPr>
          <p:nvPr/>
        </p:nvPicPr>
        <p:blipFill>
          <a:blip r:embed="rId6"/>
          <a:stretch>
            <a:fillRect/>
          </a:stretch>
        </p:blipFill>
        <p:spPr>
          <a:xfrm>
            <a:off x="759335" y="386971"/>
            <a:ext cx="3079855" cy="2176038"/>
          </a:xfrm>
          <a:prstGeom prst="roundRect">
            <a:avLst>
              <a:gd name="adj" fmla="val 8594"/>
            </a:avLst>
          </a:prstGeom>
          <a:solidFill>
            <a:srgbClr val="FFFFFF">
              <a:shade val="85000"/>
            </a:srgbClr>
          </a:solidFill>
          <a:ln>
            <a:noFill/>
          </a:ln>
          <a:effectLst/>
        </p:spPr>
      </p:pic>
      <p:pic>
        <p:nvPicPr>
          <p:cNvPr id="10" name="图片 9">
            <a:extLst>
              <a:ext uri="{FF2B5EF4-FFF2-40B4-BE49-F238E27FC236}">
                <a16:creationId xmlns:a16="http://schemas.microsoft.com/office/drawing/2014/main" id="{3A1A2E2F-6272-8D96-8F44-57C45AAB0288}"/>
              </a:ext>
            </a:extLst>
          </p:cNvPr>
          <p:cNvPicPr>
            <a:picLocks noChangeAspect="1"/>
          </p:cNvPicPr>
          <p:nvPr/>
        </p:nvPicPr>
        <p:blipFill rotWithShape="1">
          <a:blip r:embed="rId7"/>
          <a:srcRect r="9259"/>
          <a:stretch/>
        </p:blipFill>
        <p:spPr>
          <a:xfrm>
            <a:off x="759335" y="2657093"/>
            <a:ext cx="3129892" cy="220873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69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EB68B89-37B7-ECC9-5D1B-187566AE8BFC}"/>
              </a:ext>
            </a:extLst>
          </p:cNvPr>
          <p:cNvSpPr/>
          <p:nvPr/>
        </p:nvSpPr>
        <p:spPr>
          <a:xfrm>
            <a:off x="1321982" y="350873"/>
            <a:ext cx="4451499" cy="28123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67C22B12-F92F-340D-5C27-423A72E0F5D3}"/>
              </a:ext>
            </a:extLst>
          </p:cNvPr>
          <p:cNvSpPr/>
          <p:nvPr/>
        </p:nvSpPr>
        <p:spPr>
          <a:xfrm>
            <a:off x="6436241" y="350873"/>
            <a:ext cx="4451499" cy="28123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A0AB1CC-A1B2-38F5-2853-6D1297D7C701}"/>
              </a:ext>
            </a:extLst>
          </p:cNvPr>
          <p:cNvSpPr/>
          <p:nvPr/>
        </p:nvSpPr>
        <p:spPr>
          <a:xfrm>
            <a:off x="1343248" y="3652284"/>
            <a:ext cx="4451499" cy="28123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4C66A5F8-D7FD-503B-9176-5F9296AE01A3}"/>
              </a:ext>
            </a:extLst>
          </p:cNvPr>
          <p:cNvSpPr txBox="1"/>
          <p:nvPr/>
        </p:nvSpPr>
        <p:spPr>
          <a:xfrm>
            <a:off x="1580707" y="563595"/>
            <a:ext cx="3934047" cy="2308324"/>
          </a:xfrm>
          <a:prstGeom prst="rect">
            <a:avLst/>
          </a:prstGeom>
          <a:noFill/>
        </p:spPr>
        <p:txBody>
          <a:bodyPr wrap="square" rtlCol="0">
            <a:spAutoFit/>
          </a:bodyPr>
          <a:lstStyle/>
          <a:p>
            <a:r>
              <a:rPr lang="en-US" altLang="zh-CN" sz="3600" b="1" dirty="0">
                <a:solidFill>
                  <a:schemeClr val="tx2">
                    <a:lumMod val="50000"/>
                  </a:schemeClr>
                </a:solidFill>
                <a:effectLst>
                  <a:outerShdw blurRad="38100" dist="38100" dir="2700000" algn="tl">
                    <a:srgbClr val="000000">
                      <a:alpha val="43137"/>
                    </a:srgbClr>
                  </a:outerShdw>
                </a:effectLst>
                <a:latin typeface="Agency FB" panose="020B0503020202020204" pitchFamily="34" charset="0"/>
              </a:rPr>
              <a:t>Posterior Predictive Checks:</a:t>
            </a:r>
          </a:p>
          <a:p>
            <a:r>
              <a:rPr lang="en-US" altLang="zh-CN" sz="2400" b="1" dirty="0">
                <a:solidFill>
                  <a:schemeClr val="accent1">
                    <a:lumMod val="75000"/>
                  </a:schemeClr>
                </a:solidFill>
                <a:latin typeface="Agency FB" panose="020B0503020202020204" pitchFamily="34" charset="0"/>
              </a:rPr>
              <a:t>How good is our fit?</a:t>
            </a:r>
          </a:p>
          <a:p>
            <a:r>
              <a:rPr lang="en-US" altLang="zh-CN" sz="2400" b="1" dirty="0">
                <a:solidFill>
                  <a:schemeClr val="accent1">
                    <a:lumMod val="75000"/>
                  </a:schemeClr>
                </a:solidFill>
                <a:latin typeface="Agency FB" panose="020B0503020202020204" pitchFamily="34" charset="0"/>
              </a:rPr>
              <a:t>Does the model distribution looks like the estimated ones?</a:t>
            </a:r>
          </a:p>
        </p:txBody>
      </p:sp>
      <p:sp>
        <p:nvSpPr>
          <p:cNvPr id="8" name="文本框 7">
            <a:extLst>
              <a:ext uri="{FF2B5EF4-FFF2-40B4-BE49-F238E27FC236}">
                <a16:creationId xmlns:a16="http://schemas.microsoft.com/office/drawing/2014/main" id="{E914FC45-DFF3-F8C3-430B-307ABA4F3CFD}"/>
              </a:ext>
            </a:extLst>
          </p:cNvPr>
          <p:cNvSpPr txBox="1"/>
          <p:nvPr/>
        </p:nvSpPr>
        <p:spPr>
          <a:xfrm>
            <a:off x="1580706" y="4202540"/>
            <a:ext cx="3934047" cy="1754326"/>
          </a:xfrm>
          <a:prstGeom prst="rect">
            <a:avLst/>
          </a:prstGeom>
          <a:noFill/>
        </p:spPr>
        <p:txBody>
          <a:bodyPr wrap="square" rtlCol="0">
            <a:spAutoFit/>
          </a:bodyPr>
          <a:lstStyle/>
          <a:p>
            <a:r>
              <a:rPr lang="en-US" altLang="zh-CN" sz="3600" b="1" dirty="0">
                <a:solidFill>
                  <a:schemeClr val="tx2">
                    <a:lumMod val="50000"/>
                  </a:schemeClr>
                </a:solidFill>
                <a:effectLst>
                  <a:outerShdw blurRad="38100" dist="38100" dir="2700000" algn="tl">
                    <a:srgbClr val="000000">
                      <a:alpha val="43137"/>
                    </a:srgbClr>
                  </a:outerShdw>
                </a:effectLst>
                <a:latin typeface="Agency FB" panose="020B0503020202020204" pitchFamily="34" charset="0"/>
              </a:rPr>
              <a:t>Leave-One-Out:</a:t>
            </a:r>
          </a:p>
          <a:p>
            <a:r>
              <a:rPr lang="en-US" altLang="zh-CN" sz="2400" b="1" dirty="0">
                <a:solidFill>
                  <a:schemeClr val="accent1">
                    <a:lumMod val="75000"/>
                  </a:schemeClr>
                </a:solidFill>
                <a:latin typeface="Agency FB" panose="020B0503020202020204" pitchFamily="34" charset="0"/>
              </a:rPr>
              <a:t>Which ones are the outliers?</a:t>
            </a:r>
          </a:p>
          <a:p>
            <a:r>
              <a:rPr lang="en-US" altLang="zh-CN" sz="2400" b="1" dirty="0">
                <a:solidFill>
                  <a:schemeClr val="accent1">
                    <a:lumMod val="75000"/>
                  </a:schemeClr>
                </a:solidFill>
                <a:latin typeface="Agency FB" panose="020B0503020202020204" pitchFamily="34" charset="0"/>
              </a:rPr>
              <a:t>How would they change the estimation?</a:t>
            </a:r>
          </a:p>
        </p:txBody>
      </p:sp>
      <p:sp>
        <p:nvSpPr>
          <p:cNvPr id="9" name="文本框 8">
            <a:extLst>
              <a:ext uri="{FF2B5EF4-FFF2-40B4-BE49-F238E27FC236}">
                <a16:creationId xmlns:a16="http://schemas.microsoft.com/office/drawing/2014/main" id="{D899FB55-D0D2-2B59-3B96-DFE685564FF7}"/>
              </a:ext>
            </a:extLst>
          </p:cNvPr>
          <p:cNvSpPr txBox="1"/>
          <p:nvPr/>
        </p:nvSpPr>
        <p:spPr>
          <a:xfrm>
            <a:off x="6783571" y="701818"/>
            <a:ext cx="3934047" cy="1754326"/>
          </a:xfrm>
          <a:prstGeom prst="rect">
            <a:avLst/>
          </a:prstGeom>
          <a:noFill/>
        </p:spPr>
        <p:txBody>
          <a:bodyPr wrap="square" rtlCol="0">
            <a:spAutoFit/>
          </a:bodyPr>
          <a:lstStyle/>
          <a:p>
            <a:r>
              <a:rPr lang="en-US" altLang="zh-CN" sz="3600" b="1" dirty="0">
                <a:solidFill>
                  <a:schemeClr val="tx2">
                    <a:lumMod val="50000"/>
                  </a:schemeClr>
                </a:solidFill>
                <a:effectLst>
                  <a:outerShdw blurRad="38100" dist="38100" dir="2700000" algn="tl">
                    <a:srgbClr val="000000">
                      <a:alpha val="43137"/>
                    </a:srgbClr>
                  </a:outerShdw>
                </a:effectLst>
                <a:latin typeface="Agency FB" panose="020B0503020202020204" pitchFamily="34" charset="0"/>
              </a:rPr>
              <a:t>Model Comparison:</a:t>
            </a:r>
          </a:p>
          <a:p>
            <a:r>
              <a:rPr lang="en-US" altLang="zh-CN" sz="2400" b="1" dirty="0">
                <a:solidFill>
                  <a:schemeClr val="accent1">
                    <a:lumMod val="75000"/>
                  </a:schemeClr>
                </a:solidFill>
                <a:latin typeface="Agency FB" panose="020B0503020202020204" pitchFamily="34" charset="0"/>
              </a:rPr>
              <a:t>Are there other models that can describe our observations? </a:t>
            </a:r>
          </a:p>
          <a:p>
            <a:r>
              <a:rPr lang="en-US" altLang="zh-CN" sz="2400" b="1" dirty="0">
                <a:solidFill>
                  <a:schemeClr val="accent1">
                    <a:lumMod val="75000"/>
                  </a:schemeClr>
                </a:solidFill>
                <a:latin typeface="Agency FB" panose="020B0503020202020204" pitchFamily="34" charset="0"/>
              </a:rPr>
              <a:t>How well do they fit our data?</a:t>
            </a:r>
          </a:p>
        </p:txBody>
      </p:sp>
      <p:sp>
        <p:nvSpPr>
          <p:cNvPr id="10" name="文本框 9">
            <a:extLst>
              <a:ext uri="{FF2B5EF4-FFF2-40B4-BE49-F238E27FC236}">
                <a16:creationId xmlns:a16="http://schemas.microsoft.com/office/drawing/2014/main" id="{E8103E7C-8F2E-989B-242C-7467D9580CC0}"/>
              </a:ext>
            </a:extLst>
          </p:cNvPr>
          <p:cNvSpPr txBox="1"/>
          <p:nvPr/>
        </p:nvSpPr>
        <p:spPr>
          <a:xfrm>
            <a:off x="6562512" y="5310535"/>
            <a:ext cx="3934047" cy="646331"/>
          </a:xfrm>
          <a:prstGeom prst="rect">
            <a:avLst/>
          </a:prstGeom>
          <a:noFill/>
        </p:spPr>
        <p:txBody>
          <a:bodyPr wrap="square" rtlCol="0">
            <a:spAutoFit/>
          </a:bodyPr>
          <a:lstStyle/>
          <a:p>
            <a:r>
              <a:rPr lang="en-US" altLang="zh-CN" sz="36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…So What am I Testing?</a:t>
            </a:r>
            <a:endParaRPr lang="en-US" altLang="zh-CN" sz="24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endParaRPr>
          </a:p>
        </p:txBody>
      </p:sp>
      <p:pic>
        <p:nvPicPr>
          <p:cNvPr id="11" name="图片 10">
            <a:extLst>
              <a:ext uri="{FF2B5EF4-FFF2-40B4-BE49-F238E27FC236}">
                <a16:creationId xmlns:a16="http://schemas.microsoft.com/office/drawing/2014/main" id="{C471E566-F2E0-587C-8A1E-AC168C45CC1C}"/>
              </a:ext>
            </a:extLst>
          </p:cNvPr>
          <p:cNvPicPr>
            <a:picLocks noChangeAspect="1"/>
          </p:cNvPicPr>
          <p:nvPr/>
        </p:nvPicPr>
        <p:blipFill rotWithShape="1">
          <a:blip r:embed="rId3"/>
          <a:srcRect l="4477" t="3447" r="71802" b="3447"/>
          <a:stretch/>
        </p:blipFill>
        <p:spPr>
          <a:xfrm>
            <a:off x="9851527" y="3277491"/>
            <a:ext cx="1037807" cy="1182610"/>
          </a:xfrm>
          <a:prstGeom prst="rect">
            <a:avLst/>
          </a:prstGeom>
          <a:effectLst>
            <a:outerShdw blurRad="50800" dist="38100" algn="l" rotWithShape="0">
              <a:prstClr val="black">
                <a:alpha val="40000"/>
              </a:prstClr>
            </a:outerShdw>
          </a:effectLst>
        </p:spPr>
      </p:pic>
      <p:pic>
        <p:nvPicPr>
          <p:cNvPr id="12" name="图片 11">
            <a:extLst>
              <a:ext uri="{FF2B5EF4-FFF2-40B4-BE49-F238E27FC236}">
                <a16:creationId xmlns:a16="http://schemas.microsoft.com/office/drawing/2014/main" id="{93012946-2499-BE84-2878-3E1E86B90C0B}"/>
              </a:ext>
            </a:extLst>
          </p:cNvPr>
          <p:cNvPicPr>
            <a:picLocks noChangeAspect="1"/>
          </p:cNvPicPr>
          <p:nvPr/>
        </p:nvPicPr>
        <p:blipFill rotWithShape="1">
          <a:blip r:embed="rId3"/>
          <a:srcRect l="74127" t="4305" r="2152" b="2588"/>
          <a:stretch/>
        </p:blipFill>
        <p:spPr>
          <a:xfrm>
            <a:off x="8704174" y="3277490"/>
            <a:ext cx="1037807" cy="1182610"/>
          </a:xfrm>
          <a:prstGeom prst="rect">
            <a:avLst/>
          </a:prstGeom>
          <a:effectLst>
            <a:outerShdw blurRad="50800" dist="38100" algn="l" rotWithShape="0">
              <a:prstClr val="black">
                <a:alpha val="40000"/>
              </a:prstClr>
            </a:outerShdw>
          </a:effectLst>
        </p:spPr>
      </p:pic>
      <p:pic>
        <p:nvPicPr>
          <p:cNvPr id="13" name="图片 12">
            <a:extLst>
              <a:ext uri="{FF2B5EF4-FFF2-40B4-BE49-F238E27FC236}">
                <a16:creationId xmlns:a16="http://schemas.microsoft.com/office/drawing/2014/main" id="{9A422EE1-BF9D-8A9D-FCCE-3B11D8403E05}"/>
              </a:ext>
            </a:extLst>
          </p:cNvPr>
          <p:cNvPicPr>
            <a:picLocks noChangeAspect="1"/>
          </p:cNvPicPr>
          <p:nvPr/>
        </p:nvPicPr>
        <p:blipFill rotWithShape="1">
          <a:blip r:embed="rId3"/>
          <a:srcRect l="51017" t="6894" r="25262"/>
          <a:stretch/>
        </p:blipFill>
        <p:spPr>
          <a:xfrm>
            <a:off x="7583169" y="3277490"/>
            <a:ext cx="1037807" cy="1182610"/>
          </a:xfrm>
          <a:prstGeom prst="rect">
            <a:avLst/>
          </a:prstGeom>
          <a:effectLst>
            <a:outerShdw blurRad="50800" dist="38100" algn="l" rotWithShape="0">
              <a:prstClr val="black">
                <a:alpha val="40000"/>
              </a:prstClr>
            </a:outerShdw>
          </a:effectLst>
        </p:spPr>
      </p:pic>
      <p:pic>
        <p:nvPicPr>
          <p:cNvPr id="14" name="图片 13">
            <a:extLst>
              <a:ext uri="{FF2B5EF4-FFF2-40B4-BE49-F238E27FC236}">
                <a16:creationId xmlns:a16="http://schemas.microsoft.com/office/drawing/2014/main" id="{486E6E67-9CBE-F62A-6BBD-CA4515C32F45}"/>
              </a:ext>
            </a:extLst>
          </p:cNvPr>
          <p:cNvPicPr>
            <a:picLocks noChangeAspect="1"/>
          </p:cNvPicPr>
          <p:nvPr/>
        </p:nvPicPr>
        <p:blipFill rotWithShape="1">
          <a:blip r:embed="rId3"/>
          <a:srcRect l="27732" t="4305" r="48547" b="2588"/>
          <a:stretch/>
        </p:blipFill>
        <p:spPr>
          <a:xfrm>
            <a:off x="6475227" y="3277491"/>
            <a:ext cx="1037807" cy="118261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9161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2ACDCFE-F1CD-BD21-93F2-0EC9A61AFE87}"/>
              </a:ext>
            </a:extLst>
          </p:cNvPr>
          <p:cNvSpPr/>
          <p:nvPr/>
        </p:nvSpPr>
        <p:spPr>
          <a:xfrm>
            <a:off x="0" y="36513"/>
            <a:ext cx="12192000" cy="6858000"/>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E5A01C7D-753A-D4AE-255E-5A718DD1C40E}"/>
              </a:ext>
            </a:extLst>
          </p:cNvPr>
          <p:cNvSpPr txBox="1"/>
          <p:nvPr/>
        </p:nvSpPr>
        <p:spPr>
          <a:xfrm>
            <a:off x="913130" y="708347"/>
            <a:ext cx="7291796" cy="923330"/>
          </a:xfrm>
          <a:prstGeom prst="rect">
            <a:avLst/>
          </a:prstGeom>
          <a:noFill/>
        </p:spPr>
        <p:txBody>
          <a:bodyPr wrap="square" rtlCol="0">
            <a:spAutoFit/>
          </a:bodyPr>
          <a:lstStyle/>
          <a:p>
            <a:r>
              <a:rPr lang="en-US" altLang="zh-CN" sz="5400" b="1" dirty="0">
                <a:solidFill>
                  <a:schemeClr val="accent2">
                    <a:lumMod val="40000"/>
                    <a:lumOff val="60000"/>
                  </a:schemeClr>
                </a:solidFill>
                <a:effectLst>
                  <a:outerShdw blurRad="38100" dist="38100" dir="2700000" algn="tl">
                    <a:srgbClr val="000000">
                      <a:alpha val="43137"/>
                    </a:srgbClr>
                  </a:outerShdw>
                </a:effectLst>
                <a:latin typeface="Agency FB" panose="020B0503020202020204" pitchFamily="34" charset="0"/>
              </a:rPr>
              <a:t>From Strain to the Universe</a:t>
            </a:r>
          </a:p>
        </p:txBody>
      </p:sp>
      <p:sp>
        <p:nvSpPr>
          <p:cNvPr id="3" name="文本框 2">
            <a:extLst>
              <a:ext uri="{FF2B5EF4-FFF2-40B4-BE49-F238E27FC236}">
                <a16:creationId xmlns:a16="http://schemas.microsoft.com/office/drawing/2014/main" id="{4A76C966-2122-BCE8-D06C-3AA30D062E7D}"/>
              </a:ext>
            </a:extLst>
          </p:cNvPr>
          <p:cNvSpPr txBox="1"/>
          <p:nvPr/>
        </p:nvSpPr>
        <p:spPr>
          <a:xfrm>
            <a:off x="913130" y="2088877"/>
            <a:ext cx="10537190" cy="3616375"/>
          </a:xfrm>
          <a:prstGeom prst="rect">
            <a:avLst/>
          </a:prstGeom>
          <a:noFill/>
        </p:spPr>
        <p:txBody>
          <a:bodyPr wrap="square" rtlCol="0">
            <a:spAutoFit/>
          </a:bodyPr>
          <a:lstStyle/>
          <a:p>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Black hole population tells us their </a:t>
            </a:r>
            <a:r>
              <a:rPr lang="en-US" altLang="zh-CN" sz="32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formation</a:t>
            </a: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 channel and </a:t>
            </a:r>
            <a:r>
              <a:rPr lang="en-US" altLang="zh-CN" sz="32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evolutionary path</a:t>
            </a: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a:t>
            </a:r>
            <a:endParaRPr lang="en-US" altLang="zh-CN" sz="1000" dirty="0">
              <a:solidFill>
                <a:schemeClr val="bg1"/>
              </a:solidFill>
              <a:effectLst>
                <a:outerShdw blurRad="38100" dist="38100" dir="2700000" algn="tl">
                  <a:srgbClr val="000000">
                    <a:alpha val="43137"/>
                  </a:srgbClr>
                </a:outerShdw>
              </a:effectLst>
              <a:latin typeface="Agency FB" panose="020B0503020202020204" pitchFamily="34" charset="0"/>
            </a:endParaRPr>
          </a:p>
          <a:p>
            <a:endParaRPr lang="en-US" altLang="zh-CN" sz="1000" dirty="0">
              <a:solidFill>
                <a:schemeClr val="bg1"/>
              </a:solidFill>
              <a:effectLst>
                <a:outerShdw blurRad="38100" dist="38100" dir="2700000" algn="tl">
                  <a:srgbClr val="000000">
                    <a:alpha val="43137"/>
                  </a:srgbClr>
                </a:outerShdw>
              </a:effectLst>
              <a:latin typeface="Agency FB" panose="020B0503020202020204" pitchFamily="34" charset="0"/>
            </a:endParaRPr>
          </a:p>
          <a:p>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Motivated by </a:t>
            </a:r>
            <a:r>
              <a:rPr lang="en-US" altLang="zh-CN" sz="32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IMF</a:t>
            </a: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 and </a:t>
            </a:r>
            <a:r>
              <a:rPr lang="en-US" altLang="zh-CN" sz="32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PPSN</a:t>
            </a: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 we developed the </a:t>
            </a:r>
            <a:r>
              <a:rPr lang="en-US" altLang="zh-CN" sz="32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Power law + Peak</a:t>
            </a: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 model, but there are many more to explore.</a:t>
            </a:r>
            <a:endParaRPr lang="en-US" altLang="zh-CN" sz="900" dirty="0">
              <a:solidFill>
                <a:schemeClr val="bg1"/>
              </a:solidFill>
              <a:effectLst>
                <a:outerShdw blurRad="38100" dist="38100" dir="2700000" algn="tl">
                  <a:srgbClr val="000000">
                    <a:alpha val="43137"/>
                  </a:srgbClr>
                </a:outerShdw>
              </a:effectLst>
              <a:latin typeface="Agency FB" panose="020B0503020202020204" pitchFamily="34" charset="0"/>
            </a:endParaRPr>
          </a:p>
          <a:p>
            <a:endParaRPr lang="en-US" altLang="zh-CN" sz="900" dirty="0">
              <a:solidFill>
                <a:schemeClr val="bg1"/>
              </a:solidFill>
              <a:effectLst>
                <a:outerShdw blurRad="38100" dist="38100" dir="2700000" algn="tl">
                  <a:srgbClr val="000000">
                    <a:alpha val="43137"/>
                  </a:srgbClr>
                </a:outerShdw>
              </a:effectLst>
              <a:latin typeface="Agency FB" panose="020B0503020202020204" pitchFamily="34" charset="0"/>
            </a:endParaRPr>
          </a:p>
          <a:p>
            <a:r>
              <a:rPr lang="en-US" altLang="zh-CN" sz="32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Hierarchical Bayesian Inference</a:t>
            </a:r>
            <a:r>
              <a:rPr lang="en-US" altLang="zh-CN" sz="3200" b="1" dirty="0">
                <a:solidFill>
                  <a:schemeClr val="bg1"/>
                </a:solidFill>
                <a:effectLst>
                  <a:outerShdw blurRad="38100" dist="38100" dir="2700000" algn="tl">
                    <a:srgbClr val="000000">
                      <a:alpha val="43137"/>
                    </a:srgbClr>
                  </a:outerShdw>
                </a:effectLst>
                <a:latin typeface="Agency FB" panose="020B0503020202020204" pitchFamily="34" charset="0"/>
              </a:rPr>
              <a:t>: </a:t>
            </a: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from strain to events to population. </a:t>
            </a:r>
          </a:p>
          <a:p>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Various.</a:t>
            </a:r>
            <a:endParaRPr lang="en-US" altLang="zh-CN" sz="1200" dirty="0">
              <a:solidFill>
                <a:schemeClr val="bg1"/>
              </a:solidFill>
              <a:effectLst>
                <a:outerShdw blurRad="38100" dist="38100" dir="2700000" algn="tl">
                  <a:srgbClr val="000000">
                    <a:alpha val="43137"/>
                  </a:srgbClr>
                </a:outerShdw>
              </a:effectLst>
              <a:latin typeface="Agency FB" panose="020B0503020202020204" pitchFamily="34" charset="0"/>
            </a:endParaRPr>
          </a:p>
          <a:p>
            <a:endParaRPr lang="en-US" altLang="zh-CN" sz="1200" dirty="0">
              <a:solidFill>
                <a:schemeClr val="bg1"/>
              </a:solidFill>
              <a:effectLst>
                <a:outerShdw blurRad="38100" dist="38100" dir="2700000" algn="tl">
                  <a:srgbClr val="000000">
                    <a:alpha val="43137"/>
                  </a:srgbClr>
                </a:outerShdw>
              </a:effectLst>
              <a:latin typeface="Agency FB" panose="020B0503020202020204" pitchFamily="34" charset="0"/>
            </a:endParaRPr>
          </a:p>
          <a:p>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Various Tests tells us about the how well we can estimate.</a:t>
            </a:r>
          </a:p>
        </p:txBody>
      </p:sp>
    </p:spTree>
    <p:extLst>
      <p:ext uri="{BB962C8B-B14F-4D97-AF65-F5344CB8AC3E}">
        <p14:creationId xmlns:p14="http://schemas.microsoft.com/office/powerpoint/2010/main" val="32137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C3CEA8-0E42-DE9B-EAA9-D1DECE88374F}"/>
              </a:ext>
            </a:extLst>
          </p:cNvPr>
          <p:cNvSpPr/>
          <p:nvPr/>
        </p:nvSpPr>
        <p:spPr>
          <a:xfrm>
            <a:off x="0" y="-18394"/>
            <a:ext cx="12192000" cy="6858000"/>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2C94C7FF-4B32-5340-1DFE-DB975FADEE7D}"/>
              </a:ext>
            </a:extLst>
          </p:cNvPr>
          <p:cNvPicPr>
            <a:picLocks noChangeAspect="1"/>
          </p:cNvPicPr>
          <p:nvPr/>
        </p:nvPicPr>
        <p:blipFill>
          <a:blip r:embed="rId3"/>
          <a:stretch>
            <a:fillRect/>
          </a:stretch>
        </p:blipFill>
        <p:spPr>
          <a:xfrm>
            <a:off x="871869" y="2987476"/>
            <a:ext cx="10675088" cy="2572311"/>
          </a:xfrm>
          <a:prstGeom prst="rect">
            <a:avLst/>
          </a:prstGeom>
        </p:spPr>
      </p:pic>
      <p:sp>
        <p:nvSpPr>
          <p:cNvPr id="5" name="文本框 4">
            <a:extLst>
              <a:ext uri="{FF2B5EF4-FFF2-40B4-BE49-F238E27FC236}">
                <a16:creationId xmlns:a16="http://schemas.microsoft.com/office/drawing/2014/main" id="{1B7EC185-DF18-F656-9D58-ADACAA7E2BCA}"/>
              </a:ext>
            </a:extLst>
          </p:cNvPr>
          <p:cNvSpPr txBox="1"/>
          <p:nvPr/>
        </p:nvSpPr>
        <p:spPr>
          <a:xfrm>
            <a:off x="871869" y="5559787"/>
            <a:ext cx="10675088" cy="646331"/>
          </a:xfrm>
          <a:prstGeom prst="rect">
            <a:avLst/>
          </a:prstGeom>
          <a:noFill/>
        </p:spPr>
        <p:txBody>
          <a:bodyPr wrap="square" rtlCol="0">
            <a:spAutoFit/>
          </a:bodyPr>
          <a:lstStyle/>
          <a:p>
            <a:r>
              <a:rPr lang="en-US" altLang="zh-CN"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am grateful for the support from: My mentors Alan Weinstein and Jacob </a:t>
            </a:r>
            <a:r>
              <a:rPr lang="en-US" altLang="zh-CN" dirty="0" err="1">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Golomb</a:t>
            </a:r>
            <a:r>
              <a:rPr lang="en-US" altLang="zh-CN"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dirty="0" err="1">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Ligo</a:t>
            </a:r>
            <a:r>
              <a:rPr lang="en-US" altLang="zh-CN"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scientific collaboration, California institution of technology student faculty program, and the National science foundation.</a:t>
            </a:r>
          </a:p>
        </p:txBody>
      </p:sp>
      <p:pic>
        <p:nvPicPr>
          <p:cNvPr id="6" name="图片 5">
            <a:extLst>
              <a:ext uri="{FF2B5EF4-FFF2-40B4-BE49-F238E27FC236}">
                <a16:creationId xmlns:a16="http://schemas.microsoft.com/office/drawing/2014/main" id="{765E88FB-03F5-EB5A-0D19-913A20670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69" y="250706"/>
            <a:ext cx="2115772" cy="2126830"/>
          </a:xfrm>
          <a:prstGeom prst="rect">
            <a:avLst/>
          </a:prstGeom>
        </p:spPr>
      </p:pic>
      <p:pic>
        <p:nvPicPr>
          <p:cNvPr id="8" name="图片 7">
            <a:extLst>
              <a:ext uri="{FF2B5EF4-FFF2-40B4-BE49-F238E27FC236}">
                <a16:creationId xmlns:a16="http://schemas.microsoft.com/office/drawing/2014/main" id="{00042AE9-EE1B-31BC-1F89-FA325025DC5B}"/>
              </a:ext>
            </a:extLst>
          </p:cNvPr>
          <p:cNvPicPr>
            <a:picLocks noChangeAspect="1"/>
          </p:cNvPicPr>
          <p:nvPr/>
        </p:nvPicPr>
        <p:blipFill>
          <a:blip r:embed="rId5"/>
          <a:stretch>
            <a:fillRect/>
          </a:stretch>
        </p:blipFill>
        <p:spPr>
          <a:xfrm>
            <a:off x="3277043" y="404356"/>
            <a:ext cx="4410691" cy="1819529"/>
          </a:xfrm>
          <a:prstGeom prst="rect">
            <a:avLst/>
          </a:prstGeom>
        </p:spPr>
      </p:pic>
    </p:spTree>
    <p:extLst>
      <p:ext uri="{BB962C8B-B14F-4D97-AF65-F5344CB8AC3E}">
        <p14:creationId xmlns:p14="http://schemas.microsoft.com/office/powerpoint/2010/main" val="45258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0FDB585-30C2-CD52-1AD0-4CC6EB500CDB}"/>
              </a:ext>
            </a:extLst>
          </p:cNvPr>
          <p:cNvSpPr txBox="1"/>
          <p:nvPr/>
        </p:nvSpPr>
        <p:spPr>
          <a:xfrm>
            <a:off x="3907346" y="2450803"/>
            <a:ext cx="4715659" cy="1600438"/>
          </a:xfrm>
          <a:prstGeom prst="rect">
            <a:avLst/>
          </a:prstGeom>
          <a:noFill/>
        </p:spPr>
        <p:txBody>
          <a:bodyPr wrap="square" rtlCol="0">
            <a:spAutoFit/>
          </a:bodyPr>
          <a:lstStyle/>
          <a:p>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Black Hole Population</a:t>
            </a:r>
          </a:p>
          <a:p>
            <a:r>
              <a:rPr lang="en-US" altLang="zh-CN" sz="5400" b="1" dirty="0">
                <a:solidFill>
                  <a:schemeClr val="accent2">
                    <a:lumMod val="40000"/>
                    <a:lumOff val="60000"/>
                  </a:schemeClr>
                </a:solidFill>
                <a:effectLst>
                  <a:outerShdw blurRad="38100" dist="38100" dir="2700000" algn="tl">
                    <a:srgbClr val="000000">
                      <a:alpha val="43137"/>
                    </a:srgbClr>
                  </a:outerShdw>
                </a:effectLst>
                <a:latin typeface="Agency FB" panose="020B0503020202020204" pitchFamily="34" charset="0"/>
              </a:rPr>
              <a:t>WHY</a:t>
            </a:r>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 do we care? </a:t>
            </a:r>
          </a:p>
        </p:txBody>
      </p:sp>
      <p:pic>
        <p:nvPicPr>
          <p:cNvPr id="1026" name="Picture 2" descr="New Gravitational Wave Catalog Reveals Black Holes of 'All Shapes and Sizes'">
            <a:extLst>
              <a:ext uri="{FF2B5EF4-FFF2-40B4-BE49-F238E27FC236}">
                <a16:creationId xmlns:a16="http://schemas.microsoft.com/office/drawing/2014/main" id="{B0D9BE02-03C4-BD27-FC5B-AFEDEBCAC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 y="294069"/>
            <a:ext cx="10571480" cy="6342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251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CE35814B-02DE-58C4-48D3-2B3B06CC2A1E}"/>
              </a:ext>
            </a:extLst>
          </p:cNvPr>
          <p:cNvSpPr/>
          <p:nvPr/>
        </p:nvSpPr>
        <p:spPr>
          <a:xfrm>
            <a:off x="0" y="0"/>
            <a:ext cx="12201768" cy="6783572"/>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948B0720-B02F-AF51-8321-1A24EB30C8B1}"/>
              </a:ext>
            </a:extLst>
          </p:cNvPr>
          <p:cNvSpPr txBox="1"/>
          <p:nvPr/>
        </p:nvSpPr>
        <p:spPr>
          <a:xfrm>
            <a:off x="802639" y="685799"/>
            <a:ext cx="4715659" cy="1600438"/>
          </a:xfrm>
          <a:prstGeom prst="rect">
            <a:avLst/>
          </a:prstGeom>
          <a:noFill/>
        </p:spPr>
        <p:txBody>
          <a:bodyPr wrap="square" rtlCol="0">
            <a:spAutoFit/>
          </a:bodyPr>
          <a:lstStyle/>
          <a:p>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Black Hole Population</a:t>
            </a:r>
          </a:p>
          <a:p>
            <a:r>
              <a:rPr lang="en-US" altLang="zh-CN" sz="5400" b="1" dirty="0">
                <a:solidFill>
                  <a:schemeClr val="accent2">
                    <a:lumMod val="40000"/>
                    <a:lumOff val="60000"/>
                  </a:schemeClr>
                </a:solidFill>
                <a:effectLst>
                  <a:outerShdw blurRad="38100" dist="38100" dir="2700000" algn="tl">
                    <a:srgbClr val="000000">
                      <a:alpha val="43137"/>
                    </a:srgbClr>
                  </a:outerShdw>
                </a:effectLst>
                <a:latin typeface="Agency FB" panose="020B0503020202020204" pitchFamily="34" charset="0"/>
              </a:rPr>
              <a:t>WHY</a:t>
            </a:r>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 do we care? </a:t>
            </a:r>
          </a:p>
        </p:txBody>
      </p:sp>
      <p:pic>
        <p:nvPicPr>
          <p:cNvPr id="8" name="图片 7">
            <a:extLst>
              <a:ext uri="{FF2B5EF4-FFF2-40B4-BE49-F238E27FC236}">
                <a16:creationId xmlns:a16="http://schemas.microsoft.com/office/drawing/2014/main" id="{A4FEAECE-5DF8-F706-0515-96B6B9063A5C}"/>
              </a:ext>
            </a:extLst>
          </p:cNvPr>
          <p:cNvPicPr>
            <a:picLocks noChangeAspect="1"/>
          </p:cNvPicPr>
          <p:nvPr/>
        </p:nvPicPr>
        <p:blipFill>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tretch>
            <a:fillRect/>
          </a:stretch>
        </p:blipFill>
        <p:spPr>
          <a:xfrm>
            <a:off x="802640" y="2286238"/>
            <a:ext cx="7207620" cy="4057859"/>
          </a:xfrm>
          <a:prstGeom prst="rect">
            <a:avLst/>
          </a:prstGeom>
          <a:effectLst/>
        </p:spPr>
      </p:pic>
      <p:cxnSp>
        <p:nvCxnSpPr>
          <p:cNvPr id="12" name="连接符: 曲线 11">
            <a:extLst>
              <a:ext uri="{FF2B5EF4-FFF2-40B4-BE49-F238E27FC236}">
                <a16:creationId xmlns:a16="http://schemas.microsoft.com/office/drawing/2014/main" id="{0F33DDC2-B428-C5A1-5A3E-0B0E8A3817F6}"/>
              </a:ext>
            </a:extLst>
          </p:cNvPr>
          <p:cNvCxnSpPr>
            <a:cxnSpLocks/>
            <a:stCxn id="21" idx="2"/>
          </p:cNvCxnSpPr>
          <p:nvPr/>
        </p:nvCxnSpPr>
        <p:spPr>
          <a:xfrm rot="5400000">
            <a:off x="8222857" y="3178656"/>
            <a:ext cx="772769" cy="3438688"/>
          </a:xfrm>
          <a:prstGeom prst="curved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5000F12E-16A3-7ADC-825F-5244FE170659}"/>
              </a:ext>
            </a:extLst>
          </p:cNvPr>
          <p:cNvSpPr txBox="1"/>
          <p:nvPr/>
        </p:nvSpPr>
        <p:spPr>
          <a:xfrm>
            <a:off x="8812500" y="3926841"/>
            <a:ext cx="3032170" cy="584775"/>
          </a:xfrm>
          <a:prstGeom prst="rect">
            <a:avLst/>
          </a:prstGeom>
          <a:noFill/>
        </p:spPr>
        <p:txBody>
          <a:bodyPr wrap="square" rtlCol="0">
            <a:spAutoFit/>
          </a:bodyPr>
          <a:lstStyle/>
          <a:p>
            <a:r>
              <a:rPr lang="en-US" altLang="zh-CN" sz="3200" b="1" dirty="0">
                <a:solidFill>
                  <a:srgbClr val="FFFF00"/>
                </a:solidFill>
                <a:effectLst>
                  <a:outerShdw blurRad="38100" dist="38100" dir="2700000" algn="tl">
                    <a:srgbClr val="000000">
                      <a:alpha val="43137"/>
                    </a:srgbClr>
                  </a:outerShdw>
                </a:effectLst>
                <a:latin typeface="Comic Sans MS" panose="030F0702030302020204" pitchFamily="66" charset="0"/>
              </a:rPr>
              <a:t>This is HARD</a:t>
            </a:r>
          </a:p>
        </p:txBody>
      </p:sp>
    </p:spTree>
    <p:extLst>
      <p:ext uri="{BB962C8B-B14F-4D97-AF65-F5344CB8AC3E}">
        <p14:creationId xmlns:p14="http://schemas.microsoft.com/office/powerpoint/2010/main" val="716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D31EFAF-FD8B-607B-388B-07D44A36D044}"/>
              </a:ext>
            </a:extLst>
          </p:cNvPr>
          <p:cNvSpPr/>
          <p:nvPr/>
        </p:nvSpPr>
        <p:spPr>
          <a:xfrm>
            <a:off x="1205992" y="469900"/>
            <a:ext cx="4191508" cy="5829300"/>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ED608FE0-E5EB-59E8-FFF7-53E55C358A13}"/>
              </a:ext>
            </a:extLst>
          </p:cNvPr>
          <p:cNvSpPr/>
          <p:nvPr/>
        </p:nvSpPr>
        <p:spPr>
          <a:xfrm>
            <a:off x="2976880" y="924560"/>
            <a:ext cx="711200" cy="6705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6705DA5F-7627-4DBD-1461-6878A0EC345A}"/>
              </a:ext>
            </a:extLst>
          </p:cNvPr>
          <p:cNvSpPr/>
          <p:nvPr/>
        </p:nvSpPr>
        <p:spPr>
          <a:xfrm>
            <a:off x="2692400" y="1731010"/>
            <a:ext cx="548640" cy="50419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14FE2B82-4B5F-B1F9-FCF7-FA1BF2495306}"/>
              </a:ext>
            </a:extLst>
          </p:cNvPr>
          <p:cNvSpPr/>
          <p:nvPr/>
        </p:nvSpPr>
        <p:spPr>
          <a:xfrm>
            <a:off x="2344420" y="2410460"/>
            <a:ext cx="401320" cy="3860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BA69C8A9-8E1B-CE18-072D-CF48F49D51B2}"/>
              </a:ext>
            </a:extLst>
          </p:cNvPr>
          <p:cNvSpPr/>
          <p:nvPr/>
        </p:nvSpPr>
        <p:spPr>
          <a:xfrm>
            <a:off x="3413760" y="1731010"/>
            <a:ext cx="548640" cy="50419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5DD9EABE-EACE-5FD9-297F-9F734A87C6D0}"/>
              </a:ext>
            </a:extLst>
          </p:cNvPr>
          <p:cNvSpPr/>
          <p:nvPr/>
        </p:nvSpPr>
        <p:spPr>
          <a:xfrm>
            <a:off x="2874010" y="2420620"/>
            <a:ext cx="401320" cy="3860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5F8470E2-72A2-A07F-AD8D-016135A4DD09}"/>
              </a:ext>
            </a:extLst>
          </p:cNvPr>
          <p:cNvSpPr/>
          <p:nvPr/>
        </p:nvSpPr>
        <p:spPr>
          <a:xfrm>
            <a:off x="3487420" y="2413000"/>
            <a:ext cx="401320" cy="3860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93299BC-9CF7-4B30-355A-8C1AFD172E37}"/>
              </a:ext>
            </a:extLst>
          </p:cNvPr>
          <p:cNvSpPr/>
          <p:nvPr/>
        </p:nvSpPr>
        <p:spPr>
          <a:xfrm>
            <a:off x="4043045" y="2410460"/>
            <a:ext cx="401320" cy="3860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FCE39C93-F60F-27D7-E1EC-CF74E2838DC0}"/>
              </a:ext>
            </a:extLst>
          </p:cNvPr>
          <p:cNvSpPr/>
          <p:nvPr/>
        </p:nvSpPr>
        <p:spPr>
          <a:xfrm>
            <a:off x="2378459" y="3161414"/>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06057265-B767-3ED4-8299-7FD8208627EF}"/>
              </a:ext>
            </a:extLst>
          </p:cNvPr>
          <p:cNvSpPr/>
          <p:nvPr/>
        </p:nvSpPr>
        <p:spPr>
          <a:xfrm>
            <a:off x="2598422" y="2834640"/>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4DB73621-DC0F-A279-1072-EB1E34D27ACA}"/>
              </a:ext>
            </a:extLst>
          </p:cNvPr>
          <p:cNvSpPr/>
          <p:nvPr/>
        </p:nvSpPr>
        <p:spPr>
          <a:xfrm>
            <a:off x="3061066" y="3197860"/>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F972AC87-A9DA-01F4-874A-59ED795AE990}"/>
              </a:ext>
            </a:extLst>
          </p:cNvPr>
          <p:cNvSpPr/>
          <p:nvPr/>
        </p:nvSpPr>
        <p:spPr>
          <a:xfrm>
            <a:off x="3228486" y="2813966"/>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C4F8B157-237D-8458-82EE-CE386D31EBE5}"/>
              </a:ext>
            </a:extLst>
          </p:cNvPr>
          <p:cNvSpPr/>
          <p:nvPr/>
        </p:nvSpPr>
        <p:spPr>
          <a:xfrm>
            <a:off x="3823649" y="2882900"/>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00F07BD3-A8D2-2869-6D16-78B8D1EC67AC}"/>
              </a:ext>
            </a:extLst>
          </p:cNvPr>
          <p:cNvSpPr/>
          <p:nvPr/>
        </p:nvSpPr>
        <p:spPr>
          <a:xfrm>
            <a:off x="4295932" y="2882900"/>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20A4DD7E-6D42-D309-92BF-FFA5659647A9}"/>
              </a:ext>
            </a:extLst>
          </p:cNvPr>
          <p:cNvSpPr/>
          <p:nvPr/>
        </p:nvSpPr>
        <p:spPr>
          <a:xfrm>
            <a:off x="3578255" y="3197860"/>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14F1CA92-02B6-4868-8D4A-C4C2734CB47C}"/>
              </a:ext>
            </a:extLst>
          </p:cNvPr>
          <p:cNvSpPr/>
          <p:nvPr/>
        </p:nvSpPr>
        <p:spPr>
          <a:xfrm>
            <a:off x="2037395" y="2796540"/>
            <a:ext cx="330835" cy="314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3F509B00-89FA-7DFC-5FEB-8BB61248473D}"/>
              </a:ext>
            </a:extLst>
          </p:cNvPr>
          <p:cNvSpPr/>
          <p:nvPr/>
        </p:nvSpPr>
        <p:spPr>
          <a:xfrm>
            <a:off x="1912270" y="3151608"/>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椭圆 35">
            <a:extLst>
              <a:ext uri="{FF2B5EF4-FFF2-40B4-BE49-F238E27FC236}">
                <a16:creationId xmlns:a16="http://schemas.microsoft.com/office/drawing/2014/main" id="{F32B81F4-CD68-F32F-6D54-52201B1E6ED0}"/>
              </a:ext>
            </a:extLst>
          </p:cNvPr>
          <p:cNvSpPr/>
          <p:nvPr/>
        </p:nvSpPr>
        <p:spPr>
          <a:xfrm>
            <a:off x="2100112" y="3487480"/>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椭圆 36">
            <a:extLst>
              <a:ext uri="{FF2B5EF4-FFF2-40B4-BE49-F238E27FC236}">
                <a16:creationId xmlns:a16="http://schemas.microsoft.com/office/drawing/2014/main" id="{E3F2ACC8-6F8C-E771-3544-5FC7009CF29F}"/>
              </a:ext>
            </a:extLst>
          </p:cNvPr>
          <p:cNvSpPr/>
          <p:nvPr/>
        </p:nvSpPr>
        <p:spPr>
          <a:xfrm>
            <a:off x="1805945" y="3661144"/>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椭圆 37">
            <a:extLst>
              <a:ext uri="{FF2B5EF4-FFF2-40B4-BE49-F238E27FC236}">
                <a16:creationId xmlns:a16="http://schemas.microsoft.com/office/drawing/2014/main" id="{87873ECC-1493-32F1-177C-47E2ECBDC9CA}"/>
              </a:ext>
            </a:extLst>
          </p:cNvPr>
          <p:cNvSpPr/>
          <p:nvPr/>
        </p:nvSpPr>
        <p:spPr>
          <a:xfrm>
            <a:off x="2454531" y="3622158"/>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椭圆 38">
            <a:extLst>
              <a:ext uri="{FF2B5EF4-FFF2-40B4-BE49-F238E27FC236}">
                <a16:creationId xmlns:a16="http://schemas.microsoft.com/office/drawing/2014/main" id="{16AE907F-C48C-5140-C57A-1B72887858C4}"/>
              </a:ext>
            </a:extLst>
          </p:cNvPr>
          <p:cNvSpPr/>
          <p:nvPr/>
        </p:nvSpPr>
        <p:spPr>
          <a:xfrm>
            <a:off x="4584587" y="3512289"/>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a:extLst>
              <a:ext uri="{FF2B5EF4-FFF2-40B4-BE49-F238E27FC236}">
                <a16:creationId xmlns:a16="http://schemas.microsoft.com/office/drawing/2014/main" id="{AEB4766F-5726-9A1D-8F70-528C2DD4E700}"/>
              </a:ext>
            </a:extLst>
          </p:cNvPr>
          <p:cNvSpPr/>
          <p:nvPr/>
        </p:nvSpPr>
        <p:spPr>
          <a:xfrm>
            <a:off x="3482344" y="3926958"/>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a:extLst>
              <a:ext uri="{FF2B5EF4-FFF2-40B4-BE49-F238E27FC236}">
                <a16:creationId xmlns:a16="http://schemas.microsoft.com/office/drawing/2014/main" id="{51946BD3-5F5D-4063-7F38-84F5CEEA6519}"/>
              </a:ext>
            </a:extLst>
          </p:cNvPr>
          <p:cNvSpPr/>
          <p:nvPr/>
        </p:nvSpPr>
        <p:spPr>
          <a:xfrm>
            <a:off x="3131470" y="3916326"/>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a:extLst>
              <a:ext uri="{FF2B5EF4-FFF2-40B4-BE49-F238E27FC236}">
                <a16:creationId xmlns:a16="http://schemas.microsoft.com/office/drawing/2014/main" id="{B37D0B91-D985-33D6-4800-097DF45D9A15}"/>
              </a:ext>
            </a:extLst>
          </p:cNvPr>
          <p:cNvSpPr/>
          <p:nvPr/>
        </p:nvSpPr>
        <p:spPr>
          <a:xfrm>
            <a:off x="2759331" y="3884428"/>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a:extLst>
              <a:ext uri="{FF2B5EF4-FFF2-40B4-BE49-F238E27FC236}">
                <a16:creationId xmlns:a16="http://schemas.microsoft.com/office/drawing/2014/main" id="{29CD72FA-7783-6CDF-DE16-DB4AA0A1560B}"/>
              </a:ext>
            </a:extLst>
          </p:cNvPr>
          <p:cNvSpPr/>
          <p:nvPr/>
        </p:nvSpPr>
        <p:spPr>
          <a:xfrm>
            <a:off x="3819042" y="3767470"/>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a:extLst>
              <a:ext uri="{FF2B5EF4-FFF2-40B4-BE49-F238E27FC236}">
                <a16:creationId xmlns:a16="http://schemas.microsoft.com/office/drawing/2014/main" id="{4C492ABB-B96F-F93B-A451-F8B88A58E746}"/>
              </a:ext>
            </a:extLst>
          </p:cNvPr>
          <p:cNvSpPr/>
          <p:nvPr/>
        </p:nvSpPr>
        <p:spPr>
          <a:xfrm>
            <a:off x="4269154" y="3685953"/>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a:extLst>
              <a:ext uri="{FF2B5EF4-FFF2-40B4-BE49-F238E27FC236}">
                <a16:creationId xmlns:a16="http://schemas.microsoft.com/office/drawing/2014/main" id="{D431E3AD-A129-459E-6031-52EB7B4C3062}"/>
              </a:ext>
            </a:extLst>
          </p:cNvPr>
          <p:cNvSpPr/>
          <p:nvPr/>
        </p:nvSpPr>
        <p:spPr>
          <a:xfrm>
            <a:off x="2784140" y="3533554"/>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a:extLst>
              <a:ext uri="{FF2B5EF4-FFF2-40B4-BE49-F238E27FC236}">
                <a16:creationId xmlns:a16="http://schemas.microsoft.com/office/drawing/2014/main" id="{9A6B1017-925B-87A2-7168-4D637FC601BA}"/>
              </a:ext>
            </a:extLst>
          </p:cNvPr>
          <p:cNvSpPr/>
          <p:nvPr/>
        </p:nvSpPr>
        <p:spPr>
          <a:xfrm>
            <a:off x="3106661" y="3572540"/>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a:extLst>
              <a:ext uri="{FF2B5EF4-FFF2-40B4-BE49-F238E27FC236}">
                <a16:creationId xmlns:a16="http://schemas.microsoft.com/office/drawing/2014/main" id="{8718D170-5369-2258-E21E-3AA125E4D747}"/>
              </a:ext>
            </a:extLst>
          </p:cNvPr>
          <p:cNvSpPr/>
          <p:nvPr/>
        </p:nvSpPr>
        <p:spPr>
          <a:xfrm>
            <a:off x="3507154" y="3561907"/>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a:extLst>
              <a:ext uri="{FF2B5EF4-FFF2-40B4-BE49-F238E27FC236}">
                <a16:creationId xmlns:a16="http://schemas.microsoft.com/office/drawing/2014/main" id="{5394CD59-427C-FFCA-2A81-DABA785F78AC}"/>
              </a:ext>
            </a:extLst>
          </p:cNvPr>
          <p:cNvSpPr/>
          <p:nvPr/>
        </p:nvSpPr>
        <p:spPr>
          <a:xfrm>
            <a:off x="3936001" y="3452038"/>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a:extLst>
              <a:ext uri="{FF2B5EF4-FFF2-40B4-BE49-F238E27FC236}">
                <a16:creationId xmlns:a16="http://schemas.microsoft.com/office/drawing/2014/main" id="{67042594-A266-7B4B-618A-FDD4D661A5E6}"/>
              </a:ext>
            </a:extLst>
          </p:cNvPr>
          <p:cNvSpPr/>
          <p:nvPr/>
        </p:nvSpPr>
        <p:spPr>
          <a:xfrm>
            <a:off x="4226820" y="3284220"/>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a:extLst>
              <a:ext uri="{FF2B5EF4-FFF2-40B4-BE49-F238E27FC236}">
                <a16:creationId xmlns:a16="http://schemas.microsoft.com/office/drawing/2014/main" id="{DC073913-36B8-691D-E658-15C40D03BE54}"/>
              </a:ext>
            </a:extLst>
          </p:cNvPr>
          <p:cNvSpPr/>
          <p:nvPr/>
        </p:nvSpPr>
        <p:spPr>
          <a:xfrm>
            <a:off x="4598554" y="3197860"/>
            <a:ext cx="284589" cy="2499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a:extLst>
              <a:ext uri="{FF2B5EF4-FFF2-40B4-BE49-F238E27FC236}">
                <a16:creationId xmlns:a16="http://schemas.microsoft.com/office/drawing/2014/main" id="{2859FE72-6389-B54E-2BE7-42814D425100}"/>
              </a:ext>
            </a:extLst>
          </p:cNvPr>
          <p:cNvSpPr/>
          <p:nvPr/>
        </p:nvSpPr>
        <p:spPr>
          <a:xfrm>
            <a:off x="1862652" y="4022652"/>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a:extLst>
              <a:ext uri="{FF2B5EF4-FFF2-40B4-BE49-F238E27FC236}">
                <a16:creationId xmlns:a16="http://schemas.microsoft.com/office/drawing/2014/main" id="{7B6FF090-40AE-E834-EBD3-626DE2CA5533}"/>
              </a:ext>
            </a:extLst>
          </p:cNvPr>
          <p:cNvSpPr/>
          <p:nvPr/>
        </p:nvSpPr>
        <p:spPr>
          <a:xfrm>
            <a:off x="2412001" y="3969488"/>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a:extLst>
              <a:ext uri="{FF2B5EF4-FFF2-40B4-BE49-F238E27FC236}">
                <a16:creationId xmlns:a16="http://schemas.microsoft.com/office/drawing/2014/main" id="{91ABF75E-00A5-6AA8-02F4-3A181C4190D9}"/>
              </a:ext>
            </a:extLst>
          </p:cNvPr>
          <p:cNvSpPr/>
          <p:nvPr/>
        </p:nvSpPr>
        <p:spPr>
          <a:xfrm>
            <a:off x="2663637" y="4171507"/>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a:extLst>
              <a:ext uri="{FF2B5EF4-FFF2-40B4-BE49-F238E27FC236}">
                <a16:creationId xmlns:a16="http://schemas.microsoft.com/office/drawing/2014/main" id="{2F45B404-BD75-62DE-4C2B-5DEB5B3813AA}"/>
              </a:ext>
            </a:extLst>
          </p:cNvPr>
          <p:cNvSpPr/>
          <p:nvPr/>
        </p:nvSpPr>
        <p:spPr>
          <a:xfrm>
            <a:off x="2178084" y="4408967"/>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a:extLst>
              <a:ext uri="{FF2B5EF4-FFF2-40B4-BE49-F238E27FC236}">
                <a16:creationId xmlns:a16="http://schemas.microsoft.com/office/drawing/2014/main" id="{6F820141-7976-EA01-1214-77287047E4F9}"/>
              </a:ext>
            </a:extLst>
          </p:cNvPr>
          <p:cNvSpPr/>
          <p:nvPr/>
        </p:nvSpPr>
        <p:spPr>
          <a:xfrm>
            <a:off x="4308140" y="4022651"/>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a:extLst>
              <a:ext uri="{FF2B5EF4-FFF2-40B4-BE49-F238E27FC236}">
                <a16:creationId xmlns:a16="http://schemas.microsoft.com/office/drawing/2014/main" id="{37100BF4-EB91-6BF3-A83D-E75879C67A8F}"/>
              </a:ext>
            </a:extLst>
          </p:cNvPr>
          <p:cNvSpPr/>
          <p:nvPr/>
        </p:nvSpPr>
        <p:spPr>
          <a:xfrm>
            <a:off x="4205359" y="4231758"/>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a:extLst>
              <a:ext uri="{FF2B5EF4-FFF2-40B4-BE49-F238E27FC236}">
                <a16:creationId xmlns:a16="http://schemas.microsoft.com/office/drawing/2014/main" id="{ED3D2436-958E-A9D1-E0D2-F64C651FF48F}"/>
              </a:ext>
            </a:extLst>
          </p:cNvPr>
          <p:cNvSpPr/>
          <p:nvPr/>
        </p:nvSpPr>
        <p:spPr>
          <a:xfrm>
            <a:off x="3819042" y="4107711"/>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a:extLst>
              <a:ext uri="{FF2B5EF4-FFF2-40B4-BE49-F238E27FC236}">
                <a16:creationId xmlns:a16="http://schemas.microsoft.com/office/drawing/2014/main" id="{932C6D9A-4CA8-EF6B-FE6D-A1F961F7ACCE}"/>
              </a:ext>
            </a:extLst>
          </p:cNvPr>
          <p:cNvSpPr/>
          <p:nvPr/>
        </p:nvSpPr>
        <p:spPr>
          <a:xfrm>
            <a:off x="2922363" y="4238847"/>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a:extLst>
              <a:ext uri="{FF2B5EF4-FFF2-40B4-BE49-F238E27FC236}">
                <a16:creationId xmlns:a16="http://schemas.microsoft.com/office/drawing/2014/main" id="{2AC0DED3-D951-7BD5-AEF1-E5A0EAA4D7D0}"/>
              </a:ext>
            </a:extLst>
          </p:cNvPr>
          <p:cNvSpPr/>
          <p:nvPr/>
        </p:nvSpPr>
        <p:spPr>
          <a:xfrm>
            <a:off x="1983154" y="4263656"/>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a:extLst>
              <a:ext uri="{FF2B5EF4-FFF2-40B4-BE49-F238E27FC236}">
                <a16:creationId xmlns:a16="http://schemas.microsoft.com/office/drawing/2014/main" id="{0238DED1-A40C-C306-D2F9-6A57F067ACE5}"/>
              </a:ext>
            </a:extLst>
          </p:cNvPr>
          <p:cNvSpPr/>
          <p:nvPr/>
        </p:nvSpPr>
        <p:spPr>
          <a:xfrm>
            <a:off x="1738605" y="4253023"/>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a:extLst>
              <a:ext uri="{FF2B5EF4-FFF2-40B4-BE49-F238E27FC236}">
                <a16:creationId xmlns:a16="http://schemas.microsoft.com/office/drawing/2014/main" id="{461149AD-4C98-D5A0-7815-EE98592157EA}"/>
              </a:ext>
            </a:extLst>
          </p:cNvPr>
          <p:cNvSpPr/>
          <p:nvPr/>
        </p:nvSpPr>
        <p:spPr>
          <a:xfrm>
            <a:off x="2599842" y="4483395"/>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a:extLst>
              <a:ext uri="{FF2B5EF4-FFF2-40B4-BE49-F238E27FC236}">
                <a16:creationId xmlns:a16="http://schemas.microsoft.com/office/drawing/2014/main" id="{50F6F314-52DA-2DAB-9D35-05FD9D94D264}"/>
              </a:ext>
            </a:extLst>
          </p:cNvPr>
          <p:cNvSpPr/>
          <p:nvPr/>
        </p:nvSpPr>
        <p:spPr>
          <a:xfrm>
            <a:off x="2879833" y="4550735"/>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a:extLst>
              <a:ext uri="{FF2B5EF4-FFF2-40B4-BE49-F238E27FC236}">
                <a16:creationId xmlns:a16="http://schemas.microsoft.com/office/drawing/2014/main" id="{A532197E-9BD4-D6D4-3C99-FDF84727E84E}"/>
              </a:ext>
            </a:extLst>
          </p:cNvPr>
          <p:cNvSpPr/>
          <p:nvPr/>
        </p:nvSpPr>
        <p:spPr>
          <a:xfrm>
            <a:off x="3166912" y="4440865"/>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a:extLst>
              <a:ext uri="{FF2B5EF4-FFF2-40B4-BE49-F238E27FC236}">
                <a16:creationId xmlns:a16="http://schemas.microsoft.com/office/drawing/2014/main" id="{5FB13B0B-F31E-DF2F-1988-0E3D2AC04EB2}"/>
              </a:ext>
            </a:extLst>
          </p:cNvPr>
          <p:cNvSpPr/>
          <p:nvPr/>
        </p:nvSpPr>
        <p:spPr>
          <a:xfrm>
            <a:off x="3439814" y="4515293"/>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a:extLst>
              <a:ext uri="{FF2B5EF4-FFF2-40B4-BE49-F238E27FC236}">
                <a16:creationId xmlns:a16="http://schemas.microsoft.com/office/drawing/2014/main" id="{8E669F8B-FD91-F6C8-60A2-9690AD327A65}"/>
              </a:ext>
            </a:extLst>
          </p:cNvPr>
          <p:cNvSpPr/>
          <p:nvPr/>
        </p:nvSpPr>
        <p:spPr>
          <a:xfrm>
            <a:off x="2146186" y="4086446"/>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65">
            <a:extLst>
              <a:ext uri="{FF2B5EF4-FFF2-40B4-BE49-F238E27FC236}">
                <a16:creationId xmlns:a16="http://schemas.microsoft.com/office/drawing/2014/main" id="{F6D7461D-B7D1-9BA0-77CB-34D971E0B599}"/>
              </a:ext>
            </a:extLst>
          </p:cNvPr>
          <p:cNvSpPr/>
          <p:nvPr/>
        </p:nvSpPr>
        <p:spPr>
          <a:xfrm>
            <a:off x="3691451" y="4511749"/>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a:extLst>
              <a:ext uri="{FF2B5EF4-FFF2-40B4-BE49-F238E27FC236}">
                <a16:creationId xmlns:a16="http://schemas.microsoft.com/office/drawing/2014/main" id="{8323A172-F283-4725-9BDE-94BA2EC95B44}"/>
              </a:ext>
            </a:extLst>
          </p:cNvPr>
          <p:cNvSpPr/>
          <p:nvPr/>
        </p:nvSpPr>
        <p:spPr>
          <a:xfrm>
            <a:off x="2404912" y="4224670"/>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a:extLst>
              <a:ext uri="{FF2B5EF4-FFF2-40B4-BE49-F238E27FC236}">
                <a16:creationId xmlns:a16="http://schemas.microsoft.com/office/drawing/2014/main" id="{7E27AFBD-95E7-B600-350C-2E37F0147A39}"/>
              </a:ext>
            </a:extLst>
          </p:cNvPr>
          <p:cNvSpPr/>
          <p:nvPr/>
        </p:nvSpPr>
        <p:spPr>
          <a:xfrm>
            <a:off x="4740531" y="3887972"/>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a:extLst>
              <a:ext uri="{FF2B5EF4-FFF2-40B4-BE49-F238E27FC236}">
                <a16:creationId xmlns:a16="http://schemas.microsoft.com/office/drawing/2014/main" id="{89EA6EC0-D312-E2D4-A98C-9A0AC16607D3}"/>
              </a:ext>
            </a:extLst>
          </p:cNvPr>
          <p:cNvSpPr/>
          <p:nvPr/>
        </p:nvSpPr>
        <p:spPr>
          <a:xfrm>
            <a:off x="5020521" y="3955312"/>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a:extLst>
              <a:ext uri="{FF2B5EF4-FFF2-40B4-BE49-F238E27FC236}">
                <a16:creationId xmlns:a16="http://schemas.microsoft.com/office/drawing/2014/main" id="{BA8CA842-B791-369E-9476-5F1DA31C4EC4}"/>
              </a:ext>
            </a:extLst>
          </p:cNvPr>
          <p:cNvSpPr/>
          <p:nvPr/>
        </p:nvSpPr>
        <p:spPr>
          <a:xfrm>
            <a:off x="4563322" y="3994297"/>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70">
            <a:extLst>
              <a:ext uri="{FF2B5EF4-FFF2-40B4-BE49-F238E27FC236}">
                <a16:creationId xmlns:a16="http://schemas.microsoft.com/office/drawing/2014/main" id="{A3EBF112-AEDB-2603-50E4-3F22DBC551CB}"/>
              </a:ext>
            </a:extLst>
          </p:cNvPr>
          <p:cNvSpPr/>
          <p:nvPr/>
        </p:nvSpPr>
        <p:spPr>
          <a:xfrm>
            <a:off x="4829135" y="4139609"/>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a:extLst>
              <a:ext uri="{FF2B5EF4-FFF2-40B4-BE49-F238E27FC236}">
                <a16:creationId xmlns:a16="http://schemas.microsoft.com/office/drawing/2014/main" id="{811769C5-2BD0-635E-E631-9A97AE89F5FD}"/>
              </a:ext>
            </a:extLst>
          </p:cNvPr>
          <p:cNvSpPr/>
          <p:nvPr/>
        </p:nvSpPr>
        <p:spPr>
          <a:xfrm>
            <a:off x="4024605" y="4015563"/>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a:extLst>
              <a:ext uri="{FF2B5EF4-FFF2-40B4-BE49-F238E27FC236}">
                <a16:creationId xmlns:a16="http://schemas.microsoft.com/office/drawing/2014/main" id="{37CE17FC-979D-0A8D-5665-96C7673D5DD4}"/>
              </a:ext>
            </a:extLst>
          </p:cNvPr>
          <p:cNvSpPr/>
          <p:nvPr/>
        </p:nvSpPr>
        <p:spPr>
          <a:xfrm>
            <a:off x="4552688" y="4260112"/>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a:extLst>
              <a:ext uri="{FF2B5EF4-FFF2-40B4-BE49-F238E27FC236}">
                <a16:creationId xmlns:a16="http://schemas.microsoft.com/office/drawing/2014/main" id="{DAD80465-A168-3AEB-D726-39E0A60D02A8}"/>
              </a:ext>
            </a:extLst>
          </p:cNvPr>
          <p:cNvSpPr/>
          <p:nvPr/>
        </p:nvSpPr>
        <p:spPr>
          <a:xfrm>
            <a:off x="3244884" y="4206949"/>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椭圆 74">
            <a:extLst>
              <a:ext uri="{FF2B5EF4-FFF2-40B4-BE49-F238E27FC236}">
                <a16:creationId xmlns:a16="http://schemas.microsoft.com/office/drawing/2014/main" id="{A893AE8D-BF3C-0A82-5C4F-9B52E1CAAAC5}"/>
              </a:ext>
            </a:extLst>
          </p:cNvPr>
          <p:cNvSpPr/>
          <p:nvPr/>
        </p:nvSpPr>
        <p:spPr>
          <a:xfrm>
            <a:off x="3999795" y="4401879"/>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a:extLst>
              <a:ext uri="{FF2B5EF4-FFF2-40B4-BE49-F238E27FC236}">
                <a16:creationId xmlns:a16="http://schemas.microsoft.com/office/drawing/2014/main" id="{0977D374-6002-9E41-2D6D-19D111D80CFC}"/>
              </a:ext>
            </a:extLst>
          </p:cNvPr>
          <p:cNvSpPr/>
          <p:nvPr/>
        </p:nvSpPr>
        <p:spPr>
          <a:xfrm>
            <a:off x="4768884" y="4384158"/>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a:extLst>
              <a:ext uri="{FF2B5EF4-FFF2-40B4-BE49-F238E27FC236}">
                <a16:creationId xmlns:a16="http://schemas.microsoft.com/office/drawing/2014/main" id="{2792A719-D3B5-11CA-4C55-6DC2CBCFF4D2}"/>
              </a:ext>
            </a:extLst>
          </p:cNvPr>
          <p:cNvSpPr/>
          <p:nvPr/>
        </p:nvSpPr>
        <p:spPr>
          <a:xfrm>
            <a:off x="4375479" y="4472763"/>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a:extLst>
              <a:ext uri="{FF2B5EF4-FFF2-40B4-BE49-F238E27FC236}">
                <a16:creationId xmlns:a16="http://schemas.microsoft.com/office/drawing/2014/main" id="{73071B55-D948-7CF7-6F47-6FA6949F2DDC}"/>
              </a:ext>
            </a:extLst>
          </p:cNvPr>
          <p:cNvSpPr/>
          <p:nvPr/>
        </p:nvSpPr>
        <p:spPr>
          <a:xfrm>
            <a:off x="1564940" y="4015563"/>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a:extLst>
              <a:ext uri="{FF2B5EF4-FFF2-40B4-BE49-F238E27FC236}">
                <a16:creationId xmlns:a16="http://schemas.microsoft.com/office/drawing/2014/main" id="{D3A12A16-A19C-461E-9F61-33824DEE8E3C}"/>
              </a:ext>
            </a:extLst>
          </p:cNvPr>
          <p:cNvSpPr/>
          <p:nvPr/>
        </p:nvSpPr>
        <p:spPr>
          <a:xfrm>
            <a:off x="5063052" y="4295553"/>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椭圆 79">
            <a:extLst>
              <a:ext uri="{FF2B5EF4-FFF2-40B4-BE49-F238E27FC236}">
                <a16:creationId xmlns:a16="http://schemas.microsoft.com/office/drawing/2014/main" id="{E8BF7FE2-5CC3-D661-B507-8365E03C4D95}"/>
              </a:ext>
            </a:extLst>
          </p:cNvPr>
          <p:cNvSpPr/>
          <p:nvPr/>
        </p:nvSpPr>
        <p:spPr>
          <a:xfrm>
            <a:off x="1529498" y="4270744"/>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a:extLst>
              <a:ext uri="{FF2B5EF4-FFF2-40B4-BE49-F238E27FC236}">
                <a16:creationId xmlns:a16="http://schemas.microsoft.com/office/drawing/2014/main" id="{E2F70A6F-F8E5-AB2A-70C5-F85485DE9205}"/>
              </a:ext>
            </a:extLst>
          </p:cNvPr>
          <p:cNvSpPr/>
          <p:nvPr/>
        </p:nvSpPr>
        <p:spPr>
          <a:xfrm>
            <a:off x="3609936" y="4281377"/>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椭圆 81">
            <a:extLst>
              <a:ext uri="{FF2B5EF4-FFF2-40B4-BE49-F238E27FC236}">
                <a16:creationId xmlns:a16="http://schemas.microsoft.com/office/drawing/2014/main" id="{7042E18A-64D9-ACC4-B8F5-93B7CA007160}"/>
              </a:ext>
            </a:extLst>
          </p:cNvPr>
          <p:cNvSpPr/>
          <p:nvPr/>
        </p:nvSpPr>
        <p:spPr>
          <a:xfrm>
            <a:off x="2146186" y="3831265"/>
            <a:ext cx="169349" cy="1791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矩形 82">
            <a:extLst>
              <a:ext uri="{FF2B5EF4-FFF2-40B4-BE49-F238E27FC236}">
                <a16:creationId xmlns:a16="http://schemas.microsoft.com/office/drawing/2014/main" id="{60F712DC-4CAB-76EE-3F34-DB670A91E652}"/>
              </a:ext>
            </a:extLst>
          </p:cNvPr>
          <p:cNvSpPr/>
          <p:nvPr/>
        </p:nvSpPr>
        <p:spPr>
          <a:xfrm>
            <a:off x="6901007" y="579120"/>
            <a:ext cx="4191508" cy="5720080"/>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C2598EF1-60FA-FDB0-1B11-66F137531324}"/>
              </a:ext>
            </a:extLst>
          </p:cNvPr>
          <p:cNvSpPr/>
          <p:nvPr/>
        </p:nvSpPr>
        <p:spPr>
          <a:xfrm>
            <a:off x="7258513" y="1243330"/>
            <a:ext cx="3601720" cy="327914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a:extLst>
              <a:ext uri="{FF2B5EF4-FFF2-40B4-BE49-F238E27FC236}">
                <a16:creationId xmlns:a16="http://schemas.microsoft.com/office/drawing/2014/main" id="{F4477D51-3E6D-9B2D-85CC-EADCEB8FFDB4}"/>
              </a:ext>
            </a:extLst>
          </p:cNvPr>
          <p:cNvSpPr txBox="1"/>
          <p:nvPr/>
        </p:nvSpPr>
        <p:spPr>
          <a:xfrm>
            <a:off x="1684453" y="5187983"/>
            <a:ext cx="3595781" cy="1077218"/>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Initial Mass Function</a:t>
            </a:r>
          </a:p>
          <a:p>
            <a:pPr algn="ct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(IMF)</a:t>
            </a:r>
            <a:endParaRPr lang="zh-CN" altLang="en-US" sz="32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88" name="文本框 87">
            <a:extLst>
              <a:ext uri="{FF2B5EF4-FFF2-40B4-BE49-F238E27FC236}">
                <a16:creationId xmlns:a16="http://schemas.microsoft.com/office/drawing/2014/main" id="{92F26C4A-D3E7-38A6-0049-CC66D8E2CBD1}"/>
              </a:ext>
            </a:extLst>
          </p:cNvPr>
          <p:cNvSpPr txBox="1"/>
          <p:nvPr/>
        </p:nvSpPr>
        <p:spPr>
          <a:xfrm>
            <a:off x="5657796" y="2256772"/>
            <a:ext cx="1067427" cy="2215991"/>
          </a:xfrm>
          <a:prstGeom prst="rect">
            <a:avLst/>
          </a:prstGeom>
          <a:noFill/>
        </p:spPr>
        <p:txBody>
          <a:bodyPr wrap="square" rtlCol="0">
            <a:spAutoFit/>
          </a:bodyPr>
          <a:lstStyle/>
          <a:p>
            <a:r>
              <a:rPr lang="en-US" altLang="zh-CN" sz="13800" dirty="0">
                <a:solidFill>
                  <a:schemeClr val="bg1"/>
                </a:solidFill>
                <a:effectLst>
                  <a:outerShdw blurRad="38100" dist="38100" dir="2700000" algn="tl">
                    <a:srgbClr val="000000">
                      <a:alpha val="43137"/>
                    </a:srgbClr>
                  </a:outerShdw>
                </a:effectLst>
                <a:latin typeface="Agency FB" panose="020B0503020202020204" pitchFamily="34" charset="0"/>
              </a:rPr>
              <a:t>+</a:t>
            </a:r>
            <a:endParaRPr lang="zh-CN" altLang="en-US" sz="138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89" name="文本框 88">
            <a:extLst>
              <a:ext uri="{FF2B5EF4-FFF2-40B4-BE49-F238E27FC236}">
                <a16:creationId xmlns:a16="http://schemas.microsoft.com/office/drawing/2014/main" id="{B39FA547-17D0-F0DF-7399-424BA581F6C6}"/>
              </a:ext>
            </a:extLst>
          </p:cNvPr>
          <p:cNvSpPr txBox="1"/>
          <p:nvPr/>
        </p:nvSpPr>
        <p:spPr>
          <a:xfrm>
            <a:off x="7258513" y="4884144"/>
            <a:ext cx="3595781" cy="1077218"/>
          </a:xfrm>
          <a:prstGeom prst="rect">
            <a:avLst/>
          </a:prstGeom>
          <a:noFill/>
        </p:spPr>
        <p:txBody>
          <a:bodyPr wrap="square" rtlCol="0">
            <a:spAutoFit/>
          </a:bodyPr>
          <a:lstStyle/>
          <a:p>
            <a:pPr algn="ctr"/>
            <a:r>
              <a:rPr lang="en-US" altLang="zh-CN" sz="3200" dirty="0" err="1">
                <a:solidFill>
                  <a:schemeClr val="bg1"/>
                </a:solidFill>
                <a:effectLst>
                  <a:outerShdw blurRad="38100" dist="38100" dir="2700000" algn="tl">
                    <a:srgbClr val="000000">
                      <a:alpha val="43137"/>
                    </a:srgbClr>
                  </a:outerShdw>
                </a:effectLst>
                <a:latin typeface="Agency FB" panose="020B0503020202020204" pitchFamily="34" charset="0"/>
              </a:rPr>
              <a:t>Pulsational</a:t>
            </a:r>
            <a:r>
              <a:rPr lang="en-US" altLang="zh-CN" sz="3200" dirty="0">
                <a:solidFill>
                  <a:schemeClr val="bg1"/>
                </a:solidFill>
                <a:effectLst>
                  <a:outerShdw blurRad="38100" dist="38100" dir="2700000" algn="tl">
                    <a:srgbClr val="000000">
                      <a:alpha val="43137"/>
                    </a:srgbClr>
                  </a:outerShdw>
                </a:effectLst>
                <a:latin typeface="Agency FB" panose="020B0503020202020204" pitchFamily="34" charset="0"/>
              </a:rPr>
              <a:t> pair-instability supernova (PPSN)</a:t>
            </a:r>
          </a:p>
        </p:txBody>
      </p:sp>
      <p:sp>
        <p:nvSpPr>
          <p:cNvPr id="84" name="文本框 83">
            <a:extLst>
              <a:ext uri="{FF2B5EF4-FFF2-40B4-BE49-F238E27FC236}">
                <a16:creationId xmlns:a16="http://schemas.microsoft.com/office/drawing/2014/main" id="{857EA380-0341-21B6-5E2F-65318BE1024C}"/>
              </a:ext>
            </a:extLst>
          </p:cNvPr>
          <p:cNvSpPr txBox="1"/>
          <p:nvPr/>
        </p:nvSpPr>
        <p:spPr>
          <a:xfrm>
            <a:off x="12434" y="6564206"/>
            <a:ext cx="3274360" cy="276999"/>
          </a:xfrm>
          <a:prstGeom prst="rect">
            <a:avLst/>
          </a:prstGeom>
          <a:noFill/>
        </p:spPr>
        <p:txBody>
          <a:bodyPr wrap="square">
            <a:spAutoFit/>
          </a:bodyPr>
          <a:lstStyle/>
          <a:p>
            <a:r>
              <a:rPr lang="es-ES" altLang="zh-CN" sz="1200" dirty="0">
                <a:solidFill>
                  <a:schemeClr val="bg2">
                    <a:lumMod val="90000"/>
                  </a:schemeClr>
                </a:solidFill>
                <a:effectLst/>
                <a:latin typeface="Helvetica Neue"/>
              </a:rPr>
              <a:t>Image Credit: NASA, ESA, CSA, and STScI</a:t>
            </a:r>
            <a:endParaRPr lang="zh-CN" altLang="en-US" sz="1200" dirty="0">
              <a:solidFill>
                <a:schemeClr val="bg2">
                  <a:lumMod val="90000"/>
                </a:schemeClr>
              </a:solidFill>
            </a:endParaRPr>
          </a:p>
        </p:txBody>
      </p:sp>
    </p:spTree>
    <p:extLst>
      <p:ext uri="{BB962C8B-B14F-4D97-AF65-F5344CB8AC3E}">
        <p14:creationId xmlns:p14="http://schemas.microsoft.com/office/powerpoint/2010/main" val="369341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B355825-B64B-F539-3CED-D6796E84B721}"/>
              </a:ext>
            </a:extLst>
          </p:cNvPr>
          <p:cNvPicPr>
            <a:picLocks noChangeAspect="1"/>
          </p:cNvPicPr>
          <p:nvPr/>
        </p:nvPicPr>
        <p:blipFill rotWithShape="1">
          <a:blip r:embed="rId3"/>
          <a:srcRect l="4477" t="3447" r="71802" b="3447"/>
          <a:stretch/>
        </p:blipFill>
        <p:spPr>
          <a:xfrm>
            <a:off x="163021" y="1164523"/>
            <a:ext cx="2892056" cy="3295578"/>
          </a:xfrm>
          <a:prstGeom prst="rect">
            <a:avLst/>
          </a:prstGeom>
          <a:effectLst>
            <a:outerShdw blurRad="50800" dist="38100" algn="l" rotWithShape="0">
              <a:prstClr val="black">
                <a:alpha val="40000"/>
              </a:prstClr>
            </a:outerShdw>
          </a:effectLst>
        </p:spPr>
      </p:pic>
      <p:pic>
        <p:nvPicPr>
          <p:cNvPr id="3" name="图片 2">
            <a:extLst>
              <a:ext uri="{FF2B5EF4-FFF2-40B4-BE49-F238E27FC236}">
                <a16:creationId xmlns:a16="http://schemas.microsoft.com/office/drawing/2014/main" id="{C1AC6BA2-3518-BAFD-E068-22762A217683}"/>
              </a:ext>
            </a:extLst>
          </p:cNvPr>
          <p:cNvPicPr>
            <a:picLocks noChangeAspect="1"/>
          </p:cNvPicPr>
          <p:nvPr/>
        </p:nvPicPr>
        <p:blipFill rotWithShape="1">
          <a:blip r:embed="rId3"/>
          <a:srcRect l="74127" t="4305" r="2152" b="2588"/>
          <a:stretch/>
        </p:blipFill>
        <p:spPr>
          <a:xfrm>
            <a:off x="9253858" y="1164523"/>
            <a:ext cx="2892056" cy="3295578"/>
          </a:xfrm>
          <a:prstGeom prst="rect">
            <a:avLst/>
          </a:prstGeom>
          <a:effectLst>
            <a:outerShdw blurRad="50800" dist="38100" algn="l" rotWithShape="0">
              <a:prstClr val="black">
                <a:alpha val="40000"/>
              </a:prstClr>
            </a:outerShdw>
          </a:effectLst>
        </p:spPr>
      </p:pic>
      <p:pic>
        <p:nvPicPr>
          <p:cNvPr id="4" name="图片 3">
            <a:extLst>
              <a:ext uri="{FF2B5EF4-FFF2-40B4-BE49-F238E27FC236}">
                <a16:creationId xmlns:a16="http://schemas.microsoft.com/office/drawing/2014/main" id="{C153683E-BEAC-F8E4-218B-E192AC2A9573}"/>
              </a:ext>
            </a:extLst>
          </p:cNvPr>
          <p:cNvPicPr>
            <a:picLocks noChangeAspect="1"/>
          </p:cNvPicPr>
          <p:nvPr/>
        </p:nvPicPr>
        <p:blipFill rotWithShape="1">
          <a:blip r:embed="rId3"/>
          <a:srcRect l="51017" t="6894" r="25262"/>
          <a:stretch/>
        </p:blipFill>
        <p:spPr>
          <a:xfrm>
            <a:off x="6223579" y="1164523"/>
            <a:ext cx="2892056" cy="3295578"/>
          </a:xfrm>
          <a:prstGeom prst="rect">
            <a:avLst/>
          </a:prstGeom>
          <a:effectLst>
            <a:outerShdw blurRad="50800" dist="38100" algn="l" rotWithShape="0">
              <a:prstClr val="black">
                <a:alpha val="40000"/>
              </a:prstClr>
            </a:outerShdw>
          </a:effectLst>
        </p:spPr>
      </p:pic>
      <p:pic>
        <p:nvPicPr>
          <p:cNvPr id="6" name="图片 5">
            <a:extLst>
              <a:ext uri="{FF2B5EF4-FFF2-40B4-BE49-F238E27FC236}">
                <a16:creationId xmlns:a16="http://schemas.microsoft.com/office/drawing/2014/main" id="{7B0E0469-84B1-B9DC-16BB-B974B3FF247E}"/>
              </a:ext>
            </a:extLst>
          </p:cNvPr>
          <p:cNvPicPr>
            <a:picLocks noChangeAspect="1"/>
          </p:cNvPicPr>
          <p:nvPr/>
        </p:nvPicPr>
        <p:blipFill rotWithShape="1">
          <a:blip r:embed="rId3"/>
          <a:srcRect l="27732" t="4305" r="48547" b="2588"/>
          <a:stretch/>
        </p:blipFill>
        <p:spPr>
          <a:xfrm>
            <a:off x="3193300" y="1164523"/>
            <a:ext cx="2892056" cy="3295578"/>
          </a:xfrm>
          <a:prstGeom prst="rect">
            <a:avLst/>
          </a:prstGeom>
          <a:effectLst>
            <a:outerShdw blurRad="50800" dist="38100" algn="l" rotWithShape="0">
              <a:prstClr val="black">
                <a:alpha val="40000"/>
              </a:prstClr>
            </a:outerShdw>
          </a:effectLst>
        </p:spPr>
      </p:pic>
      <p:sp>
        <p:nvSpPr>
          <p:cNvPr id="7" name="文本框 6">
            <a:extLst>
              <a:ext uri="{FF2B5EF4-FFF2-40B4-BE49-F238E27FC236}">
                <a16:creationId xmlns:a16="http://schemas.microsoft.com/office/drawing/2014/main" id="{86FF7B45-F402-1349-F19B-5B97C723BB9F}"/>
              </a:ext>
            </a:extLst>
          </p:cNvPr>
          <p:cNvSpPr txBox="1"/>
          <p:nvPr/>
        </p:nvSpPr>
        <p:spPr>
          <a:xfrm>
            <a:off x="1036535" y="5133752"/>
            <a:ext cx="2752202" cy="923330"/>
          </a:xfrm>
          <a:prstGeom prst="rect">
            <a:avLst/>
          </a:prstGeom>
          <a:noFill/>
        </p:spPr>
        <p:txBody>
          <a:bodyPr wrap="square" rtlCol="0">
            <a:spAutoFit/>
          </a:bodyPr>
          <a:lstStyle/>
          <a:p>
            <a:r>
              <a:rPr lang="en-US" altLang="zh-CN" sz="54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The Model</a:t>
            </a:r>
          </a:p>
        </p:txBody>
      </p:sp>
      <p:sp>
        <p:nvSpPr>
          <p:cNvPr id="11" name="文本框 10">
            <a:extLst>
              <a:ext uri="{FF2B5EF4-FFF2-40B4-BE49-F238E27FC236}">
                <a16:creationId xmlns:a16="http://schemas.microsoft.com/office/drawing/2014/main" id="{49BA16EA-8D04-413D-D07E-A2BDB3FD1C9B}"/>
              </a:ext>
            </a:extLst>
          </p:cNvPr>
          <p:cNvSpPr txBox="1"/>
          <p:nvPr/>
        </p:nvSpPr>
        <p:spPr>
          <a:xfrm>
            <a:off x="3381969" y="5133752"/>
            <a:ext cx="707206" cy="923330"/>
          </a:xfrm>
          <a:prstGeom prst="rect">
            <a:avLst/>
          </a:prstGeom>
          <a:noFill/>
        </p:spPr>
        <p:txBody>
          <a:bodyPr wrap="square" rtlCol="0">
            <a:spAutoFit/>
          </a:bodyPr>
          <a:lstStyle/>
          <a:p>
            <a:r>
              <a:rPr lang="en-US" altLang="zh-CN" sz="54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s</a:t>
            </a:r>
          </a:p>
        </p:txBody>
      </p:sp>
    </p:spTree>
    <p:extLst>
      <p:ext uri="{BB962C8B-B14F-4D97-AF65-F5344CB8AC3E}">
        <p14:creationId xmlns:p14="http://schemas.microsoft.com/office/powerpoint/2010/main" val="91657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F865575-43A2-CEEE-70A3-C406883EFF0E}"/>
              </a:ext>
            </a:extLst>
          </p:cNvPr>
          <p:cNvSpPr/>
          <p:nvPr/>
        </p:nvSpPr>
        <p:spPr>
          <a:xfrm>
            <a:off x="0" y="1137683"/>
            <a:ext cx="12192000" cy="3742661"/>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C9F4EA0B-5B6D-9C12-F2EC-C60A88D58A4B}"/>
              </a:ext>
            </a:extLst>
          </p:cNvPr>
          <p:cNvSpPr txBox="1"/>
          <p:nvPr/>
        </p:nvSpPr>
        <p:spPr>
          <a:xfrm>
            <a:off x="2690864" y="2557981"/>
            <a:ext cx="7001658" cy="923330"/>
          </a:xfrm>
          <a:prstGeom prst="rect">
            <a:avLst/>
          </a:prstGeom>
          <a:noFill/>
        </p:spPr>
        <p:txBody>
          <a:bodyPr wrap="square" rtlCol="0">
            <a:spAutoFit/>
          </a:bodyPr>
          <a:lstStyle/>
          <a:p>
            <a:r>
              <a:rPr lang="en-US" altLang="zh-CN" sz="5400" b="1" dirty="0">
                <a:solidFill>
                  <a:schemeClr val="accent2">
                    <a:lumMod val="40000"/>
                    <a:lumOff val="60000"/>
                  </a:schemeClr>
                </a:solidFill>
                <a:effectLst>
                  <a:outerShdw blurRad="38100" dist="38100" dir="2700000" algn="tl">
                    <a:srgbClr val="000000">
                      <a:alpha val="43137"/>
                    </a:srgbClr>
                  </a:outerShdw>
                </a:effectLst>
                <a:latin typeface="Agency FB" panose="020B0503020202020204" pitchFamily="34" charset="0"/>
              </a:rPr>
              <a:t>HOW</a:t>
            </a:r>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 do we get to the population? </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105FA1A-187D-3902-E8EB-99B94FFC4645}"/>
                  </a:ext>
                </a:extLst>
              </p:cNvPr>
              <p:cNvSpPr txBox="1"/>
              <p:nvPr/>
            </p:nvSpPr>
            <p:spPr>
              <a:xfrm>
                <a:off x="1449572" y="2786811"/>
                <a:ext cx="9484242" cy="16593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4400" smtClean="0">
                          <a:solidFill>
                            <a:schemeClr val="bg1"/>
                          </a:solidFill>
                          <a:latin typeface="Cambria Math" panose="02040503050406030204" pitchFamily="18" charset="0"/>
                        </a:rPr>
                        <m:t>ℒ</m:t>
                      </m:r>
                      <m:d>
                        <m:dPr>
                          <m:ctrlPr>
                            <a:rPr lang="zh-CN" altLang="en-US" sz="4400" i="1">
                              <a:solidFill>
                                <a:schemeClr val="bg1"/>
                              </a:solidFill>
                              <a:latin typeface="Cambria Math" panose="02040503050406030204" pitchFamily="18" charset="0"/>
                            </a:rPr>
                          </m:ctrlPr>
                        </m:dPr>
                        <m:e>
                          <m:r>
                            <m:rPr>
                              <m:sty m:val="p"/>
                            </m:rPr>
                            <a:rPr lang="zh-CN" altLang="en-US" sz="4400" i="0">
                              <a:solidFill>
                                <a:schemeClr val="bg1"/>
                              </a:solidFill>
                              <a:latin typeface="Cambria Math" panose="02040503050406030204" pitchFamily="18" charset="0"/>
                            </a:rPr>
                            <m:t>d</m:t>
                          </m:r>
                        </m:e>
                        <m:e>
                          <m:r>
                            <m:rPr>
                              <m:sty m:val="p"/>
                            </m:rPr>
                            <a:rPr lang="zh-CN" altLang="en-US" sz="4400" i="0">
                              <a:solidFill>
                                <a:schemeClr val="bg1"/>
                              </a:solidFill>
                              <a:latin typeface="Cambria Math" panose="02040503050406030204" pitchFamily="18" charset="0"/>
                            </a:rPr>
                            <m:t>Λ</m:t>
                          </m:r>
                        </m:e>
                      </m:d>
                      <m:r>
                        <a:rPr lang="zh-CN" altLang="en-US" sz="4400" i="0">
                          <a:solidFill>
                            <a:schemeClr val="bg1"/>
                          </a:solidFill>
                          <a:latin typeface="Cambria Math" panose="02040503050406030204" pitchFamily="18" charset="0"/>
                        </a:rPr>
                        <m:t>∝</m:t>
                      </m:r>
                      <m:f>
                        <m:fPr>
                          <m:ctrlPr>
                            <a:rPr lang="zh-CN" altLang="en-US" sz="4400" i="1">
                              <a:solidFill>
                                <a:schemeClr val="bg1"/>
                              </a:solidFill>
                              <a:latin typeface="Cambria Math" panose="02040503050406030204" pitchFamily="18" charset="0"/>
                            </a:rPr>
                          </m:ctrlPr>
                        </m:fPr>
                        <m:num>
                          <m:nary>
                            <m:naryPr>
                              <m:chr m:val="∏"/>
                              <m:limLoc m:val="undOvr"/>
                              <m:ctrlPr>
                                <a:rPr lang="zh-CN" altLang="en-US" sz="4400" i="1">
                                  <a:solidFill>
                                    <a:schemeClr val="bg1"/>
                                  </a:solidFill>
                                  <a:latin typeface="Cambria Math" panose="02040503050406030204" pitchFamily="18" charset="0"/>
                                </a:rPr>
                              </m:ctrlPr>
                            </m:naryPr>
                            <m:sub>
                              <m:r>
                                <m:rPr>
                                  <m:sty m:val="p"/>
                                </m:rPr>
                                <a:rPr lang="zh-CN" altLang="en-US" sz="4400" i="0">
                                  <a:solidFill>
                                    <a:schemeClr val="bg1"/>
                                  </a:solidFill>
                                  <a:latin typeface="Cambria Math" panose="02040503050406030204" pitchFamily="18" charset="0"/>
                                </a:rPr>
                                <m:t>i</m:t>
                              </m:r>
                            </m:sub>
                            <m:sup>
                              <m:r>
                                <m:rPr>
                                  <m:sty m:val="p"/>
                                </m:rPr>
                                <a:rPr lang="zh-CN" altLang="en-US" sz="4400" i="0">
                                  <a:solidFill>
                                    <a:schemeClr val="bg1"/>
                                  </a:solidFill>
                                  <a:latin typeface="Cambria Math" panose="02040503050406030204" pitchFamily="18" charset="0"/>
                                </a:rPr>
                                <m:t>N</m:t>
                              </m:r>
                            </m:sup>
                            <m:e>
                              <m:nary>
                                <m:naryPr>
                                  <m:subHide m:val="on"/>
                                  <m:supHide m:val="on"/>
                                  <m:ctrlPr>
                                    <a:rPr lang="zh-CN" altLang="en-US" sz="4400" i="1">
                                      <a:solidFill>
                                        <a:schemeClr val="bg1"/>
                                      </a:solidFill>
                                      <a:latin typeface="Cambria Math" panose="02040503050406030204" pitchFamily="18" charset="0"/>
                                    </a:rPr>
                                  </m:ctrlPr>
                                </m:naryPr>
                                <m:sub/>
                                <m:sup/>
                                <m:e>
                                  <m:r>
                                    <m:rPr>
                                      <m:sty m:val="p"/>
                                    </m:rPr>
                                    <a:rPr lang="zh-CN" altLang="en-US" sz="4400" i="0">
                                      <a:solidFill>
                                        <a:schemeClr val="bg1"/>
                                      </a:solidFill>
                                      <a:latin typeface="Cambria Math" panose="02040503050406030204" pitchFamily="18" charset="0"/>
                                    </a:rPr>
                                    <m:t>d</m:t>
                                  </m:r>
                                  <m:sSub>
                                    <m:sSubPr>
                                      <m:ctrlPr>
                                        <a:rPr lang="zh-CN" altLang="en-US" sz="4400" i="1">
                                          <a:solidFill>
                                            <a:schemeClr val="bg1"/>
                                          </a:solidFill>
                                          <a:latin typeface="Cambria Math" panose="02040503050406030204" pitchFamily="18" charset="0"/>
                                        </a:rPr>
                                      </m:ctrlPr>
                                    </m:sSubPr>
                                    <m:e>
                                      <m:r>
                                        <m:rPr>
                                          <m:sty m:val="p"/>
                                        </m:rPr>
                                        <a:rPr lang="zh-CN" altLang="en-US" sz="4400" i="0">
                                          <a:solidFill>
                                            <a:schemeClr val="bg1"/>
                                          </a:solidFill>
                                          <a:latin typeface="Cambria Math" panose="02040503050406030204" pitchFamily="18" charset="0"/>
                                        </a:rPr>
                                        <m:t>θ</m:t>
                                      </m:r>
                                    </m:e>
                                    <m:sub>
                                      <m:r>
                                        <m:rPr>
                                          <m:sty m:val="p"/>
                                        </m:rPr>
                                        <a:rPr lang="zh-CN" altLang="en-US" sz="4400" i="0">
                                          <a:solidFill>
                                            <a:schemeClr val="bg1"/>
                                          </a:solidFill>
                                          <a:latin typeface="Cambria Math" panose="02040503050406030204" pitchFamily="18" charset="0"/>
                                        </a:rPr>
                                        <m:t>i</m:t>
                                      </m:r>
                                    </m:sub>
                                  </m:sSub>
                                  <m:r>
                                    <a:rPr lang="zh-CN" altLang="en-US" sz="4400" i="0">
                                      <a:solidFill>
                                        <a:schemeClr val="bg1"/>
                                      </a:solidFill>
                                      <a:latin typeface="Cambria Math" panose="02040503050406030204" pitchFamily="18" charset="0"/>
                                    </a:rPr>
                                    <m:t>ℒ</m:t>
                                  </m:r>
                                  <m:d>
                                    <m:dPr>
                                      <m:ctrlPr>
                                        <a:rPr lang="zh-CN" altLang="en-US" sz="4400" i="1">
                                          <a:solidFill>
                                            <a:schemeClr val="bg1"/>
                                          </a:solidFill>
                                          <a:latin typeface="Cambria Math" panose="02040503050406030204" pitchFamily="18" charset="0"/>
                                        </a:rPr>
                                      </m:ctrlPr>
                                    </m:dPr>
                                    <m:e>
                                      <m:sSub>
                                        <m:sSubPr>
                                          <m:ctrlPr>
                                            <a:rPr lang="zh-CN" altLang="en-US" sz="4400" i="1">
                                              <a:solidFill>
                                                <a:schemeClr val="bg1"/>
                                              </a:solidFill>
                                              <a:latin typeface="Cambria Math" panose="02040503050406030204" pitchFamily="18" charset="0"/>
                                            </a:rPr>
                                          </m:ctrlPr>
                                        </m:sSubPr>
                                        <m:e>
                                          <m:r>
                                            <m:rPr>
                                              <m:sty m:val="p"/>
                                            </m:rPr>
                                            <a:rPr lang="zh-CN" altLang="en-US" sz="4400" i="0">
                                              <a:solidFill>
                                                <a:schemeClr val="bg1"/>
                                              </a:solidFill>
                                              <a:latin typeface="Cambria Math" panose="02040503050406030204" pitchFamily="18" charset="0"/>
                                            </a:rPr>
                                            <m:t>d</m:t>
                                          </m:r>
                                        </m:e>
                                        <m:sub>
                                          <m:r>
                                            <m:rPr>
                                              <m:sty m:val="p"/>
                                            </m:rPr>
                                            <a:rPr lang="zh-CN" altLang="en-US" sz="4400" i="0">
                                              <a:solidFill>
                                                <a:schemeClr val="bg1"/>
                                              </a:solidFill>
                                              <a:latin typeface="Cambria Math" panose="02040503050406030204" pitchFamily="18" charset="0"/>
                                            </a:rPr>
                                            <m:t>i</m:t>
                                          </m:r>
                                        </m:sub>
                                      </m:sSub>
                                    </m:e>
                                    <m:e>
                                      <m:sSub>
                                        <m:sSubPr>
                                          <m:ctrlPr>
                                            <a:rPr lang="zh-CN" altLang="en-US" sz="4400" i="1">
                                              <a:solidFill>
                                                <a:schemeClr val="bg1"/>
                                              </a:solidFill>
                                              <a:latin typeface="Cambria Math" panose="02040503050406030204" pitchFamily="18" charset="0"/>
                                            </a:rPr>
                                          </m:ctrlPr>
                                        </m:sSubPr>
                                        <m:e>
                                          <m:r>
                                            <m:rPr>
                                              <m:sty m:val="p"/>
                                            </m:rPr>
                                            <a:rPr lang="zh-CN" altLang="en-US" sz="4400" i="0">
                                              <a:solidFill>
                                                <a:schemeClr val="bg1"/>
                                              </a:solidFill>
                                              <a:latin typeface="Cambria Math" panose="02040503050406030204" pitchFamily="18" charset="0"/>
                                            </a:rPr>
                                            <m:t>θ</m:t>
                                          </m:r>
                                        </m:e>
                                        <m:sub>
                                          <m:r>
                                            <m:rPr>
                                              <m:sty m:val="p"/>
                                            </m:rPr>
                                            <a:rPr lang="zh-CN" altLang="en-US" sz="4400" i="0">
                                              <a:solidFill>
                                                <a:schemeClr val="bg1"/>
                                              </a:solidFill>
                                              <a:latin typeface="Cambria Math" panose="02040503050406030204" pitchFamily="18" charset="0"/>
                                            </a:rPr>
                                            <m:t>i</m:t>
                                          </m:r>
                                        </m:sub>
                                      </m:sSub>
                                    </m:e>
                                  </m:d>
                                  <m:r>
                                    <m:rPr>
                                      <m:sty m:val="p"/>
                                    </m:rPr>
                                    <a:rPr lang="zh-CN" altLang="en-US" sz="4400" i="0">
                                      <a:solidFill>
                                        <a:schemeClr val="bg1"/>
                                      </a:solidFill>
                                      <a:latin typeface="Cambria Math" panose="02040503050406030204" pitchFamily="18" charset="0"/>
                                    </a:rPr>
                                    <m:t>p</m:t>
                                  </m:r>
                                  <m:d>
                                    <m:dPr>
                                      <m:ctrlPr>
                                        <a:rPr lang="zh-CN" altLang="en-US" sz="4400" i="1">
                                          <a:solidFill>
                                            <a:schemeClr val="bg1"/>
                                          </a:solidFill>
                                          <a:latin typeface="Cambria Math" panose="02040503050406030204" pitchFamily="18" charset="0"/>
                                        </a:rPr>
                                      </m:ctrlPr>
                                    </m:dPr>
                                    <m:e>
                                      <m:sSub>
                                        <m:sSubPr>
                                          <m:ctrlPr>
                                            <a:rPr lang="zh-CN" altLang="en-US" sz="4400" i="1">
                                              <a:solidFill>
                                                <a:schemeClr val="bg1"/>
                                              </a:solidFill>
                                              <a:latin typeface="Cambria Math" panose="02040503050406030204" pitchFamily="18" charset="0"/>
                                            </a:rPr>
                                          </m:ctrlPr>
                                        </m:sSubPr>
                                        <m:e>
                                          <m:r>
                                            <m:rPr>
                                              <m:sty m:val="p"/>
                                            </m:rPr>
                                            <a:rPr lang="zh-CN" altLang="en-US" sz="4400" i="0">
                                              <a:solidFill>
                                                <a:schemeClr val="bg1"/>
                                              </a:solidFill>
                                              <a:latin typeface="Cambria Math" panose="02040503050406030204" pitchFamily="18" charset="0"/>
                                            </a:rPr>
                                            <m:t>θ</m:t>
                                          </m:r>
                                        </m:e>
                                        <m:sub>
                                          <m:r>
                                            <m:rPr>
                                              <m:sty m:val="p"/>
                                            </m:rPr>
                                            <a:rPr lang="zh-CN" altLang="en-US" sz="4400" i="0">
                                              <a:solidFill>
                                                <a:schemeClr val="bg1"/>
                                              </a:solidFill>
                                              <a:latin typeface="Cambria Math" panose="02040503050406030204" pitchFamily="18" charset="0"/>
                                            </a:rPr>
                                            <m:t>i</m:t>
                                          </m:r>
                                        </m:sub>
                                      </m:sSub>
                                    </m:e>
                                    <m:e>
                                      <m:r>
                                        <m:rPr>
                                          <m:sty m:val="p"/>
                                        </m:rPr>
                                        <a:rPr lang="zh-CN" altLang="en-US" sz="4400" i="0">
                                          <a:solidFill>
                                            <a:schemeClr val="bg1"/>
                                          </a:solidFill>
                                          <a:latin typeface="Cambria Math" panose="02040503050406030204" pitchFamily="18" charset="0"/>
                                        </a:rPr>
                                        <m:t>Λ</m:t>
                                      </m:r>
                                    </m:e>
                                  </m:d>
                                </m:e>
                              </m:nary>
                            </m:e>
                          </m:nary>
                        </m:num>
                        <m:den>
                          <m:sSup>
                            <m:sSupPr>
                              <m:ctrlPr>
                                <a:rPr lang="zh-CN" altLang="en-US" sz="4400" i="1">
                                  <a:solidFill>
                                    <a:schemeClr val="bg1"/>
                                  </a:solidFill>
                                  <a:latin typeface="Cambria Math" panose="02040503050406030204" pitchFamily="18" charset="0"/>
                                </a:rPr>
                              </m:ctrlPr>
                            </m:sSupPr>
                            <m:e>
                              <m:sSub>
                                <m:sSubPr>
                                  <m:ctrlPr>
                                    <a:rPr lang="zh-CN" altLang="en-US" sz="4400" i="1">
                                      <a:solidFill>
                                        <a:schemeClr val="bg1"/>
                                      </a:solidFill>
                                      <a:latin typeface="Cambria Math" panose="02040503050406030204" pitchFamily="18" charset="0"/>
                                    </a:rPr>
                                  </m:ctrlPr>
                                </m:sSubPr>
                                <m:e>
                                  <m:r>
                                    <a:rPr lang="zh-CN" altLang="en-US" sz="4400" i="1">
                                      <a:solidFill>
                                        <a:schemeClr val="bg1"/>
                                      </a:solidFill>
                                      <a:latin typeface="Cambria Math" panose="02040503050406030204" pitchFamily="18" charset="0"/>
                                    </a:rPr>
                                    <m:t>𝑝</m:t>
                                  </m:r>
                                </m:e>
                                <m:sub>
                                  <m:r>
                                    <a:rPr lang="zh-CN" altLang="en-US" sz="4400" i="1">
                                      <a:solidFill>
                                        <a:schemeClr val="bg1"/>
                                      </a:solidFill>
                                      <a:latin typeface="Cambria Math" panose="02040503050406030204" pitchFamily="18" charset="0"/>
                                    </a:rPr>
                                    <m:t>𝑑𝑒𝑡</m:t>
                                  </m:r>
                                </m:sub>
                              </m:sSub>
                              <m:d>
                                <m:dPr>
                                  <m:ctrlPr>
                                    <a:rPr lang="zh-CN" altLang="en-US" sz="4400" i="1">
                                      <a:solidFill>
                                        <a:schemeClr val="bg1"/>
                                      </a:solidFill>
                                      <a:latin typeface="Cambria Math" panose="02040503050406030204" pitchFamily="18" charset="0"/>
                                    </a:rPr>
                                  </m:ctrlPr>
                                </m:dPr>
                                <m:e>
                                  <m:r>
                                    <m:rPr>
                                      <m:sty m:val="p"/>
                                    </m:rPr>
                                    <a:rPr lang="zh-CN" altLang="en-US" sz="4400" i="0">
                                      <a:solidFill>
                                        <a:schemeClr val="bg1"/>
                                      </a:solidFill>
                                      <a:latin typeface="Cambria Math" panose="02040503050406030204" pitchFamily="18" charset="0"/>
                                    </a:rPr>
                                    <m:t>Λ</m:t>
                                  </m:r>
                                </m:e>
                              </m:d>
                            </m:e>
                            <m:sup>
                              <m:r>
                                <m:rPr>
                                  <m:sty m:val="p"/>
                                </m:rPr>
                                <a:rPr lang="zh-CN" altLang="en-US" sz="4400" i="0">
                                  <a:solidFill>
                                    <a:schemeClr val="bg1"/>
                                  </a:solidFill>
                                  <a:latin typeface="Cambria Math" panose="02040503050406030204" pitchFamily="18" charset="0"/>
                                </a:rPr>
                                <m:t>N</m:t>
                              </m:r>
                            </m:sup>
                          </m:sSup>
                        </m:den>
                      </m:f>
                    </m:oMath>
                  </m:oMathPara>
                </a14:m>
                <a:endParaRPr lang="zh-CN" altLang="en-US" dirty="0"/>
              </a:p>
            </p:txBody>
          </p:sp>
        </mc:Choice>
        <mc:Fallback xmlns="">
          <p:sp>
            <p:nvSpPr>
              <p:cNvPr id="4" name="文本框 3">
                <a:extLst>
                  <a:ext uri="{FF2B5EF4-FFF2-40B4-BE49-F238E27FC236}">
                    <a16:creationId xmlns:a16="http://schemas.microsoft.com/office/drawing/2014/main" id="{D105FA1A-187D-3902-E8EB-99B94FFC4645}"/>
                  </a:ext>
                </a:extLst>
              </p:cNvPr>
              <p:cNvSpPr txBox="1">
                <a:spLocks noRot="1" noChangeAspect="1" noMove="1" noResize="1" noEditPoints="1" noAdjustHandles="1" noChangeArrowheads="1" noChangeShapeType="1" noTextEdit="1"/>
              </p:cNvSpPr>
              <p:nvPr/>
            </p:nvSpPr>
            <p:spPr>
              <a:xfrm>
                <a:off x="1449572" y="2786811"/>
                <a:ext cx="9484242" cy="1659300"/>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41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2.96296E-6 L 0.00235 -0.13565 " pathEditMode="relative" rAng="0" ptsTypes="AA">
                                      <p:cBhvr>
                                        <p:cTn id="6" dur="750" fill="hold"/>
                                        <p:tgtEl>
                                          <p:spTgt spid="2"/>
                                        </p:tgtEl>
                                        <p:attrNameLst>
                                          <p:attrName>ppt_x</p:attrName>
                                          <p:attrName>ppt_y</p:attrName>
                                        </p:attrNameLst>
                                      </p:cBhvr>
                                      <p:rCtr x="39" y="-7569"/>
                                    </p:animMotion>
                                  </p:childTnLst>
                                </p:cTn>
                              </p:par>
                            </p:childTnLst>
                          </p:cTn>
                        </p:par>
                        <p:par>
                          <p:cTn id="7" fill="hold">
                            <p:stCondLst>
                              <p:cond delay="75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E12A8F-D562-19EE-CF6B-9E3DF485EAA8}"/>
              </a:ext>
            </a:extLst>
          </p:cNvPr>
          <p:cNvSpPr/>
          <p:nvPr/>
        </p:nvSpPr>
        <p:spPr>
          <a:xfrm>
            <a:off x="10626" y="0"/>
            <a:ext cx="12192000" cy="6858000"/>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162F905-CCFD-6B3A-B1C7-5AB67677EE38}"/>
                  </a:ext>
                </a:extLst>
              </p:cNvPr>
              <p:cNvSpPr txBox="1"/>
              <p:nvPr/>
            </p:nvSpPr>
            <p:spPr>
              <a:xfrm>
                <a:off x="1056164" y="5726280"/>
                <a:ext cx="9884737" cy="94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smtClean="0">
                          <a:solidFill>
                            <a:schemeClr val="bg2">
                              <a:lumMod val="75000"/>
                            </a:schemeClr>
                          </a:solidFill>
                          <a:latin typeface="Cambria Math" panose="02040503050406030204" pitchFamily="18" charset="0"/>
                        </a:rPr>
                        <m:t>ℒ</m:t>
                      </m:r>
                      <m:d>
                        <m:dPr>
                          <m:ctrlPr>
                            <a:rPr lang="zh-CN" altLang="en-US" sz="2400" i="1">
                              <a:solidFill>
                                <a:schemeClr val="bg2">
                                  <a:lumMod val="75000"/>
                                </a:schemeClr>
                              </a:solidFill>
                              <a:latin typeface="Cambria Math" panose="02040503050406030204" pitchFamily="18" charset="0"/>
                            </a:rPr>
                          </m:ctrlPr>
                        </m:dPr>
                        <m:e>
                          <m:r>
                            <m:rPr>
                              <m:sty m:val="p"/>
                            </m:rPr>
                            <a:rPr lang="zh-CN" altLang="en-US" sz="2400" i="0">
                              <a:solidFill>
                                <a:schemeClr val="bg2">
                                  <a:lumMod val="75000"/>
                                </a:schemeClr>
                              </a:solidFill>
                              <a:latin typeface="Cambria Math" panose="02040503050406030204" pitchFamily="18" charset="0"/>
                            </a:rPr>
                            <m:t>d</m:t>
                          </m:r>
                        </m:e>
                        <m:e>
                          <m:r>
                            <m:rPr>
                              <m:sty m:val="p"/>
                            </m:rPr>
                            <a:rPr lang="zh-CN" altLang="en-US" sz="2400" i="0">
                              <a:solidFill>
                                <a:schemeClr val="bg2">
                                  <a:lumMod val="75000"/>
                                </a:schemeClr>
                              </a:solidFill>
                              <a:latin typeface="Cambria Math" panose="02040503050406030204" pitchFamily="18" charset="0"/>
                            </a:rPr>
                            <m:t>Λ</m:t>
                          </m:r>
                        </m:e>
                      </m:d>
                      <m:r>
                        <a:rPr lang="zh-CN" altLang="en-US" sz="2400" i="0">
                          <a:solidFill>
                            <a:schemeClr val="bg2">
                              <a:lumMod val="75000"/>
                            </a:schemeClr>
                          </a:solidFill>
                          <a:latin typeface="Cambria Math" panose="02040503050406030204" pitchFamily="18" charset="0"/>
                        </a:rPr>
                        <m:t>∝</m:t>
                      </m:r>
                      <m:f>
                        <m:fPr>
                          <m:ctrlPr>
                            <a:rPr lang="zh-CN" altLang="en-US" sz="2400" i="1">
                              <a:solidFill>
                                <a:schemeClr val="bg2">
                                  <a:lumMod val="75000"/>
                                </a:schemeClr>
                              </a:solidFill>
                              <a:latin typeface="Cambria Math" panose="02040503050406030204" pitchFamily="18" charset="0"/>
                            </a:rPr>
                          </m:ctrlPr>
                        </m:fPr>
                        <m:num>
                          <m:nary>
                            <m:naryPr>
                              <m:chr m:val="∏"/>
                              <m:limLoc m:val="undOvr"/>
                              <m:ctrlPr>
                                <a:rPr lang="zh-CN" altLang="en-US" sz="2400" i="1">
                                  <a:solidFill>
                                    <a:schemeClr val="bg2">
                                      <a:lumMod val="75000"/>
                                    </a:schemeClr>
                                  </a:solidFill>
                                  <a:latin typeface="Cambria Math" panose="02040503050406030204" pitchFamily="18" charset="0"/>
                                </a:rPr>
                              </m:ctrlPr>
                            </m:naryPr>
                            <m:sub>
                              <m:r>
                                <m:rPr>
                                  <m:sty m:val="p"/>
                                </m:rPr>
                                <a:rPr lang="zh-CN" altLang="en-US" sz="2400" i="0">
                                  <a:solidFill>
                                    <a:schemeClr val="bg2">
                                      <a:lumMod val="75000"/>
                                    </a:schemeClr>
                                  </a:solidFill>
                                  <a:latin typeface="Cambria Math" panose="02040503050406030204" pitchFamily="18" charset="0"/>
                                </a:rPr>
                                <m:t>i</m:t>
                              </m:r>
                            </m:sub>
                            <m:sup>
                              <m:r>
                                <m:rPr>
                                  <m:sty m:val="p"/>
                                </m:rPr>
                                <a:rPr lang="zh-CN" altLang="en-US" sz="2400" i="0">
                                  <a:solidFill>
                                    <a:schemeClr val="bg2">
                                      <a:lumMod val="75000"/>
                                    </a:schemeClr>
                                  </a:solidFill>
                                  <a:latin typeface="Cambria Math" panose="02040503050406030204" pitchFamily="18" charset="0"/>
                                </a:rPr>
                                <m:t>N</m:t>
                              </m:r>
                            </m:sup>
                            <m:e>
                              <m:nary>
                                <m:naryPr>
                                  <m:subHide m:val="on"/>
                                  <m:supHide m:val="on"/>
                                  <m:ctrlPr>
                                    <a:rPr lang="zh-CN" altLang="en-US" sz="2400" i="1">
                                      <a:solidFill>
                                        <a:schemeClr val="bg2">
                                          <a:lumMod val="75000"/>
                                        </a:schemeClr>
                                      </a:solidFill>
                                      <a:latin typeface="Cambria Math" panose="02040503050406030204" pitchFamily="18" charset="0"/>
                                    </a:rPr>
                                  </m:ctrlPr>
                                </m:naryPr>
                                <m:sub/>
                                <m:sup/>
                                <m:e>
                                  <m:r>
                                    <m:rPr>
                                      <m:sty m:val="p"/>
                                    </m:rPr>
                                    <a:rPr lang="zh-CN" altLang="en-US" sz="2400" i="0">
                                      <a:solidFill>
                                        <a:schemeClr val="bg2">
                                          <a:lumMod val="75000"/>
                                        </a:schemeClr>
                                      </a:solidFill>
                                      <a:latin typeface="Cambria Math" panose="02040503050406030204" pitchFamily="18" charset="0"/>
                                    </a:rPr>
                                    <m:t>d</m:t>
                                  </m:r>
                                  <m:sSub>
                                    <m:sSubPr>
                                      <m:ctrlPr>
                                        <a:rPr lang="zh-CN" altLang="en-US" sz="2400" i="1">
                                          <a:solidFill>
                                            <a:schemeClr val="bg2">
                                              <a:lumMod val="75000"/>
                                            </a:schemeClr>
                                          </a:solidFill>
                                          <a:latin typeface="Cambria Math" panose="02040503050406030204" pitchFamily="18" charset="0"/>
                                        </a:rPr>
                                      </m:ctrlPr>
                                    </m:sSubPr>
                                    <m:e>
                                      <m:r>
                                        <m:rPr>
                                          <m:sty m:val="p"/>
                                        </m:rPr>
                                        <a:rPr lang="zh-CN" altLang="en-US" sz="2400" i="0">
                                          <a:solidFill>
                                            <a:schemeClr val="bg2">
                                              <a:lumMod val="75000"/>
                                            </a:schemeClr>
                                          </a:solidFill>
                                          <a:latin typeface="Cambria Math" panose="02040503050406030204" pitchFamily="18" charset="0"/>
                                        </a:rPr>
                                        <m:t>θ</m:t>
                                      </m:r>
                                    </m:e>
                                    <m:sub>
                                      <m:r>
                                        <m:rPr>
                                          <m:sty m:val="p"/>
                                        </m:rPr>
                                        <a:rPr lang="zh-CN" altLang="en-US" sz="2400" i="0">
                                          <a:solidFill>
                                            <a:schemeClr val="bg2">
                                              <a:lumMod val="75000"/>
                                            </a:schemeClr>
                                          </a:solidFill>
                                          <a:latin typeface="Cambria Math" panose="02040503050406030204" pitchFamily="18" charset="0"/>
                                        </a:rPr>
                                        <m:t>i</m:t>
                                      </m:r>
                                    </m:sub>
                                  </m:sSub>
                                  <m:r>
                                    <a:rPr lang="zh-CN" altLang="en-US" sz="2400" i="0">
                                      <a:solidFill>
                                        <a:schemeClr val="bg2">
                                          <a:lumMod val="75000"/>
                                        </a:schemeClr>
                                      </a:solidFill>
                                      <a:latin typeface="Cambria Math" panose="02040503050406030204" pitchFamily="18" charset="0"/>
                                    </a:rPr>
                                    <m:t>ℒ</m:t>
                                  </m:r>
                                  <m:d>
                                    <m:dPr>
                                      <m:ctrlPr>
                                        <a:rPr lang="zh-CN" altLang="en-US" sz="2400" i="1">
                                          <a:solidFill>
                                            <a:schemeClr val="bg2">
                                              <a:lumMod val="75000"/>
                                            </a:schemeClr>
                                          </a:solidFill>
                                          <a:latin typeface="Cambria Math" panose="02040503050406030204" pitchFamily="18" charset="0"/>
                                        </a:rPr>
                                      </m:ctrlPr>
                                    </m:dPr>
                                    <m:e>
                                      <m:sSub>
                                        <m:sSubPr>
                                          <m:ctrlPr>
                                            <a:rPr lang="zh-CN" altLang="en-US" sz="2400" i="1">
                                              <a:solidFill>
                                                <a:schemeClr val="bg2">
                                                  <a:lumMod val="75000"/>
                                                </a:schemeClr>
                                              </a:solidFill>
                                              <a:latin typeface="Cambria Math" panose="02040503050406030204" pitchFamily="18" charset="0"/>
                                            </a:rPr>
                                          </m:ctrlPr>
                                        </m:sSubPr>
                                        <m:e>
                                          <m:r>
                                            <m:rPr>
                                              <m:sty m:val="p"/>
                                            </m:rPr>
                                            <a:rPr lang="zh-CN" altLang="en-US" sz="2400" i="0">
                                              <a:solidFill>
                                                <a:schemeClr val="bg2">
                                                  <a:lumMod val="75000"/>
                                                </a:schemeClr>
                                              </a:solidFill>
                                              <a:latin typeface="Cambria Math" panose="02040503050406030204" pitchFamily="18" charset="0"/>
                                            </a:rPr>
                                            <m:t>d</m:t>
                                          </m:r>
                                        </m:e>
                                        <m:sub>
                                          <m:r>
                                            <m:rPr>
                                              <m:sty m:val="p"/>
                                            </m:rPr>
                                            <a:rPr lang="zh-CN" altLang="en-US" sz="2400" i="0">
                                              <a:solidFill>
                                                <a:schemeClr val="bg2">
                                                  <a:lumMod val="75000"/>
                                                </a:schemeClr>
                                              </a:solidFill>
                                              <a:latin typeface="Cambria Math" panose="02040503050406030204" pitchFamily="18" charset="0"/>
                                            </a:rPr>
                                            <m:t>i</m:t>
                                          </m:r>
                                        </m:sub>
                                      </m:sSub>
                                    </m:e>
                                    <m:e>
                                      <m:sSub>
                                        <m:sSubPr>
                                          <m:ctrlPr>
                                            <a:rPr lang="zh-CN" altLang="en-US" sz="2400" i="1">
                                              <a:solidFill>
                                                <a:schemeClr val="bg2">
                                                  <a:lumMod val="75000"/>
                                                </a:schemeClr>
                                              </a:solidFill>
                                              <a:latin typeface="Cambria Math" panose="02040503050406030204" pitchFamily="18" charset="0"/>
                                            </a:rPr>
                                          </m:ctrlPr>
                                        </m:sSubPr>
                                        <m:e>
                                          <m:r>
                                            <m:rPr>
                                              <m:sty m:val="p"/>
                                            </m:rPr>
                                            <a:rPr lang="zh-CN" altLang="en-US" sz="2400" i="0">
                                              <a:solidFill>
                                                <a:schemeClr val="bg2">
                                                  <a:lumMod val="75000"/>
                                                </a:schemeClr>
                                              </a:solidFill>
                                              <a:latin typeface="Cambria Math" panose="02040503050406030204" pitchFamily="18" charset="0"/>
                                            </a:rPr>
                                            <m:t>θ</m:t>
                                          </m:r>
                                        </m:e>
                                        <m:sub>
                                          <m:r>
                                            <m:rPr>
                                              <m:sty m:val="p"/>
                                            </m:rPr>
                                            <a:rPr lang="zh-CN" altLang="en-US" sz="2400" i="0">
                                              <a:solidFill>
                                                <a:schemeClr val="bg2">
                                                  <a:lumMod val="75000"/>
                                                </a:schemeClr>
                                              </a:solidFill>
                                              <a:latin typeface="Cambria Math" panose="02040503050406030204" pitchFamily="18" charset="0"/>
                                            </a:rPr>
                                            <m:t>i</m:t>
                                          </m:r>
                                        </m:sub>
                                      </m:sSub>
                                    </m:e>
                                  </m:d>
                                  <m:r>
                                    <m:rPr>
                                      <m:sty m:val="p"/>
                                    </m:rPr>
                                    <a:rPr lang="zh-CN" altLang="en-US" sz="2400" i="0">
                                      <a:solidFill>
                                        <a:schemeClr val="bg2">
                                          <a:lumMod val="75000"/>
                                        </a:schemeClr>
                                      </a:solidFill>
                                      <a:latin typeface="Cambria Math" panose="02040503050406030204" pitchFamily="18" charset="0"/>
                                    </a:rPr>
                                    <m:t>p</m:t>
                                  </m:r>
                                  <m:d>
                                    <m:dPr>
                                      <m:ctrlPr>
                                        <a:rPr lang="zh-CN" altLang="en-US" sz="2400" i="1">
                                          <a:solidFill>
                                            <a:schemeClr val="bg2">
                                              <a:lumMod val="75000"/>
                                            </a:schemeClr>
                                          </a:solidFill>
                                          <a:latin typeface="Cambria Math" panose="02040503050406030204" pitchFamily="18" charset="0"/>
                                        </a:rPr>
                                      </m:ctrlPr>
                                    </m:dPr>
                                    <m:e>
                                      <m:sSub>
                                        <m:sSubPr>
                                          <m:ctrlPr>
                                            <a:rPr lang="zh-CN" altLang="en-US" sz="2400" i="1">
                                              <a:solidFill>
                                                <a:schemeClr val="bg2">
                                                  <a:lumMod val="75000"/>
                                                </a:schemeClr>
                                              </a:solidFill>
                                              <a:latin typeface="Cambria Math" panose="02040503050406030204" pitchFamily="18" charset="0"/>
                                            </a:rPr>
                                          </m:ctrlPr>
                                        </m:sSubPr>
                                        <m:e>
                                          <m:r>
                                            <m:rPr>
                                              <m:sty m:val="p"/>
                                            </m:rPr>
                                            <a:rPr lang="zh-CN" altLang="en-US" sz="2400" i="0">
                                              <a:solidFill>
                                                <a:schemeClr val="bg2">
                                                  <a:lumMod val="75000"/>
                                                </a:schemeClr>
                                              </a:solidFill>
                                              <a:latin typeface="Cambria Math" panose="02040503050406030204" pitchFamily="18" charset="0"/>
                                            </a:rPr>
                                            <m:t>θ</m:t>
                                          </m:r>
                                        </m:e>
                                        <m:sub>
                                          <m:r>
                                            <m:rPr>
                                              <m:sty m:val="p"/>
                                            </m:rPr>
                                            <a:rPr lang="zh-CN" altLang="en-US" sz="2400" i="0">
                                              <a:solidFill>
                                                <a:schemeClr val="bg2">
                                                  <a:lumMod val="75000"/>
                                                </a:schemeClr>
                                              </a:solidFill>
                                              <a:latin typeface="Cambria Math" panose="02040503050406030204" pitchFamily="18" charset="0"/>
                                            </a:rPr>
                                            <m:t>i</m:t>
                                          </m:r>
                                        </m:sub>
                                      </m:sSub>
                                    </m:e>
                                    <m:e>
                                      <m:r>
                                        <m:rPr>
                                          <m:sty m:val="p"/>
                                        </m:rPr>
                                        <a:rPr lang="zh-CN" altLang="en-US" sz="2400" i="0">
                                          <a:solidFill>
                                            <a:schemeClr val="bg2">
                                              <a:lumMod val="75000"/>
                                            </a:schemeClr>
                                          </a:solidFill>
                                          <a:latin typeface="Cambria Math" panose="02040503050406030204" pitchFamily="18" charset="0"/>
                                        </a:rPr>
                                        <m:t>Λ</m:t>
                                      </m:r>
                                    </m:e>
                                  </m:d>
                                </m:e>
                              </m:nary>
                            </m:e>
                          </m:nary>
                        </m:num>
                        <m:den>
                          <m:sSup>
                            <m:sSupPr>
                              <m:ctrlPr>
                                <a:rPr lang="zh-CN" altLang="en-US" sz="2400" i="1">
                                  <a:solidFill>
                                    <a:schemeClr val="bg2">
                                      <a:lumMod val="75000"/>
                                    </a:schemeClr>
                                  </a:solidFill>
                                  <a:latin typeface="Cambria Math" panose="02040503050406030204" pitchFamily="18" charset="0"/>
                                </a:rPr>
                              </m:ctrlPr>
                            </m:sSupPr>
                            <m:e>
                              <m:sSub>
                                <m:sSubPr>
                                  <m:ctrlPr>
                                    <a:rPr lang="zh-CN" altLang="en-US" sz="2400" i="1">
                                      <a:solidFill>
                                        <a:schemeClr val="bg2">
                                          <a:lumMod val="75000"/>
                                        </a:schemeClr>
                                      </a:solidFill>
                                      <a:latin typeface="Cambria Math" panose="02040503050406030204" pitchFamily="18" charset="0"/>
                                    </a:rPr>
                                  </m:ctrlPr>
                                </m:sSubPr>
                                <m:e>
                                  <m:r>
                                    <a:rPr lang="zh-CN" altLang="en-US" sz="2400" i="1">
                                      <a:solidFill>
                                        <a:schemeClr val="bg2">
                                          <a:lumMod val="75000"/>
                                        </a:schemeClr>
                                      </a:solidFill>
                                      <a:latin typeface="Cambria Math" panose="02040503050406030204" pitchFamily="18" charset="0"/>
                                    </a:rPr>
                                    <m:t>𝑝</m:t>
                                  </m:r>
                                </m:e>
                                <m:sub>
                                  <m:r>
                                    <a:rPr lang="zh-CN" altLang="en-US" sz="2400" i="1">
                                      <a:solidFill>
                                        <a:schemeClr val="bg2">
                                          <a:lumMod val="75000"/>
                                        </a:schemeClr>
                                      </a:solidFill>
                                      <a:latin typeface="Cambria Math" panose="02040503050406030204" pitchFamily="18" charset="0"/>
                                    </a:rPr>
                                    <m:t>𝑑𝑒𝑡</m:t>
                                  </m:r>
                                </m:sub>
                              </m:sSub>
                              <m:d>
                                <m:dPr>
                                  <m:ctrlPr>
                                    <a:rPr lang="zh-CN" altLang="en-US" sz="2400" i="1">
                                      <a:solidFill>
                                        <a:schemeClr val="bg2">
                                          <a:lumMod val="75000"/>
                                        </a:schemeClr>
                                      </a:solidFill>
                                      <a:latin typeface="Cambria Math" panose="02040503050406030204" pitchFamily="18" charset="0"/>
                                    </a:rPr>
                                  </m:ctrlPr>
                                </m:dPr>
                                <m:e>
                                  <m:r>
                                    <m:rPr>
                                      <m:sty m:val="p"/>
                                    </m:rPr>
                                    <a:rPr lang="zh-CN" altLang="en-US" sz="2400" i="0">
                                      <a:solidFill>
                                        <a:schemeClr val="bg2">
                                          <a:lumMod val="75000"/>
                                        </a:schemeClr>
                                      </a:solidFill>
                                      <a:latin typeface="Cambria Math" panose="02040503050406030204" pitchFamily="18" charset="0"/>
                                    </a:rPr>
                                    <m:t>Λ</m:t>
                                  </m:r>
                                </m:e>
                              </m:d>
                            </m:e>
                            <m:sup>
                              <m:r>
                                <m:rPr>
                                  <m:sty m:val="p"/>
                                </m:rPr>
                                <a:rPr lang="zh-CN" altLang="en-US" sz="2400" i="0">
                                  <a:solidFill>
                                    <a:schemeClr val="bg2">
                                      <a:lumMod val="75000"/>
                                    </a:schemeClr>
                                  </a:solidFill>
                                  <a:latin typeface="Cambria Math" panose="02040503050406030204" pitchFamily="18" charset="0"/>
                                </a:rPr>
                                <m:t>N</m:t>
                              </m:r>
                            </m:sup>
                          </m:sSup>
                        </m:den>
                      </m:f>
                    </m:oMath>
                  </m:oMathPara>
                </a14:m>
                <a:endParaRPr lang="zh-CN" altLang="en-US" dirty="0"/>
              </a:p>
            </p:txBody>
          </p:sp>
        </mc:Choice>
        <mc:Fallback xmlns="">
          <p:sp>
            <p:nvSpPr>
              <p:cNvPr id="3" name="文本框 2">
                <a:extLst>
                  <a:ext uri="{FF2B5EF4-FFF2-40B4-BE49-F238E27FC236}">
                    <a16:creationId xmlns:a16="http://schemas.microsoft.com/office/drawing/2014/main" id="{6162F905-CCFD-6B3A-B1C7-5AB67677EE38}"/>
                  </a:ext>
                </a:extLst>
              </p:cNvPr>
              <p:cNvSpPr txBox="1">
                <a:spLocks noRot="1" noChangeAspect="1" noMove="1" noResize="1" noEditPoints="1" noAdjustHandles="1" noChangeArrowheads="1" noChangeShapeType="1" noTextEdit="1"/>
              </p:cNvSpPr>
              <p:nvPr/>
            </p:nvSpPr>
            <p:spPr>
              <a:xfrm>
                <a:off x="1056164" y="5726280"/>
                <a:ext cx="9884737" cy="9470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B57803A-F259-1FD5-5283-2150E41A2EE0}"/>
                  </a:ext>
                </a:extLst>
              </p:cNvPr>
              <p:cNvSpPr txBox="1"/>
              <p:nvPr/>
            </p:nvSpPr>
            <p:spPr>
              <a:xfrm>
                <a:off x="2825603" y="1038624"/>
                <a:ext cx="6097772"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3600" i="1" smtClean="0">
                          <a:solidFill>
                            <a:schemeClr val="bg1"/>
                          </a:solidFill>
                          <a:latin typeface="Cambria Math" panose="02040503050406030204" pitchFamily="18" charset="0"/>
                        </a:rPr>
                        <m:t>𝑝</m:t>
                      </m:r>
                      <m:d>
                        <m:dPr>
                          <m:ctrlPr>
                            <a:rPr lang="zh-CN" altLang="en-US" sz="3600" i="1" smtClean="0">
                              <a:solidFill>
                                <a:schemeClr val="bg1"/>
                              </a:solidFill>
                              <a:latin typeface="Cambria Math" panose="02040503050406030204" pitchFamily="18" charset="0"/>
                            </a:rPr>
                          </m:ctrlPr>
                        </m:dPr>
                        <m:e>
                          <m:r>
                            <m:rPr>
                              <m:sty m:val="p"/>
                            </m:rPr>
                            <a:rPr lang="zh-CN" altLang="en-US" sz="3600" i="0">
                              <a:solidFill>
                                <a:schemeClr val="bg1"/>
                              </a:solidFill>
                              <a:latin typeface="Cambria Math" panose="02040503050406030204" pitchFamily="18" charset="0"/>
                            </a:rPr>
                            <m:t>θ</m:t>
                          </m:r>
                        </m:e>
                        <m:e>
                          <m:r>
                            <a:rPr lang="zh-CN" altLang="en-US" sz="3600" i="1">
                              <a:solidFill>
                                <a:schemeClr val="bg1"/>
                              </a:solidFill>
                              <a:latin typeface="Cambria Math" panose="02040503050406030204" pitchFamily="18" charset="0"/>
                            </a:rPr>
                            <m:t>𝑑</m:t>
                          </m:r>
                        </m:e>
                      </m:d>
                      <m:r>
                        <a:rPr lang="zh-CN" altLang="en-US" sz="3600" i="0">
                          <a:solidFill>
                            <a:schemeClr val="bg1"/>
                          </a:solidFill>
                          <a:latin typeface="Cambria Math" panose="02040503050406030204" pitchFamily="18" charset="0"/>
                        </a:rPr>
                        <m:t>∝</m:t>
                      </m:r>
                      <m:r>
                        <a:rPr lang="zh-CN" altLang="en-US" sz="3600" i="0">
                          <a:solidFill>
                            <a:schemeClr val="bg1"/>
                          </a:solidFill>
                          <a:latin typeface="Cambria Math" panose="02040503050406030204" pitchFamily="18" charset="0"/>
                        </a:rPr>
                        <m:t>ℒ</m:t>
                      </m:r>
                      <m:d>
                        <m:dPr>
                          <m:ctrlPr>
                            <a:rPr lang="zh-CN" altLang="en-US" sz="3600" i="1">
                              <a:solidFill>
                                <a:schemeClr val="bg1"/>
                              </a:solidFill>
                              <a:latin typeface="Cambria Math" panose="02040503050406030204" pitchFamily="18" charset="0"/>
                            </a:rPr>
                          </m:ctrlPr>
                        </m:dPr>
                        <m:e>
                          <m:r>
                            <a:rPr lang="zh-CN" altLang="en-US" sz="3600" i="1">
                              <a:solidFill>
                                <a:schemeClr val="bg1"/>
                              </a:solidFill>
                              <a:latin typeface="Cambria Math" panose="02040503050406030204" pitchFamily="18" charset="0"/>
                            </a:rPr>
                            <m:t>𝑑</m:t>
                          </m:r>
                        </m:e>
                        <m:e>
                          <m:r>
                            <m:rPr>
                              <m:sty m:val="p"/>
                            </m:rPr>
                            <a:rPr lang="zh-CN" altLang="en-US" sz="3600" i="0">
                              <a:solidFill>
                                <a:schemeClr val="bg1"/>
                              </a:solidFill>
                              <a:latin typeface="Cambria Math" panose="02040503050406030204" pitchFamily="18" charset="0"/>
                            </a:rPr>
                            <m:t>θ</m:t>
                          </m:r>
                        </m:e>
                      </m:d>
                      <m:r>
                        <m:rPr>
                          <m:sty m:val="p"/>
                        </m:rPr>
                        <a:rPr lang="zh-CN" altLang="en-US" sz="3600" i="0">
                          <a:solidFill>
                            <a:schemeClr val="bg1"/>
                          </a:solidFill>
                          <a:latin typeface="Cambria Math" panose="02040503050406030204" pitchFamily="18" charset="0"/>
                        </a:rPr>
                        <m:t>π</m:t>
                      </m:r>
                      <m:d>
                        <m:dPr>
                          <m:ctrlPr>
                            <a:rPr lang="zh-CN" altLang="en-US" sz="3600" i="1">
                              <a:solidFill>
                                <a:schemeClr val="bg1"/>
                              </a:solidFill>
                              <a:latin typeface="Cambria Math" panose="02040503050406030204" pitchFamily="18" charset="0"/>
                            </a:rPr>
                          </m:ctrlPr>
                        </m:dPr>
                        <m:e>
                          <m:r>
                            <m:rPr>
                              <m:sty m:val="p"/>
                            </m:rPr>
                            <a:rPr lang="zh-CN" altLang="en-US" sz="3600" i="0">
                              <a:solidFill>
                                <a:schemeClr val="bg1"/>
                              </a:solidFill>
                              <a:latin typeface="Cambria Math" panose="02040503050406030204" pitchFamily="18" charset="0"/>
                            </a:rPr>
                            <m:t>θ</m:t>
                          </m:r>
                        </m:e>
                      </m:d>
                    </m:oMath>
                  </m:oMathPara>
                </a14:m>
                <a:endParaRPr lang="zh-CN" altLang="en-US" dirty="0"/>
              </a:p>
            </p:txBody>
          </p:sp>
        </mc:Choice>
        <mc:Fallback xmlns="">
          <p:sp>
            <p:nvSpPr>
              <p:cNvPr id="5" name="文本框 4">
                <a:extLst>
                  <a:ext uri="{FF2B5EF4-FFF2-40B4-BE49-F238E27FC236}">
                    <a16:creationId xmlns:a16="http://schemas.microsoft.com/office/drawing/2014/main" id="{BB57803A-F259-1FD5-5283-2150E41A2EE0}"/>
                  </a:ext>
                </a:extLst>
              </p:cNvPr>
              <p:cNvSpPr txBox="1">
                <a:spLocks noRot="1" noChangeAspect="1" noMove="1" noResize="1" noEditPoints="1" noAdjustHandles="1" noChangeArrowheads="1" noChangeShapeType="1" noTextEdit="1"/>
              </p:cNvSpPr>
              <p:nvPr/>
            </p:nvSpPr>
            <p:spPr>
              <a:xfrm>
                <a:off x="2825603" y="1038624"/>
                <a:ext cx="6097772" cy="64633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33DF7D9-90BF-161A-9F16-7283247B3D28}"/>
                  </a:ext>
                </a:extLst>
              </p:cNvPr>
              <p:cNvSpPr txBox="1"/>
              <p:nvPr/>
            </p:nvSpPr>
            <p:spPr>
              <a:xfrm>
                <a:off x="3009894" y="3429000"/>
                <a:ext cx="619346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3600" i="1" smtClean="0">
                          <a:solidFill>
                            <a:schemeClr val="bg1"/>
                          </a:solidFill>
                          <a:latin typeface="Cambria Math" panose="02040503050406030204" pitchFamily="18" charset="0"/>
                        </a:rPr>
                        <m:t>𝑝</m:t>
                      </m:r>
                      <m:d>
                        <m:dPr>
                          <m:ctrlPr>
                            <a:rPr lang="zh-CN" altLang="en-US" sz="3600" i="1">
                              <a:solidFill>
                                <a:schemeClr val="bg1"/>
                              </a:solidFill>
                              <a:latin typeface="Cambria Math" panose="02040503050406030204" pitchFamily="18" charset="0"/>
                            </a:rPr>
                          </m:ctrlPr>
                        </m:dPr>
                        <m:e>
                          <m:r>
                            <m:rPr>
                              <m:sty m:val="p"/>
                            </m:rPr>
                            <a:rPr lang="zh-CN" altLang="en-US" sz="3600" i="0">
                              <a:solidFill>
                                <a:schemeClr val="bg1"/>
                              </a:solidFill>
                              <a:latin typeface="Cambria Math" panose="02040503050406030204" pitchFamily="18" charset="0"/>
                            </a:rPr>
                            <m:t>Λ</m:t>
                          </m:r>
                        </m:e>
                        <m:e>
                          <m:r>
                            <m:rPr>
                              <m:sty m:val="p"/>
                            </m:rPr>
                            <a:rPr lang="zh-CN" altLang="en-US" sz="3600" i="0">
                              <a:solidFill>
                                <a:schemeClr val="bg1"/>
                              </a:solidFill>
                              <a:latin typeface="Cambria Math" panose="02040503050406030204" pitchFamily="18" charset="0"/>
                            </a:rPr>
                            <m:t>θ</m:t>
                          </m:r>
                        </m:e>
                      </m:d>
                      <m:r>
                        <a:rPr lang="zh-CN" altLang="en-US" sz="3600" i="0">
                          <a:solidFill>
                            <a:schemeClr val="bg1"/>
                          </a:solidFill>
                          <a:latin typeface="Cambria Math" panose="02040503050406030204" pitchFamily="18" charset="0"/>
                        </a:rPr>
                        <m:t>∝</m:t>
                      </m:r>
                      <m:r>
                        <a:rPr lang="zh-CN" altLang="en-US" sz="3600" i="0">
                          <a:solidFill>
                            <a:schemeClr val="bg1"/>
                          </a:solidFill>
                          <a:latin typeface="Cambria Math" panose="02040503050406030204" pitchFamily="18" charset="0"/>
                        </a:rPr>
                        <m:t>ℒ</m:t>
                      </m:r>
                      <m:d>
                        <m:dPr>
                          <m:ctrlPr>
                            <a:rPr lang="zh-CN" altLang="en-US" sz="3600" i="1">
                              <a:solidFill>
                                <a:schemeClr val="bg1"/>
                              </a:solidFill>
                              <a:latin typeface="Cambria Math" panose="02040503050406030204" pitchFamily="18" charset="0"/>
                            </a:rPr>
                          </m:ctrlPr>
                        </m:dPr>
                        <m:e>
                          <m:r>
                            <m:rPr>
                              <m:sty m:val="p"/>
                            </m:rPr>
                            <a:rPr lang="zh-CN" altLang="en-US" sz="3600" i="0">
                              <a:solidFill>
                                <a:schemeClr val="bg1"/>
                              </a:solidFill>
                              <a:latin typeface="Cambria Math" panose="02040503050406030204" pitchFamily="18" charset="0"/>
                            </a:rPr>
                            <m:t>θ</m:t>
                          </m:r>
                        </m:e>
                        <m:e>
                          <m:r>
                            <m:rPr>
                              <m:sty m:val="p"/>
                            </m:rPr>
                            <a:rPr lang="zh-CN" altLang="en-US" sz="3600" i="0">
                              <a:solidFill>
                                <a:schemeClr val="bg1"/>
                              </a:solidFill>
                              <a:latin typeface="Cambria Math" panose="02040503050406030204" pitchFamily="18" charset="0"/>
                            </a:rPr>
                            <m:t>Λ</m:t>
                          </m:r>
                        </m:e>
                      </m:d>
                      <m:r>
                        <m:rPr>
                          <m:sty m:val="p"/>
                        </m:rPr>
                        <a:rPr lang="zh-CN" altLang="en-US" sz="3600" i="0">
                          <a:solidFill>
                            <a:schemeClr val="bg1"/>
                          </a:solidFill>
                          <a:latin typeface="Cambria Math" panose="02040503050406030204" pitchFamily="18" charset="0"/>
                        </a:rPr>
                        <m:t>π</m:t>
                      </m:r>
                      <m:d>
                        <m:dPr>
                          <m:ctrlPr>
                            <a:rPr lang="zh-CN" altLang="en-US" sz="3600" i="1">
                              <a:solidFill>
                                <a:schemeClr val="bg1"/>
                              </a:solidFill>
                              <a:latin typeface="Cambria Math" panose="02040503050406030204" pitchFamily="18" charset="0"/>
                            </a:rPr>
                          </m:ctrlPr>
                        </m:dPr>
                        <m:e>
                          <m:r>
                            <m:rPr>
                              <m:sty m:val="p"/>
                            </m:rPr>
                            <a:rPr lang="zh-CN" altLang="en-US" sz="3600" i="0">
                              <a:solidFill>
                                <a:schemeClr val="bg1"/>
                              </a:solidFill>
                              <a:latin typeface="Cambria Math" panose="02040503050406030204" pitchFamily="18" charset="0"/>
                            </a:rPr>
                            <m:t>Λ</m:t>
                          </m:r>
                        </m:e>
                      </m:d>
                    </m:oMath>
                  </m:oMathPara>
                </a14:m>
                <a:endParaRPr lang="zh-CN" altLang="en-US" sz="3600" dirty="0">
                  <a:solidFill>
                    <a:schemeClr val="bg1"/>
                  </a:solidFill>
                </a:endParaRPr>
              </a:p>
            </p:txBody>
          </p:sp>
        </mc:Choice>
        <mc:Fallback xmlns="">
          <p:sp>
            <p:nvSpPr>
              <p:cNvPr id="7" name="文本框 6">
                <a:extLst>
                  <a:ext uri="{FF2B5EF4-FFF2-40B4-BE49-F238E27FC236}">
                    <a16:creationId xmlns:a16="http://schemas.microsoft.com/office/drawing/2014/main" id="{B33DF7D9-90BF-161A-9F16-7283247B3D28}"/>
                  </a:ext>
                </a:extLst>
              </p:cNvPr>
              <p:cNvSpPr txBox="1">
                <a:spLocks noRot="1" noChangeAspect="1" noMove="1" noResize="1" noEditPoints="1" noAdjustHandles="1" noChangeArrowheads="1" noChangeShapeType="1" noTextEdit="1"/>
              </p:cNvSpPr>
              <p:nvPr/>
            </p:nvSpPr>
            <p:spPr>
              <a:xfrm>
                <a:off x="3009894" y="3429000"/>
                <a:ext cx="6193464" cy="646331"/>
              </a:xfrm>
              <a:prstGeom prst="rect">
                <a:avLst/>
              </a:prstGeom>
              <a:blipFill>
                <a:blip r:embed="rId5"/>
                <a:stretch>
                  <a:fillRect/>
                </a:stretch>
              </a:blipFill>
            </p:spPr>
            <p:txBody>
              <a:bodyPr/>
              <a:lstStyle/>
              <a:p>
                <a:r>
                  <a:rPr lang="zh-CN" altLang="en-US">
                    <a:noFill/>
                  </a:rPr>
                  <a:t> </a:t>
                </a:r>
              </a:p>
            </p:txBody>
          </p:sp>
        </mc:Fallback>
      </mc:AlternateContent>
      <p:cxnSp>
        <p:nvCxnSpPr>
          <p:cNvPr id="8" name="连接符: 曲线 7">
            <a:extLst>
              <a:ext uri="{FF2B5EF4-FFF2-40B4-BE49-F238E27FC236}">
                <a16:creationId xmlns:a16="http://schemas.microsoft.com/office/drawing/2014/main" id="{F1A44A49-44EE-477C-59BB-724E74E0315D}"/>
              </a:ext>
            </a:extLst>
          </p:cNvPr>
          <p:cNvCxnSpPr>
            <a:cxnSpLocks/>
          </p:cNvCxnSpPr>
          <p:nvPr/>
        </p:nvCxnSpPr>
        <p:spPr>
          <a:xfrm flipV="1">
            <a:off x="5998532" y="1775333"/>
            <a:ext cx="455433" cy="360779"/>
          </a:xfrm>
          <a:prstGeom prst="curvedConnector3">
            <a:avLst>
              <a:gd name="adj1" fmla="val 5000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942E0773-170C-89BF-D68D-0F549BF09987}"/>
              </a:ext>
            </a:extLst>
          </p:cNvPr>
          <p:cNvSpPr txBox="1"/>
          <p:nvPr/>
        </p:nvSpPr>
        <p:spPr>
          <a:xfrm>
            <a:off x="4937880" y="4577640"/>
            <a:ext cx="3032170" cy="923330"/>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What individual parameters do we see (given the model?)</a:t>
            </a:r>
          </a:p>
        </p:txBody>
      </p:sp>
      <p:cxnSp>
        <p:nvCxnSpPr>
          <p:cNvPr id="14" name="连接符: 曲线 13">
            <a:extLst>
              <a:ext uri="{FF2B5EF4-FFF2-40B4-BE49-F238E27FC236}">
                <a16:creationId xmlns:a16="http://schemas.microsoft.com/office/drawing/2014/main" id="{C9D3CA97-36DE-1A8C-5ACB-1B56BF75C0C9}"/>
              </a:ext>
            </a:extLst>
          </p:cNvPr>
          <p:cNvCxnSpPr>
            <a:cxnSpLocks/>
          </p:cNvCxnSpPr>
          <p:nvPr/>
        </p:nvCxnSpPr>
        <p:spPr>
          <a:xfrm flipV="1">
            <a:off x="3333304" y="1728250"/>
            <a:ext cx="455433" cy="360779"/>
          </a:xfrm>
          <a:prstGeom prst="curvedConnector3">
            <a:avLst>
              <a:gd name="adj1" fmla="val 5000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FEDB0BA7-1A0E-212B-F30A-F674754674AF}"/>
              </a:ext>
            </a:extLst>
          </p:cNvPr>
          <p:cNvSpPr txBox="1"/>
          <p:nvPr/>
        </p:nvSpPr>
        <p:spPr>
          <a:xfrm>
            <a:off x="1056164" y="2132324"/>
            <a:ext cx="3032170" cy="646331"/>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What is the probability of the parameters?</a:t>
            </a:r>
          </a:p>
        </p:txBody>
      </p:sp>
      <p:sp>
        <p:nvSpPr>
          <p:cNvPr id="16" name="文本框 15">
            <a:extLst>
              <a:ext uri="{FF2B5EF4-FFF2-40B4-BE49-F238E27FC236}">
                <a16:creationId xmlns:a16="http://schemas.microsoft.com/office/drawing/2014/main" id="{DB5E9D29-3E66-46E9-3DE8-7497E8EEDF34}"/>
              </a:ext>
            </a:extLst>
          </p:cNvPr>
          <p:cNvSpPr txBox="1"/>
          <p:nvPr/>
        </p:nvSpPr>
        <p:spPr>
          <a:xfrm>
            <a:off x="8136514" y="2060275"/>
            <a:ext cx="3601837" cy="646331"/>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What do we know about the parameters? Not much : ( </a:t>
            </a:r>
          </a:p>
        </p:txBody>
      </p:sp>
      <p:cxnSp>
        <p:nvCxnSpPr>
          <p:cNvPr id="17" name="连接符: 曲线 16">
            <a:extLst>
              <a:ext uri="{FF2B5EF4-FFF2-40B4-BE49-F238E27FC236}">
                <a16:creationId xmlns:a16="http://schemas.microsoft.com/office/drawing/2014/main" id="{010320AF-D418-A2EB-F0BF-BF80587F13D2}"/>
              </a:ext>
            </a:extLst>
          </p:cNvPr>
          <p:cNvCxnSpPr>
            <a:cxnSpLocks/>
          </p:cNvCxnSpPr>
          <p:nvPr/>
        </p:nvCxnSpPr>
        <p:spPr>
          <a:xfrm rot="10800000">
            <a:off x="7199907" y="1684956"/>
            <a:ext cx="2166491" cy="270767"/>
          </a:xfrm>
          <a:prstGeom prst="curvedConnector3">
            <a:avLst>
              <a:gd name="adj1" fmla="val 5000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BD43B095-EA36-410F-7E75-A8F0B533DA0F}"/>
              </a:ext>
            </a:extLst>
          </p:cNvPr>
          <p:cNvSpPr txBox="1"/>
          <p:nvPr/>
        </p:nvSpPr>
        <p:spPr>
          <a:xfrm>
            <a:off x="1056164" y="4462372"/>
            <a:ext cx="3032170" cy="923330"/>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What is the probability of the hyper-parameters (model)?</a:t>
            </a:r>
          </a:p>
        </p:txBody>
      </p:sp>
      <p:sp>
        <p:nvSpPr>
          <p:cNvPr id="21" name="文本框 20">
            <a:extLst>
              <a:ext uri="{FF2B5EF4-FFF2-40B4-BE49-F238E27FC236}">
                <a16:creationId xmlns:a16="http://schemas.microsoft.com/office/drawing/2014/main" id="{237DE5E2-BC6F-A67C-77DE-CF1BC4D907C1}"/>
              </a:ext>
            </a:extLst>
          </p:cNvPr>
          <p:cNvSpPr txBox="1"/>
          <p:nvPr/>
        </p:nvSpPr>
        <p:spPr>
          <a:xfrm>
            <a:off x="4510804" y="2423998"/>
            <a:ext cx="3032170" cy="646331"/>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What strain do we see (given the parameters?)</a:t>
            </a:r>
          </a:p>
        </p:txBody>
      </p:sp>
      <p:sp>
        <p:nvSpPr>
          <p:cNvPr id="22" name="文本框 21">
            <a:extLst>
              <a:ext uri="{FF2B5EF4-FFF2-40B4-BE49-F238E27FC236}">
                <a16:creationId xmlns:a16="http://schemas.microsoft.com/office/drawing/2014/main" id="{F5F56FDC-C0BC-963A-5761-1EA788067C08}"/>
              </a:ext>
            </a:extLst>
          </p:cNvPr>
          <p:cNvSpPr txBox="1"/>
          <p:nvPr/>
        </p:nvSpPr>
        <p:spPr>
          <a:xfrm>
            <a:off x="8283152" y="4510339"/>
            <a:ext cx="3601837" cy="646331"/>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What do we know about the model? Not much again : ( </a:t>
            </a:r>
          </a:p>
        </p:txBody>
      </p:sp>
      <p:cxnSp>
        <p:nvCxnSpPr>
          <p:cNvPr id="23" name="连接符: 曲线 22">
            <a:extLst>
              <a:ext uri="{FF2B5EF4-FFF2-40B4-BE49-F238E27FC236}">
                <a16:creationId xmlns:a16="http://schemas.microsoft.com/office/drawing/2014/main" id="{52A2AE65-7B0B-2116-A360-33B4A2452428}"/>
              </a:ext>
            </a:extLst>
          </p:cNvPr>
          <p:cNvCxnSpPr>
            <a:cxnSpLocks/>
          </p:cNvCxnSpPr>
          <p:nvPr/>
        </p:nvCxnSpPr>
        <p:spPr>
          <a:xfrm rot="10800000">
            <a:off x="7399427" y="4075331"/>
            <a:ext cx="2310289" cy="362958"/>
          </a:xfrm>
          <a:prstGeom prst="curvedConnector3">
            <a:avLst>
              <a:gd name="adj1" fmla="val 5000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连接符: 曲线 23">
            <a:extLst>
              <a:ext uri="{FF2B5EF4-FFF2-40B4-BE49-F238E27FC236}">
                <a16:creationId xmlns:a16="http://schemas.microsoft.com/office/drawing/2014/main" id="{E4FBB3E8-4979-CC6D-61E8-C7C7FB2FB789}"/>
              </a:ext>
            </a:extLst>
          </p:cNvPr>
          <p:cNvCxnSpPr>
            <a:cxnSpLocks/>
          </p:cNvCxnSpPr>
          <p:nvPr/>
        </p:nvCxnSpPr>
        <p:spPr>
          <a:xfrm rot="5400000" flipH="1" flipV="1">
            <a:off x="5914064" y="4157040"/>
            <a:ext cx="509178" cy="419989"/>
          </a:xfrm>
          <a:prstGeom prst="curvedConnector3">
            <a:avLst>
              <a:gd name="adj1" fmla="val 5000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连接符: 曲线 24">
            <a:extLst>
              <a:ext uri="{FF2B5EF4-FFF2-40B4-BE49-F238E27FC236}">
                <a16:creationId xmlns:a16="http://schemas.microsoft.com/office/drawing/2014/main" id="{48B8507B-B30E-FD6B-AF9D-CCA806BA05D2}"/>
              </a:ext>
            </a:extLst>
          </p:cNvPr>
          <p:cNvCxnSpPr>
            <a:cxnSpLocks/>
          </p:cNvCxnSpPr>
          <p:nvPr/>
        </p:nvCxnSpPr>
        <p:spPr>
          <a:xfrm flipV="1">
            <a:off x="2916859" y="4112445"/>
            <a:ext cx="1171475" cy="349927"/>
          </a:xfrm>
          <a:prstGeom prst="curvedConnector3">
            <a:avLst>
              <a:gd name="adj1" fmla="val 5000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7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E12A8F-D562-19EE-CF6B-9E3DF485EAA8}"/>
              </a:ext>
            </a:extLst>
          </p:cNvPr>
          <p:cNvSpPr/>
          <p:nvPr/>
        </p:nvSpPr>
        <p:spPr>
          <a:xfrm>
            <a:off x="17714" y="0"/>
            <a:ext cx="12192000" cy="6858000"/>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6162F905-CCFD-6B3A-B1C7-5AB67677EE38}"/>
                  </a:ext>
                </a:extLst>
              </p:cNvPr>
              <p:cNvSpPr txBox="1"/>
              <p:nvPr/>
            </p:nvSpPr>
            <p:spPr>
              <a:xfrm>
                <a:off x="701751" y="5395039"/>
                <a:ext cx="6315738" cy="1591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i="1">
                          <a:solidFill>
                            <a:schemeClr val="bg1"/>
                          </a:solidFill>
                          <a:latin typeface="Cambria Math" panose="02040503050406030204" pitchFamily="18" charset="0"/>
                        </a:rPr>
                        <m:t>ℒ</m:t>
                      </m:r>
                      <m:d>
                        <m:dPr>
                          <m:ctrlPr>
                            <a:rPr lang="zh-CN" altLang="zh-CN" sz="2800" i="1">
                              <a:solidFill>
                                <a:schemeClr val="bg1"/>
                              </a:solidFill>
                              <a:latin typeface="Cambria Math" panose="02040503050406030204" pitchFamily="18" charset="0"/>
                            </a:rPr>
                          </m:ctrlPr>
                        </m:dPr>
                        <m:e>
                          <m:r>
                            <a:rPr lang="en-US" altLang="zh-CN" sz="2800" i="1">
                              <a:solidFill>
                                <a:schemeClr val="bg1"/>
                              </a:solidFill>
                              <a:latin typeface="Cambria Math" panose="02040503050406030204" pitchFamily="18" charset="0"/>
                            </a:rPr>
                            <m:t>𝑑</m:t>
                          </m:r>
                        </m:e>
                        <m:e>
                          <m:r>
                            <m:rPr>
                              <m:sty m:val="p"/>
                            </m:rPr>
                            <a:rPr lang="zh-CN" altLang="zh-CN" sz="2800" i="1">
                              <a:solidFill>
                                <a:schemeClr val="bg1"/>
                              </a:solidFill>
                              <a:latin typeface="Cambria Math" panose="02040503050406030204" pitchFamily="18" charset="0"/>
                            </a:rPr>
                            <m:t>Λ</m:t>
                          </m:r>
                        </m:e>
                      </m:d>
                      <m:r>
                        <a:rPr lang="zh-CN" altLang="zh-CN" sz="2800" i="1">
                          <a:solidFill>
                            <a:schemeClr val="bg1"/>
                          </a:solidFill>
                          <a:latin typeface="Cambria Math" panose="02040503050406030204" pitchFamily="18" charset="0"/>
                        </a:rPr>
                        <m:t>∝</m:t>
                      </m:r>
                      <m:f>
                        <m:fPr>
                          <m:ctrlPr>
                            <a:rPr lang="zh-CN" altLang="zh-CN" sz="2800" i="1">
                              <a:solidFill>
                                <a:schemeClr val="bg1"/>
                              </a:solidFill>
                              <a:latin typeface="Cambria Math" panose="02040503050406030204" pitchFamily="18" charset="0"/>
                            </a:rPr>
                          </m:ctrlPr>
                        </m:fPr>
                        <m:num>
                          <m:nary>
                            <m:naryPr>
                              <m:chr m:val="∏"/>
                              <m:limLoc m:val="undOvr"/>
                              <m:ctrlPr>
                                <a:rPr lang="zh-CN" altLang="zh-CN" sz="2800" i="1">
                                  <a:solidFill>
                                    <a:schemeClr val="bg1"/>
                                  </a:solidFill>
                                  <a:latin typeface="Cambria Math" panose="02040503050406030204" pitchFamily="18" charset="0"/>
                                </a:rPr>
                              </m:ctrlPr>
                            </m:naryPr>
                            <m:sub>
                              <m:r>
                                <a:rPr lang="en-US" altLang="zh-CN" sz="2800" i="1">
                                  <a:solidFill>
                                    <a:schemeClr val="bg1"/>
                                  </a:solidFill>
                                  <a:latin typeface="Cambria Math" panose="02040503050406030204" pitchFamily="18" charset="0"/>
                                </a:rPr>
                                <m:t>𝑖</m:t>
                              </m:r>
                            </m:sub>
                            <m:sup>
                              <m:r>
                                <a:rPr lang="en-US" altLang="zh-CN" sz="2800" i="1">
                                  <a:solidFill>
                                    <a:schemeClr val="bg1"/>
                                  </a:solidFill>
                                  <a:latin typeface="Cambria Math" panose="02040503050406030204" pitchFamily="18" charset="0"/>
                                </a:rPr>
                                <m:t>𝑁</m:t>
                              </m:r>
                            </m:sup>
                            <m:e>
                              <m:nary>
                                <m:naryPr>
                                  <m:chr m:val="∑"/>
                                  <m:limLoc m:val="undOvr"/>
                                  <m:supHide m:val="on"/>
                                  <m:ctrlPr>
                                    <a:rPr lang="zh-CN" altLang="zh-CN" sz="2800" i="1">
                                      <a:solidFill>
                                        <a:schemeClr val="bg1"/>
                                      </a:solidFill>
                                      <a:latin typeface="Cambria Math" panose="02040503050406030204" pitchFamily="18" charset="0"/>
                                    </a:rPr>
                                  </m:ctrlPr>
                                </m:naryPr>
                                <m:sub>
                                  <m:sSub>
                                    <m:sSubPr>
                                      <m:ctrlPr>
                                        <a:rPr lang="zh-CN" altLang="zh-CN" sz="2800" i="1">
                                          <a:solidFill>
                                            <a:schemeClr val="bg1"/>
                                          </a:solidFill>
                                          <a:latin typeface="Cambria Math" panose="02040503050406030204" pitchFamily="18" charset="0"/>
                                        </a:rPr>
                                      </m:ctrlPr>
                                    </m:sSubPr>
                                    <m:e>
                                      <m:r>
                                        <m:rPr>
                                          <m:sty m:val="p"/>
                                        </m:rPr>
                                        <a:rPr lang="en-US" altLang="zh-CN" sz="2800" i="1">
                                          <a:solidFill>
                                            <a:schemeClr val="bg1"/>
                                          </a:solidFill>
                                          <a:latin typeface="Cambria Math" panose="02040503050406030204" pitchFamily="18" charset="0"/>
                                        </a:rPr>
                                        <m:t>θ</m:t>
                                      </m:r>
                                    </m:e>
                                    <m:sub>
                                      <m:r>
                                        <a:rPr lang="en-US" altLang="zh-CN" sz="2800" i="1">
                                          <a:solidFill>
                                            <a:schemeClr val="bg1"/>
                                          </a:solidFill>
                                          <a:latin typeface="Cambria Math" panose="02040503050406030204" pitchFamily="18" charset="0"/>
                                        </a:rPr>
                                        <m:t>𝑖</m:t>
                                      </m:r>
                                    </m:sub>
                                  </m:sSub>
                                  <m:r>
                                    <a:rPr lang="en-US" altLang="zh-CN" sz="2800" i="1">
                                      <a:solidFill>
                                        <a:schemeClr val="bg1"/>
                                      </a:solidFill>
                                      <a:latin typeface="Cambria Math" panose="02040503050406030204" pitchFamily="18" charset="0"/>
                                    </a:rPr>
                                    <m:t>∼</m:t>
                                  </m:r>
                                  <m:r>
                                    <a:rPr lang="en-US" altLang="zh-CN" sz="2800" i="1">
                                      <a:solidFill>
                                        <a:schemeClr val="bg1"/>
                                      </a:solidFill>
                                      <a:latin typeface="Cambria Math" panose="02040503050406030204" pitchFamily="18" charset="0"/>
                                    </a:rPr>
                                    <m:t>ℒ</m:t>
                                  </m:r>
                                  <m:d>
                                    <m:dPr>
                                      <m:ctrlPr>
                                        <a:rPr lang="zh-CN" altLang="zh-CN" sz="2800" i="1">
                                          <a:solidFill>
                                            <a:schemeClr val="bg1"/>
                                          </a:solidFill>
                                          <a:latin typeface="Cambria Math" panose="02040503050406030204" pitchFamily="18" charset="0"/>
                                        </a:rPr>
                                      </m:ctrlPr>
                                    </m:dPr>
                                    <m:e>
                                      <m:sSub>
                                        <m:sSubPr>
                                          <m:ctrlPr>
                                            <a:rPr lang="zh-CN" altLang="zh-CN" sz="2800" i="1">
                                              <a:solidFill>
                                                <a:schemeClr val="bg1"/>
                                              </a:solidFill>
                                              <a:latin typeface="Cambria Math" panose="02040503050406030204" pitchFamily="18" charset="0"/>
                                            </a:rPr>
                                          </m:ctrlPr>
                                        </m:sSubPr>
                                        <m:e>
                                          <m:r>
                                            <a:rPr lang="en-US" altLang="zh-CN" sz="2800" i="1">
                                              <a:solidFill>
                                                <a:schemeClr val="bg1"/>
                                              </a:solidFill>
                                              <a:latin typeface="Cambria Math" panose="02040503050406030204" pitchFamily="18" charset="0"/>
                                            </a:rPr>
                                            <m:t>𝑑</m:t>
                                          </m:r>
                                        </m:e>
                                        <m:sub>
                                          <m:r>
                                            <a:rPr lang="en-US" altLang="zh-CN" sz="2800" i="1">
                                              <a:solidFill>
                                                <a:schemeClr val="bg1"/>
                                              </a:solidFill>
                                              <a:latin typeface="Cambria Math" panose="02040503050406030204" pitchFamily="18" charset="0"/>
                                            </a:rPr>
                                            <m:t>𝑖</m:t>
                                          </m:r>
                                        </m:sub>
                                      </m:sSub>
                                    </m:e>
                                    <m:e>
                                      <m:sSub>
                                        <m:sSubPr>
                                          <m:ctrlPr>
                                            <a:rPr lang="zh-CN" altLang="zh-CN" sz="2800" i="1">
                                              <a:solidFill>
                                                <a:schemeClr val="bg1"/>
                                              </a:solidFill>
                                              <a:latin typeface="Cambria Math" panose="02040503050406030204" pitchFamily="18" charset="0"/>
                                            </a:rPr>
                                          </m:ctrlPr>
                                        </m:sSubPr>
                                        <m:e>
                                          <m:r>
                                            <m:rPr>
                                              <m:sty m:val="p"/>
                                            </m:rPr>
                                            <a:rPr lang="en-US" altLang="zh-CN" sz="2800" i="1">
                                              <a:solidFill>
                                                <a:schemeClr val="bg1"/>
                                              </a:solidFill>
                                              <a:latin typeface="Cambria Math" panose="02040503050406030204" pitchFamily="18" charset="0"/>
                                            </a:rPr>
                                            <m:t>θ</m:t>
                                          </m:r>
                                        </m:e>
                                        <m:sub>
                                          <m:r>
                                            <a:rPr lang="en-US" altLang="zh-CN" sz="2800" i="1">
                                              <a:solidFill>
                                                <a:schemeClr val="bg1"/>
                                              </a:solidFill>
                                              <a:latin typeface="Cambria Math" panose="02040503050406030204" pitchFamily="18" charset="0"/>
                                            </a:rPr>
                                            <m:t>𝑖</m:t>
                                          </m:r>
                                        </m:sub>
                                      </m:sSub>
                                    </m:e>
                                  </m:d>
                                </m:sub>
                                <m:sup/>
                                <m:e>
                                  <m:r>
                                    <a:rPr lang="en-US" altLang="zh-CN" sz="2800" i="1">
                                      <a:solidFill>
                                        <a:schemeClr val="bg1"/>
                                      </a:solidFill>
                                      <a:latin typeface="Cambria Math" panose="02040503050406030204" pitchFamily="18" charset="0"/>
                                    </a:rPr>
                                    <m:t>𝑝</m:t>
                                  </m:r>
                                  <m:d>
                                    <m:dPr>
                                      <m:ctrlPr>
                                        <a:rPr lang="zh-CN" altLang="zh-CN" sz="2800" i="1">
                                          <a:solidFill>
                                            <a:schemeClr val="bg1"/>
                                          </a:solidFill>
                                          <a:latin typeface="Cambria Math" panose="02040503050406030204" pitchFamily="18" charset="0"/>
                                        </a:rPr>
                                      </m:ctrlPr>
                                    </m:dPr>
                                    <m:e>
                                      <m:sSub>
                                        <m:sSubPr>
                                          <m:ctrlPr>
                                            <a:rPr lang="zh-CN" altLang="zh-CN" sz="2800" i="1">
                                              <a:solidFill>
                                                <a:schemeClr val="bg1"/>
                                              </a:solidFill>
                                              <a:latin typeface="Cambria Math" panose="02040503050406030204" pitchFamily="18" charset="0"/>
                                            </a:rPr>
                                          </m:ctrlPr>
                                        </m:sSubPr>
                                        <m:e>
                                          <m:r>
                                            <m:rPr>
                                              <m:sty m:val="p"/>
                                            </m:rPr>
                                            <a:rPr lang="en-US" altLang="zh-CN" sz="2800" i="1">
                                              <a:solidFill>
                                                <a:schemeClr val="bg1"/>
                                              </a:solidFill>
                                              <a:latin typeface="Cambria Math" panose="02040503050406030204" pitchFamily="18" charset="0"/>
                                            </a:rPr>
                                            <m:t>θ</m:t>
                                          </m:r>
                                        </m:e>
                                        <m:sub>
                                          <m:r>
                                            <a:rPr lang="en-US" altLang="zh-CN" sz="2800" i="1">
                                              <a:solidFill>
                                                <a:schemeClr val="bg1"/>
                                              </a:solidFill>
                                              <a:latin typeface="Cambria Math" panose="02040503050406030204" pitchFamily="18" charset="0"/>
                                            </a:rPr>
                                            <m:t>𝑖</m:t>
                                          </m:r>
                                        </m:sub>
                                      </m:sSub>
                                    </m:e>
                                    <m:e>
                                      <m:r>
                                        <m:rPr>
                                          <m:sty m:val="p"/>
                                        </m:rPr>
                                        <a:rPr lang="zh-CN" altLang="zh-CN" sz="2800" i="1">
                                          <a:solidFill>
                                            <a:schemeClr val="bg1"/>
                                          </a:solidFill>
                                          <a:latin typeface="Cambria Math" panose="02040503050406030204" pitchFamily="18" charset="0"/>
                                        </a:rPr>
                                        <m:t>Λ</m:t>
                                      </m:r>
                                    </m:e>
                                  </m:d>
                                </m:e>
                              </m:nary>
                            </m:e>
                          </m:nary>
                        </m:num>
                        <m:den>
                          <m:sSup>
                            <m:sSupPr>
                              <m:ctrlPr>
                                <a:rPr lang="zh-CN" altLang="zh-CN" sz="2800" i="1">
                                  <a:solidFill>
                                    <a:schemeClr val="bg1"/>
                                  </a:solidFill>
                                  <a:latin typeface="Cambria Math" panose="02040503050406030204" pitchFamily="18" charset="0"/>
                                </a:rPr>
                              </m:ctrlPr>
                            </m:sSupPr>
                            <m:e>
                              <m:sSub>
                                <m:sSubPr>
                                  <m:ctrlPr>
                                    <a:rPr lang="zh-CN" altLang="zh-CN" sz="2800" i="1">
                                      <a:solidFill>
                                        <a:schemeClr val="bg1"/>
                                      </a:solidFill>
                                      <a:latin typeface="Cambria Math" panose="02040503050406030204" pitchFamily="18" charset="0"/>
                                    </a:rPr>
                                  </m:ctrlPr>
                                </m:sSubPr>
                                <m:e>
                                  <m:r>
                                    <a:rPr lang="en-US" altLang="zh-CN" sz="2800" i="1">
                                      <a:solidFill>
                                        <a:schemeClr val="bg1"/>
                                      </a:solidFill>
                                      <a:latin typeface="Cambria Math" panose="02040503050406030204" pitchFamily="18" charset="0"/>
                                    </a:rPr>
                                    <m:t>𝑝</m:t>
                                  </m:r>
                                </m:e>
                                <m:sub>
                                  <m:r>
                                    <a:rPr lang="en-US" altLang="zh-CN" sz="2800" i="1">
                                      <a:solidFill>
                                        <a:schemeClr val="bg1"/>
                                      </a:solidFill>
                                      <a:latin typeface="Cambria Math" panose="02040503050406030204" pitchFamily="18" charset="0"/>
                                    </a:rPr>
                                    <m:t>𝑑𝑒𝑡</m:t>
                                  </m:r>
                                </m:sub>
                              </m:sSub>
                              <m:d>
                                <m:dPr>
                                  <m:ctrlPr>
                                    <a:rPr lang="zh-CN" altLang="zh-CN" sz="2800" i="1">
                                      <a:solidFill>
                                        <a:schemeClr val="bg1"/>
                                      </a:solidFill>
                                      <a:latin typeface="Cambria Math" panose="02040503050406030204" pitchFamily="18" charset="0"/>
                                    </a:rPr>
                                  </m:ctrlPr>
                                </m:dPr>
                                <m:e>
                                  <m:r>
                                    <m:rPr>
                                      <m:sty m:val="p"/>
                                    </m:rPr>
                                    <a:rPr lang="zh-CN" altLang="zh-CN" sz="2800" i="1">
                                      <a:solidFill>
                                        <a:schemeClr val="bg1"/>
                                      </a:solidFill>
                                      <a:latin typeface="Cambria Math" panose="02040503050406030204" pitchFamily="18" charset="0"/>
                                    </a:rPr>
                                    <m:t>Λ</m:t>
                                  </m:r>
                                </m:e>
                              </m:d>
                            </m:e>
                            <m:sup>
                              <m:r>
                                <a:rPr lang="en-US" altLang="zh-CN" sz="2800" i="1">
                                  <a:solidFill>
                                    <a:schemeClr val="bg1"/>
                                  </a:solidFill>
                                  <a:latin typeface="Cambria Math" panose="02040503050406030204" pitchFamily="18" charset="0"/>
                                </a:rPr>
                                <m:t>𝑁</m:t>
                              </m:r>
                            </m:sup>
                          </m:sSup>
                        </m:den>
                      </m:f>
                    </m:oMath>
                  </m:oMathPara>
                </a14:m>
                <a:endParaRPr lang="zh-CN" altLang="zh-CN" sz="2800" i="1" dirty="0">
                  <a:solidFill>
                    <a:schemeClr val="bg1"/>
                  </a:solidFill>
                  <a:latin typeface="Cambria Math" panose="02040503050406030204" pitchFamily="18" charset="0"/>
                </a:endParaRPr>
              </a:p>
              <a:p>
                <a:endParaRPr lang="zh-CN" altLang="en-US" sz="2800" i="1" dirty="0">
                  <a:solidFill>
                    <a:schemeClr val="bg1"/>
                  </a:solidFill>
                  <a:latin typeface="Cambria Math" panose="02040503050406030204" pitchFamily="18" charset="0"/>
                </a:endParaRPr>
              </a:p>
            </p:txBody>
          </p:sp>
        </mc:Choice>
        <mc:Fallback>
          <p:sp>
            <p:nvSpPr>
              <p:cNvPr id="3" name="文本框 2">
                <a:extLst>
                  <a:ext uri="{FF2B5EF4-FFF2-40B4-BE49-F238E27FC236}">
                    <a16:creationId xmlns:a16="http://schemas.microsoft.com/office/drawing/2014/main" id="{6162F905-CCFD-6B3A-B1C7-5AB67677EE38}"/>
                  </a:ext>
                </a:extLst>
              </p:cNvPr>
              <p:cNvSpPr txBox="1">
                <a:spLocks noRot="1" noChangeAspect="1" noMove="1" noResize="1" noEditPoints="1" noAdjustHandles="1" noChangeArrowheads="1" noChangeShapeType="1" noTextEdit="1"/>
              </p:cNvSpPr>
              <p:nvPr/>
            </p:nvSpPr>
            <p:spPr>
              <a:xfrm>
                <a:off x="701751" y="5395039"/>
                <a:ext cx="6315738" cy="15916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845386CF-86D9-5B4C-9DE1-0674B8CAF447}"/>
                  </a:ext>
                </a:extLst>
              </p:cNvPr>
              <p:cNvSpPr txBox="1"/>
              <p:nvPr/>
            </p:nvSpPr>
            <p:spPr>
              <a:xfrm>
                <a:off x="17714" y="1421479"/>
                <a:ext cx="6103088" cy="13038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800" smtClean="0">
                          <a:solidFill>
                            <a:schemeClr val="bg1"/>
                          </a:solidFill>
                          <a:latin typeface="Cambria Math" panose="02040503050406030204" pitchFamily="18" charset="0"/>
                        </a:rPr>
                        <m:t>ℒ</m:t>
                      </m:r>
                      <m:d>
                        <m:dPr>
                          <m:ctrlPr>
                            <a:rPr lang="zh-CN" altLang="en-US" sz="2800" i="1">
                              <a:solidFill>
                                <a:schemeClr val="bg1"/>
                              </a:solidFill>
                              <a:latin typeface="Cambria Math" panose="02040503050406030204" pitchFamily="18" charset="0"/>
                            </a:rPr>
                          </m:ctrlPr>
                        </m:dPr>
                        <m:e>
                          <m:r>
                            <a:rPr lang="zh-CN" altLang="en-US" sz="2800" i="1">
                              <a:solidFill>
                                <a:schemeClr val="bg1"/>
                              </a:solidFill>
                              <a:latin typeface="Cambria Math" panose="02040503050406030204" pitchFamily="18" charset="0"/>
                            </a:rPr>
                            <m:t>𝑑</m:t>
                          </m:r>
                        </m:e>
                        <m:e>
                          <m:r>
                            <m:rPr>
                              <m:sty m:val="p"/>
                            </m:rPr>
                            <a:rPr lang="zh-CN" altLang="en-US" sz="2800" i="0">
                              <a:solidFill>
                                <a:schemeClr val="bg1"/>
                              </a:solidFill>
                              <a:latin typeface="Cambria Math" panose="02040503050406030204" pitchFamily="18" charset="0"/>
                            </a:rPr>
                            <m:t>Λ</m:t>
                          </m:r>
                        </m:e>
                      </m:d>
                      <m:r>
                        <a:rPr lang="zh-CN" altLang="en-US" sz="2800" i="0">
                          <a:solidFill>
                            <a:schemeClr val="bg1"/>
                          </a:solidFill>
                          <a:latin typeface="Cambria Math" panose="02040503050406030204" pitchFamily="18" charset="0"/>
                        </a:rPr>
                        <m:t>=</m:t>
                      </m:r>
                      <m:nary>
                        <m:naryPr>
                          <m:chr m:val="∏"/>
                          <m:limLoc m:val="undOvr"/>
                          <m:ctrlPr>
                            <a:rPr lang="zh-CN" altLang="en-US" sz="2800" i="1">
                              <a:solidFill>
                                <a:schemeClr val="bg1"/>
                              </a:solidFill>
                              <a:latin typeface="Cambria Math" panose="02040503050406030204" pitchFamily="18" charset="0"/>
                            </a:rPr>
                          </m:ctrlPr>
                        </m:naryPr>
                        <m:sub>
                          <m:r>
                            <a:rPr lang="zh-CN" altLang="en-US" sz="2800" i="1">
                              <a:solidFill>
                                <a:schemeClr val="bg1"/>
                              </a:solidFill>
                              <a:latin typeface="Cambria Math" panose="02040503050406030204" pitchFamily="18" charset="0"/>
                            </a:rPr>
                            <m:t>𝑖</m:t>
                          </m:r>
                        </m:sub>
                        <m:sup>
                          <m:r>
                            <a:rPr lang="zh-CN" altLang="en-US" sz="2800" i="1">
                              <a:solidFill>
                                <a:schemeClr val="bg1"/>
                              </a:solidFill>
                              <a:latin typeface="Cambria Math" panose="02040503050406030204" pitchFamily="18" charset="0"/>
                            </a:rPr>
                            <m:t>𝑁</m:t>
                          </m:r>
                        </m:sup>
                        <m:e>
                          <m:r>
                            <a:rPr lang="zh-CN" altLang="en-US" sz="2800" i="1">
                              <a:solidFill>
                                <a:schemeClr val="bg1"/>
                              </a:solidFill>
                              <a:latin typeface="Cambria Math" panose="02040503050406030204" pitchFamily="18" charset="0"/>
                            </a:rPr>
                            <m:t>𝑃</m:t>
                          </m:r>
                          <m:d>
                            <m:dPr>
                              <m:ctrlPr>
                                <a:rPr lang="zh-CN" altLang="en-US" sz="2800" i="1">
                                  <a:solidFill>
                                    <a:schemeClr val="bg1"/>
                                  </a:solidFill>
                                  <a:latin typeface="Cambria Math" panose="02040503050406030204" pitchFamily="18" charset="0"/>
                                </a:rPr>
                              </m:ctrlPr>
                            </m:dPr>
                            <m:e>
                              <m:sSub>
                                <m:sSubPr>
                                  <m:ctrlPr>
                                    <a:rPr lang="zh-CN" altLang="en-US" sz="2800" i="1">
                                      <a:solidFill>
                                        <a:schemeClr val="bg1"/>
                                      </a:solidFill>
                                      <a:latin typeface="Cambria Math" panose="02040503050406030204" pitchFamily="18" charset="0"/>
                                    </a:rPr>
                                  </m:ctrlPr>
                                </m:sSubPr>
                                <m:e>
                                  <m:r>
                                    <a:rPr lang="en-US" altLang="zh-CN" sz="2800" b="0" i="1" smtClean="0">
                                      <a:solidFill>
                                        <a:schemeClr val="bg1"/>
                                      </a:solidFill>
                                      <a:latin typeface="Cambria Math" panose="02040503050406030204" pitchFamily="18" charset="0"/>
                                    </a:rPr>
                                    <m:t>𝑑</m:t>
                                  </m:r>
                                </m:e>
                                <m:sub>
                                  <m:r>
                                    <a:rPr lang="zh-CN" altLang="en-US" sz="2800" i="1">
                                      <a:solidFill>
                                        <a:schemeClr val="bg1"/>
                                      </a:solidFill>
                                      <a:latin typeface="Cambria Math" panose="02040503050406030204" pitchFamily="18" charset="0"/>
                                    </a:rPr>
                                    <m:t>𝑖</m:t>
                                  </m:r>
                                </m:sub>
                              </m:sSub>
                            </m:e>
                            <m:e>
                              <m:r>
                                <m:rPr>
                                  <m:sty m:val="p"/>
                                </m:rPr>
                                <a:rPr lang="zh-CN" altLang="en-US" sz="2800" i="0">
                                  <a:solidFill>
                                    <a:schemeClr val="bg1"/>
                                  </a:solidFill>
                                  <a:latin typeface="Cambria Math" panose="02040503050406030204" pitchFamily="18" charset="0"/>
                                </a:rPr>
                                <m:t>Λ</m:t>
                              </m:r>
                            </m:e>
                          </m:d>
                        </m:e>
                      </m:nary>
                    </m:oMath>
                  </m:oMathPara>
                </a14:m>
                <a:endParaRPr lang="zh-CN" altLang="en-US" dirty="0"/>
              </a:p>
            </p:txBody>
          </p:sp>
        </mc:Choice>
        <mc:Fallback>
          <p:sp>
            <p:nvSpPr>
              <p:cNvPr id="19" name="文本框 18">
                <a:extLst>
                  <a:ext uri="{FF2B5EF4-FFF2-40B4-BE49-F238E27FC236}">
                    <a16:creationId xmlns:a16="http://schemas.microsoft.com/office/drawing/2014/main" id="{845386CF-86D9-5B4C-9DE1-0674B8CAF447}"/>
                  </a:ext>
                </a:extLst>
              </p:cNvPr>
              <p:cNvSpPr txBox="1">
                <a:spLocks noRot="1" noChangeAspect="1" noMove="1" noResize="1" noEditPoints="1" noAdjustHandles="1" noChangeArrowheads="1" noChangeShapeType="1" noTextEdit="1"/>
              </p:cNvSpPr>
              <p:nvPr/>
            </p:nvSpPr>
            <p:spPr>
              <a:xfrm>
                <a:off x="17714" y="1421479"/>
                <a:ext cx="6103088" cy="130388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C9A3635A-BFAB-6BDD-9F80-3C3C1C59804C}"/>
                  </a:ext>
                </a:extLst>
              </p:cNvPr>
              <p:cNvSpPr txBox="1"/>
              <p:nvPr/>
            </p:nvSpPr>
            <p:spPr>
              <a:xfrm>
                <a:off x="999460" y="2641134"/>
                <a:ext cx="6103088" cy="13038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800" smtClean="0">
                          <a:solidFill>
                            <a:schemeClr val="bg1"/>
                          </a:solidFill>
                          <a:latin typeface="Cambria Math" panose="02040503050406030204" pitchFamily="18" charset="0"/>
                        </a:rPr>
                        <m:t>ℒ</m:t>
                      </m:r>
                      <m:d>
                        <m:dPr>
                          <m:ctrlPr>
                            <a:rPr lang="zh-CN" altLang="en-US" sz="2800" i="1">
                              <a:solidFill>
                                <a:schemeClr val="bg1"/>
                              </a:solidFill>
                              <a:latin typeface="Cambria Math" panose="02040503050406030204" pitchFamily="18" charset="0"/>
                            </a:rPr>
                          </m:ctrlPr>
                        </m:dPr>
                        <m:e>
                          <m:r>
                            <a:rPr lang="zh-CN" altLang="en-US" sz="2800" i="1">
                              <a:solidFill>
                                <a:schemeClr val="bg1"/>
                              </a:solidFill>
                              <a:latin typeface="Cambria Math" panose="02040503050406030204" pitchFamily="18" charset="0"/>
                            </a:rPr>
                            <m:t>𝑑</m:t>
                          </m:r>
                        </m:e>
                        <m:e>
                          <m:r>
                            <m:rPr>
                              <m:sty m:val="p"/>
                            </m:rPr>
                            <a:rPr lang="zh-CN" altLang="en-US" sz="2800" i="0">
                              <a:solidFill>
                                <a:schemeClr val="bg1"/>
                              </a:solidFill>
                              <a:latin typeface="Cambria Math" panose="02040503050406030204" pitchFamily="18" charset="0"/>
                            </a:rPr>
                            <m:t>Λ</m:t>
                          </m:r>
                        </m:e>
                      </m:d>
                      <m:r>
                        <a:rPr lang="zh-CN" altLang="en-US" sz="2800" i="0">
                          <a:solidFill>
                            <a:schemeClr val="bg1"/>
                          </a:solidFill>
                          <a:latin typeface="Cambria Math" panose="02040503050406030204" pitchFamily="18" charset="0"/>
                        </a:rPr>
                        <m:t>=</m:t>
                      </m:r>
                      <m:nary>
                        <m:naryPr>
                          <m:chr m:val="∏"/>
                          <m:limLoc m:val="undOvr"/>
                          <m:ctrlPr>
                            <a:rPr lang="zh-CN" altLang="en-US" sz="2800" i="1">
                              <a:solidFill>
                                <a:schemeClr val="bg1"/>
                              </a:solidFill>
                              <a:latin typeface="Cambria Math" panose="02040503050406030204" pitchFamily="18" charset="0"/>
                            </a:rPr>
                          </m:ctrlPr>
                        </m:naryPr>
                        <m:sub>
                          <m:r>
                            <a:rPr lang="zh-CN" altLang="en-US" sz="2800" i="1">
                              <a:solidFill>
                                <a:schemeClr val="bg1"/>
                              </a:solidFill>
                              <a:latin typeface="Cambria Math" panose="02040503050406030204" pitchFamily="18" charset="0"/>
                            </a:rPr>
                            <m:t>𝑖</m:t>
                          </m:r>
                        </m:sub>
                        <m:sup>
                          <m:r>
                            <a:rPr lang="zh-CN" altLang="en-US" sz="2800" i="1">
                              <a:solidFill>
                                <a:schemeClr val="bg1"/>
                              </a:solidFill>
                              <a:latin typeface="Cambria Math" panose="02040503050406030204" pitchFamily="18" charset="0"/>
                            </a:rPr>
                            <m:t>𝑁</m:t>
                          </m:r>
                        </m:sup>
                        <m:e>
                          <m:nary>
                            <m:naryPr>
                              <m:subHide m:val="on"/>
                              <m:supHide m:val="on"/>
                              <m:ctrlPr>
                                <a:rPr lang="zh-CN" altLang="en-US" sz="2800" i="1">
                                  <a:solidFill>
                                    <a:schemeClr val="bg1"/>
                                  </a:solidFill>
                                  <a:latin typeface="Cambria Math" panose="02040503050406030204" pitchFamily="18" charset="0"/>
                                </a:rPr>
                              </m:ctrlPr>
                            </m:naryPr>
                            <m:sub/>
                            <m:sup/>
                            <m:e>
                              <m:r>
                                <a:rPr lang="zh-CN" altLang="en-US" sz="2800" i="1">
                                  <a:solidFill>
                                    <a:schemeClr val="bg1"/>
                                  </a:solidFill>
                                  <a:latin typeface="Cambria Math" panose="02040503050406030204" pitchFamily="18" charset="0"/>
                                </a:rPr>
                                <m:t>𝑑</m:t>
                              </m:r>
                              <m:sSub>
                                <m:sSubPr>
                                  <m:ctrlPr>
                                    <a:rPr lang="zh-CN" altLang="en-US" sz="2800" i="1">
                                      <a:solidFill>
                                        <a:schemeClr val="bg1"/>
                                      </a:solidFill>
                                      <a:latin typeface="Cambria Math" panose="02040503050406030204" pitchFamily="18" charset="0"/>
                                    </a:rPr>
                                  </m:ctrlPr>
                                </m:sSubPr>
                                <m:e>
                                  <m:r>
                                    <m:rPr>
                                      <m:sty m:val="p"/>
                                    </m:rPr>
                                    <a:rPr lang="zh-CN" altLang="en-US" sz="2800" i="0">
                                      <a:solidFill>
                                        <a:schemeClr val="bg1"/>
                                      </a:solidFill>
                                      <a:latin typeface="Cambria Math" panose="02040503050406030204" pitchFamily="18" charset="0"/>
                                    </a:rPr>
                                    <m:t>θ</m:t>
                                  </m:r>
                                </m:e>
                                <m:sub>
                                  <m:r>
                                    <a:rPr lang="zh-CN" altLang="en-US" sz="2800" i="1">
                                      <a:solidFill>
                                        <a:schemeClr val="bg1"/>
                                      </a:solidFill>
                                      <a:latin typeface="Cambria Math" panose="02040503050406030204" pitchFamily="18" charset="0"/>
                                    </a:rPr>
                                    <m:t>𝑖</m:t>
                                  </m:r>
                                </m:sub>
                              </m:sSub>
                              <m:r>
                                <a:rPr lang="zh-CN" altLang="en-US" sz="2800" i="0">
                                  <a:solidFill>
                                    <a:schemeClr val="bg1"/>
                                  </a:solidFill>
                                  <a:latin typeface="Cambria Math" panose="02040503050406030204" pitchFamily="18" charset="0"/>
                                </a:rPr>
                                <m:t>ℒ</m:t>
                              </m:r>
                              <m:d>
                                <m:dPr>
                                  <m:ctrlPr>
                                    <a:rPr lang="zh-CN" altLang="en-US" sz="2800" i="1">
                                      <a:solidFill>
                                        <a:schemeClr val="bg1"/>
                                      </a:solidFill>
                                      <a:latin typeface="Cambria Math" panose="02040503050406030204" pitchFamily="18" charset="0"/>
                                    </a:rPr>
                                  </m:ctrlPr>
                                </m:dPr>
                                <m:e>
                                  <m:sSub>
                                    <m:sSubPr>
                                      <m:ctrlPr>
                                        <a:rPr lang="zh-CN" altLang="en-US" sz="2800" i="1">
                                          <a:solidFill>
                                            <a:schemeClr val="bg1"/>
                                          </a:solidFill>
                                          <a:latin typeface="Cambria Math" panose="02040503050406030204" pitchFamily="18" charset="0"/>
                                        </a:rPr>
                                      </m:ctrlPr>
                                    </m:sSubPr>
                                    <m:e>
                                      <m:r>
                                        <a:rPr lang="zh-CN" altLang="en-US" sz="2800" i="1">
                                          <a:solidFill>
                                            <a:schemeClr val="bg1"/>
                                          </a:solidFill>
                                          <a:latin typeface="Cambria Math" panose="02040503050406030204" pitchFamily="18" charset="0"/>
                                        </a:rPr>
                                        <m:t>𝑑</m:t>
                                      </m:r>
                                    </m:e>
                                    <m:sub>
                                      <m:r>
                                        <a:rPr lang="zh-CN" altLang="en-US" sz="2800" i="1">
                                          <a:solidFill>
                                            <a:schemeClr val="bg1"/>
                                          </a:solidFill>
                                          <a:latin typeface="Cambria Math" panose="02040503050406030204" pitchFamily="18" charset="0"/>
                                        </a:rPr>
                                        <m:t>𝑖</m:t>
                                      </m:r>
                                    </m:sub>
                                  </m:sSub>
                                </m:e>
                                <m:e>
                                  <m:sSub>
                                    <m:sSubPr>
                                      <m:ctrlPr>
                                        <a:rPr lang="zh-CN" altLang="en-US" sz="2800" i="1">
                                          <a:solidFill>
                                            <a:schemeClr val="bg1"/>
                                          </a:solidFill>
                                          <a:latin typeface="Cambria Math" panose="02040503050406030204" pitchFamily="18" charset="0"/>
                                        </a:rPr>
                                      </m:ctrlPr>
                                    </m:sSubPr>
                                    <m:e>
                                      <m:r>
                                        <m:rPr>
                                          <m:sty m:val="p"/>
                                        </m:rPr>
                                        <a:rPr lang="zh-CN" altLang="en-US" sz="2800" i="0">
                                          <a:solidFill>
                                            <a:schemeClr val="bg1"/>
                                          </a:solidFill>
                                          <a:latin typeface="Cambria Math" panose="02040503050406030204" pitchFamily="18" charset="0"/>
                                        </a:rPr>
                                        <m:t>θ</m:t>
                                      </m:r>
                                    </m:e>
                                    <m:sub>
                                      <m:r>
                                        <a:rPr lang="zh-CN" altLang="en-US" sz="2800" i="1">
                                          <a:solidFill>
                                            <a:schemeClr val="bg1"/>
                                          </a:solidFill>
                                          <a:latin typeface="Cambria Math" panose="02040503050406030204" pitchFamily="18" charset="0"/>
                                        </a:rPr>
                                        <m:t>𝑖</m:t>
                                      </m:r>
                                    </m:sub>
                                  </m:sSub>
                                </m:e>
                              </m:d>
                              <m:r>
                                <a:rPr lang="zh-CN" altLang="en-US" sz="2800" i="1">
                                  <a:solidFill>
                                    <a:schemeClr val="bg1"/>
                                  </a:solidFill>
                                  <a:latin typeface="Cambria Math" panose="02040503050406030204" pitchFamily="18" charset="0"/>
                                </a:rPr>
                                <m:t>𝑝</m:t>
                              </m:r>
                              <m:d>
                                <m:dPr>
                                  <m:ctrlPr>
                                    <a:rPr lang="zh-CN" altLang="en-US" sz="2800" i="1">
                                      <a:solidFill>
                                        <a:schemeClr val="bg1"/>
                                      </a:solidFill>
                                      <a:latin typeface="Cambria Math" panose="02040503050406030204" pitchFamily="18" charset="0"/>
                                    </a:rPr>
                                  </m:ctrlPr>
                                </m:dPr>
                                <m:e>
                                  <m:sSub>
                                    <m:sSubPr>
                                      <m:ctrlPr>
                                        <a:rPr lang="zh-CN" altLang="en-US" sz="2800" i="1">
                                          <a:solidFill>
                                            <a:schemeClr val="bg1"/>
                                          </a:solidFill>
                                          <a:latin typeface="Cambria Math" panose="02040503050406030204" pitchFamily="18" charset="0"/>
                                        </a:rPr>
                                      </m:ctrlPr>
                                    </m:sSubPr>
                                    <m:e>
                                      <m:r>
                                        <m:rPr>
                                          <m:sty m:val="p"/>
                                        </m:rPr>
                                        <a:rPr lang="zh-CN" altLang="en-US" sz="2800" i="0">
                                          <a:solidFill>
                                            <a:schemeClr val="bg1"/>
                                          </a:solidFill>
                                          <a:latin typeface="Cambria Math" panose="02040503050406030204" pitchFamily="18" charset="0"/>
                                        </a:rPr>
                                        <m:t>θ</m:t>
                                      </m:r>
                                    </m:e>
                                    <m:sub>
                                      <m:r>
                                        <a:rPr lang="zh-CN" altLang="en-US" sz="2800" i="1">
                                          <a:solidFill>
                                            <a:schemeClr val="bg1"/>
                                          </a:solidFill>
                                          <a:latin typeface="Cambria Math" panose="02040503050406030204" pitchFamily="18" charset="0"/>
                                        </a:rPr>
                                        <m:t>𝑖</m:t>
                                      </m:r>
                                    </m:sub>
                                  </m:sSub>
                                </m:e>
                                <m:e>
                                  <m:r>
                                    <m:rPr>
                                      <m:sty m:val="p"/>
                                    </m:rPr>
                                    <a:rPr lang="zh-CN" altLang="en-US" sz="2800" i="0">
                                      <a:solidFill>
                                        <a:schemeClr val="bg1"/>
                                      </a:solidFill>
                                      <a:latin typeface="Cambria Math" panose="02040503050406030204" pitchFamily="18" charset="0"/>
                                    </a:rPr>
                                    <m:t>Λ</m:t>
                                  </m:r>
                                </m:e>
                              </m:d>
                            </m:e>
                          </m:nary>
                        </m:e>
                      </m:nary>
                    </m:oMath>
                  </m:oMathPara>
                </a14:m>
                <a:endParaRPr lang="zh-CN" altLang="en-US" sz="2800" dirty="0">
                  <a:solidFill>
                    <a:schemeClr val="bg1"/>
                  </a:solidFill>
                </a:endParaRPr>
              </a:p>
            </p:txBody>
          </p:sp>
        </mc:Choice>
        <mc:Fallback>
          <p:sp>
            <p:nvSpPr>
              <p:cNvPr id="26" name="文本框 25">
                <a:extLst>
                  <a:ext uri="{FF2B5EF4-FFF2-40B4-BE49-F238E27FC236}">
                    <a16:creationId xmlns:a16="http://schemas.microsoft.com/office/drawing/2014/main" id="{C9A3635A-BFAB-6BDD-9F80-3C3C1C59804C}"/>
                  </a:ext>
                </a:extLst>
              </p:cNvPr>
              <p:cNvSpPr txBox="1">
                <a:spLocks noRot="1" noChangeAspect="1" noMove="1" noResize="1" noEditPoints="1" noAdjustHandles="1" noChangeArrowheads="1" noChangeShapeType="1" noTextEdit="1"/>
              </p:cNvSpPr>
              <p:nvPr/>
            </p:nvSpPr>
            <p:spPr>
              <a:xfrm>
                <a:off x="999460" y="2641134"/>
                <a:ext cx="6103088" cy="130388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477335D7-3282-F4F2-3C2A-2A4F11BCBDF1}"/>
                  </a:ext>
                </a:extLst>
              </p:cNvPr>
              <p:cNvSpPr txBox="1"/>
              <p:nvPr/>
            </p:nvSpPr>
            <p:spPr>
              <a:xfrm>
                <a:off x="512133" y="4002490"/>
                <a:ext cx="6655980" cy="1718804"/>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altLang="zh-CN" sz="2800" i="1" kern="100" smtClean="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ℒ</m:t>
                      </m:r>
                      <m:d>
                        <m:dP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𝑑</m:t>
                          </m:r>
                        </m:e>
                        <m:e>
                          <m:r>
                            <m:rPr>
                              <m:sty m:val="p"/>
                            </m:rPr>
                            <a:rPr lang="zh-CN" altLang="zh-CN" sz="2800"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Λ</m:t>
                          </m:r>
                        </m:e>
                      </m:d>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𝑁</m:t>
                          </m:r>
                        </m:sup>
                        <m:e>
                          <m:nary>
                            <m:naryPr>
                              <m:chr m:val="∑"/>
                              <m:limLoc m:val="undOvr"/>
                              <m:supHide m:val="on"/>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Sub>
                                <m:sSubP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θ</m:t>
                                  </m:r>
                                </m:e>
                                <m:sub>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2800" kern="100">
                                  <a:solidFill>
                                    <a:schemeClr val="bg1"/>
                                  </a:solidFill>
                                  <a:effectLst/>
                                  <a:latin typeface="Cambria Math" panose="02040503050406030204" pitchFamily="18" charset="0"/>
                                  <a:ea typeface="等线" panose="02010600030101010101" pitchFamily="2" charset="-122"/>
                                  <a:cs typeface="Cambria Math" panose="02040503050406030204" pitchFamily="18" charset="0"/>
                                </a:rPr>
                                <m:t>∼</m:t>
                              </m:r>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ℒ</m:t>
                              </m:r>
                              <m:d>
                                <m:dP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e>
                                  <m:sSub>
                                    <m:sSubP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θ</m:t>
                                      </m:r>
                                    </m:e>
                                    <m:sub>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d>
                            </m:sub>
                            <m:sup/>
                            <m:e>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𝑝</m:t>
                              </m:r>
                              <m:d>
                                <m:dP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800"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θ</m:t>
                                      </m:r>
                                    </m:e>
                                    <m:sub>
                                      <m:r>
                                        <a:rPr lang="en-US" altLang="zh-CN" sz="2800" i="1"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e>
                                  <m:r>
                                    <m:rPr>
                                      <m:sty m:val="p"/>
                                    </m:rPr>
                                    <a:rPr lang="zh-CN" altLang="zh-CN" sz="2800" kern="100">
                                      <a:solidFill>
                                        <a:schemeClr val="bg1"/>
                                      </a:solidFill>
                                      <a:effectLst/>
                                      <a:latin typeface="Cambria Math" panose="02040503050406030204" pitchFamily="18" charset="0"/>
                                      <a:ea typeface="等线" panose="02010600030101010101" pitchFamily="2" charset="-122"/>
                                      <a:cs typeface="Times New Roman" panose="02020603050405020304" pitchFamily="18" charset="0"/>
                                    </a:rPr>
                                    <m:t>Λ</m:t>
                                  </m:r>
                                </m:e>
                              </m:d>
                            </m:e>
                          </m:nary>
                        </m:e>
                      </m:nary>
                    </m:oMath>
                  </m:oMathPara>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27" name="文本框 26">
                <a:extLst>
                  <a:ext uri="{FF2B5EF4-FFF2-40B4-BE49-F238E27FC236}">
                    <a16:creationId xmlns:a16="http://schemas.microsoft.com/office/drawing/2014/main" id="{477335D7-3282-F4F2-3C2A-2A4F11BCBDF1}"/>
                  </a:ext>
                </a:extLst>
              </p:cNvPr>
              <p:cNvSpPr txBox="1">
                <a:spLocks noRot="1" noChangeAspect="1" noMove="1" noResize="1" noEditPoints="1" noAdjustHandles="1" noChangeArrowheads="1" noChangeShapeType="1" noTextEdit="1"/>
              </p:cNvSpPr>
              <p:nvPr/>
            </p:nvSpPr>
            <p:spPr>
              <a:xfrm>
                <a:off x="512133" y="4002490"/>
                <a:ext cx="6655980" cy="1718804"/>
              </a:xfrm>
              <a:prstGeom prst="rect">
                <a:avLst/>
              </a:prstGeom>
              <a:blipFill>
                <a:blip r:embed="rId6"/>
                <a:stretch>
                  <a:fillRect/>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46E6C0A8-DC91-C391-626F-C71DAB2D9AD5}"/>
              </a:ext>
            </a:extLst>
          </p:cNvPr>
          <p:cNvSpPr txBox="1"/>
          <p:nvPr/>
        </p:nvSpPr>
        <p:spPr>
          <a:xfrm>
            <a:off x="7017489" y="1857600"/>
            <a:ext cx="3471645" cy="369332"/>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Let’s include all the events!</a:t>
            </a:r>
          </a:p>
        </p:txBody>
      </p:sp>
      <p:sp>
        <p:nvSpPr>
          <p:cNvPr id="29" name="文本框 28">
            <a:extLst>
              <a:ext uri="{FF2B5EF4-FFF2-40B4-BE49-F238E27FC236}">
                <a16:creationId xmlns:a16="http://schemas.microsoft.com/office/drawing/2014/main" id="{97B29C2B-3E40-6ECB-3C74-AA82B4260D67}"/>
              </a:ext>
            </a:extLst>
          </p:cNvPr>
          <p:cNvSpPr txBox="1"/>
          <p:nvPr/>
        </p:nvSpPr>
        <p:spPr>
          <a:xfrm>
            <a:off x="7017489" y="3085078"/>
            <a:ext cx="4859078" cy="369332"/>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Wait, we don’t know the parameters : (</a:t>
            </a:r>
          </a:p>
        </p:txBody>
      </p:sp>
      <p:sp>
        <p:nvSpPr>
          <p:cNvPr id="30" name="文本框 29">
            <a:extLst>
              <a:ext uri="{FF2B5EF4-FFF2-40B4-BE49-F238E27FC236}">
                <a16:creationId xmlns:a16="http://schemas.microsoft.com/office/drawing/2014/main" id="{CE086219-7178-4428-9A3B-2532B6AE9063}"/>
              </a:ext>
            </a:extLst>
          </p:cNvPr>
          <p:cNvSpPr txBox="1"/>
          <p:nvPr/>
        </p:nvSpPr>
        <p:spPr>
          <a:xfrm>
            <a:off x="7017489" y="4538726"/>
            <a:ext cx="5082362" cy="369332"/>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We have a nicely distributed sample</a:t>
            </a:r>
          </a:p>
        </p:txBody>
      </p:sp>
      <p:sp>
        <p:nvSpPr>
          <p:cNvPr id="31" name="文本框 30">
            <a:extLst>
              <a:ext uri="{FF2B5EF4-FFF2-40B4-BE49-F238E27FC236}">
                <a16:creationId xmlns:a16="http://schemas.microsoft.com/office/drawing/2014/main" id="{B7451AA2-32E7-A202-08BD-79E0CF737667}"/>
              </a:ext>
            </a:extLst>
          </p:cNvPr>
          <p:cNvSpPr txBox="1"/>
          <p:nvPr/>
        </p:nvSpPr>
        <p:spPr>
          <a:xfrm>
            <a:off x="7017489" y="5634419"/>
            <a:ext cx="4593264" cy="369332"/>
          </a:xfrm>
          <a:prstGeom prst="rect">
            <a:avLst/>
          </a:prstGeom>
          <a:noFill/>
        </p:spPr>
        <p:txBody>
          <a:bodyPr wrap="square" rtlCol="0">
            <a:spAutoFit/>
          </a:bodyPr>
          <a:lstStyle/>
          <a:p>
            <a:r>
              <a:rPr lang="en-US" altLang="zh-CN" b="1" dirty="0">
                <a:solidFill>
                  <a:srgbClr val="FFFF00"/>
                </a:solidFill>
                <a:effectLst>
                  <a:outerShdw blurRad="38100" dist="38100" dir="2700000" algn="tl">
                    <a:srgbClr val="000000">
                      <a:alpha val="43137"/>
                    </a:srgbClr>
                  </a:outerShdw>
                </a:effectLst>
                <a:latin typeface="Comic Sans MS" panose="030F0702030302020204" pitchFamily="66" charset="0"/>
              </a:rPr>
              <a:t>And the unavoidable selection effect</a:t>
            </a:r>
          </a:p>
        </p:txBody>
      </p:sp>
      <p:sp>
        <p:nvSpPr>
          <p:cNvPr id="4" name="文本框 3">
            <a:extLst>
              <a:ext uri="{FF2B5EF4-FFF2-40B4-BE49-F238E27FC236}">
                <a16:creationId xmlns:a16="http://schemas.microsoft.com/office/drawing/2014/main" id="{71428856-90ED-ADA8-F56A-6E019CFC5A9A}"/>
              </a:ext>
            </a:extLst>
          </p:cNvPr>
          <p:cNvSpPr txBox="1"/>
          <p:nvPr/>
        </p:nvSpPr>
        <p:spPr>
          <a:xfrm>
            <a:off x="1303331" y="481467"/>
            <a:ext cx="7166902" cy="769441"/>
          </a:xfrm>
          <a:prstGeom prst="rect">
            <a:avLst/>
          </a:prstGeom>
          <a:noFill/>
        </p:spPr>
        <p:txBody>
          <a:bodyPr wrap="square" rtlCol="0">
            <a:spAutoFit/>
          </a:bodyPr>
          <a:lstStyle/>
          <a:p>
            <a:r>
              <a:rPr lang="en-US" altLang="zh-CN" sz="44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Hierarchical Bayesian Inference</a:t>
            </a:r>
            <a:endParaRPr lang="zh-CN" altLang="en-US" sz="4400" dirty="0"/>
          </a:p>
        </p:txBody>
      </p:sp>
    </p:spTree>
    <p:extLst>
      <p:ext uri="{BB962C8B-B14F-4D97-AF65-F5344CB8AC3E}">
        <p14:creationId xmlns:p14="http://schemas.microsoft.com/office/powerpoint/2010/main" val="39032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2D69E0E-36F4-C87B-C5E9-5EC0AC567970}"/>
              </a:ext>
            </a:extLst>
          </p:cNvPr>
          <p:cNvSpPr/>
          <p:nvPr/>
        </p:nvSpPr>
        <p:spPr>
          <a:xfrm>
            <a:off x="0" y="-18394"/>
            <a:ext cx="12192000" cy="6858000"/>
          </a:xfrm>
          <a:prstGeom prst="rect">
            <a:avLst/>
          </a:prstGeom>
          <a:solidFill>
            <a:schemeClr val="tx1">
              <a:lumMod val="95000"/>
              <a:lumOff val="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FF924A5-8EE8-EF32-B56B-BAF46AEEBDB9}"/>
              </a:ext>
            </a:extLst>
          </p:cNvPr>
          <p:cNvPicPr>
            <a:picLocks noChangeAspect="1"/>
          </p:cNvPicPr>
          <p:nvPr/>
        </p:nvPicPr>
        <p:blipFill>
          <a:blip r:embed="rId2"/>
          <a:stretch>
            <a:fillRect/>
          </a:stretch>
        </p:blipFill>
        <p:spPr>
          <a:xfrm>
            <a:off x="5153407" y="1138109"/>
            <a:ext cx="5649113" cy="1838582"/>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0852FDDF-DE4C-53A2-F9F8-5D632F361AAE}"/>
              </a:ext>
            </a:extLst>
          </p:cNvPr>
          <p:cNvPicPr>
            <a:picLocks noChangeAspect="1"/>
          </p:cNvPicPr>
          <p:nvPr/>
        </p:nvPicPr>
        <p:blipFill>
          <a:blip r:embed="rId3"/>
          <a:stretch>
            <a:fillRect/>
          </a:stretch>
        </p:blipFill>
        <p:spPr>
          <a:xfrm>
            <a:off x="5599979" y="3429000"/>
            <a:ext cx="4725059" cy="1943371"/>
          </a:xfrm>
          <a:prstGeom prst="rect">
            <a:avLst/>
          </a:prstGeom>
          <a:ln>
            <a:noFill/>
          </a:ln>
          <a:effectLst>
            <a:outerShdw blurRad="292100" dist="139700" dir="2700000" algn="tl" rotWithShape="0">
              <a:srgbClr val="333333">
                <a:alpha val="65000"/>
              </a:srgbClr>
            </a:outerShdw>
          </a:effectLst>
        </p:spPr>
      </p:pic>
      <p:sp>
        <p:nvSpPr>
          <p:cNvPr id="8" name="矩形 7">
            <a:extLst>
              <a:ext uri="{FF2B5EF4-FFF2-40B4-BE49-F238E27FC236}">
                <a16:creationId xmlns:a16="http://schemas.microsoft.com/office/drawing/2014/main" id="{C0D4E6BF-839A-FC68-8DD6-A860E6FA4D84}"/>
              </a:ext>
            </a:extLst>
          </p:cNvPr>
          <p:cNvSpPr/>
          <p:nvPr/>
        </p:nvSpPr>
        <p:spPr>
          <a:xfrm>
            <a:off x="5599979" y="3410606"/>
            <a:ext cx="4725059" cy="1961766"/>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A8F9C4D-448F-DD96-2972-D8EBEBC7808B}"/>
              </a:ext>
            </a:extLst>
          </p:cNvPr>
          <p:cNvSpPr txBox="1"/>
          <p:nvPr/>
        </p:nvSpPr>
        <p:spPr>
          <a:xfrm>
            <a:off x="1068433" y="3762152"/>
            <a:ext cx="3716218" cy="1754326"/>
          </a:xfrm>
          <a:prstGeom prst="rect">
            <a:avLst/>
          </a:prstGeom>
          <a:noFill/>
        </p:spPr>
        <p:txBody>
          <a:bodyPr wrap="square" rtlCol="0">
            <a:spAutoFit/>
          </a:bodyPr>
          <a:lstStyle/>
          <a:p>
            <a:r>
              <a:rPr lang="en-US" altLang="zh-CN" sz="54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…And then, </a:t>
            </a:r>
          </a:p>
          <a:p>
            <a:r>
              <a:rPr lang="en-US" altLang="zh-CN" sz="5400" b="1" dirty="0">
                <a:solidFill>
                  <a:schemeClr val="accent2">
                    <a:lumMod val="20000"/>
                    <a:lumOff val="80000"/>
                  </a:schemeClr>
                </a:solidFill>
                <a:effectLst>
                  <a:outerShdw blurRad="38100" dist="38100" dir="2700000" algn="tl">
                    <a:srgbClr val="000000">
                      <a:alpha val="43137"/>
                    </a:srgbClr>
                  </a:outerShdw>
                </a:effectLst>
                <a:latin typeface="Agency FB" panose="020B0503020202020204" pitchFamily="34" charset="0"/>
              </a:rPr>
              <a:t>We have tools</a:t>
            </a:r>
          </a:p>
        </p:txBody>
      </p:sp>
    </p:spTree>
    <p:extLst>
      <p:ext uri="{BB962C8B-B14F-4D97-AF65-F5344CB8AC3E}">
        <p14:creationId xmlns:p14="http://schemas.microsoft.com/office/powerpoint/2010/main" val="148004297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1004</Words>
  <Application>Microsoft Office PowerPoint</Application>
  <PresentationFormat>宽屏</PresentationFormat>
  <Paragraphs>110</Paragraphs>
  <Slides>13</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Helvetica Neue</vt:lpstr>
      <vt:lpstr>等线</vt:lpstr>
      <vt:lpstr>等线 Light</vt:lpstr>
      <vt:lpstr>Agency FB</vt:lpstr>
      <vt:lpstr>Arial</vt:lpstr>
      <vt:lpstr>Cambria Math</vt:lpstr>
      <vt:lpstr>Comic Sans MS</vt:lpstr>
      <vt:lpstr>Roboto</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helen.jingyi@gmail.com</dc:creator>
  <cp:lastModifiedBy>helen.jingyi@gmail.com</cp:lastModifiedBy>
  <cp:revision>10</cp:revision>
  <dcterms:created xsi:type="dcterms:W3CDTF">2022-07-13T00:25:51Z</dcterms:created>
  <dcterms:modified xsi:type="dcterms:W3CDTF">2022-07-19T22:16:24Z</dcterms:modified>
</cp:coreProperties>
</file>