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Roboto"/>
      <p:regular r:id="rId29"/>
      <p:bold r:id="rId30"/>
      <p:italic r:id="rId31"/>
      <p:boldItalic r:id="rId32"/>
    </p:embeddedFont>
    <p:embeddedFont>
      <p:font typeface="Merriweather Light"/>
      <p:regular r:id="rId33"/>
      <p:bold r:id="rId34"/>
      <p:italic r:id="rId35"/>
      <p:boldItalic r:id="rId36"/>
    </p:embeddedFont>
    <p:embeddedFont>
      <p:font typeface="Montserrat"/>
      <p:regular r:id="rId37"/>
      <p:bold r:id="rId38"/>
      <p:italic r:id="rId39"/>
      <p:boldItalic r:id="rId40"/>
    </p:embeddedFont>
    <p:embeddedFont>
      <p:font typeface="Titillium Web"/>
      <p:regular r:id="rId41"/>
      <p:bold r:id="rId42"/>
      <p:italic r:id="rId43"/>
      <p:boldItalic r:id="rId44"/>
    </p:embeddedFont>
    <p:embeddedFont>
      <p:font typeface="Open Sans SemiBold"/>
      <p:regular r:id="rId45"/>
      <p:bold r:id="rId46"/>
      <p:italic r:id="rId47"/>
      <p:boldItalic r:id="rId48"/>
    </p:embeddedFont>
    <p:embeddedFont>
      <p:font typeface="Vidaloka"/>
      <p:regular r:id="rId49"/>
    </p:embeddedFont>
    <p:embeddedFont>
      <p:font typeface="Russo One"/>
      <p:regular r:id="rId50"/>
    </p:embeddedFont>
    <p:embeddedFont>
      <p:font typeface="Crimson Text"/>
      <p:regular r:id="rId51"/>
      <p:bold r:id="rId52"/>
      <p:italic r:id="rId53"/>
      <p:boldItalic r:id="rId54"/>
    </p:embeddedFont>
    <p:embeddedFont>
      <p:font typeface="Titillium Web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TitilliumWeb-bold.fntdata"/><Relationship Id="rId41" Type="http://schemas.openxmlformats.org/officeDocument/2006/relationships/font" Target="fonts/TitilliumWeb-regular.fntdata"/><Relationship Id="rId44" Type="http://schemas.openxmlformats.org/officeDocument/2006/relationships/font" Target="fonts/TitilliumWeb-boldItalic.fntdata"/><Relationship Id="rId43" Type="http://schemas.openxmlformats.org/officeDocument/2006/relationships/font" Target="fonts/TitilliumWeb-italic.fntdata"/><Relationship Id="rId46" Type="http://schemas.openxmlformats.org/officeDocument/2006/relationships/font" Target="fonts/OpenSansSemiBold-bold.fntdata"/><Relationship Id="rId45" Type="http://schemas.openxmlformats.org/officeDocument/2006/relationships/font" Target="fonts/OpenSans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SemiBold-boldItalic.fntdata"/><Relationship Id="rId47" Type="http://schemas.openxmlformats.org/officeDocument/2006/relationships/font" Target="fonts/OpenSansSemiBold-italic.fntdata"/><Relationship Id="rId49" Type="http://schemas.openxmlformats.org/officeDocument/2006/relationships/font" Target="fonts/Vidalok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MerriweatherLight-regular.fntdata"/><Relationship Id="rId32" Type="http://schemas.openxmlformats.org/officeDocument/2006/relationships/font" Target="fonts/Roboto-boldItalic.fntdata"/><Relationship Id="rId35" Type="http://schemas.openxmlformats.org/officeDocument/2006/relationships/font" Target="fonts/MerriweatherLight-italic.fntdata"/><Relationship Id="rId34" Type="http://schemas.openxmlformats.org/officeDocument/2006/relationships/font" Target="fonts/MerriweatherLight-bold.fntdata"/><Relationship Id="rId37" Type="http://schemas.openxmlformats.org/officeDocument/2006/relationships/font" Target="fonts/Montserrat-regular.fntdata"/><Relationship Id="rId36" Type="http://schemas.openxmlformats.org/officeDocument/2006/relationships/font" Target="fonts/MerriweatherLight-boldItalic.fntdata"/><Relationship Id="rId39" Type="http://schemas.openxmlformats.org/officeDocument/2006/relationships/font" Target="fonts/Montserrat-italic.fntdata"/><Relationship Id="rId38" Type="http://schemas.openxmlformats.org/officeDocument/2006/relationships/font" Target="fonts/Montserrat-bold.fntdata"/><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font" Target="fonts/Roboto-regular.fntdata"/><Relationship Id="rId51" Type="http://schemas.openxmlformats.org/officeDocument/2006/relationships/font" Target="fonts/CrimsonText-regular.fntdata"/><Relationship Id="rId50" Type="http://schemas.openxmlformats.org/officeDocument/2006/relationships/font" Target="fonts/RussoOne-regular.fntdata"/><Relationship Id="rId53" Type="http://schemas.openxmlformats.org/officeDocument/2006/relationships/font" Target="fonts/CrimsonText-italic.fntdata"/><Relationship Id="rId52" Type="http://schemas.openxmlformats.org/officeDocument/2006/relationships/font" Target="fonts/CrimsonText-bold.fntdata"/><Relationship Id="rId11" Type="http://schemas.openxmlformats.org/officeDocument/2006/relationships/slide" Target="slides/slide7.xml"/><Relationship Id="rId55" Type="http://schemas.openxmlformats.org/officeDocument/2006/relationships/font" Target="fonts/TitilliumWebLight-regular.fntdata"/><Relationship Id="rId10" Type="http://schemas.openxmlformats.org/officeDocument/2006/relationships/slide" Target="slides/slide6.xml"/><Relationship Id="rId54" Type="http://schemas.openxmlformats.org/officeDocument/2006/relationships/font" Target="fonts/CrimsonText-boldItalic.fntdata"/><Relationship Id="rId13" Type="http://schemas.openxmlformats.org/officeDocument/2006/relationships/slide" Target="slides/slide9.xml"/><Relationship Id="rId57" Type="http://schemas.openxmlformats.org/officeDocument/2006/relationships/font" Target="fonts/TitilliumWebLight-italic.fntdata"/><Relationship Id="rId12" Type="http://schemas.openxmlformats.org/officeDocument/2006/relationships/slide" Target="slides/slide8.xml"/><Relationship Id="rId56" Type="http://schemas.openxmlformats.org/officeDocument/2006/relationships/font" Target="fonts/TitilliumWebLight-bold.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TitilliumWeb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all! My name is Daniela and today I will be presenting about the project I’ve worked on this summer: Exploring LIGO sensitivity across binary black hole parameter space. </a:t>
            </a:r>
            <a:endParaRPr/>
          </a:p>
          <a:p>
            <a:pPr indent="0" lvl="0" marL="0" rtl="0" algn="l">
              <a:spcBef>
                <a:spcPts val="0"/>
              </a:spcBef>
              <a:spcAft>
                <a:spcPts val="0"/>
              </a:spcAft>
              <a:buNone/>
            </a:pPr>
            <a:r>
              <a:rPr lang="en"/>
              <a:t>My mentors are Richard, Jacob, and Alan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4d8d957a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44d8d957a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calculate the space-time sensitive hypervolume, we are integrating over the parameter space.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43b108dc6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43b108dc6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*Say all the parameters inside theta prime. → masses, spins, inclination angles, etc.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Theta encopasses all the 15 parameters, and theta prime encompasses all the parameters but t_c (time of coalescense), and alpha and delta (right ascension and declination) (which are in Omega) → </a:t>
            </a:r>
            <a:r>
              <a:rPr lang="en" sz="1050">
                <a:solidFill>
                  <a:schemeClr val="dk1"/>
                </a:solidFill>
                <a:highlight>
                  <a:srgbClr val="FFFFFF"/>
                </a:highlight>
                <a:latin typeface="Roboto"/>
                <a:ea typeface="Roboto"/>
                <a:cs typeface="Roboto"/>
                <a:sym typeface="Roboto"/>
              </a:rPr>
              <a:t>which we average over when evaluating\eta, and D_L(z).</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From left to right, the first integral is a integral over d time of coalescence, the second one is over the d solid angle of sky locations , the third one luminosity distance squared and the C(z), which is the factor that converts from Euclidean volume to comoving volume integrated over the redshift.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rightmost part is an integral over theta prime, with eta, the efficiency times the probability distribution.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43b108dc65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43b108dc65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Efficiency can’t be solved analytically, we will do it with waveform injections.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Efficiency is defined as the number of events detected/total number of events</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3b108dc65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43b108dc65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summary, the goal of the project is to be able to calculate the space-time sensitive hypervolume, and study how it changes according to changes in the parameter space.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divide the work in two parts:</a:t>
            </a:r>
            <a:endParaRPr/>
          </a:p>
          <a:p>
            <a:pPr indent="-298450" lvl="0" marL="457200" rtl="0" algn="l">
              <a:spcBef>
                <a:spcPts val="0"/>
              </a:spcBef>
              <a:spcAft>
                <a:spcPts val="0"/>
              </a:spcAft>
              <a:buSzPts val="1100"/>
              <a:buAutoNum type="arabicParenR"/>
            </a:pPr>
            <a:r>
              <a:rPr lang="en"/>
              <a:t>The implementation of a pipeline to carry out the calculation</a:t>
            </a:r>
            <a:endParaRPr/>
          </a:p>
          <a:p>
            <a:pPr indent="-298450" lvl="0" marL="457200" rtl="0" algn="l">
              <a:spcBef>
                <a:spcPts val="0"/>
              </a:spcBef>
              <a:spcAft>
                <a:spcPts val="0"/>
              </a:spcAft>
              <a:buSzPts val="1100"/>
              <a:buAutoNum type="arabicParenR"/>
            </a:pPr>
            <a:r>
              <a:rPr lang="en"/>
              <a:t>Carry out experiments using the pipeline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43b108dc65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43b108dc65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solve for the space-time sensitive hypervolume, we will be using Monte Carlo simulation. This require us to create a large number of injections. </a:t>
            </a:r>
            <a:endParaRPr/>
          </a:p>
          <a:p>
            <a:pPr indent="0" lvl="0" marL="0" rtl="0" algn="l">
              <a:spcBef>
                <a:spcPts val="0"/>
              </a:spcBef>
              <a:spcAft>
                <a:spcPts val="0"/>
              </a:spcAft>
              <a:buNone/>
            </a:pPr>
            <a:r>
              <a:rPr lang="en"/>
              <a:t>To do this, this summer I worked on SIFCE, which is a python package designed to carry this computation.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43ea2a78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43ea2a78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The SIFCE pipeline speeds up the calculation by using the same waveform for integrating over extrinsic parameters RA, dec, Pol, D_L.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The pipeline starts with generating waveforms from a set of masses, spins, inclinations, and phases at coalescences.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For each of those waveforms, we generate a N number of sky parameters (so right ascension, declination, and polarization), and project the waveform into the </a:t>
            </a:r>
            <a:r>
              <a:rPr lang="en" sz="1050">
                <a:solidFill>
                  <a:schemeClr val="dk1"/>
                </a:solidFill>
                <a:highlight>
                  <a:srgbClr val="FFFFFF"/>
                </a:highlight>
                <a:latin typeface="Roboto"/>
                <a:ea typeface="Roboto"/>
                <a:cs typeface="Roboto"/>
                <a:sym typeface="Roboto"/>
              </a:rPr>
              <a:t>antenna</a:t>
            </a:r>
            <a:r>
              <a:rPr lang="en" sz="1050">
                <a:solidFill>
                  <a:schemeClr val="dk1"/>
                </a:solidFill>
                <a:highlight>
                  <a:srgbClr val="FFFFFF"/>
                </a:highlight>
                <a:latin typeface="Roboto"/>
                <a:ea typeface="Roboto"/>
                <a:cs typeface="Roboto"/>
                <a:sym typeface="Roboto"/>
              </a:rPr>
              <a:t> pattern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From this, we can calculate the SNR (Signal to noise ratio) for each of those combinations.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After this, we can use the fact the the SNR is proportional to one over luminosity distance to scale the SNRs.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We use the SNR to determine the probability of detection for every combination → used to calculate the monte carlo sum!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This is done for order of magnitude computational efficiency </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43b108dc65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43b108dc65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carried some experiments with the SIFCE pipeline, and the first one is a study on how the masses affect the VT. </a:t>
            </a:r>
            <a:endParaRPr/>
          </a:p>
          <a:p>
            <a:pPr indent="0" lvl="0" marL="0" rtl="0" algn="l">
              <a:spcBef>
                <a:spcPts val="0"/>
              </a:spcBef>
              <a:spcAft>
                <a:spcPts val="0"/>
              </a:spcAft>
              <a:buNone/>
            </a:pPr>
            <a:r>
              <a:rPr lang="en"/>
              <a:t>Here, I kept all the probability distributions the same for all the experiments, and just changed the masses of the black holes.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0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47a221137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47a221137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latin typeface="Roboto"/>
                <a:ea typeface="Roboto"/>
                <a:cs typeface="Roboto"/>
                <a:sym typeface="Roboto"/>
              </a:rPr>
              <a:t>VT grows with mass, this is expected and it is what we see in this graph. </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highlight>
                  <a:srgbClr val="FFFFFF"/>
                </a:highlight>
                <a:latin typeface="Roboto"/>
                <a:ea typeface="Roboto"/>
                <a:cs typeface="Roboto"/>
                <a:sym typeface="Roboto"/>
              </a:rPr>
              <a:t>However, we </a:t>
            </a:r>
            <a:r>
              <a:rPr lang="en">
                <a:solidFill>
                  <a:schemeClr val="dk1"/>
                </a:solidFill>
                <a:highlight>
                  <a:srgbClr val="FFFFFF"/>
                </a:highlight>
                <a:latin typeface="Roboto"/>
                <a:ea typeface="Roboto"/>
                <a:cs typeface="Roboto"/>
                <a:sym typeface="Roboto"/>
              </a:rPr>
              <a:t>expect</a:t>
            </a:r>
            <a:r>
              <a:rPr lang="en">
                <a:solidFill>
                  <a:schemeClr val="dk1"/>
                </a:solidFill>
                <a:highlight>
                  <a:srgbClr val="FFFFFF"/>
                </a:highlight>
                <a:latin typeface="Roboto"/>
                <a:ea typeface="Roboto"/>
                <a:cs typeface="Roboto"/>
                <a:sym typeface="Roboto"/>
              </a:rPr>
              <a:t> a turnover at higher masses, because the VT </a:t>
            </a:r>
            <a:r>
              <a:rPr lang="en">
                <a:solidFill>
                  <a:schemeClr val="dk1"/>
                </a:solidFill>
                <a:highlight>
                  <a:srgbClr val="FFFFFF"/>
                </a:highlight>
                <a:latin typeface="Roboto"/>
                <a:ea typeface="Roboto"/>
                <a:cs typeface="Roboto"/>
                <a:sym typeface="Roboto"/>
              </a:rPr>
              <a:t>goes down when signal goes out of LIGO freq band, and this study will be done at future work.</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a:solidFill>
                  <a:schemeClr val="dk1"/>
                </a:solidFill>
                <a:highlight>
                  <a:srgbClr val="FFFFFF"/>
                </a:highlight>
                <a:latin typeface="Roboto"/>
                <a:ea typeface="Roboto"/>
                <a:cs typeface="Roboto"/>
                <a:sym typeface="Roboto"/>
              </a:rPr>
              <a:t>Another experiment that can be carried out in the future is a simulation with a whole population distribution of mass pairs. </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44d8d957a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144d8d957a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histogram of the calculated VT for the run with black holes of 35-35 solar masses.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500 intrinsic → 500 workers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43ea2a781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43ea2a781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experiment I carried out was how the spin z component affects the space-time sensitive hypervolume.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this, I kept all the probability prior distributions fixed, for a 35-35 solar masses system, and changed only the spin_z components → carried out the experiment for 0.2, 0.4, 0.6, and their correspondent negative parts spin z components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47a22113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47a22113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question we are trying to answer in this project is: How far can the GW detectors hear?</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47a221137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47a221137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1200">
                <a:solidFill>
                  <a:schemeClr val="dk1"/>
                </a:solidFill>
                <a:highlight>
                  <a:srgbClr val="FFFFFF"/>
                </a:highlight>
              </a:rPr>
              <a:t>Higher spin → higher VT </a:t>
            </a:r>
            <a:endParaRPr sz="1200">
              <a:solidFill>
                <a:schemeClr val="dk1"/>
              </a:solidFill>
              <a:highlight>
                <a:srgbClr val="FFFFFF"/>
              </a:highlight>
            </a:endParaRPr>
          </a:p>
          <a:p>
            <a:pPr indent="0" lvl="0" marL="0" rtl="0" algn="l">
              <a:lnSpc>
                <a:spcPct val="100000"/>
              </a:lnSpc>
              <a:spcBef>
                <a:spcPts val="1200"/>
              </a:spcBef>
              <a:spcAft>
                <a:spcPts val="0"/>
              </a:spcAft>
              <a:buNone/>
            </a:pPr>
            <a:r>
              <a:rPr lang="en" sz="1200">
                <a:solidFill>
                  <a:schemeClr val="dk1"/>
                </a:solidFill>
                <a:highlight>
                  <a:srgbClr val="FFFFFF"/>
                </a:highlight>
              </a:rPr>
              <a:t>spin changes the length of the inspiral → larger spin z component need to dissipate the energy before merger (hangup effect)</a:t>
            </a:r>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47a2211378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47a2211378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XPHM → 5 higher order modes</a:t>
            </a:r>
            <a:endParaRPr/>
          </a:p>
          <a:p>
            <a:pPr indent="0" lvl="0" marL="0" rtl="0" algn="l">
              <a:spcBef>
                <a:spcPts val="0"/>
              </a:spcBef>
              <a:spcAft>
                <a:spcPts val="0"/>
              </a:spcAft>
              <a:buNone/>
            </a:pPr>
            <a:r>
              <a:rPr lang="en"/>
              <a:t>XP → one higher order mode (only 2-2)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see that when we inject and recover with the 5 higher order modes, we get a bigger VT than when we inject and recover with only one higher mode → 1.85 vs 1.82, and this is because picking up those higher order modes will increase the SNR.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last result is an injection with 5 higher order modes, and recovery with only one higher order mode. We can see that not not taking into consideration all the higher order modes decreases the VT, which implies that using an incorrect number of higher modes in the recovery affects negatively the detection of the BBHs.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Notes:</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Higher order modes → talk about the three results, how picking up higher order modes increases SNR → xp xp, </a:t>
            </a:r>
            <a:endParaRPr/>
          </a:p>
          <a:p>
            <a:pPr indent="0" lvl="0" marL="0" rtl="0" algn="l">
              <a:spcBef>
                <a:spcPts val="0"/>
              </a:spcBef>
              <a:spcAft>
                <a:spcPts val="0"/>
              </a:spcAft>
              <a:buNone/>
            </a:pPr>
            <a:r>
              <a:rPr lang="en"/>
              <a:t>And a smaller result for ignoring the modes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47a221137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147a221137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47cb72cf26_1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47cb72cf26_1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my mentors and my peers!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47a221137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47a221137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47a221137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47a22113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metric we use to measure “how far can the GW detectors hear” is the space-time sensitive hypervolume.</a:t>
            </a:r>
            <a:endParaRPr/>
          </a:p>
          <a:p>
            <a:pPr indent="0" lvl="0" marL="0" rtl="0" algn="l">
              <a:spcBef>
                <a:spcPts val="0"/>
              </a:spcBef>
              <a:spcAft>
                <a:spcPts val="0"/>
              </a:spcAft>
              <a:buNone/>
            </a:pPr>
            <a:r>
              <a:rPr lang="en"/>
              <a:t>  </a:t>
            </a:r>
            <a:br>
              <a:rPr lang="en"/>
            </a:br>
            <a:r>
              <a:rPr lang="en"/>
              <a:t>That is the space-time comoving volume where the GW detectors can detect Binary Black Hole coalescences, and that depends on the populations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47a221137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47a221137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big question we are trying to answer is: “What is the merger rate density?”</a:t>
            </a:r>
            <a:endParaRPr/>
          </a:p>
          <a:p>
            <a:pPr indent="0" lvl="0" marL="0" rtl="0" algn="l">
              <a:lnSpc>
                <a:spcPct val="115000"/>
              </a:lnSpc>
              <a:spcBef>
                <a:spcPts val="0"/>
              </a:spcBef>
              <a:spcAft>
                <a:spcPts val="0"/>
              </a:spcAft>
              <a:buNone/>
            </a:pPr>
            <a:r>
              <a:rPr lang="en">
                <a:solidFill>
                  <a:schemeClr val="dk1"/>
                </a:solidFill>
              </a:rPr>
              <a:t>Understanding source population and is one of the primary goals of gravitational wave astronomy, and </a:t>
            </a:r>
            <a:r>
              <a:rPr lang="en"/>
              <a:t>for this we need </a:t>
            </a:r>
            <a:r>
              <a:rPr lang="en"/>
              <a:t>to understand the rate </a:t>
            </a:r>
            <a:r>
              <a:rPr lang="en">
                <a:solidFill>
                  <a:schemeClr val="dk1"/>
                </a:solidFill>
              </a:rPr>
              <a:t>rate of occurrence of the astrophysical phenomenon.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44d8d957a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44d8d957a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primary ingredient in the estimation of merger rate or upper-limit on the merger rate is the sensitive volume, as the merger rate density is defined as the ratio </a:t>
            </a:r>
            <a:r>
              <a:rPr lang="en">
                <a:solidFill>
                  <a:schemeClr val="dk1"/>
                </a:solidFill>
              </a:rPr>
              <a:t>between</a:t>
            </a:r>
            <a:r>
              <a:rPr lang="en">
                <a:solidFill>
                  <a:schemeClr val="dk1"/>
                </a:solidFill>
              </a:rPr>
              <a:t> the number of events observed by the averaged space-time sensitive volume.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The merger rate density is measured in 1 per Gpc^3 per Yr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43b108dc65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43b108dc65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go back to our question of: How far can the GW detectors hear.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all the Binary Black Holes in the Universe were the same, determining how far the detector can hear would be fairly easy.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would just need to find out the distance where the signal would not be loud enough for us to detect → at d1 it would be detected, and at d2 it wouldn’t be detected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43b108dc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43b108dc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it is not that simple. The BBHs vary </a:t>
            </a:r>
            <a:r>
              <a:rPr lang="en"/>
              <a:t>across</a:t>
            </a:r>
            <a:r>
              <a:rPr lang="en"/>
              <a:t> a parameter space of 15 parameters, and those parameters affect the waveform, thus it affects the detectability of the different BBHs.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intrinsic parameters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extrinsic parameters 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47cb72cf2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47cb72cf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Binary black holes vary across the parameter space.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Therefore, if we have two black holes at the same distance, for example d1 (point at the drawings),  one of them could be detected and the other not, because they have different parameter configurations.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Therefore, it is necessary to compute the efficiency (η) at each distance. </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47cb72cf2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47cb72cf2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more factor that needs to be taken into consideration is that the Universe is expanding, so we need to take the cosmological effects into consideration.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39975" y="1324500"/>
            <a:ext cx="70641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040000" y="3377100"/>
            <a:ext cx="7064100" cy="44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2" name="Google Shape;12;p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 name="Google Shape;13;p2"/>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 name="Google Shape;14;p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 name="Google Shape;15;p2"/>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6" name="Google Shape;16;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 name="Shape 75"/>
        <p:cNvGrpSpPr/>
        <p:nvPr/>
      </p:nvGrpSpPr>
      <p:grpSpPr>
        <a:xfrm>
          <a:off x="0" y="0"/>
          <a:ext cx="0" cy="0"/>
          <a:chOff x="0" y="0"/>
          <a:chExt cx="0" cy="0"/>
        </a:xfrm>
      </p:grpSpPr>
      <p:sp>
        <p:nvSpPr>
          <p:cNvPr id="76" name="Google Shape;76;p11"/>
          <p:cNvSpPr txBox="1"/>
          <p:nvPr>
            <p:ph hasCustomPrompt="1" type="title"/>
          </p:nvPr>
        </p:nvSpPr>
        <p:spPr>
          <a:xfrm>
            <a:off x="713225" y="1497763"/>
            <a:ext cx="7717500" cy="16443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7" name="Google Shape;77;p11"/>
          <p:cNvSpPr txBox="1"/>
          <p:nvPr>
            <p:ph idx="1" type="subTitle"/>
          </p:nvPr>
        </p:nvSpPr>
        <p:spPr>
          <a:xfrm>
            <a:off x="1514325" y="3278788"/>
            <a:ext cx="6120300" cy="375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cxnSp>
        <p:nvCxnSpPr>
          <p:cNvPr id="78" name="Google Shape;78;p1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9" name="Google Shape;79;p1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80" name="Google Shape;80;p1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81" name="Google Shape;81;p1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82" name="Google Shape;82;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
    <p:spTree>
      <p:nvGrpSpPr>
        <p:cNvPr id="85" name="Shape 85"/>
        <p:cNvGrpSpPr/>
        <p:nvPr/>
      </p:nvGrpSpPr>
      <p:grpSpPr>
        <a:xfrm>
          <a:off x="0" y="0"/>
          <a:ext cx="0" cy="0"/>
          <a:chOff x="0" y="0"/>
          <a:chExt cx="0" cy="0"/>
        </a:xfrm>
      </p:grpSpPr>
      <p:sp>
        <p:nvSpPr>
          <p:cNvPr id="86" name="Google Shape;86;p13"/>
          <p:cNvSpPr txBox="1"/>
          <p:nvPr>
            <p:ph type="title"/>
          </p:nvPr>
        </p:nvSpPr>
        <p:spPr>
          <a:xfrm>
            <a:off x="713225" y="445025"/>
            <a:ext cx="35838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7" name="Google Shape;87;p13"/>
          <p:cNvSpPr txBox="1"/>
          <p:nvPr>
            <p:ph idx="1" type="subTitle"/>
          </p:nvPr>
        </p:nvSpPr>
        <p:spPr>
          <a:xfrm>
            <a:off x="5001000" y="19429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8" name="Google Shape;88;p13"/>
          <p:cNvSpPr txBox="1"/>
          <p:nvPr>
            <p:ph idx="2" type="subTitle"/>
          </p:nvPr>
        </p:nvSpPr>
        <p:spPr>
          <a:xfrm>
            <a:off x="5001000" y="2255100"/>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9" name="Google Shape;89;p13"/>
          <p:cNvSpPr txBox="1"/>
          <p:nvPr>
            <p:ph idx="3" type="subTitle"/>
          </p:nvPr>
        </p:nvSpPr>
        <p:spPr>
          <a:xfrm>
            <a:off x="1655200" y="19429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90" name="Google Shape;90;p13"/>
          <p:cNvSpPr txBox="1"/>
          <p:nvPr>
            <p:ph idx="4" type="subTitle"/>
          </p:nvPr>
        </p:nvSpPr>
        <p:spPr>
          <a:xfrm>
            <a:off x="1655200" y="2255100"/>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1" name="Google Shape;91;p13"/>
          <p:cNvSpPr txBox="1"/>
          <p:nvPr>
            <p:ph idx="5" type="subTitle"/>
          </p:nvPr>
        </p:nvSpPr>
        <p:spPr>
          <a:xfrm>
            <a:off x="5001000" y="3723950"/>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92" name="Google Shape;92;p13"/>
          <p:cNvSpPr txBox="1"/>
          <p:nvPr>
            <p:ph idx="6" type="subTitle"/>
          </p:nvPr>
        </p:nvSpPr>
        <p:spPr>
          <a:xfrm>
            <a:off x="5001000" y="4036125"/>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3" name="Google Shape;93;p13"/>
          <p:cNvSpPr txBox="1"/>
          <p:nvPr>
            <p:ph idx="7" type="subTitle"/>
          </p:nvPr>
        </p:nvSpPr>
        <p:spPr>
          <a:xfrm>
            <a:off x="1655200" y="3723950"/>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94" name="Google Shape;94;p13"/>
          <p:cNvSpPr txBox="1"/>
          <p:nvPr>
            <p:ph idx="8" type="subTitle"/>
          </p:nvPr>
        </p:nvSpPr>
        <p:spPr>
          <a:xfrm>
            <a:off x="1655250" y="4036125"/>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5" name="Google Shape;95;p13"/>
          <p:cNvSpPr txBox="1"/>
          <p:nvPr>
            <p:ph hasCustomPrompt="1" idx="9" type="title"/>
          </p:nvPr>
        </p:nvSpPr>
        <p:spPr>
          <a:xfrm>
            <a:off x="2378650" y="130358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96" name="Google Shape;96;p13"/>
          <p:cNvSpPr txBox="1"/>
          <p:nvPr>
            <p:ph hasCustomPrompt="1" idx="13" type="title"/>
          </p:nvPr>
        </p:nvSpPr>
        <p:spPr>
          <a:xfrm>
            <a:off x="5724450" y="130358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97" name="Google Shape;97;p13"/>
          <p:cNvSpPr txBox="1"/>
          <p:nvPr>
            <p:ph hasCustomPrompt="1" idx="14" type="title"/>
          </p:nvPr>
        </p:nvSpPr>
        <p:spPr>
          <a:xfrm>
            <a:off x="2378700" y="308273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98" name="Google Shape;98;p13"/>
          <p:cNvSpPr txBox="1"/>
          <p:nvPr>
            <p:ph hasCustomPrompt="1" idx="15" type="title"/>
          </p:nvPr>
        </p:nvSpPr>
        <p:spPr>
          <a:xfrm>
            <a:off x="5724450" y="3082738"/>
            <a:ext cx="1039200" cy="667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cxnSp>
        <p:nvCxnSpPr>
          <p:cNvPr id="99" name="Google Shape;99;p1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00" name="Google Shape;100;p1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01" name="Google Shape;10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02" name="Shape 102"/>
        <p:cNvGrpSpPr/>
        <p:nvPr/>
      </p:nvGrpSpPr>
      <p:grpSpPr>
        <a:xfrm>
          <a:off x="0" y="0"/>
          <a:ext cx="0" cy="0"/>
          <a:chOff x="0" y="0"/>
          <a:chExt cx="0" cy="0"/>
        </a:xfrm>
      </p:grpSpPr>
      <p:sp>
        <p:nvSpPr>
          <p:cNvPr id="103" name="Google Shape;103;p14"/>
          <p:cNvSpPr txBox="1"/>
          <p:nvPr>
            <p:ph type="title"/>
          </p:nvPr>
        </p:nvSpPr>
        <p:spPr>
          <a:xfrm>
            <a:off x="2410500" y="2932775"/>
            <a:ext cx="4323000" cy="49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04" name="Google Shape;104;p14"/>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05" name="Google Shape;105;p1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06" name="Google Shape;106;p1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07" name="Google Shape;10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08" name="Shape 108"/>
        <p:cNvGrpSpPr/>
        <p:nvPr/>
      </p:nvGrpSpPr>
      <p:grpSpPr>
        <a:xfrm>
          <a:off x="0" y="0"/>
          <a:ext cx="0" cy="0"/>
          <a:chOff x="0" y="0"/>
          <a:chExt cx="0" cy="0"/>
        </a:xfrm>
      </p:grpSpPr>
      <p:sp>
        <p:nvSpPr>
          <p:cNvPr id="109" name="Google Shape;109;p15"/>
          <p:cNvSpPr txBox="1"/>
          <p:nvPr>
            <p:ph type="title"/>
          </p:nvPr>
        </p:nvSpPr>
        <p:spPr>
          <a:xfrm>
            <a:off x="1994850" y="1697488"/>
            <a:ext cx="5154300" cy="112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9000"/>
              <a:buNone/>
              <a:defRPr sz="9000"/>
            </a:lvl2pPr>
            <a:lvl3pPr lvl="2" rtl="0" algn="ctr">
              <a:spcBef>
                <a:spcPts val="0"/>
              </a:spcBef>
              <a:spcAft>
                <a:spcPts val="0"/>
              </a:spcAft>
              <a:buSzPts val="9000"/>
              <a:buNone/>
              <a:defRPr sz="9000"/>
            </a:lvl3pPr>
            <a:lvl4pPr lvl="3" rtl="0" algn="ctr">
              <a:spcBef>
                <a:spcPts val="0"/>
              </a:spcBef>
              <a:spcAft>
                <a:spcPts val="0"/>
              </a:spcAft>
              <a:buSzPts val="9000"/>
              <a:buNone/>
              <a:defRPr sz="9000"/>
            </a:lvl4pPr>
            <a:lvl5pPr lvl="4" rtl="0" algn="ctr">
              <a:spcBef>
                <a:spcPts val="0"/>
              </a:spcBef>
              <a:spcAft>
                <a:spcPts val="0"/>
              </a:spcAft>
              <a:buSzPts val="9000"/>
              <a:buNone/>
              <a:defRPr sz="9000"/>
            </a:lvl5pPr>
            <a:lvl6pPr lvl="5" rtl="0" algn="ctr">
              <a:spcBef>
                <a:spcPts val="0"/>
              </a:spcBef>
              <a:spcAft>
                <a:spcPts val="0"/>
              </a:spcAft>
              <a:buSzPts val="9000"/>
              <a:buNone/>
              <a:defRPr sz="9000"/>
            </a:lvl6pPr>
            <a:lvl7pPr lvl="6" rtl="0" algn="ctr">
              <a:spcBef>
                <a:spcPts val="0"/>
              </a:spcBef>
              <a:spcAft>
                <a:spcPts val="0"/>
              </a:spcAft>
              <a:buSzPts val="9000"/>
              <a:buNone/>
              <a:defRPr sz="9000"/>
            </a:lvl7pPr>
            <a:lvl8pPr lvl="7" rtl="0" algn="ctr">
              <a:spcBef>
                <a:spcPts val="0"/>
              </a:spcBef>
              <a:spcAft>
                <a:spcPts val="0"/>
              </a:spcAft>
              <a:buSzPts val="9000"/>
              <a:buNone/>
              <a:defRPr sz="9000"/>
            </a:lvl8pPr>
            <a:lvl9pPr lvl="8" rtl="0" algn="ctr">
              <a:spcBef>
                <a:spcPts val="0"/>
              </a:spcBef>
              <a:spcAft>
                <a:spcPts val="0"/>
              </a:spcAft>
              <a:buSzPts val="9000"/>
              <a:buNone/>
              <a:defRPr sz="9000"/>
            </a:lvl9pPr>
          </a:lstStyle>
          <a:p/>
        </p:txBody>
      </p:sp>
      <p:sp>
        <p:nvSpPr>
          <p:cNvPr id="110" name="Google Shape;110;p15"/>
          <p:cNvSpPr txBox="1"/>
          <p:nvPr>
            <p:ph idx="1" type="subTitle"/>
          </p:nvPr>
        </p:nvSpPr>
        <p:spPr>
          <a:xfrm>
            <a:off x="2299500" y="2972150"/>
            <a:ext cx="45450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111" name="Google Shape;111;p1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2" name="Google Shape;112;p1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13" name="Google Shape;11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4" name="Shape 114"/>
        <p:cNvGrpSpPr/>
        <p:nvPr/>
      </p:nvGrpSpPr>
      <p:grpSpPr>
        <a:xfrm>
          <a:off x="0" y="0"/>
          <a:ext cx="0" cy="0"/>
          <a:chOff x="0" y="0"/>
          <a:chExt cx="0" cy="0"/>
        </a:xfrm>
      </p:grpSpPr>
      <p:sp>
        <p:nvSpPr>
          <p:cNvPr id="115" name="Google Shape;115;p1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16" name="Google Shape;116;p1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7" name="Google Shape;117;p1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8" name="Google Shape;118;p16"/>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19" name="Google Shape;11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20" name="Shape 120"/>
        <p:cNvGrpSpPr/>
        <p:nvPr/>
      </p:nvGrpSpPr>
      <p:grpSpPr>
        <a:xfrm>
          <a:off x="0" y="0"/>
          <a:ext cx="0" cy="0"/>
          <a:chOff x="0" y="0"/>
          <a:chExt cx="0" cy="0"/>
        </a:xfrm>
      </p:grpSpPr>
      <p:sp>
        <p:nvSpPr>
          <p:cNvPr id="121" name="Google Shape;121;p17"/>
          <p:cNvSpPr txBox="1"/>
          <p:nvPr>
            <p:ph type="title"/>
          </p:nvPr>
        </p:nvSpPr>
        <p:spPr>
          <a:xfrm>
            <a:off x="4956100" y="2467375"/>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2" name="Google Shape;122;p17"/>
          <p:cNvSpPr txBox="1"/>
          <p:nvPr>
            <p:ph hasCustomPrompt="1" idx="2" type="title"/>
          </p:nvPr>
        </p:nvSpPr>
        <p:spPr>
          <a:xfrm>
            <a:off x="4956100" y="1402325"/>
            <a:ext cx="1650900" cy="978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123" name="Google Shape;123;p17"/>
          <p:cNvSpPr txBox="1"/>
          <p:nvPr>
            <p:ph idx="1" type="subTitle"/>
          </p:nvPr>
        </p:nvSpPr>
        <p:spPr>
          <a:xfrm>
            <a:off x="4956100" y="3116275"/>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24" name="Google Shape;124;p1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5" name="Google Shape;125;p1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6" name="Google Shape;126;p17"/>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27" name="Google Shape;127;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_1">
    <p:spTree>
      <p:nvGrpSpPr>
        <p:cNvPr id="128" name="Shape 128"/>
        <p:cNvGrpSpPr/>
        <p:nvPr/>
      </p:nvGrpSpPr>
      <p:grpSpPr>
        <a:xfrm>
          <a:off x="0" y="0"/>
          <a:ext cx="0" cy="0"/>
          <a:chOff x="0" y="0"/>
          <a:chExt cx="0" cy="0"/>
        </a:xfrm>
      </p:grpSpPr>
      <p:sp>
        <p:nvSpPr>
          <p:cNvPr id="129" name="Google Shape;129;p18"/>
          <p:cNvSpPr txBox="1"/>
          <p:nvPr>
            <p:ph type="title"/>
          </p:nvPr>
        </p:nvSpPr>
        <p:spPr>
          <a:xfrm>
            <a:off x="1043725" y="1185550"/>
            <a:ext cx="3123000" cy="20193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0" name="Google Shape;130;p18"/>
          <p:cNvSpPr txBox="1"/>
          <p:nvPr>
            <p:ph idx="1" type="subTitle"/>
          </p:nvPr>
        </p:nvSpPr>
        <p:spPr>
          <a:xfrm>
            <a:off x="1043725" y="3360938"/>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131" name="Google Shape;131;p1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2" name="Google Shape;132;p1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3" name="Google Shape;133;p18"/>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34" name="Google Shape;13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35" name="Shape 135"/>
        <p:cNvGrpSpPr/>
        <p:nvPr/>
      </p:nvGrpSpPr>
      <p:grpSpPr>
        <a:xfrm>
          <a:off x="0" y="0"/>
          <a:ext cx="0" cy="0"/>
          <a:chOff x="0" y="0"/>
          <a:chExt cx="0" cy="0"/>
        </a:xfrm>
      </p:grpSpPr>
      <p:sp>
        <p:nvSpPr>
          <p:cNvPr id="136" name="Google Shape;136;p19"/>
          <p:cNvSpPr txBox="1"/>
          <p:nvPr>
            <p:ph idx="1" type="subTitle"/>
          </p:nvPr>
        </p:nvSpPr>
        <p:spPr>
          <a:xfrm>
            <a:off x="3509000"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7" name="Google Shape;137;p19"/>
          <p:cNvSpPr txBox="1"/>
          <p:nvPr>
            <p:ph idx="2" type="subTitle"/>
          </p:nvPr>
        </p:nvSpPr>
        <p:spPr>
          <a:xfrm>
            <a:off x="350902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38" name="Google Shape;138;p19"/>
          <p:cNvSpPr txBox="1"/>
          <p:nvPr>
            <p:ph idx="3" type="subTitle"/>
          </p:nvPr>
        </p:nvSpPr>
        <p:spPr>
          <a:xfrm>
            <a:off x="953025"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39" name="Google Shape;139;p19"/>
          <p:cNvSpPr txBox="1"/>
          <p:nvPr>
            <p:ph idx="4" type="subTitle"/>
          </p:nvPr>
        </p:nvSpPr>
        <p:spPr>
          <a:xfrm>
            <a:off x="95312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0" name="Google Shape;140;p19"/>
          <p:cNvSpPr txBox="1"/>
          <p:nvPr>
            <p:ph idx="5" type="subTitle"/>
          </p:nvPr>
        </p:nvSpPr>
        <p:spPr>
          <a:xfrm>
            <a:off x="6064875" y="2636125"/>
            <a:ext cx="212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41" name="Google Shape;141;p19"/>
          <p:cNvSpPr txBox="1"/>
          <p:nvPr>
            <p:ph idx="6" type="subTitle"/>
          </p:nvPr>
        </p:nvSpPr>
        <p:spPr>
          <a:xfrm>
            <a:off x="6064875" y="2976125"/>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42" name="Google Shape;142;p19"/>
          <p:cNvSpPr txBox="1"/>
          <p:nvPr>
            <p:ph type="title"/>
          </p:nvPr>
        </p:nvSpPr>
        <p:spPr>
          <a:xfrm>
            <a:off x="713225" y="445025"/>
            <a:ext cx="665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43" name="Google Shape;143;p1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4" name="Google Shape;144;p1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45" name="Google Shape;145;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_2_1">
    <p:spTree>
      <p:nvGrpSpPr>
        <p:cNvPr id="146" name="Shape 146"/>
        <p:cNvGrpSpPr/>
        <p:nvPr/>
      </p:nvGrpSpPr>
      <p:grpSpPr>
        <a:xfrm>
          <a:off x="0" y="0"/>
          <a:ext cx="0" cy="0"/>
          <a:chOff x="0" y="0"/>
          <a:chExt cx="0" cy="0"/>
        </a:xfrm>
      </p:grpSpPr>
      <p:sp>
        <p:nvSpPr>
          <p:cNvPr id="147" name="Google Shape;147;p20"/>
          <p:cNvSpPr txBox="1"/>
          <p:nvPr>
            <p:ph idx="1" type="subTitle"/>
          </p:nvPr>
        </p:nvSpPr>
        <p:spPr>
          <a:xfrm>
            <a:off x="3718325" y="3391775"/>
            <a:ext cx="16428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48" name="Google Shape;148;p20"/>
          <p:cNvSpPr txBox="1"/>
          <p:nvPr>
            <p:ph idx="2" type="subTitle"/>
          </p:nvPr>
        </p:nvSpPr>
        <p:spPr>
          <a:xfrm>
            <a:off x="3617675"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49" name="Google Shape;149;p20"/>
          <p:cNvSpPr txBox="1"/>
          <p:nvPr>
            <p:ph idx="3" type="subTitle"/>
          </p:nvPr>
        </p:nvSpPr>
        <p:spPr>
          <a:xfrm>
            <a:off x="1328025" y="3391775"/>
            <a:ext cx="16428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50" name="Google Shape;150;p20"/>
          <p:cNvSpPr txBox="1"/>
          <p:nvPr>
            <p:ph idx="4" type="subTitle"/>
          </p:nvPr>
        </p:nvSpPr>
        <p:spPr>
          <a:xfrm>
            <a:off x="1227426"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51" name="Google Shape;151;p20"/>
          <p:cNvSpPr txBox="1"/>
          <p:nvPr>
            <p:ph idx="5" type="subTitle"/>
          </p:nvPr>
        </p:nvSpPr>
        <p:spPr>
          <a:xfrm>
            <a:off x="6108550" y="3391775"/>
            <a:ext cx="1643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52" name="Google Shape;152;p20"/>
          <p:cNvSpPr txBox="1"/>
          <p:nvPr>
            <p:ph idx="6" type="subTitle"/>
          </p:nvPr>
        </p:nvSpPr>
        <p:spPr>
          <a:xfrm>
            <a:off x="6008050" y="3731775"/>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153" name="Google Shape;153;p20"/>
          <p:cNvSpPr txBox="1"/>
          <p:nvPr>
            <p:ph type="title"/>
          </p:nvPr>
        </p:nvSpPr>
        <p:spPr>
          <a:xfrm>
            <a:off x="713225" y="445025"/>
            <a:ext cx="3188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54" name="Google Shape;154;p2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5" name="Google Shape;155;p2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56" name="Google Shape;15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714550" y="2543963"/>
            <a:ext cx="3714900" cy="64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hasCustomPrompt="1" idx="2" type="title"/>
          </p:nvPr>
        </p:nvSpPr>
        <p:spPr>
          <a:xfrm>
            <a:off x="3746550" y="1478925"/>
            <a:ext cx="1650900" cy="9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20" name="Google Shape;20;p3"/>
          <p:cNvSpPr txBox="1"/>
          <p:nvPr>
            <p:ph idx="1" type="subTitle"/>
          </p:nvPr>
        </p:nvSpPr>
        <p:spPr>
          <a:xfrm>
            <a:off x="2291400" y="3279625"/>
            <a:ext cx="4561200" cy="393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21" name="Google Shape;21;p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 name="Google Shape;22;p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 name="Google Shape;23;p3"/>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4" name="Google Shape;24;p3"/>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5" name="Google Shape;2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_1">
    <p:spTree>
      <p:nvGrpSpPr>
        <p:cNvPr id="157" name="Shape 157"/>
        <p:cNvGrpSpPr/>
        <p:nvPr/>
      </p:nvGrpSpPr>
      <p:grpSpPr>
        <a:xfrm>
          <a:off x="0" y="0"/>
          <a:ext cx="0" cy="0"/>
          <a:chOff x="0" y="0"/>
          <a:chExt cx="0" cy="0"/>
        </a:xfrm>
      </p:grpSpPr>
      <p:sp>
        <p:nvSpPr>
          <p:cNvPr id="158" name="Google Shape;158;p21"/>
          <p:cNvSpPr txBox="1"/>
          <p:nvPr>
            <p:ph idx="1" type="subTitle"/>
          </p:nvPr>
        </p:nvSpPr>
        <p:spPr>
          <a:xfrm>
            <a:off x="3414050"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59" name="Google Shape;159;p21"/>
          <p:cNvSpPr txBox="1"/>
          <p:nvPr>
            <p:ph idx="2" type="subTitle"/>
          </p:nvPr>
        </p:nvSpPr>
        <p:spPr>
          <a:xfrm>
            <a:off x="3564200"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0" name="Google Shape;160;p21"/>
          <p:cNvSpPr txBox="1"/>
          <p:nvPr>
            <p:ph idx="3" type="subTitle"/>
          </p:nvPr>
        </p:nvSpPr>
        <p:spPr>
          <a:xfrm>
            <a:off x="705725"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61" name="Google Shape;161;p21"/>
          <p:cNvSpPr txBox="1"/>
          <p:nvPr>
            <p:ph idx="4" type="subTitle"/>
          </p:nvPr>
        </p:nvSpPr>
        <p:spPr>
          <a:xfrm>
            <a:off x="855875"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2" name="Google Shape;162;p21"/>
          <p:cNvSpPr txBox="1"/>
          <p:nvPr>
            <p:ph idx="5" type="subTitle"/>
          </p:nvPr>
        </p:nvSpPr>
        <p:spPr>
          <a:xfrm>
            <a:off x="6122325" y="181198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63" name="Google Shape;163;p21"/>
          <p:cNvSpPr txBox="1"/>
          <p:nvPr>
            <p:ph idx="6" type="subTitle"/>
          </p:nvPr>
        </p:nvSpPr>
        <p:spPr>
          <a:xfrm>
            <a:off x="6272475" y="2152000"/>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4" name="Google Shape;164;p21"/>
          <p:cNvSpPr txBox="1"/>
          <p:nvPr>
            <p:ph idx="7" type="subTitle"/>
          </p:nvPr>
        </p:nvSpPr>
        <p:spPr>
          <a:xfrm>
            <a:off x="3414050"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65" name="Google Shape;165;p21"/>
          <p:cNvSpPr txBox="1"/>
          <p:nvPr>
            <p:ph idx="8" type="subTitle"/>
          </p:nvPr>
        </p:nvSpPr>
        <p:spPr>
          <a:xfrm>
            <a:off x="3564200"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6" name="Google Shape;166;p21"/>
          <p:cNvSpPr txBox="1"/>
          <p:nvPr>
            <p:ph idx="9" type="subTitle"/>
          </p:nvPr>
        </p:nvSpPr>
        <p:spPr>
          <a:xfrm>
            <a:off x="705725"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67" name="Google Shape;167;p21"/>
          <p:cNvSpPr txBox="1"/>
          <p:nvPr>
            <p:ph idx="13" type="subTitle"/>
          </p:nvPr>
        </p:nvSpPr>
        <p:spPr>
          <a:xfrm>
            <a:off x="855875"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68" name="Google Shape;168;p21"/>
          <p:cNvSpPr txBox="1"/>
          <p:nvPr>
            <p:ph idx="14" type="subTitle"/>
          </p:nvPr>
        </p:nvSpPr>
        <p:spPr>
          <a:xfrm>
            <a:off x="6122325" y="3543463"/>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169" name="Google Shape;169;p21"/>
          <p:cNvSpPr txBox="1"/>
          <p:nvPr>
            <p:ph idx="15" type="subTitle"/>
          </p:nvPr>
        </p:nvSpPr>
        <p:spPr>
          <a:xfrm>
            <a:off x="6272475" y="3883475"/>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0" name="Google Shape;170;p21"/>
          <p:cNvSpPr txBox="1"/>
          <p:nvPr>
            <p:ph type="title"/>
          </p:nvPr>
        </p:nvSpPr>
        <p:spPr>
          <a:xfrm>
            <a:off x="713225" y="445025"/>
            <a:ext cx="608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71" name="Google Shape;171;p2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72" name="Google Shape;172;p2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73" name="Google Shape;173;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_1_1">
    <p:spTree>
      <p:nvGrpSpPr>
        <p:cNvPr id="174" name="Shape 174"/>
        <p:cNvGrpSpPr/>
        <p:nvPr/>
      </p:nvGrpSpPr>
      <p:grpSpPr>
        <a:xfrm>
          <a:off x="0" y="0"/>
          <a:ext cx="0" cy="0"/>
          <a:chOff x="0" y="0"/>
          <a:chExt cx="0" cy="0"/>
        </a:xfrm>
      </p:grpSpPr>
      <p:sp>
        <p:nvSpPr>
          <p:cNvPr id="175" name="Google Shape;175;p22"/>
          <p:cNvSpPr txBox="1"/>
          <p:nvPr>
            <p:ph idx="1" type="subTitle"/>
          </p:nvPr>
        </p:nvSpPr>
        <p:spPr>
          <a:xfrm>
            <a:off x="4916850" y="1970400"/>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6" name="Google Shape;176;p22"/>
          <p:cNvSpPr txBox="1"/>
          <p:nvPr>
            <p:ph idx="2" type="subTitle"/>
          </p:nvPr>
        </p:nvSpPr>
        <p:spPr>
          <a:xfrm>
            <a:off x="5058900" y="231041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7" name="Google Shape;177;p22"/>
          <p:cNvSpPr txBox="1"/>
          <p:nvPr>
            <p:ph idx="3" type="subTitle"/>
          </p:nvPr>
        </p:nvSpPr>
        <p:spPr>
          <a:xfrm>
            <a:off x="1911150" y="1970400"/>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78" name="Google Shape;178;p22"/>
          <p:cNvSpPr txBox="1"/>
          <p:nvPr>
            <p:ph idx="4" type="subTitle"/>
          </p:nvPr>
        </p:nvSpPr>
        <p:spPr>
          <a:xfrm>
            <a:off x="2053300" y="231041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9" name="Google Shape;179;p22"/>
          <p:cNvSpPr txBox="1"/>
          <p:nvPr>
            <p:ph idx="5" type="subTitle"/>
          </p:nvPr>
        </p:nvSpPr>
        <p:spPr>
          <a:xfrm>
            <a:off x="4916850" y="362553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0" name="Google Shape;180;p22"/>
          <p:cNvSpPr txBox="1"/>
          <p:nvPr>
            <p:ph idx="6" type="subTitle"/>
          </p:nvPr>
        </p:nvSpPr>
        <p:spPr>
          <a:xfrm>
            <a:off x="5058900" y="3965550"/>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1" name="Google Shape;181;p22"/>
          <p:cNvSpPr txBox="1"/>
          <p:nvPr>
            <p:ph idx="7" type="subTitle"/>
          </p:nvPr>
        </p:nvSpPr>
        <p:spPr>
          <a:xfrm>
            <a:off x="1911150" y="3625538"/>
            <a:ext cx="23160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2" name="Google Shape;182;p22"/>
          <p:cNvSpPr txBox="1"/>
          <p:nvPr>
            <p:ph idx="8" type="subTitle"/>
          </p:nvPr>
        </p:nvSpPr>
        <p:spPr>
          <a:xfrm>
            <a:off x="2053200" y="3965550"/>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83" name="Google Shape;183;p22"/>
          <p:cNvSpPr txBox="1"/>
          <p:nvPr>
            <p:ph type="title"/>
          </p:nvPr>
        </p:nvSpPr>
        <p:spPr>
          <a:xfrm>
            <a:off x="713225" y="445025"/>
            <a:ext cx="648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84" name="Google Shape;184;p2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5" name="Google Shape;185;p2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186" name="Google Shape;18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2">
    <p:spTree>
      <p:nvGrpSpPr>
        <p:cNvPr id="187" name="Shape 187"/>
        <p:cNvGrpSpPr/>
        <p:nvPr/>
      </p:nvGrpSpPr>
      <p:grpSpPr>
        <a:xfrm>
          <a:off x="0" y="0"/>
          <a:ext cx="0" cy="0"/>
          <a:chOff x="0" y="0"/>
          <a:chExt cx="0" cy="0"/>
        </a:xfrm>
      </p:grpSpPr>
      <p:sp>
        <p:nvSpPr>
          <p:cNvPr id="188" name="Google Shape;188;p23"/>
          <p:cNvSpPr txBox="1"/>
          <p:nvPr>
            <p:ph idx="1" type="subTitle"/>
          </p:nvPr>
        </p:nvSpPr>
        <p:spPr>
          <a:xfrm>
            <a:off x="3568125"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89" name="Google Shape;189;p23"/>
          <p:cNvSpPr txBox="1"/>
          <p:nvPr>
            <p:ph idx="2" type="subTitle"/>
          </p:nvPr>
        </p:nvSpPr>
        <p:spPr>
          <a:xfrm>
            <a:off x="3568125"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0" name="Google Shape;190;p23"/>
          <p:cNvSpPr txBox="1"/>
          <p:nvPr>
            <p:ph idx="3" type="subTitle"/>
          </p:nvPr>
        </p:nvSpPr>
        <p:spPr>
          <a:xfrm>
            <a:off x="1088350"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91" name="Google Shape;191;p23"/>
          <p:cNvSpPr txBox="1"/>
          <p:nvPr>
            <p:ph idx="4" type="subTitle"/>
          </p:nvPr>
        </p:nvSpPr>
        <p:spPr>
          <a:xfrm>
            <a:off x="1088450"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2" name="Google Shape;192;p23"/>
          <p:cNvSpPr txBox="1"/>
          <p:nvPr>
            <p:ph idx="5" type="subTitle"/>
          </p:nvPr>
        </p:nvSpPr>
        <p:spPr>
          <a:xfrm>
            <a:off x="6055450" y="2994600"/>
            <a:ext cx="20154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193" name="Google Shape;193;p23"/>
          <p:cNvSpPr txBox="1"/>
          <p:nvPr>
            <p:ph idx="6" type="subTitle"/>
          </p:nvPr>
        </p:nvSpPr>
        <p:spPr>
          <a:xfrm>
            <a:off x="6055450" y="3334600"/>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94" name="Google Shape;194;p23"/>
          <p:cNvSpPr txBox="1"/>
          <p:nvPr>
            <p:ph type="title"/>
          </p:nvPr>
        </p:nvSpPr>
        <p:spPr>
          <a:xfrm>
            <a:off x="713225" y="445025"/>
            <a:ext cx="4763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195" name="Google Shape;195;p2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6" name="Google Shape;196;p2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7" name="Google Shape;197;p23"/>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98" name="Google Shape;198;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5">
    <p:spTree>
      <p:nvGrpSpPr>
        <p:cNvPr id="199" name="Shape 199"/>
        <p:cNvGrpSpPr/>
        <p:nvPr/>
      </p:nvGrpSpPr>
      <p:grpSpPr>
        <a:xfrm>
          <a:off x="0" y="0"/>
          <a:ext cx="0" cy="0"/>
          <a:chOff x="0" y="0"/>
          <a:chExt cx="0" cy="0"/>
        </a:xfrm>
      </p:grpSpPr>
      <p:sp>
        <p:nvSpPr>
          <p:cNvPr id="200" name="Google Shape;200;p24"/>
          <p:cNvSpPr txBox="1"/>
          <p:nvPr>
            <p:ph idx="1" type="subTitle"/>
          </p:nvPr>
        </p:nvSpPr>
        <p:spPr>
          <a:xfrm>
            <a:off x="4750187" y="1722900"/>
            <a:ext cx="2014800" cy="357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01" name="Google Shape;201;p24"/>
          <p:cNvSpPr txBox="1"/>
          <p:nvPr>
            <p:ph idx="2" type="subTitle"/>
          </p:nvPr>
        </p:nvSpPr>
        <p:spPr>
          <a:xfrm>
            <a:off x="4750184" y="2062900"/>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2" name="Google Shape;202;p24"/>
          <p:cNvSpPr txBox="1"/>
          <p:nvPr>
            <p:ph idx="3" type="subTitle"/>
          </p:nvPr>
        </p:nvSpPr>
        <p:spPr>
          <a:xfrm>
            <a:off x="2306462" y="1722900"/>
            <a:ext cx="20148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03" name="Google Shape;203;p24"/>
          <p:cNvSpPr txBox="1"/>
          <p:nvPr>
            <p:ph idx="4" type="subTitle"/>
          </p:nvPr>
        </p:nvSpPr>
        <p:spPr>
          <a:xfrm>
            <a:off x="2306462" y="2062900"/>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4" name="Google Shape;204;p24"/>
          <p:cNvSpPr txBox="1"/>
          <p:nvPr>
            <p:ph idx="5" type="subTitle"/>
          </p:nvPr>
        </p:nvSpPr>
        <p:spPr>
          <a:xfrm>
            <a:off x="4750187" y="3158925"/>
            <a:ext cx="2014800" cy="357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05" name="Google Shape;205;p24"/>
          <p:cNvSpPr txBox="1"/>
          <p:nvPr>
            <p:ph idx="6" type="subTitle"/>
          </p:nvPr>
        </p:nvSpPr>
        <p:spPr>
          <a:xfrm>
            <a:off x="4750184" y="3498925"/>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6" name="Google Shape;206;p24"/>
          <p:cNvSpPr txBox="1"/>
          <p:nvPr>
            <p:ph idx="7" type="subTitle"/>
          </p:nvPr>
        </p:nvSpPr>
        <p:spPr>
          <a:xfrm>
            <a:off x="2306462" y="3158925"/>
            <a:ext cx="20148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07" name="Google Shape;207;p24"/>
          <p:cNvSpPr txBox="1"/>
          <p:nvPr>
            <p:ph idx="8" type="subTitle"/>
          </p:nvPr>
        </p:nvSpPr>
        <p:spPr>
          <a:xfrm>
            <a:off x="2306462" y="3498925"/>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08" name="Google Shape;208;p24"/>
          <p:cNvSpPr txBox="1"/>
          <p:nvPr>
            <p:ph type="title"/>
          </p:nvPr>
        </p:nvSpPr>
        <p:spPr>
          <a:xfrm>
            <a:off x="713225" y="445025"/>
            <a:ext cx="2785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09" name="Google Shape;209;p2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0" name="Google Shape;210;p2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11" name="Google Shape;211;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6">
    <p:spTree>
      <p:nvGrpSpPr>
        <p:cNvPr id="212" name="Shape 212"/>
        <p:cNvGrpSpPr/>
        <p:nvPr/>
      </p:nvGrpSpPr>
      <p:grpSpPr>
        <a:xfrm>
          <a:off x="0" y="0"/>
          <a:ext cx="0" cy="0"/>
          <a:chOff x="0" y="0"/>
          <a:chExt cx="0" cy="0"/>
        </a:xfrm>
      </p:grpSpPr>
      <p:sp>
        <p:nvSpPr>
          <p:cNvPr id="213" name="Google Shape;213;p25"/>
          <p:cNvSpPr txBox="1"/>
          <p:nvPr>
            <p:ph hasCustomPrompt="1" type="title"/>
          </p:nvPr>
        </p:nvSpPr>
        <p:spPr>
          <a:xfrm>
            <a:off x="2592925" y="71460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214" name="Google Shape;214;p25"/>
          <p:cNvSpPr txBox="1"/>
          <p:nvPr>
            <p:ph idx="1" type="subTitle"/>
          </p:nvPr>
        </p:nvSpPr>
        <p:spPr>
          <a:xfrm>
            <a:off x="2364984" y="134640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5" name="Google Shape;215;p25"/>
          <p:cNvSpPr txBox="1"/>
          <p:nvPr>
            <p:ph hasCustomPrompt="1" idx="2" type="title"/>
          </p:nvPr>
        </p:nvSpPr>
        <p:spPr>
          <a:xfrm>
            <a:off x="2592925" y="2063025"/>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216" name="Google Shape;216;p25"/>
          <p:cNvSpPr txBox="1"/>
          <p:nvPr>
            <p:ph idx="3" type="subTitle"/>
          </p:nvPr>
        </p:nvSpPr>
        <p:spPr>
          <a:xfrm>
            <a:off x="2364984" y="2694825"/>
            <a:ext cx="4414200" cy="3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7" name="Google Shape;217;p25"/>
          <p:cNvSpPr txBox="1"/>
          <p:nvPr>
            <p:ph hasCustomPrompt="1" idx="4" type="title"/>
          </p:nvPr>
        </p:nvSpPr>
        <p:spPr>
          <a:xfrm>
            <a:off x="2592925" y="341145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218" name="Google Shape;218;p25"/>
          <p:cNvSpPr txBox="1"/>
          <p:nvPr>
            <p:ph idx="5" type="subTitle"/>
          </p:nvPr>
        </p:nvSpPr>
        <p:spPr>
          <a:xfrm>
            <a:off x="2364950" y="404325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219" name="Google Shape;219;p2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0" name="Google Shape;220;p2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21" name="Google Shape;22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_1">
    <p:spTree>
      <p:nvGrpSpPr>
        <p:cNvPr id="222" name="Shape 222"/>
        <p:cNvGrpSpPr/>
        <p:nvPr/>
      </p:nvGrpSpPr>
      <p:grpSpPr>
        <a:xfrm>
          <a:off x="0" y="0"/>
          <a:ext cx="0" cy="0"/>
          <a:chOff x="0" y="0"/>
          <a:chExt cx="0" cy="0"/>
        </a:xfrm>
      </p:grpSpPr>
      <p:sp>
        <p:nvSpPr>
          <p:cNvPr id="223" name="Google Shape;223;p26"/>
          <p:cNvSpPr txBox="1"/>
          <p:nvPr>
            <p:ph type="title"/>
          </p:nvPr>
        </p:nvSpPr>
        <p:spPr>
          <a:xfrm>
            <a:off x="803750" y="2025800"/>
            <a:ext cx="4087500" cy="6732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4" name="Google Shape;224;p26"/>
          <p:cNvSpPr txBox="1"/>
          <p:nvPr>
            <p:ph idx="1" type="subTitle"/>
          </p:nvPr>
        </p:nvSpPr>
        <p:spPr>
          <a:xfrm>
            <a:off x="803750" y="2693525"/>
            <a:ext cx="3159300" cy="55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25" name="Google Shape;225;p2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6" name="Google Shape;226;p2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27" name="Google Shape;22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_2">
    <p:spTree>
      <p:nvGrpSpPr>
        <p:cNvPr id="228" name="Shape 228"/>
        <p:cNvGrpSpPr/>
        <p:nvPr/>
      </p:nvGrpSpPr>
      <p:grpSpPr>
        <a:xfrm>
          <a:off x="0" y="0"/>
          <a:ext cx="0" cy="0"/>
          <a:chOff x="0" y="0"/>
          <a:chExt cx="0" cy="0"/>
        </a:xfrm>
      </p:grpSpPr>
      <p:sp>
        <p:nvSpPr>
          <p:cNvPr id="229" name="Google Shape;229;p27"/>
          <p:cNvSpPr txBox="1"/>
          <p:nvPr>
            <p:ph type="title"/>
          </p:nvPr>
        </p:nvSpPr>
        <p:spPr>
          <a:xfrm>
            <a:off x="4490150" y="2047725"/>
            <a:ext cx="3364200" cy="628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230" name="Google Shape;230;p27"/>
          <p:cNvSpPr txBox="1"/>
          <p:nvPr>
            <p:ph idx="1" type="subTitle"/>
          </p:nvPr>
        </p:nvSpPr>
        <p:spPr>
          <a:xfrm>
            <a:off x="4855550" y="2694825"/>
            <a:ext cx="2998800" cy="558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Font typeface="Josefin Sans"/>
              <a:buNone/>
              <a:defRPr sz="1400"/>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cxnSp>
        <p:nvCxnSpPr>
          <p:cNvPr id="231" name="Google Shape;231;p2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2" name="Google Shape;232;p2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33" name="Google Shape;233;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8">
    <p:spTree>
      <p:nvGrpSpPr>
        <p:cNvPr id="234" name="Shape 234"/>
        <p:cNvGrpSpPr/>
        <p:nvPr/>
      </p:nvGrpSpPr>
      <p:grpSpPr>
        <a:xfrm>
          <a:off x="0" y="0"/>
          <a:ext cx="0" cy="0"/>
          <a:chOff x="0" y="0"/>
          <a:chExt cx="0" cy="0"/>
        </a:xfrm>
      </p:grpSpPr>
      <p:sp>
        <p:nvSpPr>
          <p:cNvPr id="235" name="Google Shape;235;p28"/>
          <p:cNvSpPr txBox="1"/>
          <p:nvPr>
            <p:ph idx="1" type="subTitle"/>
          </p:nvPr>
        </p:nvSpPr>
        <p:spPr>
          <a:xfrm>
            <a:off x="4166800" y="1453525"/>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236" name="Google Shape;236;p28"/>
          <p:cNvSpPr txBox="1"/>
          <p:nvPr>
            <p:ph type="title"/>
          </p:nvPr>
        </p:nvSpPr>
        <p:spPr>
          <a:xfrm>
            <a:off x="713225" y="445025"/>
            <a:ext cx="4502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7" name="Google Shape;237;p2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8" name="Google Shape;238;p2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9" name="Google Shape;239;p28"/>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40" name="Google Shape;24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9">
    <p:spTree>
      <p:nvGrpSpPr>
        <p:cNvPr id="241" name="Shape 241"/>
        <p:cNvGrpSpPr/>
        <p:nvPr/>
      </p:nvGrpSpPr>
      <p:grpSpPr>
        <a:xfrm>
          <a:off x="0" y="0"/>
          <a:ext cx="0" cy="0"/>
          <a:chOff x="0" y="0"/>
          <a:chExt cx="0" cy="0"/>
        </a:xfrm>
      </p:grpSpPr>
      <p:sp>
        <p:nvSpPr>
          <p:cNvPr id="242" name="Google Shape;242;p29"/>
          <p:cNvSpPr txBox="1"/>
          <p:nvPr>
            <p:ph idx="1" type="subTitle"/>
          </p:nvPr>
        </p:nvSpPr>
        <p:spPr>
          <a:xfrm>
            <a:off x="4816075"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29"/>
          <p:cNvSpPr txBox="1"/>
          <p:nvPr>
            <p:ph idx="2" type="subTitle"/>
          </p:nvPr>
        </p:nvSpPr>
        <p:spPr>
          <a:xfrm>
            <a:off x="4816200"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4" name="Google Shape;244;p29"/>
          <p:cNvSpPr txBox="1"/>
          <p:nvPr>
            <p:ph idx="3" type="subTitle"/>
          </p:nvPr>
        </p:nvSpPr>
        <p:spPr>
          <a:xfrm>
            <a:off x="1385829"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5" name="Google Shape;245;p29"/>
          <p:cNvSpPr txBox="1"/>
          <p:nvPr>
            <p:ph idx="4" type="subTitle"/>
          </p:nvPr>
        </p:nvSpPr>
        <p:spPr>
          <a:xfrm>
            <a:off x="1386025"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6" name="Google Shape;246;p29"/>
          <p:cNvSpPr txBox="1"/>
          <p:nvPr>
            <p:ph type="title"/>
          </p:nvPr>
        </p:nvSpPr>
        <p:spPr>
          <a:xfrm>
            <a:off x="713225" y="445025"/>
            <a:ext cx="272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47" name="Google Shape;247;p2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48" name="Google Shape;248;p2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49" name="Google Shape;249;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250" name="Shape 250"/>
        <p:cNvGrpSpPr/>
        <p:nvPr/>
      </p:nvGrpSpPr>
      <p:grpSpPr>
        <a:xfrm>
          <a:off x="0" y="0"/>
          <a:ext cx="0" cy="0"/>
          <a:chOff x="0" y="0"/>
          <a:chExt cx="0" cy="0"/>
        </a:xfrm>
      </p:grpSpPr>
      <p:sp>
        <p:nvSpPr>
          <p:cNvPr id="251" name="Google Shape;251;p30"/>
          <p:cNvSpPr txBox="1"/>
          <p:nvPr>
            <p:ph type="title"/>
          </p:nvPr>
        </p:nvSpPr>
        <p:spPr>
          <a:xfrm>
            <a:off x="2832900" y="791200"/>
            <a:ext cx="3478200" cy="92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300"/>
              <a:buNone/>
              <a:defRPr sz="7000"/>
            </a:lvl1pPr>
            <a:lvl2pPr lvl="1" rtl="0" algn="ctr">
              <a:spcBef>
                <a:spcPts val="0"/>
              </a:spcBef>
              <a:spcAft>
                <a:spcPts val="0"/>
              </a:spcAft>
              <a:buSzPts val="3000"/>
              <a:buNone/>
              <a:defRPr>
                <a:latin typeface="Open Sans"/>
                <a:ea typeface="Open Sans"/>
                <a:cs typeface="Open Sans"/>
                <a:sym typeface="Open Sans"/>
              </a:defRPr>
            </a:lvl2pPr>
            <a:lvl3pPr lvl="2" rtl="0" algn="ctr">
              <a:spcBef>
                <a:spcPts val="0"/>
              </a:spcBef>
              <a:spcAft>
                <a:spcPts val="0"/>
              </a:spcAft>
              <a:buSzPts val="3000"/>
              <a:buNone/>
              <a:defRPr>
                <a:latin typeface="Open Sans"/>
                <a:ea typeface="Open Sans"/>
                <a:cs typeface="Open Sans"/>
                <a:sym typeface="Open Sans"/>
              </a:defRPr>
            </a:lvl3pPr>
            <a:lvl4pPr lvl="3" rtl="0" algn="ctr">
              <a:spcBef>
                <a:spcPts val="0"/>
              </a:spcBef>
              <a:spcAft>
                <a:spcPts val="0"/>
              </a:spcAft>
              <a:buSzPts val="3000"/>
              <a:buNone/>
              <a:defRPr>
                <a:latin typeface="Open Sans"/>
                <a:ea typeface="Open Sans"/>
                <a:cs typeface="Open Sans"/>
                <a:sym typeface="Open Sans"/>
              </a:defRPr>
            </a:lvl4pPr>
            <a:lvl5pPr lvl="4" rtl="0" algn="ctr">
              <a:spcBef>
                <a:spcPts val="0"/>
              </a:spcBef>
              <a:spcAft>
                <a:spcPts val="0"/>
              </a:spcAft>
              <a:buSzPts val="3000"/>
              <a:buNone/>
              <a:defRPr>
                <a:latin typeface="Open Sans"/>
                <a:ea typeface="Open Sans"/>
                <a:cs typeface="Open Sans"/>
                <a:sym typeface="Open Sans"/>
              </a:defRPr>
            </a:lvl5pPr>
            <a:lvl6pPr lvl="5" rtl="0" algn="ctr">
              <a:spcBef>
                <a:spcPts val="0"/>
              </a:spcBef>
              <a:spcAft>
                <a:spcPts val="0"/>
              </a:spcAft>
              <a:buSzPts val="3000"/>
              <a:buNone/>
              <a:defRPr>
                <a:latin typeface="Open Sans"/>
                <a:ea typeface="Open Sans"/>
                <a:cs typeface="Open Sans"/>
                <a:sym typeface="Open Sans"/>
              </a:defRPr>
            </a:lvl6pPr>
            <a:lvl7pPr lvl="6" rtl="0" algn="ctr">
              <a:spcBef>
                <a:spcPts val="0"/>
              </a:spcBef>
              <a:spcAft>
                <a:spcPts val="0"/>
              </a:spcAft>
              <a:buSzPts val="3000"/>
              <a:buNone/>
              <a:defRPr>
                <a:latin typeface="Open Sans"/>
                <a:ea typeface="Open Sans"/>
                <a:cs typeface="Open Sans"/>
                <a:sym typeface="Open Sans"/>
              </a:defRPr>
            </a:lvl7pPr>
            <a:lvl8pPr lvl="7" rtl="0" algn="ctr">
              <a:spcBef>
                <a:spcPts val="0"/>
              </a:spcBef>
              <a:spcAft>
                <a:spcPts val="0"/>
              </a:spcAft>
              <a:buSzPts val="3000"/>
              <a:buNone/>
              <a:defRPr>
                <a:latin typeface="Open Sans"/>
                <a:ea typeface="Open Sans"/>
                <a:cs typeface="Open Sans"/>
                <a:sym typeface="Open Sans"/>
              </a:defRPr>
            </a:lvl8pPr>
            <a:lvl9pPr lvl="8" rtl="0" algn="ctr">
              <a:spcBef>
                <a:spcPts val="0"/>
              </a:spcBef>
              <a:spcAft>
                <a:spcPts val="0"/>
              </a:spcAft>
              <a:buSzPts val="3000"/>
              <a:buNone/>
              <a:defRPr>
                <a:latin typeface="Open Sans"/>
                <a:ea typeface="Open Sans"/>
                <a:cs typeface="Open Sans"/>
                <a:sym typeface="Open Sans"/>
              </a:defRPr>
            </a:lvl9pPr>
          </a:lstStyle>
          <a:p/>
        </p:txBody>
      </p:sp>
      <p:sp>
        <p:nvSpPr>
          <p:cNvPr id="252" name="Google Shape;252;p30"/>
          <p:cNvSpPr txBox="1"/>
          <p:nvPr>
            <p:ph idx="1" type="subTitle"/>
          </p:nvPr>
        </p:nvSpPr>
        <p:spPr>
          <a:xfrm>
            <a:off x="2983350" y="1749425"/>
            <a:ext cx="3177300" cy="92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3" name="Google Shape;253;p30"/>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2"/>
                </a:solidFill>
                <a:latin typeface="Montserrat"/>
                <a:ea typeface="Montserrat"/>
                <a:cs typeface="Montserrat"/>
                <a:sym typeface="Montserrat"/>
              </a:rPr>
              <a:t>CREDITS</a:t>
            </a:r>
            <a:r>
              <a:rPr lang="en" sz="1000">
                <a:solidFill>
                  <a:schemeClr val="dk2"/>
                </a:solidFill>
                <a:latin typeface="Montserrat"/>
                <a:ea typeface="Montserrat"/>
                <a:cs typeface="Montserrat"/>
                <a:sym typeface="Montserrat"/>
              </a:rPr>
              <a:t>: This presentation template was created by </a:t>
            </a:r>
            <a:r>
              <a:rPr b="1" lang="en" sz="10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000">
                <a:solidFill>
                  <a:schemeClr val="dk2"/>
                </a:solidFill>
                <a:latin typeface="Montserrat"/>
                <a:ea typeface="Montserrat"/>
                <a:cs typeface="Montserrat"/>
                <a:sym typeface="Montserrat"/>
              </a:rPr>
              <a:t>, including icons by </a:t>
            </a:r>
            <a:r>
              <a:rPr b="1" lang="en" sz="10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000">
                <a:solidFill>
                  <a:schemeClr val="dk2"/>
                </a:solidFill>
                <a:latin typeface="Montserrat"/>
                <a:ea typeface="Montserrat"/>
                <a:cs typeface="Montserrat"/>
                <a:sym typeface="Montserrat"/>
              </a:rPr>
              <a:t>,and infographics &amp; images by </a:t>
            </a:r>
            <a:r>
              <a:rPr b="1" lang="en" sz="10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000">
              <a:solidFill>
                <a:schemeClr val="dk2"/>
              </a:solidFill>
              <a:latin typeface="Montserrat"/>
              <a:ea typeface="Montserrat"/>
              <a:cs typeface="Montserrat"/>
              <a:sym typeface="Montserrat"/>
            </a:endParaRPr>
          </a:p>
        </p:txBody>
      </p:sp>
      <p:cxnSp>
        <p:nvCxnSpPr>
          <p:cNvPr id="254" name="Google Shape;254;p3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55" name="Google Shape;255;p30"/>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56" name="Google Shape;256;p3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57" name="Google Shape;257;p30"/>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58" name="Google Shape;258;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4"/>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100"/>
            </a:lvl1pPr>
            <a:lvl2pPr indent="-317500" lvl="1" marL="914400">
              <a:spcBef>
                <a:spcPts val="0"/>
              </a:spcBef>
              <a:spcAft>
                <a:spcPts val="0"/>
              </a:spcAft>
              <a:buClr>
                <a:schemeClr val="dk1"/>
              </a:buClr>
              <a:buSzPts val="1400"/>
              <a:buFont typeface="Lato"/>
              <a:buChar char="○"/>
              <a:defRPr/>
            </a:lvl2pPr>
            <a:lvl3pPr indent="-317500" lvl="2" marL="1371600">
              <a:spcBef>
                <a:spcPts val="0"/>
              </a:spcBef>
              <a:spcAft>
                <a:spcPts val="0"/>
              </a:spcAft>
              <a:buClr>
                <a:schemeClr val="dk1"/>
              </a:buClr>
              <a:buSzPts val="1400"/>
              <a:buFont typeface="Lato"/>
              <a:buChar char="■"/>
              <a:defRPr/>
            </a:lvl3pPr>
            <a:lvl4pPr indent="-317500" lvl="3" marL="1828800">
              <a:spcBef>
                <a:spcPts val="0"/>
              </a:spcBef>
              <a:spcAft>
                <a:spcPts val="0"/>
              </a:spcAft>
              <a:buClr>
                <a:schemeClr val="dk1"/>
              </a:buClr>
              <a:buSzPts val="1400"/>
              <a:buFont typeface="Lato"/>
              <a:buChar char="●"/>
              <a:defRPr/>
            </a:lvl4pPr>
            <a:lvl5pPr indent="-317500" lvl="4" marL="2286000">
              <a:spcBef>
                <a:spcPts val="0"/>
              </a:spcBef>
              <a:spcAft>
                <a:spcPts val="0"/>
              </a:spcAft>
              <a:buClr>
                <a:schemeClr val="dk1"/>
              </a:buClr>
              <a:buSzPts val="1400"/>
              <a:buFont typeface="Lato"/>
              <a:buChar char="○"/>
              <a:defRPr/>
            </a:lvl5pPr>
            <a:lvl6pPr indent="-317500" lvl="5" marL="2743200">
              <a:spcBef>
                <a:spcPts val="0"/>
              </a:spcBef>
              <a:spcAft>
                <a:spcPts val="0"/>
              </a:spcAft>
              <a:buClr>
                <a:schemeClr val="dk1"/>
              </a:buClr>
              <a:buSzPts val="1400"/>
              <a:buFont typeface="Lato"/>
              <a:buChar char="■"/>
              <a:defRPr/>
            </a:lvl6pPr>
            <a:lvl7pPr indent="-317500" lvl="6" marL="3200400">
              <a:spcBef>
                <a:spcPts val="0"/>
              </a:spcBef>
              <a:spcAft>
                <a:spcPts val="0"/>
              </a:spcAft>
              <a:buClr>
                <a:schemeClr val="dk1"/>
              </a:buClr>
              <a:buSzPts val="1400"/>
              <a:buFont typeface="Lato"/>
              <a:buChar char="●"/>
              <a:defRPr/>
            </a:lvl7pPr>
            <a:lvl8pPr indent="-317500" lvl="7" marL="3657600">
              <a:spcBef>
                <a:spcPts val="0"/>
              </a:spcBef>
              <a:spcAft>
                <a:spcPts val="0"/>
              </a:spcAft>
              <a:buClr>
                <a:schemeClr val="dk1"/>
              </a:buClr>
              <a:buSzPts val="1400"/>
              <a:buFont typeface="Lato"/>
              <a:buChar char="○"/>
              <a:defRPr/>
            </a:lvl8pPr>
            <a:lvl9pPr indent="-317500" lvl="8" marL="4114800">
              <a:spcBef>
                <a:spcPts val="0"/>
              </a:spcBef>
              <a:spcAft>
                <a:spcPts val="0"/>
              </a:spcAft>
              <a:buClr>
                <a:schemeClr val="dk1"/>
              </a:buClr>
              <a:buSzPts val="1400"/>
              <a:buFont typeface="Lato"/>
              <a:buChar char="■"/>
              <a:defRPr/>
            </a:lvl9pPr>
          </a:lstStyle>
          <a:p/>
        </p:txBody>
      </p:sp>
      <p:cxnSp>
        <p:nvCxnSpPr>
          <p:cNvPr id="29" name="Google Shape;29;p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0" name="Google Shape;30;p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 name="Google Shape;31;p4"/>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2" name="Google Shape;3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259" name="Shape 259"/>
        <p:cNvGrpSpPr/>
        <p:nvPr/>
      </p:nvGrpSpPr>
      <p:grpSpPr>
        <a:xfrm>
          <a:off x="0" y="0"/>
          <a:ext cx="0" cy="0"/>
          <a:chOff x="0" y="0"/>
          <a:chExt cx="0" cy="0"/>
        </a:xfrm>
      </p:grpSpPr>
      <p:cxnSp>
        <p:nvCxnSpPr>
          <p:cNvPr id="260" name="Google Shape;260;p3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61" name="Google Shape;261;p3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262" name="Google Shape;262;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263" name="Shape 263"/>
        <p:cNvGrpSpPr/>
        <p:nvPr/>
      </p:nvGrpSpPr>
      <p:grpSpPr>
        <a:xfrm>
          <a:off x="0" y="0"/>
          <a:ext cx="0" cy="0"/>
          <a:chOff x="0" y="0"/>
          <a:chExt cx="0" cy="0"/>
        </a:xfrm>
      </p:grpSpPr>
      <p:cxnSp>
        <p:nvCxnSpPr>
          <p:cNvPr id="264" name="Google Shape;264;p3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65" name="Google Shape;265;p3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66" name="Google Shape;266;p32"/>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67" name="Google Shape;267;p32"/>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68" name="Google Shape;268;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269" name="Shape 269"/>
        <p:cNvGrpSpPr/>
        <p:nvPr/>
      </p:nvGrpSpPr>
      <p:grpSpPr>
        <a:xfrm>
          <a:off x="0" y="0"/>
          <a:ext cx="0" cy="0"/>
          <a:chOff x="0" y="0"/>
          <a:chExt cx="0" cy="0"/>
        </a:xfrm>
      </p:grpSpPr>
      <p:cxnSp>
        <p:nvCxnSpPr>
          <p:cNvPr id="270" name="Google Shape;270;p3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71" name="Google Shape;271;p3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72" name="Google Shape;272;p33"/>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273" name="Google Shape;273;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txBox="1"/>
          <p:nvPr>
            <p:ph type="title"/>
          </p:nvPr>
        </p:nvSpPr>
        <p:spPr>
          <a:xfrm>
            <a:off x="713225" y="445025"/>
            <a:ext cx="56811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5" name="Google Shape;35;p5"/>
          <p:cNvSpPr txBox="1"/>
          <p:nvPr>
            <p:ph idx="1" type="subTitle"/>
          </p:nvPr>
        </p:nvSpPr>
        <p:spPr>
          <a:xfrm>
            <a:off x="5038975" y="26490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6" name="Google Shape;36;p5"/>
          <p:cNvSpPr txBox="1"/>
          <p:nvPr>
            <p:ph idx="2" type="subTitle"/>
          </p:nvPr>
        </p:nvSpPr>
        <p:spPr>
          <a:xfrm>
            <a:off x="50389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 name="Google Shape;37;p5"/>
          <p:cNvSpPr txBox="1"/>
          <p:nvPr>
            <p:ph idx="3" type="subTitle"/>
          </p:nvPr>
        </p:nvSpPr>
        <p:spPr>
          <a:xfrm>
            <a:off x="1693175" y="2649025"/>
            <a:ext cx="2486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8" name="Google Shape;38;p5"/>
          <p:cNvSpPr txBox="1"/>
          <p:nvPr>
            <p:ph idx="4" type="subTitle"/>
          </p:nvPr>
        </p:nvSpPr>
        <p:spPr>
          <a:xfrm>
            <a:off x="16931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9" name="Google Shape;39;p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0" name="Google Shape;40;p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 name="Google Shape;41;p5"/>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42" name="Google Shape;42;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cxnSp>
        <p:nvCxnSpPr>
          <p:cNvPr id="45" name="Google Shape;45;p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 name="Google Shape;46;p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47" name="Google Shape;47;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7"/>
          <p:cNvSpPr txBox="1"/>
          <p:nvPr>
            <p:ph idx="1" type="subTitle"/>
          </p:nvPr>
        </p:nvSpPr>
        <p:spPr>
          <a:xfrm>
            <a:off x="2360375" y="1433050"/>
            <a:ext cx="17253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50" name="Google Shape;50;p7"/>
          <p:cNvSpPr txBox="1"/>
          <p:nvPr>
            <p:ph idx="2" type="subTitle"/>
          </p:nvPr>
        </p:nvSpPr>
        <p:spPr>
          <a:xfrm>
            <a:off x="2247500" y="1790050"/>
            <a:ext cx="5160300" cy="24021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accent1"/>
              </a:buClr>
              <a:buSzPts val="1400"/>
              <a:buChar char="●"/>
              <a:defRPr sz="1400">
                <a:solidFill>
                  <a:srgbClr val="374957"/>
                </a:solidFill>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51" name="Google Shape;51;p7"/>
          <p:cNvSpPr txBox="1"/>
          <p:nvPr>
            <p:ph type="title"/>
          </p:nvPr>
        </p:nvSpPr>
        <p:spPr>
          <a:xfrm>
            <a:off x="713225" y="445025"/>
            <a:ext cx="429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52" name="Google Shape;52;p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3" name="Google Shape;53;p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
        <p:nvSpPr>
          <p:cNvPr id="54" name="Google Shape;54;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8"/>
          <p:cNvSpPr txBox="1"/>
          <p:nvPr>
            <p:ph type="title"/>
          </p:nvPr>
        </p:nvSpPr>
        <p:spPr>
          <a:xfrm>
            <a:off x="1122500" y="1225400"/>
            <a:ext cx="6899100" cy="269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7" name="Google Shape;57;p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8" name="Google Shape;58;p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9" name="Google Shape;59;p8"/>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60" name="Google Shape;60;p8"/>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61" name="Google Shape;6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64" name="Google Shape;64;p9"/>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65" name="Google Shape;65;p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6" name="Google Shape;66;p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7" name="Google Shape;67;p9"/>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68" name="Google Shape;68;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idx="1" type="body"/>
          </p:nvPr>
        </p:nvSpPr>
        <p:spPr>
          <a:xfrm>
            <a:off x="713225" y="539500"/>
            <a:ext cx="3557100" cy="977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71" name="Google Shape;71;p1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2" name="Google Shape;72;p1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3" name="Google Shape;73;p10"/>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74" name="Google Shape;74;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Vidaloka"/>
                <a:ea typeface="Vidaloka"/>
                <a:cs typeface="Vidaloka"/>
                <a:sym typeface="Vidaloka"/>
              </a:defRPr>
            </a:lvl1pPr>
            <a:lvl2pPr lvl="1">
              <a:buNone/>
              <a:defRPr>
                <a:latin typeface="Vidaloka"/>
                <a:ea typeface="Vidaloka"/>
                <a:cs typeface="Vidaloka"/>
                <a:sym typeface="Vidaloka"/>
              </a:defRPr>
            </a:lvl2pPr>
            <a:lvl3pPr lvl="2">
              <a:buNone/>
              <a:defRPr>
                <a:latin typeface="Vidaloka"/>
                <a:ea typeface="Vidaloka"/>
                <a:cs typeface="Vidaloka"/>
                <a:sym typeface="Vidaloka"/>
              </a:defRPr>
            </a:lvl3pPr>
            <a:lvl4pPr lvl="3">
              <a:buNone/>
              <a:defRPr>
                <a:latin typeface="Vidaloka"/>
                <a:ea typeface="Vidaloka"/>
                <a:cs typeface="Vidaloka"/>
                <a:sym typeface="Vidaloka"/>
              </a:defRPr>
            </a:lvl4pPr>
            <a:lvl5pPr lvl="4">
              <a:buNone/>
              <a:defRPr>
                <a:latin typeface="Vidaloka"/>
                <a:ea typeface="Vidaloka"/>
                <a:cs typeface="Vidaloka"/>
                <a:sym typeface="Vidaloka"/>
              </a:defRPr>
            </a:lvl5pPr>
            <a:lvl6pPr lvl="5">
              <a:buNone/>
              <a:defRPr>
                <a:latin typeface="Vidaloka"/>
                <a:ea typeface="Vidaloka"/>
                <a:cs typeface="Vidaloka"/>
                <a:sym typeface="Vidaloka"/>
              </a:defRPr>
            </a:lvl6pPr>
            <a:lvl7pPr lvl="6">
              <a:buNone/>
              <a:defRPr>
                <a:latin typeface="Vidaloka"/>
                <a:ea typeface="Vidaloka"/>
                <a:cs typeface="Vidaloka"/>
                <a:sym typeface="Vidaloka"/>
              </a:defRPr>
            </a:lvl7pPr>
            <a:lvl8pPr lvl="7">
              <a:buNone/>
              <a:defRPr>
                <a:latin typeface="Vidaloka"/>
                <a:ea typeface="Vidaloka"/>
                <a:cs typeface="Vidaloka"/>
                <a:sym typeface="Vidaloka"/>
              </a:defRPr>
            </a:lvl8pPr>
            <a:lvl9pPr lvl="8">
              <a:buNone/>
              <a:defRPr>
                <a:latin typeface="Vidaloka"/>
                <a:ea typeface="Vidaloka"/>
                <a:cs typeface="Vidaloka"/>
                <a:sym typeface="Vidalok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2F2F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i="1" sz="3000">
                <a:solidFill>
                  <a:schemeClr val="dk1"/>
                </a:solidFill>
              </a:defRPr>
            </a:lvl2pPr>
            <a:lvl3pPr lvl="2">
              <a:spcBef>
                <a:spcPts val="0"/>
              </a:spcBef>
              <a:spcAft>
                <a:spcPts val="0"/>
              </a:spcAft>
              <a:buClr>
                <a:schemeClr val="dk1"/>
              </a:buClr>
              <a:buSzPts val="3000"/>
              <a:buNone/>
              <a:defRPr i="1" sz="3000">
                <a:solidFill>
                  <a:schemeClr val="dk1"/>
                </a:solidFill>
              </a:defRPr>
            </a:lvl3pPr>
            <a:lvl4pPr lvl="3">
              <a:spcBef>
                <a:spcPts val="0"/>
              </a:spcBef>
              <a:spcAft>
                <a:spcPts val="0"/>
              </a:spcAft>
              <a:buClr>
                <a:schemeClr val="dk1"/>
              </a:buClr>
              <a:buSzPts val="3000"/>
              <a:buNone/>
              <a:defRPr i="1" sz="3000">
                <a:solidFill>
                  <a:schemeClr val="dk1"/>
                </a:solidFill>
              </a:defRPr>
            </a:lvl4pPr>
            <a:lvl5pPr lvl="4">
              <a:spcBef>
                <a:spcPts val="0"/>
              </a:spcBef>
              <a:spcAft>
                <a:spcPts val="0"/>
              </a:spcAft>
              <a:buClr>
                <a:schemeClr val="dk1"/>
              </a:buClr>
              <a:buSzPts val="3000"/>
              <a:buNone/>
              <a:defRPr i="1" sz="3000">
                <a:solidFill>
                  <a:schemeClr val="dk1"/>
                </a:solidFill>
              </a:defRPr>
            </a:lvl5pPr>
            <a:lvl6pPr lvl="5">
              <a:spcBef>
                <a:spcPts val="0"/>
              </a:spcBef>
              <a:spcAft>
                <a:spcPts val="0"/>
              </a:spcAft>
              <a:buClr>
                <a:schemeClr val="dk1"/>
              </a:buClr>
              <a:buSzPts val="3000"/>
              <a:buNone/>
              <a:defRPr i="1" sz="3000">
                <a:solidFill>
                  <a:schemeClr val="dk1"/>
                </a:solidFill>
              </a:defRPr>
            </a:lvl6pPr>
            <a:lvl7pPr lvl="6">
              <a:spcBef>
                <a:spcPts val="0"/>
              </a:spcBef>
              <a:spcAft>
                <a:spcPts val="0"/>
              </a:spcAft>
              <a:buClr>
                <a:schemeClr val="dk1"/>
              </a:buClr>
              <a:buSzPts val="3000"/>
              <a:buNone/>
              <a:defRPr i="1" sz="3000">
                <a:solidFill>
                  <a:schemeClr val="dk1"/>
                </a:solidFill>
              </a:defRPr>
            </a:lvl7pPr>
            <a:lvl8pPr lvl="7">
              <a:spcBef>
                <a:spcPts val="0"/>
              </a:spcBef>
              <a:spcAft>
                <a:spcPts val="0"/>
              </a:spcAft>
              <a:buClr>
                <a:schemeClr val="dk1"/>
              </a:buClr>
              <a:buSzPts val="3000"/>
              <a:buNone/>
              <a:defRPr i="1" sz="3000">
                <a:solidFill>
                  <a:schemeClr val="dk1"/>
                </a:solidFill>
              </a:defRPr>
            </a:lvl8pPr>
            <a:lvl9pPr lvl="8">
              <a:spcBef>
                <a:spcPts val="0"/>
              </a:spcBef>
              <a:spcAft>
                <a:spcPts val="0"/>
              </a:spcAft>
              <a:buClr>
                <a:schemeClr val="dk1"/>
              </a:buClr>
              <a:buSzPts val="3000"/>
              <a:buNone/>
              <a:defRPr i="1" sz="3000">
                <a:solidFill>
                  <a:schemeClr val="dk1"/>
                </a:solidFill>
              </a:defRPr>
            </a:lvl9pPr>
          </a:lstStyle>
          <a:p/>
        </p:txBody>
      </p:sp>
      <p:sp>
        <p:nvSpPr>
          <p:cNvPr id="7" name="Google Shape;7;p1"/>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Montserrat"/>
                <a:ea typeface="Montserrat"/>
                <a:cs typeface="Montserrat"/>
                <a:sym typeface="Montserrat"/>
              </a:defRPr>
            </a:lvl1pPr>
            <a:lvl2pPr lvl="1" algn="r">
              <a:buNone/>
              <a:defRPr sz="1300">
                <a:solidFill>
                  <a:schemeClr val="dk2"/>
                </a:solidFill>
                <a:latin typeface="Montserrat"/>
                <a:ea typeface="Montserrat"/>
                <a:cs typeface="Montserrat"/>
                <a:sym typeface="Montserrat"/>
              </a:defRPr>
            </a:lvl2pPr>
            <a:lvl3pPr lvl="2" algn="r">
              <a:buNone/>
              <a:defRPr sz="1300">
                <a:solidFill>
                  <a:schemeClr val="dk2"/>
                </a:solidFill>
                <a:latin typeface="Montserrat"/>
                <a:ea typeface="Montserrat"/>
                <a:cs typeface="Montserrat"/>
                <a:sym typeface="Montserrat"/>
              </a:defRPr>
            </a:lvl3pPr>
            <a:lvl4pPr lvl="3" algn="r">
              <a:buNone/>
              <a:defRPr sz="1300">
                <a:solidFill>
                  <a:schemeClr val="dk2"/>
                </a:solidFill>
                <a:latin typeface="Montserrat"/>
                <a:ea typeface="Montserrat"/>
                <a:cs typeface="Montserrat"/>
                <a:sym typeface="Montserrat"/>
              </a:defRPr>
            </a:lvl4pPr>
            <a:lvl5pPr lvl="4" algn="r">
              <a:buNone/>
              <a:defRPr sz="1300">
                <a:solidFill>
                  <a:schemeClr val="dk2"/>
                </a:solidFill>
                <a:latin typeface="Montserrat"/>
                <a:ea typeface="Montserrat"/>
                <a:cs typeface="Montserrat"/>
                <a:sym typeface="Montserrat"/>
              </a:defRPr>
            </a:lvl5pPr>
            <a:lvl6pPr lvl="5" algn="r">
              <a:buNone/>
              <a:defRPr sz="1300">
                <a:solidFill>
                  <a:schemeClr val="dk2"/>
                </a:solidFill>
                <a:latin typeface="Montserrat"/>
                <a:ea typeface="Montserrat"/>
                <a:cs typeface="Montserrat"/>
                <a:sym typeface="Montserrat"/>
              </a:defRPr>
            </a:lvl6pPr>
            <a:lvl7pPr lvl="6" algn="r">
              <a:buNone/>
              <a:defRPr sz="1300">
                <a:solidFill>
                  <a:schemeClr val="dk2"/>
                </a:solidFill>
                <a:latin typeface="Montserrat"/>
                <a:ea typeface="Montserrat"/>
                <a:cs typeface="Montserrat"/>
                <a:sym typeface="Montserrat"/>
              </a:defRPr>
            </a:lvl7pPr>
            <a:lvl8pPr lvl="7" algn="r">
              <a:buNone/>
              <a:defRPr sz="1300">
                <a:solidFill>
                  <a:schemeClr val="dk2"/>
                </a:solidFill>
                <a:latin typeface="Montserrat"/>
                <a:ea typeface="Montserrat"/>
                <a:cs typeface="Montserrat"/>
                <a:sym typeface="Montserrat"/>
              </a:defRPr>
            </a:lvl8pPr>
            <a:lvl9pPr lvl="8" algn="r">
              <a:buNone/>
              <a:defRPr sz="13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git.ligo.org/richard.udall/sif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type="ctrTitle"/>
          </p:nvPr>
        </p:nvSpPr>
        <p:spPr>
          <a:xfrm>
            <a:off x="1040000" y="560200"/>
            <a:ext cx="70641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Exploring LIGO sensitivity across binary black hole parameter space</a:t>
            </a:r>
            <a:endParaRPr sz="4000"/>
          </a:p>
        </p:txBody>
      </p:sp>
      <p:sp>
        <p:nvSpPr>
          <p:cNvPr id="279" name="Google Shape;279;p34"/>
          <p:cNvSpPr txBox="1"/>
          <p:nvPr>
            <p:ph idx="1" type="subTitle"/>
          </p:nvPr>
        </p:nvSpPr>
        <p:spPr>
          <a:xfrm>
            <a:off x="1040000" y="2535075"/>
            <a:ext cx="7064100" cy="224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LIGO-T2200251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t>LIGO Summer Undergraduate Research Fellowship</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Daniela Hikari Yano (Barnard College)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Mentors:</a:t>
            </a:r>
            <a:endParaRPr/>
          </a:p>
          <a:p>
            <a:pPr indent="0" lvl="0" marL="0" rtl="0" algn="ctr">
              <a:spcBef>
                <a:spcPts val="0"/>
              </a:spcBef>
              <a:spcAft>
                <a:spcPts val="0"/>
              </a:spcAft>
              <a:buNone/>
            </a:pPr>
            <a:r>
              <a:rPr lang="en"/>
              <a:t>Richard Udall, Jacob Golomb, and Alan Weinstein </a:t>
            </a:r>
            <a:endParaRPr/>
          </a:p>
          <a:p>
            <a:pPr indent="0" lvl="0" marL="0" rtl="0" algn="ctr">
              <a:spcBef>
                <a:spcPts val="0"/>
              </a:spcBef>
              <a:spcAft>
                <a:spcPts val="0"/>
              </a:spcAft>
              <a:buNone/>
            </a:pPr>
            <a:r>
              <a:rPr lang="en"/>
              <a:t>(California Institute of Technology, LIGO Lab)</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280" name="Google Shape;280;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3"/>
          <p:cNvSpPr txBox="1"/>
          <p:nvPr>
            <p:ph type="title"/>
          </p:nvPr>
        </p:nvSpPr>
        <p:spPr>
          <a:xfrm>
            <a:off x="713225" y="445025"/>
            <a:ext cx="6904200" cy="9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Space-time sensitive hypervolume calculation </a:t>
            </a:r>
            <a:endParaRPr/>
          </a:p>
        </p:txBody>
      </p:sp>
      <p:sp>
        <p:nvSpPr>
          <p:cNvPr id="436" name="Google Shape;43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7" name="Google Shape;437;p43"/>
          <p:cNvPicPr preferRelativeResize="0"/>
          <p:nvPr/>
        </p:nvPicPr>
        <p:blipFill>
          <a:blip r:embed="rId3">
            <a:alphaModFix/>
          </a:blip>
          <a:stretch>
            <a:fillRect/>
          </a:stretch>
        </p:blipFill>
        <p:spPr>
          <a:xfrm>
            <a:off x="579600" y="1802500"/>
            <a:ext cx="7873562" cy="68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4"/>
          <p:cNvSpPr txBox="1"/>
          <p:nvPr>
            <p:ph type="title"/>
          </p:nvPr>
        </p:nvSpPr>
        <p:spPr>
          <a:xfrm>
            <a:off x="713225" y="445025"/>
            <a:ext cx="6904200" cy="9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Space-time sensitive hypervolume calculation </a:t>
            </a:r>
            <a:endParaRPr/>
          </a:p>
        </p:txBody>
      </p:sp>
      <p:cxnSp>
        <p:nvCxnSpPr>
          <p:cNvPr id="443" name="Google Shape;443;p44"/>
          <p:cNvCxnSpPr/>
          <p:nvPr/>
        </p:nvCxnSpPr>
        <p:spPr>
          <a:xfrm>
            <a:off x="4849850" y="2313675"/>
            <a:ext cx="0" cy="382800"/>
          </a:xfrm>
          <a:prstGeom prst="straightConnector1">
            <a:avLst/>
          </a:prstGeom>
          <a:noFill/>
          <a:ln cap="flat" cmpd="sng" w="9525">
            <a:solidFill>
              <a:schemeClr val="dk2"/>
            </a:solidFill>
            <a:prstDash val="solid"/>
            <a:round/>
            <a:headEnd len="med" w="med" type="none"/>
            <a:tailEnd len="med" w="med" type="triangle"/>
          </a:ln>
        </p:spPr>
      </p:cxnSp>
      <p:pic>
        <p:nvPicPr>
          <p:cNvPr id="444" name="Google Shape;444;p44"/>
          <p:cNvPicPr preferRelativeResize="0"/>
          <p:nvPr/>
        </p:nvPicPr>
        <p:blipFill>
          <a:blip r:embed="rId3">
            <a:alphaModFix/>
          </a:blip>
          <a:stretch>
            <a:fillRect/>
          </a:stretch>
        </p:blipFill>
        <p:spPr>
          <a:xfrm>
            <a:off x="4575100" y="2781550"/>
            <a:ext cx="2615125" cy="564225"/>
          </a:xfrm>
          <a:prstGeom prst="rect">
            <a:avLst/>
          </a:prstGeom>
          <a:noFill/>
          <a:ln>
            <a:noFill/>
          </a:ln>
        </p:spPr>
      </p:pic>
      <p:sp>
        <p:nvSpPr>
          <p:cNvPr id="445" name="Google Shape;445;p44"/>
          <p:cNvSpPr txBox="1"/>
          <p:nvPr/>
        </p:nvSpPr>
        <p:spPr>
          <a:xfrm>
            <a:off x="2046400" y="3070075"/>
            <a:ext cx="2118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Titillium Web Light"/>
                <a:ea typeface="Titillium Web Light"/>
                <a:cs typeface="Titillium Web Light"/>
                <a:sym typeface="Titillium Web Light"/>
              </a:rPr>
              <a:t>Converts from Euclidean volume to co-moving volume </a:t>
            </a:r>
            <a:endParaRPr>
              <a:solidFill>
                <a:schemeClr val="dk1"/>
              </a:solidFill>
              <a:latin typeface="Titillium Web Light"/>
              <a:ea typeface="Titillium Web Light"/>
              <a:cs typeface="Titillium Web Light"/>
              <a:sym typeface="Titillium Web Light"/>
            </a:endParaRPr>
          </a:p>
        </p:txBody>
      </p:sp>
      <p:sp>
        <p:nvSpPr>
          <p:cNvPr id="446" name="Google Shape;446;p44"/>
          <p:cNvSpPr/>
          <p:nvPr/>
        </p:nvSpPr>
        <p:spPr>
          <a:xfrm>
            <a:off x="5348175" y="3070075"/>
            <a:ext cx="498300" cy="3471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447" name="Google Shape;447;p44"/>
          <p:cNvSpPr/>
          <p:nvPr/>
        </p:nvSpPr>
        <p:spPr>
          <a:xfrm>
            <a:off x="6656225" y="3019250"/>
            <a:ext cx="534000" cy="4002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cxnSp>
        <p:nvCxnSpPr>
          <p:cNvPr id="448" name="Google Shape;448;p44"/>
          <p:cNvCxnSpPr>
            <a:endCxn id="446" idx="5"/>
          </p:cNvCxnSpPr>
          <p:nvPr/>
        </p:nvCxnSpPr>
        <p:spPr>
          <a:xfrm rot="10800000">
            <a:off x="5773501" y="3366343"/>
            <a:ext cx="339900" cy="397800"/>
          </a:xfrm>
          <a:prstGeom prst="straightConnector1">
            <a:avLst/>
          </a:prstGeom>
          <a:noFill/>
          <a:ln cap="flat" cmpd="sng" w="9525">
            <a:solidFill>
              <a:schemeClr val="dk2"/>
            </a:solidFill>
            <a:prstDash val="solid"/>
            <a:round/>
            <a:headEnd len="med" w="med" type="none"/>
            <a:tailEnd len="med" w="med" type="triangle"/>
          </a:ln>
        </p:spPr>
      </p:cxnSp>
      <p:cxnSp>
        <p:nvCxnSpPr>
          <p:cNvPr id="449" name="Google Shape;449;p44"/>
          <p:cNvCxnSpPr>
            <a:endCxn id="447" idx="3"/>
          </p:cNvCxnSpPr>
          <p:nvPr/>
        </p:nvCxnSpPr>
        <p:spPr>
          <a:xfrm flipH="1" rot="10800000">
            <a:off x="6501327" y="3360842"/>
            <a:ext cx="233100" cy="397800"/>
          </a:xfrm>
          <a:prstGeom prst="straightConnector1">
            <a:avLst/>
          </a:prstGeom>
          <a:noFill/>
          <a:ln cap="flat" cmpd="sng" w="9525">
            <a:solidFill>
              <a:schemeClr val="dk2"/>
            </a:solidFill>
            <a:prstDash val="solid"/>
            <a:round/>
            <a:headEnd len="med" w="med" type="none"/>
            <a:tailEnd len="med" w="med" type="triangle"/>
          </a:ln>
        </p:spPr>
      </p:cxnSp>
      <p:sp>
        <p:nvSpPr>
          <p:cNvPr id="450" name="Google Shape;450;p44"/>
          <p:cNvSpPr txBox="1"/>
          <p:nvPr/>
        </p:nvSpPr>
        <p:spPr>
          <a:xfrm>
            <a:off x="4992250" y="37641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Titillium Web Light"/>
                <a:ea typeface="Titillium Web Light"/>
                <a:cs typeface="Titillium Web Light"/>
                <a:sym typeface="Titillium Web Light"/>
              </a:rPr>
              <a:t>From Planck 2018 cosmology</a:t>
            </a:r>
            <a:endParaRPr/>
          </a:p>
        </p:txBody>
      </p:sp>
      <p:cxnSp>
        <p:nvCxnSpPr>
          <p:cNvPr id="451" name="Google Shape;451;p44"/>
          <p:cNvCxnSpPr/>
          <p:nvPr/>
        </p:nvCxnSpPr>
        <p:spPr>
          <a:xfrm flipH="1" rot="10800000">
            <a:off x="3970925" y="3135438"/>
            <a:ext cx="503700" cy="469500"/>
          </a:xfrm>
          <a:prstGeom prst="straightConnector1">
            <a:avLst/>
          </a:prstGeom>
          <a:noFill/>
          <a:ln cap="flat" cmpd="sng" w="9525">
            <a:solidFill>
              <a:schemeClr val="dk2"/>
            </a:solidFill>
            <a:prstDash val="solid"/>
            <a:round/>
            <a:headEnd len="med" w="med" type="none"/>
            <a:tailEnd len="med" w="med" type="triangle"/>
          </a:ln>
        </p:spPr>
      </p:cxnSp>
      <p:pic>
        <p:nvPicPr>
          <p:cNvPr id="452" name="Google Shape;452;p44"/>
          <p:cNvPicPr preferRelativeResize="0"/>
          <p:nvPr/>
        </p:nvPicPr>
        <p:blipFill>
          <a:blip r:embed="rId4">
            <a:alphaModFix/>
          </a:blip>
          <a:stretch>
            <a:fillRect/>
          </a:stretch>
        </p:blipFill>
        <p:spPr>
          <a:xfrm>
            <a:off x="579600" y="4164350"/>
            <a:ext cx="1752629" cy="382800"/>
          </a:xfrm>
          <a:prstGeom prst="rect">
            <a:avLst/>
          </a:prstGeom>
          <a:noFill/>
          <a:ln>
            <a:noFill/>
          </a:ln>
        </p:spPr>
      </p:pic>
      <p:sp>
        <p:nvSpPr>
          <p:cNvPr id="453" name="Google Shape;45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4" name="Google Shape;454;p44"/>
          <p:cNvPicPr preferRelativeResize="0"/>
          <p:nvPr/>
        </p:nvPicPr>
        <p:blipFill>
          <a:blip r:embed="rId5">
            <a:alphaModFix/>
          </a:blip>
          <a:stretch>
            <a:fillRect/>
          </a:stretch>
        </p:blipFill>
        <p:spPr>
          <a:xfrm>
            <a:off x="579600" y="1802500"/>
            <a:ext cx="7873562" cy="688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5"/>
          <p:cNvSpPr txBox="1"/>
          <p:nvPr>
            <p:ph type="title"/>
          </p:nvPr>
        </p:nvSpPr>
        <p:spPr>
          <a:xfrm>
            <a:off x="713225" y="445025"/>
            <a:ext cx="6904200" cy="9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Space-time sensitive hypervolume calculation </a:t>
            </a:r>
            <a:endParaRPr/>
          </a:p>
        </p:txBody>
      </p:sp>
      <p:cxnSp>
        <p:nvCxnSpPr>
          <p:cNvPr id="460" name="Google Shape;460;p45"/>
          <p:cNvCxnSpPr/>
          <p:nvPr/>
        </p:nvCxnSpPr>
        <p:spPr>
          <a:xfrm>
            <a:off x="6505025" y="2380350"/>
            <a:ext cx="0" cy="382800"/>
          </a:xfrm>
          <a:prstGeom prst="straightConnector1">
            <a:avLst/>
          </a:prstGeom>
          <a:noFill/>
          <a:ln cap="flat" cmpd="sng" w="9525">
            <a:solidFill>
              <a:schemeClr val="dk2"/>
            </a:solidFill>
            <a:prstDash val="solid"/>
            <a:round/>
            <a:headEnd len="med" w="med" type="none"/>
            <a:tailEnd len="med" w="med" type="triangle"/>
          </a:ln>
        </p:spPr>
      </p:cxnSp>
      <p:sp>
        <p:nvSpPr>
          <p:cNvPr id="461" name="Google Shape;461;p45"/>
          <p:cNvSpPr txBox="1"/>
          <p:nvPr/>
        </p:nvSpPr>
        <p:spPr>
          <a:xfrm>
            <a:off x="5721875" y="2826050"/>
            <a:ext cx="265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Efficiency can’t be solved analytically, we will do it with waveform injections. </a:t>
            </a:r>
            <a:endParaRPr>
              <a:latin typeface="Montserrat"/>
              <a:ea typeface="Montserrat"/>
              <a:cs typeface="Montserrat"/>
              <a:sym typeface="Montserrat"/>
            </a:endParaRPr>
          </a:p>
        </p:txBody>
      </p:sp>
      <p:sp>
        <p:nvSpPr>
          <p:cNvPr id="462" name="Google Shape;462;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3" name="Google Shape;463;p45"/>
          <p:cNvPicPr preferRelativeResize="0"/>
          <p:nvPr/>
        </p:nvPicPr>
        <p:blipFill>
          <a:blip r:embed="rId3">
            <a:alphaModFix/>
          </a:blip>
          <a:stretch>
            <a:fillRect/>
          </a:stretch>
        </p:blipFill>
        <p:spPr>
          <a:xfrm>
            <a:off x="579600" y="1802500"/>
            <a:ext cx="7873562" cy="68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6"/>
          <p:cNvSpPr txBox="1"/>
          <p:nvPr>
            <p:ph type="title"/>
          </p:nvPr>
        </p:nvSpPr>
        <p:spPr>
          <a:xfrm>
            <a:off x="659850" y="618500"/>
            <a:ext cx="7717500" cy="17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study how the space-time sensitive hypervolume changes according to changes in the parameter space</a:t>
            </a:r>
            <a:endParaRPr/>
          </a:p>
        </p:txBody>
      </p:sp>
      <p:sp>
        <p:nvSpPr>
          <p:cNvPr id="469" name="Google Shape;469;p46"/>
          <p:cNvSpPr txBox="1"/>
          <p:nvPr/>
        </p:nvSpPr>
        <p:spPr>
          <a:xfrm>
            <a:off x="659850" y="2465000"/>
            <a:ext cx="750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Montserrat"/>
                <a:ea typeface="Montserrat"/>
                <a:cs typeface="Montserrat"/>
                <a:sym typeface="Montserrat"/>
              </a:rPr>
              <a:t>First step: </a:t>
            </a:r>
            <a:r>
              <a:rPr lang="en" sz="1800">
                <a:solidFill>
                  <a:schemeClr val="dk1"/>
                </a:solidFill>
                <a:latin typeface="Montserrat"/>
                <a:ea typeface="Montserrat"/>
                <a:cs typeface="Montserrat"/>
                <a:sym typeface="Montserrat"/>
              </a:rPr>
              <a:t>work on methods to calculate the space-time sensitive hypervolume </a:t>
            </a:r>
            <a:endParaRPr sz="18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8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800">
                <a:solidFill>
                  <a:schemeClr val="dk1"/>
                </a:solidFill>
                <a:latin typeface="Montserrat"/>
                <a:ea typeface="Montserrat"/>
                <a:cs typeface="Montserrat"/>
                <a:sym typeface="Montserrat"/>
              </a:rPr>
              <a:t>Second step:</a:t>
            </a:r>
            <a:r>
              <a:rPr lang="en" sz="1800">
                <a:solidFill>
                  <a:schemeClr val="dk1"/>
                </a:solidFill>
                <a:latin typeface="Montserrat"/>
                <a:ea typeface="Montserrat"/>
                <a:cs typeface="Montserrat"/>
                <a:sym typeface="Montserrat"/>
              </a:rPr>
              <a:t> carry out the experiments, with variations across the parameter space</a:t>
            </a:r>
            <a:endParaRPr sz="1800">
              <a:latin typeface="Montserrat"/>
              <a:ea typeface="Montserrat"/>
              <a:cs typeface="Montserrat"/>
              <a:sym typeface="Montserrat"/>
            </a:endParaRPr>
          </a:p>
        </p:txBody>
      </p:sp>
      <p:sp>
        <p:nvSpPr>
          <p:cNvPr id="470" name="Google Shape;470;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7"/>
          <p:cNvSpPr txBox="1"/>
          <p:nvPr>
            <p:ph type="title"/>
          </p:nvPr>
        </p:nvSpPr>
        <p:spPr>
          <a:xfrm>
            <a:off x="713225" y="445025"/>
            <a:ext cx="7607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Space-time sensitive hypervolume calculation</a:t>
            </a:r>
            <a:endParaRPr/>
          </a:p>
        </p:txBody>
      </p:sp>
      <p:sp>
        <p:nvSpPr>
          <p:cNvPr id="476" name="Google Shape;476;p47"/>
          <p:cNvSpPr txBox="1"/>
          <p:nvPr>
            <p:ph idx="1" type="body"/>
          </p:nvPr>
        </p:nvSpPr>
        <p:spPr>
          <a:xfrm>
            <a:off x="713250" y="1557300"/>
            <a:ext cx="7717500" cy="1236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Use </a:t>
            </a:r>
            <a:r>
              <a:rPr b="1" lang="en" sz="1800"/>
              <a:t>Monte Carlo</a:t>
            </a:r>
            <a:r>
              <a:rPr lang="en" sz="1800"/>
              <a:t> simulations to numerically solve the integral </a:t>
            </a:r>
            <a:endParaRPr sz="1800"/>
          </a:p>
          <a:p>
            <a:pPr indent="-342900" lvl="0" marL="457200" rtl="0" algn="l">
              <a:spcBef>
                <a:spcPts val="0"/>
              </a:spcBef>
              <a:spcAft>
                <a:spcPts val="0"/>
              </a:spcAft>
              <a:buSzPts val="1800"/>
              <a:buChar char="●"/>
            </a:pPr>
            <a:r>
              <a:rPr lang="en" sz="1800"/>
              <a:t>Need to create a </a:t>
            </a:r>
            <a:r>
              <a:rPr b="1" lang="en" sz="1800"/>
              <a:t>large number of injections</a:t>
            </a:r>
            <a:r>
              <a:rPr lang="en" sz="1800"/>
              <a:t> → create large populations of Binary Black Holes from </a:t>
            </a:r>
            <a:r>
              <a:rPr b="1" lang="en" sz="1800"/>
              <a:t>probability distributions</a:t>
            </a:r>
            <a:endParaRPr b="1" sz="1400"/>
          </a:p>
        </p:txBody>
      </p:sp>
      <p:cxnSp>
        <p:nvCxnSpPr>
          <p:cNvPr id="477" name="Google Shape;477;p47"/>
          <p:cNvCxnSpPr/>
          <p:nvPr/>
        </p:nvCxnSpPr>
        <p:spPr>
          <a:xfrm>
            <a:off x="5344775" y="3235200"/>
            <a:ext cx="521700" cy="310500"/>
          </a:xfrm>
          <a:prstGeom prst="straightConnector1">
            <a:avLst/>
          </a:prstGeom>
          <a:noFill/>
          <a:ln cap="flat" cmpd="sng" w="9525">
            <a:solidFill>
              <a:schemeClr val="dk2"/>
            </a:solidFill>
            <a:prstDash val="solid"/>
            <a:round/>
            <a:headEnd len="med" w="med" type="none"/>
            <a:tailEnd len="med" w="med" type="triangle"/>
          </a:ln>
        </p:spPr>
      </p:cxnSp>
      <p:pic>
        <p:nvPicPr>
          <p:cNvPr id="478" name="Google Shape;478;p47"/>
          <p:cNvPicPr preferRelativeResize="0"/>
          <p:nvPr/>
        </p:nvPicPr>
        <p:blipFill>
          <a:blip r:embed="rId3">
            <a:alphaModFix/>
          </a:blip>
          <a:stretch>
            <a:fillRect/>
          </a:stretch>
        </p:blipFill>
        <p:spPr>
          <a:xfrm>
            <a:off x="5979225" y="3441425"/>
            <a:ext cx="2186799" cy="310500"/>
          </a:xfrm>
          <a:prstGeom prst="rect">
            <a:avLst/>
          </a:prstGeom>
          <a:noFill/>
          <a:ln>
            <a:noFill/>
          </a:ln>
        </p:spPr>
      </p:pic>
      <p:sp>
        <p:nvSpPr>
          <p:cNvPr id="479" name="Google Shape;479;p47"/>
          <p:cNvSpPr txBox="1"/>
          <p:nvPr>
            <p:ph idx="1" type="body"/>
          </p:nvPr>
        </p:nvSpPr>
        <p:spPr>
          <a:xfrm>
            <a:off x="658025" y="3826450"/>
            <a:ext cx="7717500" cy="1236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Worked on </a:t>
            </a:r>
            <a:r>
              <a:rPr b="1" lang="en" sz="1800"/>
              <a:t>SIFCE </a:t>
            </a:r>
            <a:r>
              <a:rPr lang="en" sz="1800"/>
              <a:t>(Simple Injections for Computational Estimates), which is a Python package designed to carry this computation</a:t>
            </a:r>
            <a:endParaRPr sz="1800"/>
          </a:p>
        </p:txBody>
      </p:sp>
      <p:pic>
        <p:nvPicPr>
          <p:cNvPr id="480" name="Google Shape;480;p47"/>
          <p:cNvPicPr preferRelativeResize="0"/>
          <p:nvPr/>
        </p:nvPicPr>
        <p:blipFill>
          <a:blip r:embed="rId4">
            <a:alphaModFix/>
          </a:blip>
          <a:stretch>
            <a:fillRect/>
          </a:stretch>
        </p:blipFill>
        <p:spPr>
          <a:xfrm>
            <a:off x="3269699" y="2868725"/>
            <a:ext cx="2871052" cy="572700"/>
          </a:xfrm>
          <a:prstGeom prst="rect">
            <a:avLst/>
          </a:prstGeom>
          <a:noFill/>
          <a:ln>
            <a:noFill/>
          </a:ln>
        </p:spPr>
      </p:pic>
      <p:sp>
        <p:nvSpPr>
          <p:cNvPr id="481" name="Google Shape;481;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8"/>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SIFCE pipeline</a:t>
            </a:r>
            <a:endParaRPr/>
          </a:p>
        </p:txBody>
      </p:sp>
      <p:sp>
        <p:nvSpPr>
          <p:cNvPr id="487" name="Google Shape;487;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8" name="Google Shape;488;p48"/>
          <p:cNvPicPr preferRelativeResize="0"/>
          <p:nvPr/>
        </p:nvPicPr>
        <p:blipFill>
          <a:blip r:embed="rId3">
            <a:alphaModFix/>
          </a:blip>
          <a:stretch>
            <a:fillRect/>
          </a:stretch>
        </p:blipFill>
        <p:spPr>
          <a:xfrm>
            <a:off x="681350" y="128275"/>
            <a:ext cx="7781299" cy="6012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9"/>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494" name="Google Shape;494;p49"/>
          <p:cNvSpPr txBox="1"/>
          <p:nvPr/>
        </p:nvSpPr>
        <p:spPr>
          <a:xfrm>
            <a:off x="614025" y="1201325"/>
            <a:ext cx="3034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How does the space-time sensitivity change according to the </a:t>
            </a:r>
            <a:r>
              <a:rPr b="1" lang="en" sz="2000">
                <a:latin typeface="Montserrat"/>
                <a:ea typeface="Montserrat"/>
                <a:cs typeface="Montserrat"/>
                <a:sym typeface="Montserrat"/>
              </a:rPr>
              <a:t>masses</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sp>
        <p:nvSpPr>
          <p:cNvPr id="495" name="Google Shape;495;p49"/>
          <p:cNvSpPr/>
          <p:nvPr/>
        </p:nvSpPr>
        <p:spPr>
          <a:xfrm>
            <a:off x="6470525" y="1380450"/>
            <a:ext cx="956400" cy="897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9"/>
          <p:cNvSpPr txBox="1"/>
          <p:nvPr/>
        </p:nvSpPr>
        <p:spPr>
          <a:xfrm>
            <a:off x="6574625" y="1629150"/>
            <a:ext cx="7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2F2F2"/>
                </a:solidFill>
                <a:latin typeface="Montserrat"/>
                <a:ea typeface="Montserrat"/>
                <a:cs typeface="Montserrat"/>
                <a:sym typeface="Montserrat"/>
              </a:rPr>
              <a:t>35 </a:t>
            </a:r>
            <a:r>
              <a:rPr lang="en">
                <a:solidFill>
                  <a:srgbClr val="F2F2F2"/>
                </a:solidFill>
                <a:latin typeface="Montserrat"/>
                <a:ea typeface="Montserrat"/>
                <a:cs typeface="Montserrat"/>
                <a:sym typeface="Montserrat"/>
              </a:rPr>
              <a:t>M⊙</a:t>
            </a:r>
            <a:endParaRPr>
              <a:solidFill>
                <a:srgbClr val="F2F2F2"/>
              </a:solidFill>
              <a:latin typeface="Montserrat"/>
              <a:ea typeface="Montserrat"/>
              <a:cs typeface="Montserrat"/>
              <a:sym typeface="Montserrat"/>
            </a:endParaRPr>
          </a:p>
        </p:txBody>
      </p:sp>
      <p:sp>
        <p:nvSpPr>
          <p:cNvPr id="497" name="Google Shape;497;p49"/>
          <p:cNvSpPr/>
          <p:nvPr/>
        </p:nvSpPr>
        <p:spPr>
          <a:xfrm>
            <a:off x="7895450" y="1380450"/>
            <a:ext cx="956400" cy="897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9"/>
          <p:cNvSpPr txBox="1"/>
          <p:nvPr/>
        </p:nvSpPr>
        <p:spPr>
          <a:xfrm>
            <a:off x="7999550" y="1629150"/>
            <a:ext cx="7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2F2F2"/>
                </a:solidFill>
                <a:latin typeface="Montserrat"/>
                <a:ea typeface="Montserrat"/>
                <a:cs typeface="Montserrat"/>
                <a:sym typeface="Montserrat"/>
              </a:rPr>
              <a:t>35 M⊙</a:t>
            </a:r>
            <a:endParaRPr>
              <a:solidFill>
                <a:srgbClr val="F2F2F2"/>
              </a:solidFill>
              <a:latin typeface="Montserrat"/>
              <a:ea typeface="Montserrat"/>
              <a:cs typeface="Montserrat"/>
              <a:sym typeface="Montserrat"/>
            </a:endParaRPr>
          </a:p>
        </p:txBody>
      </p:sp>
      <p:cxnSp>
        <p:nvCxnSpPr>
          <p:cNvPr id="499" name="Google Shape;499;p49"/>
          <p:cNvCxnSpPr>
            <a:stCxn id="495" idx="0"/>
            <a:endCxn id="497" idx="0"/>
          </p:cNvCxnSpPr>
          <p:nvPr/>
        </p:nvCxnSpPr>
        <p:spPr>
          <a:xfrm flipH="1" rot="-5400000">
            <a:off x="7660925" y="668250"/>
            <a:ext cx="600" cy="14250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500" name="Google Shape;500;p49"/>
          <p:cNvCxnSpPr>
            <a:stCxn id="495" idx="4"/>
            <a:endCxn id="497" idx="4"/>
          </p:cNvCxnSpPr>
          <p:nvPr/>
        </p:nvCxnSpPr>
        <p:spPr>
          <a:xfrm flipH="1" rot="-5400000">
            <a:off x="7660925" y="1565850"/>
            <a:ext cx="600" cy="1425000"/>
          </a:xfrm>
          <a:prstGeom prst="curvedConnector3">
            <a:avLst>
              <a:gd fmla="val 39687500" name="adj1"/>
            </a:avLst>
          </a:prstGeom>
          <a:noFill/>
          <a:ln cap="flat" cmpd="sng" w="9525">
            <a:solidFill>
              <a:schemeClr val="dk2"/>
            </a:solidFill>
            <a:prstDash val="solid"/>
            <a:round/>
            <a:headEnd len="med" w="med" type="none"/>
            <a:tailEnd len="med" w="med" type="none"/>
          </a:ln>
        </p:spPr>
      </p:cxnSp>
      <p:sp>
        <p:nvSpPr>
          <p:cNvPr id="501" name="Google Shape;501;p49"/>
          <p:cNvSpPr/>
          <p:nvPr/>
        </p:nvSpPr>
        <p:spPr>
          <a:xfrm>
            <a:off x="713225" y="3119900"/>
            <a:ext cx="748200" cy="729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9"/>
          <p:cNvSpPr txBox="1"/>
          <p:nvPr/>
        </p:nvSpPr>
        <p:spPr>
          <a:xfrm>
            <a:off x="795609" y="3322091"/>
            <a:ext cx="59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rgbClr val="F2F2F2"/>
                </a:solidFill>
                <a:latin typeface="Montserrat"/>
                <a:ea typeface="Montserrat"/>
                <a:cs typeface="Montserrat"/>
                <a:sym typeface="Montserrat"/>
              </a:rPr>
              <a:t>10 M⊙</a:t>
            </a:r>
            <a:endParaRPr sz="1000">
              <a:solidFill>
                <a:srgbClr val="F2F2F2"/>
              </a:solidFill>
              <a:latin typeface="Montserrat"/>
              <a:ea typeface="Montserrat"/>
              <a:cs typeface="Montserrat"/>
              <a:sym typeface="Montserrat"/>
            </a:endParaRPr>
          </a:p>
        </p:txBody>
      </p:sp>
      <p:sp>
        <p:nvSpPr>
          <p:cNvPr id="503" name="Google Shape;503;p49"/>
          <p:cNvSpPr/>
          <p:nvPr/>
        </p:nvSpPr>
        <p:spPr>
          <a:xfrm>
            <a:off x="1840907" y="3119909"/>
            <a:ext cx="756900" cy="729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9"/>
          <p:cNvSpPr txBox="1"/>
          <p:nvPr/>
        </p:nvSpPr>
        <p:spPr>
          <a:xfrm>
            <a:off x="1923292" y="3322091"/>
            <a:ext cx="59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2F2F2"/>
                </a:solidFill>
                <a:latin typeface="Montserrat"/>
                <a:ea typeface="Montserrat"/>
                <a:cs typeface="Montserrat"/>
                <a:sym typeface="Montserrat"/>
              </a:rPr>
              <a:t>10</a:t>
            </a:r>
            <a:r>
              <a:rPr lang="en" sz="1000">
                <a:solidFill>
                  <a:srgbClr val="F2F2F2"/>
                </a:solidFill>
                <a:latin typeface="Montserrat"/>
                <a:ea typeface="Montserrat"/>
                <a:cs typeface="Montserrat"/>
                <a:sym typeface="Montserrat"/>
              </a:rPr>
              <a:t> M⊙</a:t>
            </a:r>
            <a:endParaRPr sz="1000">
              <a:solidFill>
                <a:srgbClr val="F2F2F2"/>
              </a:solidFill>
              <a:latin typeface="Montserrat"/>
              <a:ea typeface="Montserrat"/>
              <a:cs typeface="Montserrat"/>
              <a:sym typeface="Montserrat"/>
            </a:endParaRPr>
          </a:p>
        </p:txBody>
      </p:sp>
      <p:cxnSp>
        <p:nvCxnSpPr>
          <p:cNvPr id="505" name="Google Shape;505;p49"/>
          <p:cNvCxnSpPr>
            <a:stCxn id="501" idx="0"/>
            <a:endCxn id="503" idx="0"/>
          </p:cNvCxnSpPr>
          <p:nvPr/>
        </p:nvCxnSpPr>
        <p:spPr>
          <a:xfrm flipH="1" rot="-5400000">
            <a:off x="1652975" y="2554250"/>
            <a:ext cx="600" cy="1131900"/>
          </a:xfrm>
          <a:prstGeom prst="curvedConnector3">
            <a:avLst>
              <a:gd fmla="val -39687500" name="adj1"/>
            </a:avLst>
          </a:prstGeom>
          <a:noFill/>
          <a:ln cap="flat" cmpd="sng" w="9525">
            <a:solidFill>
              <a:schemeClr val="dk2"/>
            </a:solidFill>
            <a:prstDash val="solid"/>
            <a:round/>
            <a:headEnd len="med" w="med" type="none"/>
            <a:tailEnd len="med" w="med" type="none"/>
          </a:ln>
        </p:spPr>
      </p:cxnSp>
      <p:cxnSp>
        <p:nvCxnSpPr>
          <p:cNvPr id="506" name="Google Shape;506;p49"/>
          <p:cNvCxnSpPr>
            <a:stCxn id="501" idx="4"/>
            <a:endCxn id="503" idx="4"/>
          </p:cNvCxnSpPr>
          <p:nvPr/>
        </p:nvCxnSpPr>
        <p:spPr>
          <a:xfrm flipH="1" rot="-5400000">
            <a:off x="1652975" y="3283850"/>
            <a:ext cx="600" cy="1131900"/>
          </a:xfrm>
          <a:prstGeom prst="curvedConnector3">
            <a:avLst>
              <a:gd fmla="val 39689060" name="adj1"/>
            </a:avLst>
          </a:prstGeom>
          <a:noFill/>
          <a:ln cap="flat" cmpd="sng" w="9525">
            <a:solidFill>
              <a:schemeClr val="dk2"/>
            </a:solidFill>
            <a:prstDash val="solid"/>
            <a:round/>
            <a:headEnd len="med" w="med" type="none"/>
            <a:tailEnd len="med" w="med" type="none"/>
          </a:ln>
        </p:spPr>
      </p:cxnSp>
      <p:sp>
        <p:nvSpPr>
          <p:cNvPr id="507" name="Google Shape;507;p49"/>
          <p:cNvSpPr/>
          <p:nvPr/>
        </p:nvSpPr>
        <p:spPr>
          <a:xfrm>
            <a:off x="4012775" y="1395125"/>
            <a:ext cx="847800" cy="851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9"/>
          <p:cNvSpPr txBox="1"/>
          <p:nvPr/>
        </p:nvSpPr>
        <p:spPr>
          <a:xfrm>
            <a:off x="4058222" y="1636025"/>
            <a:ext cx="756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2F2F2"/>
                </a:solidFill>
                <a:latin typeface="Montserrat"/>
                <a:ea typeface="Montserrat"/>
                <a:cs typeface="Montserrat"/>
                <a:sym typeface="Montserrat"/>
              </a:rPr>
              <a:t>20 M⊙</a:t>
            </a:r>
            <a:endParaRPr sz="1200">
              <a:solidFill>
                <a:srgbClr val="F2F2F2"/>
              </a:solidFill>
              <a:latin typeface="Montserrat"/>
              <a:ea typeface="Montserrat"/>
              <a:cs typeface="Montserrat"/>
              <a:sym typeface="Montserrat"/>
            </a:endParaRPr>
          </a:p>
        </p:txBody>
      </p:sp>
      <p:cxnSp>
        <p:nvCxnSpPr>
          <p:cNvPr id="509" name="Google Shape;509;p49"/>
          <p:cNvCxnSpPr>
            <a:stCxn id="507" idx="0"/>
            <a:endCxn id="510" idx="0"/>
          </p:cNvCxnSpPr>
          <p:nvPr/>
        </p:nvCxnSpPr>
        <p:spPr>
          <a:xfrm rot="-5400000">
            <a:off x="4900175" y="885125"/>
            <a:ext cx="46500" cy="973500"/>
          </a:xfrm>
          <a:prstGeom prst="curvedConnector3">
            <a:avLst>
              <a:gd fmla="val 414086" name="adj1"/>
            </a:avLst>
          </a:prstGeom>
          <a:noFill/>
          <a:ln cap="flat" cmpd="sng" w="9525">
            <a:solidFill>
              <a:schemeClr val="dk2"/>
            </a:solidFill>
            <a:prstDash val="solid"/>
            <a:round/>
            <a:headEnd len="med" w="med" type="none"/>
            <a:tailEnd len="med" w="med" type="none"/>
          </a:ln>
        </p:spPr>
      </p:cxnSp>
      <p:cxnSp>
        <p:nvCxnSpPr>
          <p:cNvPr id="511" name="Google Shape;511;p49"/>
          <p:cNvCxnSpPr>
            <a:stCxn id="507" idx="4"/>
            <a:endCxn id="510" idx="4"/>
          </p:cNvCxnSpPr>
          <p:nvPr/>
        </p:nvCxnSpPr>
        <p:spPr>
          <a:xfrm rot="-5400000">
            <a:off x="4900175" y="1736225"/>
            <a:ext cx="46500" cy="973500"/>
          </a:xfrm>
          <a:prstGeom prst="curvedConnector3">
            <a:avLst>
              <a:gd fmla="val -512097" name="adj1"/>
            </a:avLst>
          </a:prstGeom>
          <a:noFill/>
          <a:ln cap="flat" cmpd="sng" w="9525">
            <a:solidFill>
              <a:schemeClr val="dk2"/>
            </a:solidFill>
            <a:prstDash val="solid"/>
            <a:round/>
            <a:headEnd len="med" w="med" type="none"/>
            <a:tailEnd len="med" w="med" type="none"/>
          </a:ln>
        </p:spPr>
      </p:cxnSp>
      <p:sp>
        <p:nvSpPr>
          <p:cNvPr id="510" name="Google Shape;510;p49"/>
          <p:cNvSpPr/>
          <p:nvPr/>
        </p:nvSpPr>
        <p:spPr>
          <a:xfrm>
            <a:off x="4986375" y="1348625"/>
            <a:ext cx="847800" cy="851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9"/>
          <p:cNvSpPr txBox="1"/>
          <p:nvPr/>
        </p:nvSpPr>
        <p:spPr>
          <a:xfrm>
            <a:off x="5091797" y="1612775"/>
            <a:ext cx="756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2F2F2"/>
                </a:solidFill>
                <a:latin typeface="Montserrat"/>
                <a:ea typeface="Montserrat"/>
                <a:cs typeface="Montserrat"/>
                <a:sym typeface="Montserrat"/>
              </a:rPr>
              <a:t>20 M⊙</a:t>
            </a:r>
            <a:endParaRPr sz="1200">
              <a:solidFill>
                <a:srgbClr val="F2F2F2"/>
              </a:solidFill>
              <a:latin typeface="Montserrat"/>
              <a:ea typeface="Montserrat"/>
              <a:cs typeface="Montserrat"/>
              <a:sym typeface="Montserrat"/>
            </a:endParaRPr>
          </a:p>
        </p:txBody>
      </p:sp>
      <p:sp>
        <p:nvSpPr>
          <p:cNvPr id="513" name="Google Shape;513;p49"/>
          <p:cNvSpPr/>
          <p:nvPr/>
        </p:nvSpPr>
        <p:spPr>
          <a:xfrm>
            <a:off x="3396163" y="3039375"/>
            <a:ext cx="847800" cy="851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9"/>
          <p:cNvSpPr txBox="1"/>
          <p:nvPr/>
        </p:nvSpPr>
        <p:spPr>
          <a:xfrm>
            <a:off x="3441610" y="3280275"/>
            <a:ext cx="756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2F2F2"/>
                </a:solidFill>
                <a:latin typeface="Montserrat"/>
                <a:ea typeface="Montserrat"/>
                <a:cs typeface="Montserrat"/>
                <a:sym typeface="Montserrat"/>
              </a:rPr>
              <a:t>20 M⊙</a:t>
            </a:r>
            <a:endParaRPr sz="1200">
              <a:solidFill>
                <a:srgbClr val="F2F2F2"/>
              </a:solidFill>
              <a:latin typeface="Montserrat"/>
              <a:ea typeface="Montserrat"/>
              <a:cs typeface="Montserrat"/>
              <a:sym typeface="Montserrat"/>
            </a:endParaRPr>
          </a:p>
        </p:txBody>
      </p:sp>
      <p:sp>
        <p:nvSpPr>
          <p:cNvPr id="515" name="Google Shape;515;p49"/>
          <p:cNvSpPr/>
          <p:nvPr/>
        </p:nvSpPr>
        <p:spPr>
          <a:xfrm>
            <a:off x="4706488" y="3100125"/>
            <a:ext cx="748200" cy="729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9"/>
          <p:cNvSpPr txBox="1"/>
          <p:nvPr/>
        </p:nvSpPr>
        <p:spPr>
          <a:xfrm>
            <a:off x="4784497" y="3269366"/>
            <a:ext cx="592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2F2F2"/>
                </a:solidFill>
                <a:latin typeface="Montserrat"/>
                <a:ea typeface="Montserrat"/>
                <a:cs typeface="Montserrat"/>
                <a:sym typeface="Montserrat"/>
              </a:rPr>
              <a:t>10 M⊙</a:t>
            </a:r>
            <a:endParaRPr sz="1000">
              <a:solidFill>
                <a:srgbClr val="F2F2F2"/>
              </a:solidFill>
              <a:latin typeface="Montserrat"/>
              <a:ea typeface="Montserrat"/>
              <a:cs typeface="Montserrat"/>
              <a:sym typeface="Montserrat"/>
            </a:endParaRPr>
          </a:p>
        </p:txBody>
      </p:sp>
      <p:cxnSp>
        <p:nvCxnSpPr>
          <p:cNvPr id="517" name="Google Shape;517;p49"/>
          <p:cNvCxnSpPr>
            <a:stCxn id="513" idx="0"/>
            <a:endCxn id="515" idx="0"/>
          </p:cNvCxnSpPr>
          <p:nvPr/>
        </p:nvCxnSpPr>
        <p:spPr>
          <a:xfrm flipH="1" rot="-5400000">
            <a:off x="4419913" y="2439525"/>
            <a:ext cx="60900" cy="1260600"/>
          </a:xfrm>
          <a:prstGeom prst="curvedConnector3">
            <a:avLst>
              <a:gd fmla="val -391010" name="adj1"/>
            </a:avLst>
          </a:prstGeom>
          <a:noFill/>
          <a:ln cap="flat" cmpd="sng" w="9525">
            <a:solidFill>
              <a:schemeClr val="dk2"/>
            </a:solidFill>
            <a:prstDash val="solid"/>
            <a:round/>
            <a:headEnd len="med" w="med" type="none"/>
            <a:tailEnd len="med" w="med" type="none"/>
          </a:ln>
        </p:spPr>
      </p:cxnSp>
      <p:cxnSp>
        <p:nvCxnSpPr>
          <p:cNvPr id="518" name="Google Shape;518;p49"/>
          <p:cNvCxnSpPr>
            <a:stCxn id="513" idx="4"/>
            <a:endCxn id="515" idx="4"/>
          </p:cNvCxnSpPr>
          <p:nvPr/>
        </p:nvCxnSpPr>
        <p:spPr>
          <a:xfrm rot="-5400000">
            <a:off x="4420063" y="3229875"/>
            <a:ext cx="60600" cy="1260600"/>
          </a:xfrm>
          <a:prstGeom prst="curvedConnector3">
            <a:avLst>
              <a:gd fmla="val -392946" name="adj1"/>
            </a:avLst>
          </a:prstGeom>
          <a:noFill/>
          <a:ln cap="flat" cmpd="sng" w="9525">
            <a:solidFill>
              <a:schemeClr val="dk2"/>
            </a:solidFill>
            <a:prstDash val="solid"/>
            <a:round/>
            <a:headEnd len="med" w="med" type="none"/>
            <a:tailEnd len="med" w="med" type="none"/>
          </a:ln>
        </p:spPr>
      </p:cxnSp>
      <p:sp>
        <p:nvSpPr>
          <p:cNvPr id="519" name="Google Shape;519;p49"/>
          <p:cNvSpPr/>
          <p:nvPr/>
        </p:nvSpPr>
        <p:spPr>
          <a:xfrm>
            <a:off x="6527550" y="3119900"/>
            <a:ext cx="956400" cy="897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9"/>
          <p:cNvSpPr txBox="1"/>
          <p:nvPr/>
        </p:nvSpPr>
        <p:spPr>
          <a:xfrm>
            <a:off x="6631650" y="3368600"/>
            <a:ext cx="74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2F2F2"/>
                </a:solidFill>
                <a:latin typeface="Montserrat"/>
                <a:ea typeface="Montserrat"/>
                <a:cs typeface="Montserrat"/>
                <a:sym typeface="Montserrat"/>
              </a:rPr>
              <a:t>35 M⊙</a:t>
            </a:r>
            <a:endParaRPr>
              <a:solidFill>
                <a:srgbClr val="F2F2F2"/>
              </a:solidFill>
              <a:latin typeface="Montserrat"/>
              <a:ea typeface="Montserrat"/>
              <a:cs typeface="Montserrat"/>
              <a:sym typeface="Montserrat"/>
            </a:endParaRPr>
          </a:p>
        </p:txBody>
      </p:sp>
      <p:sp>
        <p:nvSpPr>
          <p:cNvPr id="521" name="Google Shape;521;p49"/>
          <p:cNvSpPr/>
          <p:nvPr/>
        </p:nvSpPr>
        <p:spPr>
          <a:xfrm>
            <a:off x="7999550" y="3143150"/>
            <a:ext cx="847800" cy="851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9"/>
          <p:cNvSpPr txBox="1"/>
          <p:nvPr/>
        </p:nvSpPr>
        <p:spPr>
          <a:xfrm>
            <a:off x="8044997" y="3384050"/>
            <a:ext cx="756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2F2F2"/>
                </a:solidFill>
                <a:latin typeface="Montserrat"/>
                <a:ea typeface="Montserrat"/>
                <a:cs typeface="Montserrat"/>
                <a:sym typeface="Montserrat"/>
              </a:rPr>
              <a:t>20 M⊙</a:t>
            </a:r>
            <a:endParaRPr sz="1200">
              <a:solidFill>
                <a:srgbClr val="F2F2F2"/>
              </a:solidFill>
              <a:latin typeface="Montserrat"/>
              <a:ea typeface="Montserrat"/>
              <a:cs typeface="Montserrat"/>
              <a:sym typeface="Montserrat"/>
            </a:endParaRPr>
          </a:p>
        </p:txBody>
      </p:sp>
      <p:cxnSp>
        <p:nvCxnSpPr>
          <p:cNvPr id="523" name="Google Shape;523;p49"/>
          <p:cNvCxnSpPr>
            <a:stCxn id="519" idx="0"/>
            <a:endCxn id="521" idx="0"/>
          </p:cNvCxnSpPr>
          <p:nvPr/>
        </p:nvCxnSpPr>
        <p:spPr>
          <a:xfrm flipH="1" rot="-5400000">
            <a:off x="7703100" y="2422550"/>
            <a:ext cx="23100" cy="1417800"/>
          </a:xfrm>
          <a:prstGeom prst="curvedConnector3">
            <a:avLst>
              <a:gd fmla="val -1030844" name="adj1"/>
            </a:avLst>
          </a:prstGeom>
          <a:noFill/>
          <a:ln cap="flat" cmpd="sng" w="9525">
            <a:solidFill>
              <a:schemeClr val="dk2"/>
            </a:solidFill>
            <a:prstDash val="solid"/>
            <a:round/>
            <a:headEnd len="med" w="med" type="none"/>
            <a:tailEnd len="med" w="med" type="none"/>
          </a:ln>
        </p:spPr>
      </p:cxnSp>
      <p:cxnSp>
        <p:nvCxnSpPr>
          <p:cNvPr id="524" name="Google Shape;524;p49"/>
          <p:cNvCxnSpPr>
            <a:stCxn id="519" idx="4"/>
            <a:endCxn id="521" idx="4"/>
          </p:cNvCxnSpPr>
          <p:nvPr/>
        </p:nvCxnSpPr>
        <p:spPr>
          <a:xfrm rot="-5400000">
            <a:off x="7702950" y="3296900"/>
            <a:ext cx="23400" cy="1417800"/>
          </a:xfrm>
          <a:prstGeom prst="curvedConnector3">
            <a:avLst>
              <a:gd fmla="val -1017628" name="adj1"/>
            </a:avLst>
          </a:prstGeom>
          <a:noFill/>
          <a:ln cap="flat" cmpd="sng" w="9525">
            <a:solidFill>
              <a:schemeClr val="dk2"/>
            </a:solidFill>
            <a:prstDash val="solid"/>
            <a:round/>
            <a:headEnd len="med" w="med" type="none"/>
            <a:tailEnd len="med" w="med" type="none"/>
          </a:ln>
        </p:spPr>
      </p:cxnSp>
      <p:sp>
        <p:nvSpPr>
          <p:cNvPr id="525" name="Google Shape;525;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0"/>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531" name="Google Shape;531;p50"/>
          <p:cNvSpPr txBox="1"/>
          <p:nvPr/>
        </p:nvSpPr>
        <p:spPr>
          <a:xfrm>
            <a:off x="614025" y="1201325"/>
            <a:ext cx="3034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How does the space-time sensitivity change according to the </a:t>
            </a:r>
            <a:r>
              <a:rPr b="1" lang="en" sz="2000">
                <a:latin typeface="Montserrat"/>
                <a:ea typeface="Montserrat"/>
                <a:cs typeface="Montserrat"/>
                <a:sym typeface="Montserrat"/>
              </a:rPr>
              <a:t>masses</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pic>
        <p:nvPicPr>
          <p:cNvPr id="532" name="Google Shape;532;p50"/>
          <p:cNvPicPr preferRelativeResize="0"/>
          <p:nvPr/>
        </p:nvPicPr>
        <p:blipFill>
          <a:blip r:embed="rId3">
            <a:alphaModFix/>
          </a:blip>
          <a:stretch>
            <a:fillRect/>
          </a:stretch>
        </p:blipFill>
        <p:spPr>
          <a:xfrm>
            <a:off x="3648525" y="1017725"/>
            <a:ext cx="5190676" cy="3667819"/>
          </a:xfrm>
          <a:prstGeom prst="rect">
            <a:avLst/>
          </a:prstGeom>
          <a:noFill/>
          <a:ln>
            <a:noFill/>
          </a:ln>
        </p:spPr>
      </p:pic>
      <p:sp>
        <p:nvSpPr>
          <p:cNvPr id="533" name="Google Shape;533;p50"/>
          <p:cNvSpPr txBox="1"/>
          <p:nvPr/>
        </p:nvSpPr>
        <p:spPr>
          <a:xfrm>
            <a:off x="614025" y="2617325"/>
            <a:ext cx="253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In this plot, each bubble represents a scenario where the BBH have the same mass. </a:t>
            </a:r>
            <a:endParaRPr>
              <a:latin typeface="Montserrat"/>
              <a:ea typeface="Montserrat"/>
              <a:cs typeface="Montserrat"/>
              <a:sym typeface="Montserrat"/>
            </a:endParaRPr>
          </a:p>
        </p:txBody>
      </p:sp>
      <p:sp>
        <p:nvSpPr>
          <p:cNvPr id="534" name="Google Shape;534;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1"/>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540" name="Google Shape;540;p51"/>
          <p:cNvSpPr txBox="1"/>
          <p:nvPr/>
        </p:nvSpPr>
        <p:spPr>
          <a:xfrm>
            <a:off x="614025" y="1201325"/>
            <a:ext cx="3034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How does the space-time sensitivity change according to the </a:t>
            </a:r>
            <a:r>
              <a:rPr b="1" lang="en" sz="2000">
                <a:latin typeface="Montserrat"/>
                <a:ea typeface="Montserrat"/>
                <a:cs typeface="Montserrat"/>
                <a:sym typeface="Montserrat"/>
              </a:rPr>
              <a:t>masses</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sp>
        <p:nvSpPr>
          <p:cNvPr id="541" name="Google Shape;541;p51"/>
          <p:cNvSpPr txBox="1"/>
          <p:nvPr/>
        </p:nvSpPr>
        <p:spPr>
          <a:xfrm>
            <a:off x="614025" y="2617325"/>
            <a:ext cx="2536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In this plot, each bubble represents a scenario where the BBH have the same mass. </a:t>
            </a:r>
            <a:endParaRPr>
              <a:latin typeface="Montserrat"/>
              <a:ea typeface="Montserrat"/>
              <a:cs typeface="Montserrat"/>
              <a:sym typeface="Montserrat"/>
            </a:endParaRPr>
          </a:p>
        </p:txBody>
      </p:sp>
      <p:sp>
        <p:nvSpPr>
          <p:cNvPr id="542" name="Google Shape;542;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43" name="Google Shape;543;p51"/>
          <p:cNvPicPr preferRelativeResize="0"/>
          <p:nvPr/>
        </p:nvPicPr>
        <p:blipFill>
          <a:blip r:embed="rId3">
            <a:alphaModFix/>
          </a:blip>
          <a:stretch>
            <a:fillRect/>
          </a:stretch>
        </p:blipFill>
        <p:spPr>
          <a:xfrm>
            <a:off x="3790050" y="858088"/>
            <a:ext cx="4595574" cy="3427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52"/>
          <p:cNvSpPr txBox="1"/>
          <p:nvPr/>
        </p:nvSpPr>
        <p:spPr>
          <a:xfrm>
            <a:off x="3986525" y="4038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-0.4</a:t>
            </a:r>
            <a:endParaRPr sz="1000">
              <a:latin typeface="Montserrat"/>
              <a:ea typeface="Montserrat"/>
              <a:cs typeface="Montserrat"/>
              <a:sym typeface="Montserrat"/>
            </a:endParaRPr>
          </a:p>
        </p:txBody>
      </p:sp>
      <p:sp>
        <p:nvSpPr>
          <p:cNvPr id="549" name="Google Shape;549;p52"/>
          <p:cNvSpPr txBox="1"/>
          <p:nvPr/>
        </p:nvSpPr>
        <p:spPr>
          <a:xfrm>
            <a:off x="2755050" y="4038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-0.4</a:t>
            </a:r>
            <a:endParaRPr sz="1000">
              <a:latin typeface="Montserrat"/>
              <a:ea typeface="Montserrat"/>
              <a:cs typeface="Montserrat"/>
              <a:sym typeface="Montserrat"/>
            </a:endParaRPr>
          </a:p>
        </p:txBody>
      </p:sp>
      <p:sp>
        <p:nvSpPr>
          <p:cNvPr id="550" name="Google Shape;550;p52"/>
          <p:cNvSpPr txBox="1"/>
          <p:nvPr/>
        </p:nvSpPr>
        <p:spPr>
          <a:xfrm>
            <a:off x="3972750" y="2617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0.4</a:t>
            </a:r>
            <a:endParaRPr sz="1000">
              <a:latin typeface="Montserrat"/>
              <a:ea typeface="Montserrat"/>
              <a:cs typeface="Montserrat"/>
              <a:sym typeface="Montserrat"/>
            </a:endParaRPr>
          </a:p>
        </p:txBody>
      </p:sp>
      <p:sp>
        <p:nvSpPr>
          <p:cNvPr id="551" name="Google Shape;551;p52"/>
          <p:cNvSpPr txBox="1"/>
          <p:nvPr/>
        </p:nvSpPr>
        <p:spPr>
          <a:xfrm>
            <a:off x="2798450" y="2617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0.4</a:t>
            </a:r>
            <a:endParaRPr sz="1000">
              <a:latin typeface="Montserrat"/>
              <a:ea typeface="Montserrat"/>
              <a:cs typeface="Montserrat"/>
              <a:sym typeface="Montserrat"/>
            </a:endParaRPr>
          </a:p>
        </p:txBody>
      </p:sp>
      <p:sp>
        <p:nvSpPr>
          <p:cNvPr id="552" name="Google Shape;552;p52"/>
          <p:cNvSpPr txBox="1"/>
          <p:nvPr/>
        </p:nvSpPr>
        <p:spPr>
          <a:xfrm>
            <a:off x="5736675" y="4074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-0.6</a:t>
            </a:r>
            <a:endParaRPr sz="1000">
              <a:latin typeface="Montserrat"/>
              <a:ea typeface="Montserrat"/>
              <a:cs typeface="Montserrat"/>
              <a:sym typeface="Montserrat"/>
            </a:endParaRPr>
          </a:p>
        </p:txBody>
      </p:sp>
      <p:sp>
        <p:nvSpPr>
          <p:cNvPr id="553" name="Google Shape;553;p52"/>
          <p:cNvSpPr txBox="1"/>
          <p:nvPr/>
        </p:nvSpPr>
        <p:spPr>
          <a:xfrm>
            <a:off x="4505200" y="4074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-0.6</a:t>
            </a:r>
            <a:endParaRPr sz="1000">
              <a:latin typeface="Montserrat"/>
              <a:ea typeface="Montserrat"/>
              <a:cs typeface="Montserrat"/>
              <a:sym typeface="Montserrat"/>
            </a:endParaRPr>
          </a:p>
        </p:txBody>
      </p:sp>
      <p:sp>
        <p:nvSpPr>
          <p:cNvPr id="554" name="Google Shape;554;p52"/>
          <p:cNvSpPr txBox="1"/>
          <p:nvPr/>
        </p:nvSpPr>
        <p:spPr>
          <a:xfrm>
            <a:off x="5722900" y="2653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0.6</a:t>
            </a:r>
            <a:endParaRPr sz="1000">
              <a:latin typeface="Montserrat"/>
              <a:ea typeface="Montserrat"/>
              <a:cs typeface="Montserrat"/>
              <a:sym typeface="Montserrat"/>
            </a:endParaRPr>
          </a:p>
        </p:txBody>
      </p:sp>
      <p:sp>
        <p:nvSpPr>
          <p:cNvPr id="555" name="Google Shape;555;p52"/>
          <p:cNvSpPr txBox="1"/>
          <p:nvPr/>
        </p:nvSpPr>
        <p:spPr>
          <a:xfrm>
            <a:off x="4548600" y="2653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0.6</a:t>
            </a:r>
            <a:endParaRPr sz="1000">
              <a:latin typeface="Montserrat"/>
              <a:ea typeface="Montserrat"/>
              <a:cs typeface="Montserrat"/>
              <a:sym typeface="Montserrat"/>
            </a:endParaRPr>
          </a:p>
        </p:txBody>
      </p:sp>
      <p:sp>
        <p:nvSpPr>
          <p:cNvPr id="556" name="Google Shape;556;p52"/>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557" name="Google Shape;557;p52"/>
          <p:cNvSpPr txBox="1"/>
          <p:nvPr/>
        </p:nvSpPr>
        <p:spPr>
          <a:xfrm>
            <a:off x="802225" y="1061125"/>
            <a:ext cx="3318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How does the space-time sensitivity changes according to the </a:t>
            </a:r>
            <a:r>
              <a:rPr b="1" lang="en" sz="2000">
                <a:latin typeface="Montserrat"/>
                <a:ea typeface="Montserrat"/>
                <a:cs typeface="Montserrat"/>
                <a:sym typeface="Montserrat"/>
              </a:rPr>
              <a:t>spin z</a:t>
            </a:r>
            <a:r>
              <a:rPr lang="en" sz="2000">
                <a:latin typeface="Montserrat"/>
                <a:ea typeface="Montserrat"/>
                <a:cs typeface="Montserrat"/>
                <a:sym typeface="Montserrat"/>
              </a:rPr>
              <a:t> component? </a:t>
            </a:r>
            <a:endParaRPr sz="2000">
              <a:latin typeface="Montserrat"/>
              <a:ea typeface="Montserrat"/>
              <a:cs typeface="Montserrat"/>
              <a:sym typeface="Montserrat"/>
            </a:endParaRPr>
          </a:p>
        </p:txBody>
      </p:sp>
      <p:sp>
        <p:nvSpPr>
          <p:cNvPr id="558" name="Google Shape;558;p52"/>
          <p:cNvSpPr/>
          <p:nvPr/>
        </p:nvSpPr>
        <p:spPr>
          <a:xfrm rot="-8964724">
            <a:off x="6224791" y="3201211"/>
            <a:ext cx="541210" cy="22273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2"/>
          <p:cNvSpPr txBox="1"/>
          <p:nvPr/>
        </p:nvSpPr>
        <p:spPr>
          <a:xfrm>
            <a:off x="6902675" y="2956300"/>
            <a:ext cx="1761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Changing the magnitude and direction of </a:t>
            </a:r>
            <a:r>
              <a:rPr b="1" lang="en">
                <a:latin typeface="Montserrat"/>
                <a:ea typeface="Montserrat"/>
                <a:cs typeface="Montserrat"/>
                <a:sym typeface="Montserrat"/>
              </a:rPr>
              <a:t>spin z </a:t>
            </a:r>
            <a:r>
              <a:rPr lang="en">
                <a:latin typeface="Montserrat"/>
                <a:ea typeface="Montserrat"/>
                <a:cs typeface="Montserrat"/>
                <a:sym typeface="Montserrat"/>
              </a:rPr>
              <a:t>component</a:t>
            </a:r>
            <a:endParaRPr>
              <a:latin typeface="Montserrat"/>
              <a:ea typeface="Montserrat"/>
              <a:cs typeface="Montserrat"/>
              <a:sym typeface="Montserrat"/>
            </a:endParaRPr>
          </a:p>
        </p:txBody>
      </p:sp>
      <p:sp>
        <p:nvSpPr>
          <p:cNvPr id="560" name="Google Shape;560;p52"/>
          <p:cNvSpPr/>
          <p:nvPr/>
        </p:nvSpPr>
        <p:spPr>
          <a:xfrm rot="8963518">
            <a:off x="6255782" y="3658207"/>
            <a:ext cx="513785" cy="22273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2"/>
          <p:cNvSpPr/>
          <p:nvPr/>
        </p:nvSpPr>
        <p:spPr>
          <a:xfrm>
            <a:off x="1207450" y="3719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2" name="Google Shape;562;p52"/>
          <p:cNvCxnSpPr/>
          <p:nvPr/>
        </p:nvCxnSpPr>
        <p:spPr>
          <a:xfrm>
            <a:off x="1401150" y="4119875"/>
            <a:ext cx="0" cy="312900"/>
          </a:xfrm>
          <a:prstGeom prst="straightConnector1">
            <a:avLst/>
          </a:prstGeom>
          <a:noFill/>
          <a:ln cap="flat" cmpd="sng" w="19050">
            <a:solidFill>
              <a:schemeClr val="accent6"/>
            </a:solidFill>
            <a:prstDash val="solid"/>
            <a:round/>
            <a:headEnd len="med" w="med" type="none"/>
            <a:tailEnd len="med" w="med" type="triangle"/>
          </a:ln>
        </p:spPr>
      </p:cxnSp>
      <p:sp>
        <p:nvSpPr>
          <p:cNvPr id="563" name="Google Shape;563;p52"/>
          <p:cNvSpPr/>
          <p:nvPr/>
        </p:nvSpPr>
        <p:spPr>
          <a:xfrm>
            <a:off x="1164050" y="2903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2"/>
          <p:cNvSpPr/>
          <p:nvPr/>
        </p:nvSpPr>
        <p:spPr>
          <a:xfrm>
            <a:off x="1992750" y="2903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5" name="Google Shape;565;p52"/>
          <p:cNvCxnSpPr/>
          <p:nvPr/>
        </p:nvCxnSpPr>
        <p:spPr>
          <a:xfrm rot="10800000">
            <a:off x="1364300" y="2635588"/>
            <a:ext cx="8700" cy="302700"/>
          </a:xfrm>
          <a:prstGeom prst="straightConnector1">
            <a:avLst/>
          </a:prstGeom>
          <a:noFill/>
          <a:ln cap="flat" cmpd="sng" w="19050">
            <a:solidFill>
              <a:schemeClr val="accent6"/>
            </a:solidFill>
            <a:prstDash val="solid"/>
            <a:round/>
            <a:headEnd len="med" w="med" type="none"/>
            <a:tailEnd len="med" w="med" type="triangle"/>
          </a:ln>
        </p:spPr>
      </p:cxnSp>
      <p:cxnSp>
        <p:nvCxnSpPr>
          <p:cNvPr id="566" name="Google Shape;566;p52"/>
          <p:cNvCxnSpPr/>
          <p:nvPr/>
        </p:nvCxnSpPr>
        <p:spPr>
          <a:xfrm rot="10800000">
            <a:off x="2193000" y="2635588"/>
            <a:ext cx="8700" cy="302700"/>
          </a:xfrm>
          <a:prstGeom prst="straightConnector1">
            <a:avLst/>
          </a:prstGeom>
          <a:noFill/>
          <a:ln cap="flat" cmpd="sng" w="19050">
            <a:solidFill>
              <a:schemeClr val="accent6"/>
            </a:solidFill>
            <a:prstDash val="solid"/>
            <a:round/>
            <a:headEnd len="med" w="med" type="none"/>
            <a:tailEnd len="med" w="med" type="triangle"/>
          </a:ln>
        </p:spPr>
      </p:cxnSp>
      <p:sp>
        <p:nvSpPr>
          <p:cNvPr id="567" name="Google Shape;567;p52"/>
          <p:cNvSpPr/>
          <p:nvPr/>
        </p:nvSpPr>
        <p:spPr>
          <a:xfrm>
            <a:off x="1992750" y="3719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8" name="Google Shape;568;p52"/>
          <p:cNvCxnSpPr/>
          <p:nvPr/>
        </p:nvCxnSpPr>
        <p:spPr>
          <a:xfrm>
            <a:off x="2209575" y="4119875"/>
            <a:ext cx="0" cy="312900"/>
          </a:xfrm>
          <a:prstGeom prst="straightConnector1">
            <a:avLst/>
          </a:prstGeom>
          <a:noFill/>
          <a:ln cap="flat" cmpd="sng" w="19050">
            <a:solidFill>
              <a:schemeClr val="accent6"/>
            </a:solidFill>
            <a:prstDash val="solid"/>
            <a:round/>
            <a:headEnd len="med" w="med" type="none"/>
            <a:tailEnd len="med" w="med" type="triangle"/>
          </a:ln>
        </p:spPr>
      </p:cxnSp>
      <p:sp>
        <p:nvSpPr>
          <p:cNvPr id="569" name="Google Shape;569;p52"/>
          <p:cNvSpPr txBox="1"/>
          <p:nvPr/>
        </p:nvSpPr>
        <p:spPr>
          <a:xfrm>
            <a:off x="1018700" y="2617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0.2</a:t>
            </a:r>
            <a:endParaRPr sz="1000">
              <a:latin typeface="Montserrat"/>
              <a:ea typeface="Montserrat"/>
              <a:cs typeface="Montserrat"/>
              <a:sym typeface="Montserrat"/>
            </a:endParaRPr>
          </a:p>
        </p:txBody>
      </p:sp>
      <p:sp>
        <p:nvSpPr>
          <p:cNvPr id="570" name="Google Shape;570;p52"/>
          <p:cNvSpPr txBox="1"/>
          <p:nvPr/>
        </p:nvSpPr>
        <p:spPr>
          <a:xfrm>
            <a:off x="2193000" y="2617588"/>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0.2</a:t>
            </a:r>
            <a:endParaRPr sz="1000">
              <a:latin typeface="Montserrat"/>
              <a:ea typeface="Montserrat"/>
              <a:cs typeface="Montserrat"/>
              <a:sym typeface="Montserrat"/>
            </a:endParaRPr>
          </a:p>
        </p:txBody>
      </p:sp>
      <p:sp>
        <p:nvSpPr>
          <p:cNvPr id="571" name="Google Shape;571;p52"/>
          <p:cNvSpPr txBox="1"/>
          <p:nvPr/>
        </p:nvSpPr>
        <p:spPr>
          <a:xfrm>
            <a:off x="975300" y="4038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-0.2</a:t>
            </a:r>
            <a:endParaRPr sz="1000">
              <a:latin typeface="Montserrat"/>
              <a:ea typeface="Montserrat"/>
              <a:cs typeface="Montserrat"/>
              <a:sym typeface="Montserrat"/>
            </a:endParaRPr>
          </a:p>
        </p:txBody>
      </p:sp>
      <p:sp>
        <p:nvSpPr>
          <p:cNvPr id="572" name="Google Shape;572;p52"/>
          <p:cNvSpPr txBox="1"/>
          <p:nvPr/>
        </p:nvSpPr>
        <p:spPr>
          <a:xfrm>
            <a:off x="2206775" y="4038650"/>
            <a:ext cx="550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-0.2</a:t>
            </a:r>
            <a:endParaRPr sz="1000">
              <a:latin typeface="Montserrat"/>
              <a:ea typeface="Montserrat"/>
              <a:cs typeface="Montserrat"/>
              <a:sym typeface="Montserrat"/>
            </a:endParaRPr>
          </a:p>
        </p:txBody>
      </p:sp>
      <p:cxnSp>
        <p:nvCxnSpPr>
          <p:cNvPr id="573" name="Google Shape;573;p52"/>
          <p:cNvCxnSpPr>
            <a:stCxn id="563" idx="4"/>
            <a:endCxn id="564" idx="4"/>
          </p:cNvCxnSpPr>
          <p:nvPr/>
        </p:nvCxnSpPr>
        <p:spPr>
          <a:xfrm flipH="1" rot="-5400000">
            <a:off x="1782650" y="2889425"/>
            <a:ext cx="600" cy="828600"/>
          </a:xfrm>
          <a:prstGeom prst="curvedConnector3">
            <a:avLst>
              <a:gd fmla="val 18950000" name="adj1"/>
            </a:avLst>
          </a:prstGeom>
          <a:noFill/>
          <a:ln cap="flat" cmpd="sng" w="9525">
            <a:solidFill>
              <a:schemeClr val="dk2"/>
            </a:solidFill>
            <a:prstDash val="solid"/>
            <a:round/>
            <a:headEnd len="med" w="med" type="none"/>
            <a:tailEnd len="med" w="med" type="none"/>
          </a:ln>
        </p:spPr>
      </p:cxnSp>
      <p:cxnSp>
        <p:nvCxnSpPr>
          <p:cNvPr id="574" name="Google Shape;574;p52"/>
          <p:cNvCxnSpPr>
            <a:stCxn id="563" idx="0"/>
            <a:endCxn id="564" idx="0"/>
          </p:cNvCxnSpPr>
          <p:nvPr/>
        </p:nvCxnSpPr>
        <p:spPr>
          <a:xfrm flipH="1" rot="-5400000">
            <a:off x="1782650" y="2489225"/>
            <a:ext cx="600" cy="828600"/>
          </a:xfrm>
          <a:prstGeom prst="curvedConnector3">
            <a:avLst>
              <a:gd fmla="val -19650000" name="adj1"/>
            </a:avLst>
          </a:prstGeom>
          <a:noFill/>
          <a:ln cap="flat" cmpd="sng" w="9525">
            <a:solidFill>
              <a:schemeClr val="dk2"/>
            </a:solidFill>
            <a:prstDash val="solid"/>
            <a:round/>
            <a:headEnd len="med" w="med" type="none"/>
            <a:tailEnd len="med" w="med" type="none"/>
          </a:ln>
        </p:spPr>
      </p:cxnSp>
      <p:cxnSp>
        <p:nvCxnSpPr>
          <p:cNvPr id="575" name="Google Shape;575;p52"/>
          <p:cNvCxnSpPr>
            <a:stCxn id="561" idx="0"/>
            <a:endCxn id="567" idx="0"/>
          </p:cNvCxnSpPr>
          <p:nvPr/>
        </p:nvCxnSpPr>
        <p:spPr>
          <a:xfrm flipH="1" rot="-5400000">
            <a:off x="1804450" y="3327275"/>
            <a:ext cx="600" cy="785400"/>
          </a:xfrm>
          <a:prstGeom prst="curvedConnector3">
            <a:avLst>
              <a:gd fmla="val -19104167" name="adj1"/>
            </a:avLst>
          </a:prstGeom>
          <a:noFill/>
          <a:ln cap="flat" cmpd="sng" w="9525">
            <a:solidFill>
              <a:schemeClr val="dk2"/>
            </a:solidFill>
            <a:prstDash val="solid"/>
            <a:round/>
            <a:headEnd len="med" w="med" type="none"/>
            <a:tailEnd len="med" w="med" type="none"/>
          </a:ln>
        </p:spPr>
      </p:cxnSp>
      <p:cxnSp>
        <p:nvCxnSpPr>
          <p:cNvPr id="576" name="Google Shape;576;p52"/>
          <p:cNvCxnSpPr>
            <a:stCxn id="561" idx="4"/>
            <a:endCxn id="567" idx="4"/>
          </p:cNvCxnSpPr>
          <p:nvPr/>
        </p:nvCxnSpPr>
        <p:spPr>
          <a:xfrm flipH="1" rot="-5400000">
            <a:off x="1804450" y="3727475"/>
            <a:ext cx="600" cy="785400"/>
          </a:xfrm>
          <a:prstGeom prst="curvedConnector3">
            <a:avLst>
              <a:gd fmla="val 19762500" name="adj1"/>
            </a:avLst>
          </a:prstGeom>
          <a:noFill/>
          <a:ln cap="flat" cmpd="sng" w="9525">
            <a:solidFill>
              <a:schemeClr val="dk2"/>
            </a:solidFill>
            <a:prstDash val="solid"/>
            <a:round/>
            <a:headEnd len="med" w="med" type="none"/>
            <a:tailEnd len="med" w="med" type="none"/>
          </a:ln>
        </p:spPr>
      </p:cxnSp>
      <p:sp>
        <p:nvSpPr>
          <p:cNvPr id="577" name="Google Shape;577;p52"/>
          <p:cNvSpPr/>
          <p:nvPr/>
        </p:nvSpPr>
        <p:spPr>
          <a:xfrm>
            <a:off x="2987200" y="3719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8" name="Google Shape;578;p52"/>
          <p:cNvCxnSpPr/>
          <p:nvPr/>
        </p:nvCxnSpPr>
        <p:spPr>
          <a:xfrm flipH="1">
            <a:off x="3168600" y="4119875"/>
            <a:ext cx="12300" cy="446100"/>
          </a:xfrm>
          <a:prstGeom prst="straightConnector1">
            <a:avLst/>
          </a:prstGeom>
          <a:noFill/>
          <a:ln cap="flat" cmpd="sng" w="19050">
            <a:solidFill>
              <a:schemeClr val="accent6"/>
            </a:solidFill>
            <a:prstDash val="solid"/>
            <a:round/>
            <a:headEnd len="med" w="med" type="none"/>
            <a:tailEnd len="med" w="med" type="triangle"/>
          </a:ln>
        </p:spPr>
      </p:cxnSp>
      <p:sp>
        <p:nvSpPr>
          <p:cNvPr id="579" name="Google Shape;579;p52"/>
          <p:cNvSpPr/>
          <p:nvPr/>
        </p:nvSpPr>
        <p:spPr>
          <a:xfrm>
            <a:off x="2943800" y="2903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2"/>
          <p:cNvSpPr/>
          <p:nvPr/>
        </p:nvSpPr>
        <p:spPr>
          <a:xfrm>
            <a:off x="3772500" y="2903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1" name="Google Shape;581;p52"/>
          <p:cNvCxnSpPr/>
          <p:nvPr/>
        </p:nvCxnSpPr>
        <p:spPr>
          <a:xfrm flipH="1" rot="10800000">
            <a:off x="3152750" y="2534788"/>
            <a:ext cx="4800" cy="403500"/>
          </a:xfrm>
          <a:prstGeom prst="straightConnector1">
            <a:avLst/>
          </a:prstGeom>
          <a:noFill/>
          <a:ln cap="flat" cmpd="sng" w="19050">
            <a:solidFill>
              <a:schemeClr val="accent6"/>
            </a:solidFill>
            <a:prstDash val="solid"/>
            <a:round/>
            <a:headEnd len="med" w="med" type="none"/>
            <a:tailEnd len="med" w="med" type="triangle"/>
          </a:ln>
        </p:spPr>
      </p:cxnSp>
      <p:cxnSp>
        <p:nvCxnSpPr>
          <p:cNvPr id="582" name="Google Shape;582;p52"/>
          <p:cNvCxnSpPr/>
          <p:nvPr/>
        </p:nvCxnSpPr>
        <p:spPr>
          <a:xfrm rot="10800000">
            <a:off x="3976650" y="2534788"/>
            <a:ext cx="4800" cy="403500"/>
          </a:xfrm>
          <a:prstGeom prst="straightConnector1">
            <a:avLst/>
          </a:prstGeom>
          <a:noFill/>
          <a:ln cap="flat" cmpd="sng" w="19050">
            <a:solidFill>
              <a:schemeClr val="accent6"/>
            </a:solidFill>
            <a:prstDash val="solid"/>
            <a:round/>
            <a:headEnd len="med" w="med" type="none"/>
            <a:tailEnd len="med" w="med" type="triangle"/>
          </a:ln>
        </p:spPr>
      </p:cxnSp>
      <p:sp>
        <p:nvSpPr>
          <p:cNvPr id="583" name="Google Shape;583;p52"/>
          <p:cNvSpPr/>
          <p:nvPr/>
        </p:nvSpPr>
        <p:spPr>
          <a:xfrm>
            <a:off x="3772500" y="3719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4" name="Google Shape;584;p52"/>
          <p:cNvCxnSpPr/>
          <p:nvPr/>
        </p:nvCxnSpPr>
        <p:spPr>
          <a:xfrm flipH="1">
            <a:off x="3987525" y="4119875"/>
            <a:ext cx="1800" cy="446100"/>
          </a:xfrm>
          <a:prstGeom prst="straightConnector1">
            <a:avLst/>
          </a:prstGeom>
          <a:noFill/>
          <a:ln cap="flat" cmpd="sng" w="19050">
            <a:solidFill>
              <a:schemeClr val="accent6"/>
            </a:solidFill>
            <a:prstDash val="solid"/>
            <a:round/>
            <a:headEnd len="med" w="med" type="none"/>
            <a:tailEnd len="med" w="med" type="triangle"/>
          </a:ln>
        </p:spPr>
      </p:cxnSp>
      <p:cxnSp>
        <p:nvCxnSpPr>
          <p:cNvPr id="585" name="Google Shape;585;p52"/>
          <p:cNvCxnSpPr>
            <a:stCxn id="579" idx="4"/>
            <a:endCxn id="580" idx="4"/>
          </p:cNvCxnSpPr>
          <p:nvPr/>
        </p:nvCxnSpPr>
        <p:spPr>
          <a:xfrm flipH="1" rot="-5400000">
            <a:off x="3562400" y="2889425"/>
            <a:ext cx="600" cy="828600"/>
          </a:xfrm>
          <a:prstGeom prst="curvedConnector3">
            <a:avLst>
              <a:gd fmla="val 12691667" name="adj1"/>
            </a:avLst>
          </a:prstGeom>
          <a:noFill/>
          <a:ln cap="flat" cmpd="sng" w="9525">
            <a:solidFill>
              <a:schemeClr val="dk2"/>
            </a:solidFill>
            <a:prstDash val="solid"/>
            <a:round/>
            <a:headEnd len="med" w="med" type="none"/>
            <a:tailEnd len="med" w="med" type="none"/>
          </a:ln>
        </p:spPr>
      </p:cxnSp>
      <p:cxnSp>
        <p:nvCxnSpPr>
          <p:cNvPr id="586" name="Google Shape;586;p52"/>
          <p:cNvCxnSpPr>
            <a:stCxn id="579" idx="0"/>
            <a:endCxn id="580" idx="0"/>
          </p:cNvCxnSpPr>
          <p:nvPr/>
        </p:nvCxnSpPr>
        <p:spPr>
          <a:xfrm flipH="1" rot="-5400000">
            <a:off x="3562400" y="2489225"/>
            <a:ext cx="600" cy="828600"/>
          </a:xfrm>
          <a:prstGeom prst="curvedConnector3">
            <a:avLst>
              <a:gd fmla="val -22533333" name="adj1"/>
            </a:avLst>
          </a:prstGeom>
          <a:noFill/>
          <a:ln cap="flat" cmpd="sng" w="9525">
            <a:solidFill>
              <a:schemeClr val="dk2"/>
            </a:solidFill>
            <a:prstDash val="solid"/>
            <a:round/>
            <a:headEnd len="med" w="med" type="none"/>
            <a:tailEnd len="med" w="med" type="none"/>
          </a:ln>
        </p:spPr>
      </p:cxnSp>
      <p:cxnSp>
        <p:nvCxnSpPr>
          <p:cNvPr id="587" name="Google Shape;587;p52"/>
          <p:cNvCxnSpPr>
            <a:stCxn id="577" idx="0"/>
            <a:endCxn id="583" idx="0"/>
          </p:cNvCxnSpPr>
          <p:nvPr/>
        </p:nvCxnSpPr>
        <p:spPr>
          <a:xfrm flipH="1" rot="-5400000">
            <a:off x="3584200" y="3327275"/>
            <a:ext cx="600" cy="785400"/>
          </a:xfrm>
          <a:prstGeom prst="curvedConnector3">
            <a:avLst>
              <a:gd fmla="val -20283333" name="adj1"/>
            </a:avLst>
          </a:prstGeom>
          <a:noFill/>
          <a:ln cap="flat" cmpd="sng" w="9525">
            <a:solidFill>
              <a:schemeClr val="dk2"/>
            </a:solidFill>
            <a:prstDash val="solid"/>
            <a:round/>
            <a:headEnd len="med" w="med" type="none"/>
            <a:tailEnd len="med" w="med" type="none"/>
          </a:ln>
        </p:spPr>
      </p:cxnSp>
      <p:cxnSp>
        <p:nvCxnSpPr>
          <p:cNvPr id="588" name="Google Shape;588;p52"/>
          <p:cNvCxnSpPr>
            <a:stCxn id="577" idx="4"/>
            <a:endCxn id="583" idx="4"/>
          </p:cNvCxnSpPr>
          <p:nvPr/>
        </p:nvCxnSpPr>
        <p:spPr>
          <a:xfrm flipH="1" rot="-5400000">
            <a:off x="3584200" y="3727475"/>
            <a:ext cx="600" cy="785400"/>
          </a:xfrm>
          <a:prstGeom prst="curvedConnector3">
            <a:avLst>
              <a:gd fmla="val 11300000" name="adj1"/>
            </a:avLst>
          </a:prstGeom>
          <a:noFill/>
          <a:ln cap="flat" cmpd="sng" w="9525">
            <a:solidFill>
              <a:schemeClr val="dk2"/>
            </a:solidFill>
            <a:prstDash val="solid"/>
            <a:round/>
            <a:headEnd len="med" w="med" type="none"/>
            <a:tailEnd len="med" w="med" type="none"/>
          </a:ln>
        </p:spPr>
      </p:cxnSp>
      <p:sp>
        <p:nvSpPr>
          <p:cNvPr id="589" name="Google Shape;589;p52"/>
          <p:cNvSpPr/>
          <p:nvPr/>
        </p:nvSpPr>
        <p:spPr>
          <a:xfrm>
            <a:off x="4737350" y="3755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0" name="Google Shape;590;p52"/>
          <p:cNvCxnSpPr/>
          <p:nvPr/>
        </p:nvCxnSpPr>
        <p:spPr>
          <a:xfrm>
            <a:off x="4931050" y="4155875"/>
            <a:ext cx="6600" cy="552300"/>
          </a:xfrm>
          <a:prstGeom prst="straightConnector1">
            <a:avLst/>
          </a:prstGeom>
          <a:noFill/>
          <a:ln cap="flat" cmpd="sng" w="19050">
            <a:solidFill>
              <a:schemeClr val="accent6"/>
            </a:solidFill>
            <a:prstDash val="solid"/>
            <a:round/>
            <a:headEnd len="med" w="med" type="none"/>
            <a:tailEnd len="med" w="med" type="triangle"/>
          </a:ln>
        </p:spPr>
      </p:cxnSp>
      <p:sp>
        <p:nvSpPr>
          <p:cNvPr id="591" name="Google Shape;591;p52"/>
          <p:cNvSpPr/>
          <p:nvPr/>
        </p:nvSpPr>
        <p:spPr>
          <a:xfrm>
            <a:off x="4693950" y="2939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2"/>
          <p:cNvSpPr/>
          <p:nvPr/>
        </p:nvSpPr>
        <p:spPr>
          <a:xfrm>
            <a:off x="5522650" y="293922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3" name="Google Shape;593;p52"/>
          <p:cNvCxnSpPr/>
          <p:nvPr/>
        </p:nvCxnSpPr>
        <p:spPr>
          <a:xfrm flipH="1" rot="10800000">
            <a:off x="4902900" y="2370988"/>
            <a:ext cx="2100" cy="603300"/>
          </a:xfrm>
          <a:prstGeom prst="straightConnector1">
            <a:avLst/>
          </a:prstGeom>
          <a:noFill/>
          <a:ln cap="flat" cmpd="sng" w="19050">
            <a:solidFill>
              <a:schemeClr val="accent6"/>
            </a:solidFill>
            <a:prstDash val="solid"/>
            <a:round/>
            <a:headEnd len="med" w="med" type="none"/>
            <a:tailEnd len="med" w="med" type="triangle"/>
          </a:ln>
        </p:spPr>
      </p:cxnSp>
      <p:cxnSp>
        <p:nvCxnSpPr>
          <p:cNvPr id="594" name="Google Shape;594;p52"/>
          <p:cNvCxnSpPr/>
          <p:nvPr/>
        </p:nvCxnSpPr>
        <p:spPr>
          <a:xfrm rot="10800000">
            <a:off x="5713000" y="2382088"/>
            <a:ext cx="18600" cy="592200"/>
          </a:xfrm>
          <a:prstGeom prst="straightConnector1">
            <a:avLst/>
          </a:prstGeom>
          <a:noFill/>
          <a:ln cap="flat" cmpd="sng" w="19050">
            <a:solidFill>
              <a:schemeClr val="accent6"/>
            </a:solidFill>
            <a:prstDash val="solid"/>
            <a:round/>
            <a:headEnd len="med" w="med" type="none"/>
            <a:tailEnd len="med" w="med" type="triangle"/>
          </a:ln>
        </p:spPr>
      </p:cxnSp>
      <p:sp>
        <p:nvSpPr>
          <p:cNvPr id="595" name="Google Shape;595;p52"/>
          <p:cNvSpPr/>
          <p:nvPr/>
        </p:nvSpPr>
        <p:spPr>
          <a:xfrm>
            <a:off x="5522650" y="3755675"/>
            <a:ext cx="409200" cy="400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6" name="Google Shape;596;p52"/>
          <p:cNvCxnSpPr/>
          <p:nvPr/>
        </p:nvCxnSpPr>
        <p:spPr>
          <a:xfrm>
            <a:off x="5739475" y="4155875"/>
            <a:ext cx="6300" cy="497700"/>
          </a:xfrm>
          <a:prstGeom prst="straightConnector1">
            <a:avLst/>
          </a:prstGeom>
          <a:noFill/>
          <a:ln cap="flat" cmpd="sng" w="19050">
            <a:solidFill>
              <a:schemeClr val="accent6"/>
            </a:solidFill>
            <a:prstDash val="solid"/>
            <a:round/>
            <a:headEnd len="med" w="med" type="none"/>
            <a:tailEnd len="med" w="med" type="triangle"/>
          </a:ln>
        </p:spPr>
      </p:cxnSp>
      <p:cxnSp>
        <p:nvCxnSpPr>
          <p:cNvPr id="597" name="Google Shape;597;p52"/>
          <p:cNvCxnSpPr>
            <a:stCxn id="591" idx="4"/>
            <a:endCxn id="592" idx="4"/>
          </p:cNvCxnSpPr>
          <p:nvPr/>
        </p:nvCxnSpPr>
        <p:spPr>
          <a:xfrm flipH="1" rot="-5400000">
            <a:off x="5312550" y="2925425"/>
            <a:ext cx="600" cy="828600"/>
          </a:xfrm>
          <a:prstGeom prst="curvedConnector3">
            <a:avLst>
              <a:gd fmla="val 14629167" name="adj1"/>
            </a:avLst>
          </a:prstGeom>
          <a:noFill/>
          <a:ln cap="flat" cmpd="sng" w="9525">
            <a:solidFill>
              <a:schemeClr val="dk2"/>
            </a:solidFill>
            <a:prstDash val="solid"/>
            <a:round/>
            <a:headEnd len="med" w="med" type="none"/>
            <a:tailEnd len="med" w="med" type="none"/>
          </a:ln>
        </p:spPr>
      </p:cxnSp>
      <p:cxnSp>
        <p:nvCxnSpPr>
          <p:cNvPr id="598" name="Google Shape;598;p52"/>
          <p:cNvCxnSpPr>
            <a:stCxn id="591" idx="0"/>
            <a:endCxn id="592" idx="0"/>
          </p:cNvCxnSpPr>
          <p:nvPr/>
        </p:nvCxnSpPr>
        <p:spPr>
          <a:xfrm flipH="1" rot="-5400000">
            <a:off x="5312550" y="2525225"/>
            <a:ext cx="600" cy="828600"/>
          </a:xfrm>
          <a:prstGeom prst="curvedConnector3">
            <a:avLst>
              <a:gd fmla="val -31512500" name="adj1"/>
            </a:avLst>
          </a:prstGeom>
          <a:noFill/>
          <a:ln cap="flat" cmpd="sng" w="9525">
            <a:solidFill>
              <a:schemeClr val="dk2"/>
            </a:solidFill>
            <a:prstDash val="solid"/>
            <a:round/>
            <a:headEnd len="med" w="med" type="none"/>
            <a:tailEnd len="med" w="med" type="none"/>
          </a:ln>
        </p:spPr>
      </p:cxnSp>
      <p:cxnSp>
        <p:nvCxnSpPr>
          <p:cNvPr id="599" name="Google Shape;599;p52"/>
          <p:cNvCxnSpPr>
            <a:stCxn id="589" idx="0"/>
            <a:endCxn id="595" idx="0"/>
          </p:cNvCxnSpPr>
          <p:nvPr/>
        </p:nvCxnSpPr>
        <p:spPr>
          <a:xfrm flipH="1" rot="-5400000">
            <a:off x="5334350" y="3363275"/>
            <a:ext cx="600" cy="785400"/>
          </a:xfrm>
          <a:prstGeom prst="curvedConnector3">
            <a:avLst>
              <a:gd fmla="val -23804167" name="adj1"/>
            </a:avLst>
          </a:prstGeom>
          <a:noFill/>
          <a:ln cap="flat" cmpd="sng" w="9525">
            <a:solidFill>
              <a:schemeClr val="dk2"/>
            </a:solidFill>
            <a:prstDash val="solid"/>
            <a:round/>
            <a:headEnd len="med" w="med" type="none"/>
            <a:tailEnd len="med" w="med" type="none"/>
          </a:ln>
        </p:spPr>
      </p:cxnSp>
      <p:cxnSp>
        <p:nvCxnSpPr>
          <p:cNvPr id="600" name="Google Shape;600;p52"/>
          <p:cNvCxnSpPr>
            <a:stCxn id="589" idx="4"/>
            <a:endCxn id="595" idx="4"/>
          </p:cNvCxnSpPr>
          <p:nvPr/>
        </p:nvCxnSpPr>
        <p:spPr>
          <a:xfrm flipH="1" rot="-5400000">
            <a:off x="5334350" y="3763475"/>
            <a:ext cx="600" cy="785400"/>
          </a:xfrm>
          <a:prstGeom prst="curvedConnector3">
            <a:avLst>
              <a:gd fmla="val 15062500" name="adj1"/>
            </a:avLst>
          </a:prstGeom>
          <a:noFill/>
          <a:ln cap="flat" cmpd="sng" w="9525">
            <a:solidFill>
              <a:schemeClr val="dk2"/>
            </a:solidFill>
            <a:prstDash val="solid"/>
            <a:round/>
            <a:headEnd len="med" w="med" type="none"/>
            <a:tailEnd len="med" w="med" type="none"/>
          </a:ln>
        </p:spPr>
      </p:cxnSp>
      <p:sp>
        <p:nvSpPr>
          <p:cNvPr id="601" name="Google Shape;601;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ph type="title"/>
          </p:nvPr>
        </p:nvSpPr>
        <p:spPr>
          <a:xfrm>
            <a:off x="1122500" y="1225400"/>
            <a:ext cx="6899100" cy="26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How far can the GW detectors hear? </a:t>
            </a:r>
            <a:endParaRPr sz="6000"/>
          </a:p>
        </p:txBody>
      </p:sp>
      <p:sp>
        <p:nvSpPr>
          <p:cNvPr id="286" name="Google Shape;286;p35"/>
          <p:cNvSpPr txBox="1"/>
          <p:nvPr/>
        </p:nvSpPr>
        <p:spPr>
          <a:xfrm>
            <a:off x="3824875" y="1225400"/>
            <a:ext cx="280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The question: </a:t>
            </a:r>
            <a:endParaRPr>
              <a:latin typeface="Montserrat"/>
              <a:ea typeface="Montserrat"/>
              <a:cs typeface="Montserrat"/>
              <a:sym typeface="Montserrat"/>
            </a:endParaRPr>
          </a:p>
        </p:txBody>
      </p:sp>
      <p:sp>
        <p:nvSpPr>
          <p:cNvPr id="287" name="Google Shape;287;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3"/>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607" name="Google Shape;607;p53"/>
          <p:cNvSpPr txBox="1"/>
          <p:nvPr/>
        </p:nvSpPr>
        <p:spPr>
          <a:xfrm>
            <a:off x="667400" y="4556175"/>
            <a:ext cx="3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08" name="Google Shape;608;p53"/>
          <p:cNvSpPr txBox="1"/>
          <p:nvPr/>
        </p:nvSpPr>
        <p:spPr>
          <a:xfrm>
            <a:off x="802225" y="1061125"/>
            <a:ext cx="3264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a:ea typeface="Montserrat"/>
                <a:cs typeface="Montserrat"/>
                <a:sym typeface="Montserrat"/>
              </a:rPr>
              <a:t>How does the space-time sensitivity changes according to the </a:t>
            </a:r>
            <a:r>
              <a:rPr b="1" lang="en" sz="2000">
                <a:latin typeface="Montserrat"/>
                <a:ea typeface="Montserrat"/>
                <a:cs typeface="Montserrat"/>
                <a:sym typeface="Montserrat"/>
              </a:rPr>
              <a:t>spin z</a:t>
            </a:r>
            <a:r>
              <a:rPr lang="en" sz="2000">
                <a:latin typeface="Montserrat"/>
                <a:ea typeface="Montserrat"/>
                <a:cs typeface="Montserrat"/>
                <a:sym typeface="Montserrat"/>
              </a:rPr>
              <a:t> component? </a:t>
            </a:r>
            <a:endParaRPr sz="2000">
              <a:latin typeface="Montserrat"/>
              <a:ea typeface="Montserrat"/>
              <a:cs typeface="Montserrat"/>
              <a:sym typeface="Montserrat"/>
            </a:endParaRPr>
          </a:p>
        </p:txBody>
      </p:sp>
      <p:sp>
        <p:nvSpPr>
          <p:cNvPr id="609" name="Google Shape;609;p53"/>
          <p:cNvSpPr txBox="1"/>
          <p:nvPr/>
        </p:nvSpPr>
        <p:spPr>
          <a:xfrm>
            <a:off x="802225" y="2434825"/>
            <a:ext cx="3043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In this experiment, all the points were calculated for a BBH with m</a:t>
            </a:r>
            <a:r>
              <a:rPr lang="en" sz="1000">
                <a:latin typeface="Montserrat"/>
                <a:ea typeface="Montserrat"/>
                <a:cs typeface="Montserrat"/>
                <a:sym typeface="Montserrat"/>
              </a:rPr>
              <a:t>1</a:t>
            </a:r>
            <a:r>
              <a:rPr lang="en">
                <a:latin typeface="Montserrat"/>
                <a:ea typeface="Montserrat"/>
                <a:cs typeface="Montserrat"/>
                <a:sym typeface="Montserrat"/>
              </a:rPr>
              <a:t> = m</a:t>
            </a:r>
            <a:r>
              <a:rPr lang="en" sz="1000">
                <a:latin typeface="Montserrat"/>
                <a:ea typeface="Montserrat"/>
                <a:cs typeface="Montserrat"/>
                <a:sym typeface="Montserrat"/>
              </a:rPr>
              <a:t>2</a:t>
            </a:r>
            <a:r>
              <a:rPr lang="en">
                <a:latin typeface="Montserrat"/>
                <a:ea typeface="Montserrat"/>
                <a:cs typeface="Montserrat"/>
                <a:sym typeface="Montserrat"/>
              </a:rPr>
              <a:t> = 35 M⊙, and changing the spin z component of both Black Holes. </a:t>
            </a:r>
            <a:endParaRPr>
              <a:latin typeface="Montserrat"/>
              <a:ea typeface="Montserrat"/>
              <a:cs typeface="Montserrat"/>
              <a:sym typeface="Montserrat"/>
            </a:endParaRPr>
          </a:p>
        </p:txBody>
      </p:sp>
      <p:sp>
        <p:nvSpPr>
          <p:cNvPr id="610" name="Google Shape;610;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11" name="Google Shape;611;p53"/>
          <p:cNvPicPr preferRelativeResize="0"/>
          <p:nvPr/>
        </p:nvPicPr>
        <p:blipFill>
          <a:blip r:embed="rId3">
            <a:alphaModFix/>
          </a:blip>
          <a:stretch>
            <a:fillRect/>
          </a:stretch>
        </p:blipFill>
        <p:spPr>
          <a:xfrm>
            <a:off x="4066824" y="663377"/>
            <a:ext cx="4711500" cy="35368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4"/>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Experiments</a:t>
            </a:r>
            <a:endParaRPr/>
          </a:p>
        </p:txBody>
      </p:sp>
      <p:sp>
        <p:nvSpPr>
          <p:cNvPr id="617" name="Google Shape;617;p54"/>
          <p:cNvSpPr txBox="1"/>
          <p:nvPr/>
        </p:nvSpPr>
        <p:spPr>
          <a:xfrm>
            <a:off x="667400" y="4556175"/>
            <a:ext cx="35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18" name="Google Shape;618;p54"/>
          <p:cNvSpPr txBox="1"/>
          <p:nvPr/>
        </p:nvSpPr>
        <p:spPr>
          <a:xfrm>
            <a:off x="802225" y="1061125"/>
            <a:ext cx="7480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Montserrat"/>
                <a:ea typeface="Montserrat"/>
                <a:cs typeface="Montserrat"/>
                <a:sym typeface="Montserrat"/>
              </a:rPr>
              <a:t>How does the space-time sensitivity changes with the inclusion of higher modes beyond (2, 2)?</a:t>
            </a:r>
            <a:r>
              <a:rPr lang="en">
                <a:solidFill>
                  <a:schemeClr val="dk1"/>
                </a:solidFill>
                <a:latin typeface="Montserrat"/>
                <a:ea typeface="Montserrat"/>
                <a:cs typeface="Montserrat"/>
                <a:sym typeface="Montserrat"/>
              </a:rPr>
              <a:t> </a:t>
            </a:r>
            <a:r>
              <a:rPr lang="en" sz="2000">
                <a:latin typeface="Montserrat"/>
                <a:ea typeface="Montserrat"/>
                <a:cs typeface="Montserrat"/>
                <a:sym typeface="Montserrat"/>
              </a:rPr>
              <a:t> </a:t>
            </a:r>
            <a:endParaRPr sz="2000">
              <a:latin typeface="Montserrat"/>
              <a:ea typeface="Montserrat"/>
              <a:cs typeface="Montserrat"/>
              <a:sym typeface="Montserrat"/>
            </a:endParaRPr>
          </a:p>
        </p:txBody>
      </p:sp>
      <p:sp>
        <p:nvSpPr>
          <p:cNvPr id="619" name="Google Shape;619;p54"/>
          <p:cNvSpPr txBox="1"/>
          <p:nvPr/>
        </p:nvSpPr>
        <p:spPr>
          <a:xfrm>
            <a:off x="802225" y="1926425"/>
            <a:ext cx="7550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Using different approximants for the injection and recovery of the signal.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 </a:t>
            </a:r>
            <a:endParaRPr>
              <a:latin typeface="Montserrat"/>
              <a:ea typeface="Montserrat"/>
              <a:cs typeface="Montserrat"/>
              <a:sym typeface="Montserrat"/>
            </a:endParaRPr>
          </a:p>
        </p:txBody>
      </p:sp>
      <p:sp>
        <p:nvSpPr>
          <p:cNvPr id="620" name="Google Shape;620;p54"/>
          <p:cNvSpPr txBox="1"/>
          <p:nvPr/>
        </p:nvSpPr>
        <p:spPr>
          <a:xfrm>
            <a:off x="4351575" y="1293800"/>
            <a:ext cx="330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621" name="Google Shape;621;p54"/>
          <p:cNvSpPr txBox="1"/>
          <p:nvPr/>
        </p:nvSpPr>
        <p:spPr>
          <a:xfrm>
            <a:off x="864250" y="2542027"/>
            <a:ext cx="7185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⟨injection waveform | recovery waveform⟩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⟨VT⟩ of </a:t>
            </a:r>
            <a:r>
              <a:rPr lang="en">
                <a:solidFill>
                  <a:schemeClr val="dk1"/>
                </a:solidFill>
                <a:latin typeface="Montserrat"/>
                <a:ea typeface="Montserrat"/>
                <a:cs typeface="Montserrat"/>
                <a:sym typeface="Montserrat"/>
              </a:rPr>
              <a:t>⟨</a:t>
            </a:r>
            <a:r>
              <a:rPr lang="en">
                <a:solidFill>
                  <a:schemeClr val="dk1"/>
                </a:solidFill>
                <a:latin typeface="Montserrat"/>
                <a:ea typeface="Montserrat"/>
                <a:cs typeface="Montserrat"/>
                <a:sym typeface="Montserrat"/>
              </a:rPr>
              <a:t>IMRPhenomXPHM | IMRPhenomXPHM⟩</a:t>
            </a:r>
            <a:r>
              <a:rPr lang="en">
                <a:latin typeface="Montserrat"/>
                <a:ea typeface="Montserrat"/>
                <a:cs typeface="Montserrat"/>
                <a:sym typeface="Montserrat"/>
              </a:rPr>
              <a:t> = </a:t>
            </a:r>
            <a:r>
              <a:rPr lang="en">
                <a:solidFill>
                  <a:schemeClr val="dk1"/>
                </a:solidFill>
                <a:latin typeface="Montserrat"/>
                <a:ea typeface="Montserrat"/>
                <a:cs typeface="Montserrat"/>
                <a:sym typeface="Montserrat"/>
              </a:rPr>
              <a:t>1.85 Gpc^3yr</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⟨VT⟩ of ⟨IMRPhenomXP | IMRPhenomXP⟩ = 1.82 Gpc^3yr</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⟨VT⟩ of ⟨IMRPhenomXPHM | IMRPhenomXP⟩ = 1.69 Gpc^3yr</a:t>
            </a:r>
            <a:endParaRPr>
              <a:solidFill>
                <a:schemeClr val="dk1"/>
              </a:solidFill>
              <a:latin typeface="Montserrat"/>
              <a:ea typeface="Montserrat"/>
              <a:cs typeface="Montserrat"/>
              <a:sym typeface="Montserrat"/>
            </a:endParaRPr>
          </a:p>
        </p:txBody>
      </p:sp>
      <p:sp>
        <p:nvSpPr>
          <p:cNvPr id="622" name="Google Shape;62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3" name="Google Shape;623;p54"/>
          <p:cNvSpPr txBox="1"/>
          <p:nvPr/>
        </p:nvSpPr>
        <p:spPr>
          <a:xfrm>
            <a:off x="503225" y="4503500"/>
            <a:ext cx="22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*preliminary results</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5"/>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t>
            </a:r>
            <a:endParaRPr/>
          </a:p>
        </p:txBody>
      </p:sp>
      <p:sp>
        <p:nvSpPr>
          <p:cNvPr id="629" name="Google Shape;629;p55"/>
          <p:cNvSpPr txBox="1"/>
          <p:nvPr>
            <p:ph idx="1" type="body"/>
          </p:nvPr>
        </p:nvSpPr>
        <p:spPr>
          <a:xfrm>
            <a:off x="356700" y="1087150"/>
            <a:ext cx="8430600" cy="38259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en" sz="1500"/>
              <a:t>Computed ⟨VT</a:t>
            </a:r>
            <a:r>
              <a:rPr lang="en" sz="1500">
                <a:solidFill>
                  <a:schemeClr val="dk1"/>
                </a:solidFill>
              </a:rPr>
              <a:t>⟩</a:t>
            </a:r>
            <a:r>
              <a:rPr lang="en" sz="1500"/>
              <a:t> for a range of </a:t>
            </a:r>
            <a:r>
              <a:rPr b="1" lang="en" sz="1500"/>
              <a:t>masses</a:t>
            </a:r>
            <a:r>
              <a:rPr lang="en" sz="1500"/>
              <a:t>,</a:t>
            </a:r>
            <a:r>
              <a:rPr b="1" lang="en" sz="1500"/>
              <a:t> spins</a:t>
            </a:r>
            <a:r>
              <a:rPr lang="en" sz="1500"/>
              <a:t>, and </a:t>
            </a:r>
            <a:r>
              <a:rPr b="1" lang="en" sz="1500"/>
              <a:t>higher order modes</a:t>
            </a:r>
            <a:r>
              <a:rPr lang="en" sz="1500"/>
              <a:t> </a:t>
            </a:r>
            <a:endParaRPr sz="1500"/>
          </a:p>
          <a:p>
            <a:pPr indent="-323850" lvl="0" marL="457200" rtl="0" algn="l">
              <a:lnSpc>
                <a:spcPct val="150000"/>
              </a:lnSpc>
              <a:spcBef>
                <a:spcPts val="0"/>
              </a:spcBef>
              <a:spcAft>
                <a:spcPts val="0"/>
              </a:spcAft>
              <a:buSzPts val="1500"/>
              <a:buChar char="●"/>
            </a:pPr>
            <a:r>
              <a:rPr lang="en" sz="1500"/>
              <a:t>I</a:t>
            </a:r>
            <a:r>
              <a:rPr lang="en" sz="1500"/>
              <a:t>mplementation of the </a:t>
            </a:r>
            <a:r>
              <a:rPr b="1" lang="en" sz="1500"/>
              <a:t>SIFCE pipeline</a:t>
            </a:r>
            <a:r>
              <a:rPr lang="en" sz="1500"/>
              <a:t>: (</a:t>
            </a:r>
            <a:r>
              <a:rPr lang="en" sz="1500" u="sng">
                <a:solidFill>
                  <a:schemeClr val="hlink"/>
                </a:solidFill>
                <a:hlinkClick r:id="rId3"/>
              </a:rPr>
              <a:t>https://git.ligo.org/richard.udall/sifce</a:t>
            </a:r>
            <a:r>
              <a:rPr lang="en" sz="850">
                <a:solidFill>
                  <a:schemeClr val="dk1"/>
                </a:solidFill>
                <a:latin typeface="Arial"/>
                <a:ea typeface="Arial"/>
                <a:cs typeface="Arial"/>
                <a:sym typeface="Arial"/>
              </a:rPr>
              <a:t> </a:t>
            </a:r>
            <a:r>
              <a:rPr lang="en" sz="1500"/>
              <a:t>)</a:t>
            </a:r>
            <a:endParaRPr sz="1500"/>
          </a:p>
          <a:p>
            <a:pPr indent="-323850" lvl="1" marL="914400" rtl="0" algn="l">
              <a:lnSpc>
                <a:spcPct val="150000"/>
              </a:lnSpc>
              <a:spcBef>
                <a:spcPts val="0"/>
              </a:spcBef>
              <a:spcAft>
                <a:spcPts val="0"/>
              </a:spcAft>
              <a:buSzPts val="1500"/>
              <a:buChar char="○"/>
            </a:pPr>
            <a:r>
              <a:rPr lang="en" sz="1500"/>
              <a:t>Able to </a:t>
            </a:r>
            <a:r>
              <a:rPr lang="en" sz="1500"/>
              <a:t>produce</a:t>
            </a:r>
            <a:r>
              <a:rPr lang="en" sz="1500"/>
              <a:t> a </a:t>
            </a:r>
            <a:r>
              <a:rPr b="1" lang="en" sz="1500"/>
              <a:t>large number of injections</a:t>
            </a:r>
            <a:endParaRPr b="1" sz="1500"/>
          </a:p>
          <a:p>
            <a:pPr indent="-323850" lvl="1" marL="914400" rtl="0" algn="l">
              <a:lnSpc>
                <a:spcPct val="150000"/>
              </a:lnSpc>
              <a:spcBef>
                <a:spcPts val="0"/>
              </a:spcBef>
              <a:spcAft>
                <a:spcPts val="0"/>
              </a:spcAft>
              <a:buSzPts val="1500"/>
              <a:buChar char="○"/>
            </a:pPr>
            <a:r>
              <a:rPr lang="en" sz="1500"/>
              <a:t>Handles the </a:t>
            </a:r>
            <a:r>
              <a:rPr b="1" lang="en" sz="1500"/>
              <a:t>space-time sensitive hypervolume calculation</a:t>
            </a:r>
            <a:endParaRPr b="1" sz="1500"/>
          </a:p>
          <a:p>
            <a:pPr indent="-323850" lvl="0" marL="457200" rtl="0" algn="l">
              <a:lnSpc>
                <a:spcPct val="150000"/>
              </a:lnSpc>
              <a:spcBef>
                <a:spcPts val="0"/>
              </a:spcBef>
              <a:spcAft>
                <a:spcPts val="0"/>
              </a:spcAft>
              <a:buSzPts val="1500"/>
              <a:buChar char="●"/>
            </a:pPr>
            <a:r>
              <a:rPr b="1" lang="en" sz="1500"/>
              <a:t>Next steps:</a:t>
            </a:r>
            <a:endParaRPr b="1" sz="1500"/>
          </a:p>
          <a:p>
            <a:pPr indent="-323850" lvl="1" marL="914400" rtl="0" algn="l">
              <a:lnSpc>
                <a:spcPct val="150000"/>
              </a:lnSpc>
              <a:spcBef>
                <a:spcPts val="0"/>
              </a:spcBef>
              <a:spcAft>
                <a:spcPts val="0"/>
              </a:spcAft>
              <a:buSzPts val="1500"/>
              <a:buChar char="○"/>
            </a:pPr>
            <a:r>
              <a:rPr lang="en" sz="1500"/>
              <a:t>Do experiments for</a:t>
            </a:r>
            <a:r>
              <a:rPr b="1" lang="en" sz="1500"/>
              <a:t> specified populations</a:t>
            </a:r>
            <a:r>
              <a:rPr lang="en" sz="1500"/>
              <a:t> of </a:t>
            </a:r>
            <a:r>
              <a:rPr b="1" lang="en" sz="1500"/>
              <a:t>different masses and spins</a:t>
            </a:r>
            <a:endParaRPr b="1" sz="1500"/>
          </a:p>
          <a:p>
            <a:pPr indent="-323850" lvl="1" marL="914400" rtl="0" algn="l">
              <a:lnSpc>
                <a:spcPct val="150000"/>
              </a:lnSpc>
              <a:spcBef>
                <a:spcPts val="0"/>
              </a:spcBef>
              <a:spcAft>
                <a:spcPts val="0"/>
              </a:spcAft>
              <a:buSzPts val="1500"/>
              <a:buChar char="○"/>
            </a:pPr>
            <a:r>
              <a:rPr lang="en" sz="1500"/>
              <a:t>Do experiments to study how the space-time sensitive hypervolume will improve with the </a:t>
            </a:r>
            <a:r>
              <a:rPr b="1" lang="en" sz="1500"/>
              <a:t>next generation of GW detectors</a:t>
            </a:r>
            <a:r>
              <a:rPr lang="en" sz="1500"/>
              <a:t> (LIGO Voyager, Cosmic Explorer, and Einstein Telescope)</a:t>
            </a:r>
            <a:endParaRPr sz="1500"/>
          </a:p>
        </p:txBody>
      </p:sp>
      <p:sp>
        <p:nvSpPr>
          <p:cNvPr id="630" name="Google Shape;63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6"/>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636" name="Google Shape;636;p56"/>
          <p:cNvSpPr txBox="1"/>
          <p:nvPr>
            <p:ph idx="1" type="body"/>
          </p:nvPr>
        </p:nvSpPr>
        <p:spPr>
          <a:xfrm>
            <a:off x="713250" y="1847700"/>
            <a:ext cx="7717500" cy="3295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2000">
                <a:solidFill>
                  <a:schemeClr val="dk1"/>
                </a:solidFill>
                <a:latin typeface="Titillium Web"/>
                <a:ea typeface="Titillium Web"/>
                <a:cs typeface="Titillium Web"/>
                <a:sym typeface="Titillium Web"/>
              </a:rPr>
              <a:t>I thank </a:t>
            </a:r>
            <a:r>
              <a:rPr b="1" lang="en" sz="2000">
                <a:solidFill>
                  <a:schemeClr val="dk1"/>
                </a:solidFill>
                <a:latin typeface="Titillium Web"/>
                <a:ea typeface="Titillium Web"/>
                <a:cs typeface="Titillium Web"/>
                <a:sym typeface="Titillium Web"/>
              </a:rPr>
              <a:t>Alan Weinstein, Richard Udall</a:t>
            </a:r>
            <a:r>
              <a:rPr lang="en" sz="2000">
                <a:solidFill>
                  <a:schemeClr val="dk1"/>
                </a:solidFill>
                <a:latin typeface="Titillium Web"/>
                <a:ea typeface="Titillium Web"/>
                <a:cs typeface="Titillium Web"/>
                <a:sym typeface="Titillium Web"/>
              </a:rPr>
              <a:t>, and </a:t>
            </a:r>
            <a:r>
              <a:rPr b="1" lang="en" sz="2000">
                <a:solidFill>
                  <a:schemeClr val="dk1"/>
                </a:solidFill>
                <a:latin typeface="Titillium Web"/>
                <a:ea typeface="Titillium Web"/>
                <a:cs typeface="Titillium Web"/>
                <a:sym typeface="Titillium Web"/>
              </a:rPr>
              <a:t>Jacob Golomb</a:t>
            </a:r>
            <a:r>
              <a:rPr lang="en" sz="2000">
                <a:solidFill>
                  <a:schemeClr val="dk1"/>
                </a:solidFill>
                <a:latin typeface="Titillium Web"/>
                <a:ea typeface="Titillium Web"/>
                <a:cs typeface="Titillium Web"/>
                <a:sym typeface="Titillium Web"/>
              </a:rPr>
              <a:t> for their tremendous support in this project. I also gratefully acknowledge the support from the </a:t>
            </a:r>
            <a:r>
              <a:rPr b="1" lang="en" sz="2000">
                <a:solidFill>
                  <a:schemeClr val="dk1"/>
                </a:solidFill>
                <a:latin typeface="Titillium Web"/>
                <a:ea typeface="Titillium Web"/>
                <a:cs typeface="Titillium Web"/>
                <a:sym typeface="Titillium Web"/>
              </a:rPr>
              <a:t>National Science Foundation Research Experience for Undergraduates (NSF REU) program,</a:t>
            </a:r>
            <a:r>
              <a:rPr lang="en" sz="2000">
                <a:solidFill>
                  <a:schemeClr val="dk1"/>
                </a:solidFill>
                <a:latin typeface="Titillium Web"/>
                <a:ea typeface="Titillium Web"/>
                <a:cs typeface="Titillium Web"/>
                <a:sym typeface="Titillium Web"/>
              </a:rPr>
              <a:t> the </a:t>
            </a:r>
            <a:r>
              <a:rPr b="1" lang="en" sz="2000">
                <a:solidFill>
                  <a:schemeClr val="dk1"/>
                </a:solidFill>
                <a:latin typeface="Titillium Web"/>
                <a:ea typeface="Titillium Web"/>
                <a:cs typeface="Titillium Web"/>
                <a:sym typeface="Titillium Web"/>
              </a:rPr>
              <a:t>California Institute of Technology</a:t>
            </a:r>
            <a:r>
              <a:rPr lang="en" sz="2000">
                <a:solidFill>
                  <a:schemeClr val="dk1"/>
                </a:solidFill>
                <a:latin typeface="Titillium Web"/>
                <a:ea typeface="Titillium Web"/>
                <a:cs typeface="Titillium Web"/>
                <a:sym typeface="Titillium Web"/>
              </a:rPr>
              <a:t>, the </a:t>
            </a:r>
            <a:r>
              <a:rPr b="1" lang="en" sz="2000">
                <a:solidFill>
                  <a:schemeClr val="dk1"/>
                </a:solidFill>
                <a:latin typeface="Titillium Web"/>
                <a:ea typeface="Titillium Web"/>
                <a:cs typeface="Titillium Web"/>
                <a:sym typeface="Titillium Web"/>
              </a:rPr>
              <a:t>LIGO Summer Undergraduate Research Fellowship</a:t>
            </a:r>
            <a:r>
              <a:rPr lang="en" sz="2000">
                <a:solidFill>
                  <a:schemeClr val="dk1"/>
                </a:solidFill>
                <a:latin typeface="Titillium Web"/>
                <a:ea typeface="Titillium Web"/>
                <a:cs typeface="Titillium Web"/>
                <a:sym typeface="Titillium Web"/>
              </a:rPr>
              <a:t>, and the </a:t>
            </a:r>
            <a:r>
              <a:rPr b="1" lang="en" sz="2000">
                <a:solidFill>
                  <a:schemeClr val="dk1"/>
                </a:solidFill>
                <a:latin typeface="Titillium Web"/>
                <a:ea typeface="Titillium Web"/>
                <a:cs typeface="Titillium Web"/>
                <a:sym typeface="Titillium Web"/>
              </a:rPr>
              <a:t>Science Pathways Scholars Program at Barnard College</a:t>
            </a:r>
            <a:r>
              <a:rPr lang="en" sz="2000">
                <a:solidFill>
                  <a:schemeClr val="dk1"/>
                </a:solidFill>
                <a:latin typeface="Titillium Web"/>
                <a:ea typeface="Titillium Web"/>
                <a:cs typeface="Titillium Web"/>
                <a:sym typeface="Titillium Web"/>
              </a:rPr>
              <a:t>. </a:t>
            </a:r>
            <a:endParaRPr/>
          </a:p>
        </p:txBody>
      </p:sp>
      <p:pic>
        <p:nvPicPr>
          <p:cNvPr id="637" name="Google Shape;637;p56"/>
          <p:cNvPicPr preferRelativeResize="0"/>
          <p:nvPr/>
        </p:nvPicPr>
        <p:blipFill>
          <a:blip r:embed="rId3">
            <a:alphaModFix/>
          </a:blip>
          <a:stretch>
            <a:fillRect/>
          </a:stretch>
        </p:blipFill>
        <p:spPr>
          <a:xfrm>
            <a:off x="7065975" y="445025"/>
            <a:ext cx="1218825" cy="1224400"/>
          </a:xfrm>
          <a:prstGeom prst="rect">
            <a:avLst/>
          </a:prstGeom>
          <a:noFill/>
          <a:ln>
            <a:noFill/>
          </a:ln>
        </p:spPr>
      </p:pic>
      <p:pic>
        <p:nvPicPr>
          <p:cNvPr id="638" name="Google Shape;638;p56"/>
          <p:cNvPicPr preferRelativeResize="0"/>
          <p:nvPr/>
        </p:nvPicPr>
        <p:blipFill>
          <a:blip r:embed="rId4">
            <a:alphaModFix/>
          </a:blip>
          <a:stretch>
            <a:fillRect/>
          </a:stretch>
        </p:blipFill>
        <p:spPr>
          <a:xfrm>
            <a:off x="5567847" y="569274"/>
            <a:ext cx="1354998" cy="975901"/>
          </a:xfrm>
          <a:prstGeom prst="rect">
            <a:avLst/>
          </a:prstGeom>
          <a:noFill/>
          <a:ln>
            <a:noFill/>
          </a:ln>
        </p:spPr>
      </p:pic>
      <p:sp>
        <p:nvSpPr>
          <p:cNvPr id="639" name="Google Shape;639;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7"/>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645" name="Google Shape;645;p57"/>
          <p:cNvSpPr txBox="1"/>
          <p:nvPr>
            <p:ph idx="1" type="body"/>
          </p:nvPr>
        </p:nvSpPr>
        <p:spPr>
          <a:xfrm>
            <a:off x="713250" y="1017725"/>
            <a:ext cx="7717500" cy="3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[1] R Abbott et al. “GWTC-3: compact binary coalescences observed by LIGO and Virgo during the second part of the third observing run”. In: arXiv preprint arXiv:2111.03606 (2021). Doi: </a:t>
            </a:r>
            <a:r>
              <a:rPr lang="en" sz="850">
                <a:solidFill>
                  <a:schemeClr val="dk1"/>
                </a:solidFill>
                <a:latin typeface="Courier New"/>
                <a:ea typeface="Courier New"/>
                <a:cs typeface="Courier New"/>
                <a:sym typeface="Courier New"/>
              </a:rPr>
              <a:t>https://doi.org/10.48550/arXiv.2111.03606</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a:t>
            </a:r>
            <a:r>
              <a:rPr lang="en" sz="850">
                <a:solidFill>
                  <a:schemeClr val="dk1"/>
                </a:solidFill>
                <a:latin typeface="Arial"/>
                <a:ea typeface="Arial"/>
                <a:cs typeface="Arial"/>
                <a:sym typeface="Arial"/>
              </a:rPr>
              <a:t>2] B Caron et al. “The virgo interferometer”. In: Classical and Quantum Gravity 14.6 (1997), p. 1461.</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[3] “KAGRA: 2.5 generation interferometric gravitational wave detector”. In: Nature Astronomy 3.1 (2019), pp. 35–40.</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[4] Alex Nitz, Ian Harry, Duncan Brown, Christopher M. Biwer, Josh Willis, Tito Dal Canton, Collin Capano, Thomas Dent, Larne Pekowsky, Andrew R. Williamson, Gareth S Cabourn Davies, Soumi De, Miriam Cabero, Bernd Machenschalk, Prayush Kumar, Duncan Macleod, Steven Reyes, dfinstad, Francesco Pannarale, Thomas Massinger, Sumit Kumar, M ́arton T apai, Leo Singer, Sebastian Khan, Stephen Fairhurst, Alex Nielsen, Shashwat Singh, Koustav Chandra,shasvath, Bhooshan Uday, Varsha Gadre. gwastro/pycbc. doi:</a:t>
            </a:r>
            <a:r>
              <a:rPr lang="en" sz="850">
                <a:solidFill>
                  <a:schemeClr val="dk1"/>
                </a:solidFill>
                <a:latin typeface="Courier New"/>
                <a:ea typeface="Courier New"/>
                <a:cs typeface="Courier New"/>
                <a:sym typeface="Courier New"/>
              </a:rPr>
              <a:t>10.5281/zenodo.5347736</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[5] Gregory Ashton et al. “BILBY: A user-friendly Bayesian inference library for gravitational-wave astronomy”. In: The Astrophysical Journal Supplement Series</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241.2 (2019), p. 27.</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[6] Benjamin P Abbott et al. “Observation of gravitational waves from a binary black hole merger”. In:Physical review letters 116.6 (2016), p. 061102.</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doi:</a:t>
            </a:r>
            <a:r>
              <a:rPr lang="en" sz="850">
                <a:solidFill>
                  <a:schemeClr val="dk1"/>
                </a:solidFill>
                <a:latin typeface="Courier New"/>
                <a:ea typeface="Courier New"/>
                <a:cs typeface="Courier New"/>
                <a:sym typeface="Courier New"/>
              </a:rPr>
              <a:t>https://doi.org/10.1103/PhysRevLett.116.061102</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[7] Junaid Aasi et al. “Advanced ligo”. In:Classical and quantum gravity 32.7 (2015), p. 074001.doi :</a:t>
            </a:r>
            <a:r>
              <a:rPr lang="en" sz="850">
                <a:solidFill>
                  <a:schemeClr val="dk1"/>
                </a:solidFill>
                <a:latin typeface="Courier New"/>
                <a:ea typeface="Courier New"/>
                <a:cs typeface="Courier New"/>
                <a:sym typeface="Courier New"/>
              </a:rPr>
              <a:t>https://doi.org/10.48550/arXiv.1411.4547</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[8] Benjamin P Abbott et al. “The rate of binary black hole mergers inferred from Advanced LIGO observations surrounding GW150914”. In:The Astrophysical journal letters 833.1 (2016), p. L1. doi: </a:t>
            </a:r>
            <a:r>
              <a:rPr lang="en" sz="850">
                <a:solidFill>
                  <a:schemeClr val="dk1"/>
                </a:solidFill>
                <a:latin typeface="Courier New"/>
                <a:ea typeface="Courier New"/>
                <a:cs typeface="Courier New"/>
                <a:sym typeface="Courier New"/>
              </a:rPr>
              <a:t>https://doi.org/10.48550/arXiv.1602.03842</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[9] Geraint Pratten et al. “Computationally efficient models for the dominant and subdominant harmonic modes of precessing binary black holes”. In: Physical Review D 103.10 (2021), p. 104056.</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[10] Geraint Pratten et al. “Setting the cornerstone for a family of models for gravitational waves from compact binaries: The dominant harmonic for nonprecessing quasicircular black holes”. In: Physical Review D 102.6 (Sept. 2020). doi:</a:t>
            </a:r>
            <a:r>
              <a:rPr lang="en" sz="850">
                <a:solidFill>
                  <a:schemeClr val="dk1"/>
                </a:solidFill>
                <a:latin typeface="Courier New"/>
                <a:ea typeface="Courier New"/>
                <a:cs typeface="Courier New"/>
                <a:sym typeface="Courier New"/>
              </a:rPr>
              <a:t>10.1103/physrevd.102.064001</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url:</a:t>
            </a:r>
            <a:r>
              <a:rPr lang="en" sz="850">
                <a:solidFill>
                  <a:schemeClr val="dk1"/>
                </a:solidFill>
                <a:latin typeface="Courier New"/>
                <a:ea typeface="Courier New"/>
                <a:cs typeface="Courier New"/>
                <a:sym typeface="Courier New"/>
              </a:rPr>
              <a:t>https://doi.org/10.1103%2Fphysrevd.102.064001</a:t>
            </a:r>
            <a:r>
              <a:rPr lang="en" sz="850">
                <a:solidFill>
                  <a:schemeClr val="dk1"/>
                </a:solidFill>
                <a:latin typeface="Arial"/>
                <a:ea typeface="Arial"/>
                <a:cs typeface="Arial"/>
                <a:sym typeface="Arial"/>
              </a:rPr>
              <a:t>.</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[11]John Whelan. “Visualization of antenna pattern factors via projected detector tensors”. In:LIGO Document T1100431-v26 (2012).</a:t>
            </a:r>
            <a:endParaRPr sz="85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50">
                <a:solidFill>
                  <a:schemeClr val="dk1"/>
                </a:solidFill>
                <a:latin typeface="Arial"/>
                <a:ea typeface="Arial"/>
                <a:cs typeface="Arial"/>
                <a:sym typeface="Arial"/>
              </a:rPr>
              <a:t>[12]Richard Udall, Jacob Golomb, and Daniela Yano.Simple Injection Framework for Computational Estimates (SIFCE).</a:t>
            </a:r>
            <a:r>
              <a:rPr lang="en" sz="850">
                <a:solidFill>
                  <a:schemeClr val="dk1"/>
                </a:solidFill>
                <a:latin typeface="Courier New"/>
                <a:ea typeface="Courier New"/>
                <a:cs typeface="Courier New"/>
                <a:sym typeface="Courier New"/>
              </a:rPr>
              <a:t>https://git.ligo.org/richard.udall/sifce</a:t>
            </a:r>
            <a:r>
              <a:rPr lang="en" sz="850">
                <a:solidFill>
                  <a:schemeClr val="dk1"/>
                </a:solidFill>
                <a:latin typeface="Arial"/>
                <a:ea typeface="Arial"/>
                <a:cs typeface="Arial"/>
                <a:sym typeface="Arial"/>
              </a:rPr>
              <a:t>. 2022.</a:t>
            </a:r>
            <a:endParaRPr sz="850">
              <a:solidFill>
                <a:schemeClr val="dk1"/>
              </a:solidFill>
              <a:latin typeface="Arial"/>
              <a:ea typeface="Arial"/>
              <a:cs typeface="Arial"/>
              <a:sym typeface="Arial"/>
            </a:endParaRPr>
          </a:p>
          <a:p>
            <a:pPr indent="0" lvl="0" marL="0" rtl="0" algn="l">
              <a:spcBef>
                <a:spcPts val="0"/>
              </a:spcBef>
              <a:spcAft>
                <a:spcPts val="0"/>
              </a:spcAft>
              <a:buNone/>
            </a:pPr>
            <a:r>
              <a:rPr lang="en" sz="850">
                <a:solidFill>
                  <a:schemeClr val="dk1"/>
                </a:solidFill>
                <a:latin typeface="Arial"/>
                <a:ea typeface="Arial"/>
                <a:cs typeface="Arial"/>
                <a:sym typeface="Arial"/>
              </a:rPr>
              <a:t>[13] Planck Collaboration et al. “Planck 2018 results. VI. Cosmological parameters”.</a:t>
            </a:r>
            <a:endParaRPr/>
          </a:p>
        </p:txBody>
      </p:sp>
      <p:sp>
        <p:nvSpPr>
          <p:cNvPr id="646" name="Google Shape;64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type="ctrTitle"/>
          </p:nvPr>
        </p:nvSpPr>
        <p:spPr>
          <a:xfrm>
            <a:off x="1039975" y="1324500"/>
            <a:ext cx="70641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t>Space-time sensitive hypervolume ⟨VT⟩</a:t>
            </a:r>
            <a:endParaRPr sz="4500"/>
          </a:p>
        </p:txBody>
      </p:sp>
      <p:sp>
        <p:nvSpPr>
          <p:cNvPr id="293" name="Google Shape;293;p36"/>
          <p:cNvSpPr txBox="1"/>
          <p:nvPr>
            <p:ph idx="1" type="subTitle"/>
          </p:nvPr>
        </p:nvSpPr>
        <p:spPr>
          <a:xfrm>
            <a:off x="1040000" y="3377100"/>
            <a:ext cx="7064100" cy="6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comoving volume where the GW detectors can detect Binary Black Hole coalescenses → depends on the BBH population</a:t>
            </a:r>
            <a:endParaRPr/>
          </a:p>
          <a:p>
            <a:pPr indent="0" lvl="0" marL="0" rtl="0" algn="ctr">
              <a:spcBef>
                <a:spcPts val="0"/>
              </a:spcBef>
              <a:spcAft>
                <a:spcPts val="0"/>
              </a:spcAft>
              <a:buNone/>
            </a:pPr>
            <a:r>
              <a:t/>
            </a:r>
            <a:endParaRPr/>
          </a:p>
        </p:txBody>
      </p:sp>
      <p:sp>
        <p:nvSpPr>
          <p:cNvPr id="294" name="Google Shape;294;p36"/>
          <p:cNvSpPr txBox="1"/>
          <p:nvPr/>
        </p:nvSpPr>
        <p:spPr>
          <a:xfrm>
            <a:off x="1103450" y="1628475"/>
            <a:ext cx="342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Our metric:</a:t>
            </a:r>
            <a:endParaRPr>
              <a:latin typeface="Montserrat"/>
              <a:ea typeface="Montserrat"/>
              <a:cs typeface="Montserrat"/>
              <a:sym typeface="Montserrat"/>
            </a:endParaRPr>
          </a:p>
        </p:txBody>
      </p:sp>
      <p:sp>
        <p:nvSpPr>
          <p:cNvPr id="295" name="Google Shape;295;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ph type="title"/>
          </p:nvPr>
        </p:nvSpPr>
        <p:spPr>
          <a:xfrm>
            <a:off x="1122500" y="1225400"/>
            <a:ext cx="6899100" cy="26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What is the merger rate density?</a:t>
            </a:r>
            <a:endParaRPr sz="6000"/>
          </a:p>
        </p:txBody>
      </p:sp>
      <p:sp>
        <p:nvSpPr>
          <p:cNvPr id="301" name="Google Shape;301;p37"/>
          <p:cNvSpPr txBox="1"/>
          <p:nvPr/>
        </p:nvSpPr>
        <p:spPr>
          <a:xfrm>
            <a:off x="3650700" y="1139050"/>
            <a:ext cx="18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The big </a:t>
            </a:r>
            <a:r>
              <a:rPr lang="en">
                <a:latin typeface="Montserrat"/>
                <a:ea typeface="Montserrat"/>
                <a:cs typeface="Montserrat"/>
                <a:sym typeface="Montserrat"/>
              </a:rPr>
              <a:t>question</a:t>
            </a:r>
            <a:r>
              <a:rPr lang="en">
                <a:latin typeface="Montserrat"/>
                <a:ea typeface="Montserrat"/>
                <a:cs typeface="Montserrat"/>
                <a:sym typeface="Montserrat"/>
              </a:rPr>
              <a:t>:</a:t>
            </a:r>
            <a:endParaRPr>
              <a:latin typeface="Montserrat"/>
              <a:ea typeface="Montserrat"/>
              <a:cs typeface="Montserrat"/>
              <a:sym typeface="Montserrat"/>
            </a:endParaRPr>
          </a:p>
        </p:txBody>
      </p:sp>
      <p:sp>
        <p:nvSpPr>
          <p:cNvPr id="302" name="Google Shape;302;p37"/>
          <p:cNvSpPr txBox="1"/>
          <p:nvPr/>
        </p:nvSpPr>
        <p:spPr>
          <a:xfrm>
            <a:off x="5579550" y="1459400"/>
            <a:ext cx="33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03" name="Google Shape;303;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1122500" y="1225400"/>
            <a:ext cx="6899100" cy="26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What is the merger rate density?</a:t>
            </a:r>
            <a:endParaRPr sz="6000"/>
          </a:p>
        </p:txBody>
      </p:sp>
      <p:sp>
        <p:nvSpPr>
          <p:cNvPr id="309" name="Google Shape;309;p38"/>
          <p:cNvSpPr txBox="1"/>
          <p:nvPr/>
        </p:nvSpPr>
        <p:spPr>
          <a:xfrm>
            <a:off x="3650700" y="1139050"/>
            <a:ext cx="18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The big question:</a:t>
            </a:r>
            <a:endParaRPr>
              <a:latin typeface="Montserrat"/>
              <a:ea typeface="Montserrat"/>
              <a:cs typeface="Montserrat"/>
              <a:sym typeface="Montserrat"/>
            </a:endParaRPr>
          </a:p>
        </p:txBody>
      </p:sp>
      <p:sp>
        <p:nvSpPr>
          <p:cNvPr id="310" name="Google Shape;310;p38"/>
          <p:cNvSpPr txBox="1"/>
          <p:nvPr/>
        </p:nvSpPr>
        <p:spPr>
          <a:xfrm>
            <a:off x="5579550" y="1459400"/>
            <a:ext cx="335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311" name="Google Shape;31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2" name="Google Shape;312;p38"/>
          <p:cNvPicPr preferRelativeResize="0"/>
          <p:nvPr/>
        </p:nvPicPr>
        <p:blipFill>
          <a:blip r:embed="rId3">
            <a:alphaModFix/>
          </a:blip>
          <a:stretch>
            <a:fillRect/>
          </a:stretch>
        </p:blipFill>
        <p:spPr>
          <a:xfrm>
            <a:off x="3708300" y="3691718"/>
            <a:ext cx="1548400" cy="790750"/>
          </a:xfrm>
          <a:prstGeom prst="rect">
            <a:avLst/>
          </a:prstGeom>
          <a:noFill/>
          <a:ln>
            <a:noFill/>
          </a:ln>
        </p:spPr>
      </p:pic>
      <p:sp>
        <p:nvSpPr>
          <p:cNvPr id="313" name="Google Shape;313;p38"/>
          <p:cNvSpPr/>
          <p:nvPr/>
        </p:nvSpPr>
        <p:spPr>
          <a:xfrm>
            <a:off x="3560750" y="3574425"/>
            <a:ext cx="1960200" cy="1056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38"/>
          <p:cNvPicPr preferRelativeResize="0"/>
          <p:nvPr/>
        </p:nvPicPr>
        <p:blipFill>
          <a:blip r:embed="rId4">
            <a:alphaModFix/>
          </a:blip>
          <a:stretch>
            <a:fillRect/>
          </a:stretch>
        </p:blipFill>
        <p:spPr>
          <a:xfrm>
            <a:off x="1881025" y="3691725"/>
            <a:ext cx="1457120" cy="30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713225" y="445025"/>
            <a:ext cx="62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far can the GW detectors hear?</a:t>
            </a:r>
            <a:endParaRPr/>
          </a:p>
        </p:txBody>
      </p:sp>
      <p:sp>
        <p:nvSpPr>
          <p:cNvPr id="320" name="Google Shape;320;p39"/>
          <p:cNvSpPr/>
          <p:nvPr/>
        </p:nvSpPr>
        <p:spPr>
          <a:xfrm>
            <a:off x="3356838" y="1567050"/>
            <a:ext cx="2482800" cy="23493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9"/>
          <p:cNvSpPr/>
          <p:nvPr/>
        </p:nvSpPr>
        <p:spPr>
          <a:xfrm>
            <a:off x="4474858" y="2618725"/>
            <a:ext cx="246600" cy="2460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9"/>
          <p:cNvSpPr/>
          <p:nvPr/>
        </p:nvSpPr>
        <p:spPr>
          <a:xfrm>
            <a:off x="3356838" y="2330606"/>
            <a:ext cx="2482800" cy="822300"/>
          </a:xfrm>
          <a:prstGeom prst="arc">
            <a:avLst>
              <a:gd fmla="val 152811" name="adj1"/>
              <a:gd fmla="val 33029" name="adj2"/>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3" name="Google Shape;323;p39"/>
          <p:cNvCxnSpPr/>
          <p:nvPr/>
        </p:nvCxnSpPr>
        <p:spPr>
          <a:xfrm>
            <a:off x="4598702" y="2736143"/>
            <a:ext cx="1240800" cy="11100"/>
          </a:xfrm>
          <a:prstGeom prst="straightConnector1">
            <a:avLst/>
          </a:prstGeom>
          <a:noFill/>
          <a:ln cap="flat" cmpd="sng" w="9525">
            <a:solidFill>
              <a:schemeClr val="dk2"/>
            </a:solidFill>
            <a:prstDash val="dash"/>
            <a:round/>
            <a:headEnd len="med" w="med" type="none"/>
            <a:tailEnd len="med" w="med" type="none"/>
          </a:ln>
        </p:spPr>
      </p:cxnSp>
      <p:cxnSp>
        <p:nvCxnSpPr>
          <p:cNvPr id="324" name="Google Shape;324;p39"/>
          <p:cNvCxnSpPr>
            <a:stCxn id="322" idx="1"/>
            <a:endCxn id="320" idx="0"/>
          </p:cNvCxnSpPr>
          <p:nvPr/>
        </p:nvCxnSpPr>
        <p:spPr>
          <a:xfrm rot="10800000">
            <a:off x="4598238" y="1566956"/>
            <a:ext cx="0" cy="1174800"/>
          </a:xfrm>
          <a:prstGeom prst="straightConnector1">
            <a:avLst/>
          </a:prstGeom>
          <a:noFill/>
          <a:ln cap="flat" cmpd="sng" w="9525">
            <a:solidFill>
              <a:schemeClr val="dk2"/>
            </a:solidFill>
            <a:prstDash val="dash"/>
            <a:round/>
            <a:headEnd len="med" w="med" type="none"/>
            <a:tailEnd len="med" w="med" type="none"/>
          </a:ln>
        </p:spPr>
      </p:cxnSp>
      <p:cxnSp>
        <p:nvCxnSpPr>
          <p:cNvPr id="325" name="Google Shape;325;p39"/>
          <p:cNvCxnSpPr>
            <a:stCxn id="320" idx="3"/>
            <a:endCxn id="322" idx="1"/>
          </p:cNvCxnSpPr>
          <p:nvPr/>
        </p:nvCxnSpPr>
        <p:spPr>
          <a:xfrm flipH="1" rot="10800000">
            <a:off x="3720435" y="2741903"/>
            <a:ext cx="877800" cy="830400"/>
          </a:xfrm>
          <a:prstGeom prst="straightConnector1">
            <a:avLst/>
          </a:prstGeom>
          <a:noFill/>
          <a:ln cap="flat" cmpd="sng" w="9525">
            <a:solidFill>
              <a:schemeClr val="dk2"/>
            </a:solidFill>
            <a:prstDash val="dash"/>
            <a:round/>
            <a:headEnd len="med" w="med" type="none"/>
            <a:tailEnd len="med" w="med" type="none"/>
          </a:ln>
        </p:spPr>
      </p:cxnSp>
      <p:sp>
        <p:nvSpPr>
          <p:cNvPr id="326" name="Google Shape;326;p39"/>
          <p:cNvSpPr/>
          <p:nvPr/>
        </p:nvSpPr>
        <p:spPr>
          <a:xfrm>
            <a:off x="3881863"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
          <p:cNvSpPr/>
          <p:nvPr/>
        </p:nvSpPr>
        <p:spPr>
          <a:xfrm>
            <a:off x="4158129"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39"/>
          <p:cNvCxnSpPr>
            <a:stCxn id="326" idx="4"/>
            <a:endCxn id="327" idx="4"/>
          </p:cNvCxnSpPr>
          <p:nvPr/>
        </p:nvCxnSpPr>
        <p:spPr>
          <a:xfrm flipH="1" rot="-5400000">
            <a:off x="4072963" y="2010013"/>
            <a:ext cx="600" cy="276300"/>
          </a:xfrm>
          <a:prstGeom prst="curvedConnector3">
            <a:avLst>
              <a:gd fmla="val 9001995" name="adj1"/>
            </a:avLst>
          </a:prstGeom>
          <a:noFill/>
          <a:ln cap="flat" cmpd="sng" w="9525">
            <a:solidFill>
              <a:schemeClr val="dk2"/>
            </a:solidFill>
            <a:prstDash val="solid"/>
            <a:round/>
            <a:headEnd len="med" w="med" type="none"/>
            <a:tailEnd len="med" w="med" type="none"/>
          </a:ln>
        </p:spPr>
      </p:cxnSp>
      <p:cxnSp>
        <p:nvCxnSpPr>
          <p:cNvPr id="329" name="Google Shape;329;p39"/>
          <p:cNvCxnSpPr>
            <a:stCxn id="326" idx="0"/>
            <a:endCxn id="327" idx="0"/>
          </p:cNvCxnSpPr>
          <p:nvPr/>
        </p:nvCxnSpPr>
        <p:spPr>
          <a:xfrm flipH="1" rot="-5400000">
            <a:off x="4072963" y="1897213"/>
            <a:ext cx="600" cy="276300"/>
          </a:xfrm>
          <a:prstGeom prst="curvedConnector3">
            <a:avLst>
              <a:gd fmla="val -12243838" name="adj1"/>
            </a:avLst>
          </a:prstGeom>
          <a:noFill/>
          <a:ln cap="flat" cmpd="sng" w="9525">
            <a:solidFill>
              <a:schemeClr val="dk2"/>
            </a:solidFill>
            <a:prstDash val="solid"/>
            <a:round/>
            <a:headEnd len="med" w="med" type="none"/>
            <a:tailEnd len="med" w="med" type="none"/>
          </a:ln>
        </p:spPr>
      </p:cxnSp>
      <p:sp>
        <p:nvSpPr>
          <p:cNvPr id="330" name="Google Shape;330;p39"/>
          <p:cNvSpPr/>
          <p:nvPr/>
        </p:nvSpPr>
        <p:spPr>
          <a:xfrm>
            <a:off x="6199488" y="3802563"/>
            <a:ext cx="106500" cy="1128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9"/>
          <p:cNvSpPr/>
          <p:nvPr/>
        </p:nvSpPr>
        <p:spPr>
          <a:xfrm>
            <a:off x="6475754" y="3802563"/>
            <a:ext cx="106500" cy="1128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2" name="Google Shape;332;p39"/>
          <p:cNvCxnSpPr>
            <a:stCxn id="330" idx="0"/>
            <a:endCxn id="331" idx="0"/>
          </p:cNvCxnSpPr>
          <p:nvPr/>
        </p:nvCxnSpPr>
        <p:spPr>
          <a:xfrm flipH="1" rot="-5400000">
            <a:off x="6390588" y="3664713"/>
            <a:ext cx="600" cy="276300"/>
          </a:xfrm>
          <a:prstGeom prst="curvedConnector3">
            <a:avLst>
              <a:gd fmla="val -13914672" name="adj1"/>
            </a:avLst>
          </a:prstGeom>
          <a:noFill/>
          <a:ln cap="flat" cmpd="sng" w="9525">
            <a:solidFill>
              <a:schemeClr val="dk2"/>
            </a:solidFill>
            <a:prstDash val="solid"/>
            <a:round/>
            <a:headEnd len="med" w="med" type="none"/>
            <a:tailEnd len="med" w="med" type="none"/>
          </a:ln>
        </p:spPr>
      </p:cxnSp>
      <p:cxnSp>
        <p:nvCxnSpPr>
          <p:cNvPr id="333" name="Google Shape;333;p39"/>
          <p:cNvCxnSpPr>
            <a:stCxn id="330" idx="4"/>
            <a:endCxn id="331" idx="4"/>
          </p:cNvCxnSpPr>
          <p:nvPr/>
        </p:nvCxnSpPr>
        <p:spPr>
          <a:xfrm flipH="1" rot="-5400000">
            <a:off x="6390588" y="3777513"/>
            <a:ext cx="600" cy="276300"/>
          </a:xfrm>
          <a:prstGeom prst="curvedConnector3">
            <a:avLst>
              <a:gd fmla="val 13264495" name="adj1"/>
            </a:avLst>
          </a:prstGeom>
          <a:noFill/>
          <a:ln cap="flat" cmpd="sng" w="9525">
            <a:solidFill>
              <a:schemeClr val="dk2"/>
            </a:solidFill>
            <a:prstDash val="solid"/>
            <a:round/>
            <a:headEnd len="med" w="med" type="none"/>
            <a:tailEnd len="med" w="med" type="none"/>
          </a:ln>
        </p:spPr>
      </p:cxnSp>
      <p:sp>
        <p:nvSpPr>
          <p:cNvPr id="334" name="Google Shape;334;p39"/>
          <p:cNvSpPr txBox="1"/>
          <p:nvPr/>
        </p:nvSpPr>
        <p:spPr>
          <a:xfrm>
            <a:off x="6305988" y="3257788"/>
            <a:ext cx="1445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Montserrat"/>
                <a:ea typeface="Montserrat"/>
                <a:cs typeface="Montserrat"/>
                <a:sym typeface="Montserrat"/>
              </a:rPr>
              <a:t>SNR &lt; SNR</a:t>
            </a:r>
            <a:r>
              <a:rPr b="1" lang="en" sz="600">
                <a:latin typeface="Montserrat"/>
                <a:ea typeface="Montserrat"/>
                <a:cs typeface="Montserrat"/>
                <a:sym typeface="Montserrat"/>
              </a:rPr>
              <a:t>threshold </a:t>
            </a:r>
            <a:r>
              <a:rPr b="1" lang="en" sz="1000">
                <a:latin typeface="Montserrat"/>
                <a:ea typeface="Montserrat"/>
                <a:cs typeface="Montserrat"/>
                <a:sym typeface="Montserrat"/>
              </a:rPr>
              <a:t>Can’t be detected!</a:t>
            </a:r>
            <a:endParaRPr b="1" sz="1000">
              <a:latin typeface="Montserrat"/>
              <a:ea typeface="Montserrat"/>
              <a:cs typeface="Montserrat"/>
              <a:sym typeface="Montserrat"/>
            </a:endParaRPr>
          </a:p>
        </p:txBody>
      </p:sp>
      <p:sp>
        <p:nvSpPr>
          <p:cNvPr id="335" name="Google Shape;335;p39"/>
          <p:cNvSpPr txBox="1"/>
          <p:nvPr/>
        </p:nvSpPr>
        <p:spPr>
          <a:xfrm>
            <a:off x="4023963" y="1538450"/>
            <a:ext cx="137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38761D"/>
                </a:solidFill>
                <a:latin typeface="Montserrat"/>
                <a:ea typeface="Montserrat"/>
                <a:cs typeface="Montserrat"/>
                <a:sym typeface="Montserrat"/>
              </a:rPr>
              <a:t>SNR &gt; SNR</a:t>
            </a:r>
            <a:r>
              <a:rPr b="1" lang="en" sz="600">
                <a:solidFill>
                  <a:srgbClr val="38761D"/>
                </a:solidFill>
                <a:latin typeface="Montserrat"/>
                <a:ea typeface="Montserrat"/>
                <a:cs typeface="Montserrat"/>
                <a:sym typeface="Montserrat"/>
              </a:rPr>
              <a:t>threshold </a:t>
            </a:r>
            <a:endParaRPr b="1" sz="1000">
              <a:solidFill>
                <a:srgbClr val="38761D"/>
              </a:solidFill>
              <a:latin typeface="Montserrat"/>
              <a:ea typeface="Montserrat"/>
              <a:cs typeface="Montserrat"/>
              <a:sym typeface="Montserrat"/>
            </a:endParaRPr>
          </a:p>
          <a:p>
            <a:pPr indent="0" lvl="0" marL="0" rtl="0" algn="l">
              <a:spcBef>
                <a:spcPts val="0"/>
              </a:spcBef>
              <a:spcAft>
                <a:spcPts val="0"/>
              </a:spcAft>
              <a:buNone/>
            </a:pPr>
            <a:r>
              <a:rPr b="1" lang="en" sz="1000">
                <a:solidFill>
                  <a:srgbClr val="38761D"/>
                </a:solidFill>
                <a:latin typeface="Montserrat"/>
                <a:ea typeface="Montserrat"/>
                <a:cs typeface="Montserrat"/>
                <a:sym typeface="Montserrat"/>
              </a:rPr>
              <a:t>Detected!</a:t>
            </a:r>
            <a:endParaRPr b="1" sz="1000">
              <a:solidFill>
                <a:srgbClr val="38761D"/>
              </a:solidFill>
              <a:latin typeface="Montserrat"/>
              <a:ea typeface="Montserrat"/>
              <a:cs typeface="Montserrat"/>
              <a:sym typeface="Montserrat"/>
            </a:endParaRPr>
          </a:p>
        </p:txBody>
      </p:sp>
      <p:sp>
        <p:nvSpPr>
          <p:cNvPr id="336" name="Google Shape;336;p39"/>
          <p:cNvSpPr txBox="1"/>
          <p:nvPr/>
        </p:nvSpPr>
        <p:spPr>
          <a:xfrm>
            <a:off x="834588" y="1375250"/>
            <a:ext cx="2206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If all the Binary Black Holes were the same, it would be easy…</a:t>
            </a:r>
            <a:endParaRPr b="1">
              <a:latin typeface="Montserrat"/>
              <a:ea typeface="Montserrat"/>
              <a:cs typeface="Montserrat"/>
              <a:sym typeface="Montserrat"/>
            </a:endParaRPr>
          </a:p>
        </p:txBody>
      </p:sp>
      <p:cxnSp>
        <p:nvCxnSpPr>
          <p:cNvPr id="337" name="Google Shape;337;p39"/>
          <p:cNvCxnSpPr>
            <a:endCxn id="322" idx="1"/>
          </p:cNvCxnSpPr>
          <p:nvPr/>
        </p:nvCxnSpPr>
        <p:spPr>
          <a:xfrm>
            <a:off x="4077738" y="2083256"/>
            <a:ext cx="520500" cy="658500"/>
          </a:xfrm>
          <a:prstGeom prst="straightConnector1">
            <a:avLst/>
          </a:prstGeom>
          <a:noFill/>
          <a:ln cap="flat" cmpd="sng" w="9525">
            <a:solidFill>
              <a:schemeClr val="dk2"/>
            </a:solidFill>
            <a:prstDash val="solid"/>
            <a:round/>
            <a:headEnd len="med" w="med" type="none"/>
            <a:tailEnd len="med" w="med" type="none"/>
          </a:ln>
        </p:spPr>
      </p:cxnSp>
      <p:sp>
        <p:nvSpPr>
          <p:cNvPr id="338" name="Google Shape;338;p39"/>
          <p:cNvSpPr txBox="1"/>
          <p:nvPr/>
        </p:nvSpPr>
        <p:spPr>
          <a:xfrm>
            <a:off x="4264638" y="2083238"/>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d1</a:t>
            </a:r>
            <a:endParaRPr sz="1000">
              <a:latin typeface="Montserrat"/>
              <a:ea typeface="Montserrat"/>
              <a:cs typeface="Montserrat"/>
              <a:sym typeface="Montserrat"/>
            </a:endParaRPr>
          </a:p>
        </p:txBody>
      </p:sp>
      <p:cxnSp>
        <p:nvCxnSpPr>
          <p:cNvPr id="339" name="Google Shape;339;p39"/>
          <p:cNvCxnSpPr>
            <a:stCxn id="322" idx="1"/>
            <a:endCxn id="331" idx="2"/>
          </p:cNvCxnSpPr>
          <p:nvPr/>
        </p:nvCxnSpPr>
        <p:spPr>
          <a:xfrm>
            <a:off x="4598238" y="2741756"/>
            <a:ext cx="1877400" cy="1117200"/>
          </a:xfrm>
          <a:prstGeom prst="straightConnector1">
            <a:avLst/>
          </a:prstGeom>
          <a:noFill/>
          <a:ln cap="flat" cmpd="sng" w="9525">
            <a:solidFill>
              <a:schemeClr val="dk1"/>
            </a:solidFill>
            <a:prstDash val="solid"/>
            <a:round/>
            <a:headEnd len="med" w="med" type="none"/>
            <a:tailEnd len="med" w="med" type="none"/>
          </a:ln>
        </p:spPr>
      </p:cxnSp>
      <p:sp>
        <p:nvSpPr>
          <p:cNvPr id="340" name="Google Shape;340;p39"/>
          <p:cNvSpPr txBox="1"/>
          <p:nvPr/>
        </p:nvSpPr>
        <p:spPr>
          <a:xfrm>
            <a:off x="5657713" y="3152900"/>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d2</a:t>
            </a:r>
            <a:endParaRPr sz="1000">
              <a:latin typeface="Montserrat"/>
              <a:ea typeface="Montserrat"/>
              <a:cs typeface="Montserrat"/>
              <a:sym typeface="Montserrat"/>
            </a:endParaRPr>
          </a:p>
        </p:txBody>
      </p:sp>
      <p:sp>
        <p:nvSpPr>
          <p:cNvPr id="341" name="Google Shape;34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Parameter Space</a:t>
            </a:r>
            <a:endParaRPr/>
          </a:p>
        </p:txBody>
      </p:sp>
      <p:sp>
        <p:nvSpPr>
          <p:cNvPr id="347" name="Google Shape;347;p40"/>
          <p:cNvSpPr txBox="1"/>
          <p:nvPr>
            <p:ph idx="1" type="body"/>
          </p:nvPr>
        </p:nvSpPr>
        <p:spPr>
          <a:xfrm>
            <a:off x="713225" y="1694850"/>
            <a:ext cx="2543100" cy="369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u="sng"/>
              <a:t>Intrinsic parameters:</a:t>
            </a:r>
            <a:endParaRPr sz="1400" u="sng"/>
          </a:p>
        </p:txBody>
      </p:sp>
      <p:sp>
        <p:nvSpPr>
          <p:cNvPr id="348" name="Google Shape;348;p40"/>
          <p:cNvSpPr/>
          <p:nvPr/>
        </p:nvSpPr>
        <p:spPr>
          <a:xfrm>
            <a:off x="934375" y="2651825"/>
            <a:ext cx="694200" cy="658500"/>
          </a:xfrm>
          <a:prstGeom prst="flowChartConnector">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9" name="Google Shape;349;p40"/>
          <p:cNvCxnSpPr/>
          <p:nvPr/>
        </p:nvCxnSpPr>
        <p:spPr>
          <a:xfrm flipH="1" rot="10800000">
            <a:off x="1281475" y="2980775"/>
            <a:ext cx="774300" cy="600"/>
          </a:xfrm>
          <a:prstGeom prst="straightConnector1">
            <a:avLst/>
          </a:prstGeom>
          <a:noFill/>
          <a:ln cap="flat" cmpd="sng" w="9525">
            <a:solidFill>
              <a:schemeClr val="dk2"/>
            </a:solidFill>
            <a:prstDash val="dot"/>
            <a:round/>
            <a:headEnd len="med" w="med" type="none"/>
            <a:tailEnd len="med" w="med" type="none"/>
          </a:ln>
        </p:spPr>
      </p:cxnSp>
      <p:cxnSp>
        <p:nvCxnSpPr>
          <p:cNvPr id="350" name="Google Shape;350;p40"/>
          <p:cNvCxnSpPr/>
          <p:nvPr/>
        </p:nvCxnSpPr>
        <p:spPr>
          <a:xfrm flipH="1" rot="10800000">
            <a:off x="898675" y="2981575"/>
            <a:ext cx="382800" cy="578700"/>
          </a:xfrm>
          <a:prstGeom prst="straightConnector1">
            <a:avLst/>
          </a:prstGeom>
          <a:noFill/>
          <a:ln cap="flat" cmpd="sng" w="9525">
            <a:solidFill>
              <a:schemeClr val="dk2"/>
            </a:solidFill>
            <a:prstDash val="dot"/>
            <a:round/>
            <a:headEnd len="med" w="med" type="none"/>
            <a:tailEnd len="med" w="med" type="none"/>
          </a:ln>
        </p:spPr>
      </p:cxnSp>
      <p:cxnSp>
        <p:nvCxnSpPr>
          <p:cNvPr id="351" name="Google Shape;351;p40"/>
          <p:cNvCxnSpPr/>
          <p:nvPr/>
        </p:nvCxnSpPr>
        <p:spPr>
          <a:xfrm rot="10800000">
            <a:off x="1281475" y="2242475"/>
            <a:ext cx="0" cy="765300"/>
          </a:xfrm>
          <a:prstGeom prst="straightConnector1">
            <a:avLst/>
          </a:prstGeom>
          <a:noFill/>
          <a:ln cap="flat" cmpd="sng" w="9525">
            <a:solidFill>
              <a:schemeClr val="dk2"/>
            </a:solidFill>
            <a:prstDash val="dot"/>
            <a:round/>
            <a:headEnd len="med" w="med" type="none"/>
            <a:tailEnd len="med" w="med" type="none"/>
          </a:ln>
        </p:spPr>
      </p:cxnSp>
      <p:sp>
        <p:nvSpPr>
          <p:cNvPr id="352" name="Google Shape;352;p40"/>
          <p:cNvSpPr txBox="1"/>
          <p:nvPr/>
        </p:nvSpPr>
        <p:spPr>
          <a:xfrm>
            <a:off x="889925" y="2717338"/>
            <a:ext cx="4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m1</a:t>
            </a:r>
            <a:endParaRPr>
              <a:latin typeface="Montserrat"/>
              <a:ea typeface="Montserrat"/>
              <a:cs typeface="Montserrat"/>
              <a:sym typeface="Montserrat"/>
            </a:endParaRPr>
          </a:p>
        </p:txBody>
      </p:sp>
      <p:cxnSp>
        <p:nvCxnSpPr>
          <p:cNvPr id="353" name="Google Shape;353;p40"/>
          <p:cNvCxnSpPr/>
          <p:nvPr/>
        </p:nvCxnSpPr>
        <p:spPr>
          <a:xfrm rot="10800000">
            <a:off x="1281475" y="2402975"/>
            <a:ext cx="0" cy="578400"/>
          </a:xfrm>
          <a:prstGeom prst="straightConnector1">
            <a:avLst/>
          </a:prstGeom>
          <a:noFill/>
          <a:ln cap="flat" cmpd="sng" w="9525">
            <a:solidFill>
              <a:schemeClr val="dk2"/>
            </a:solidFill>
            <a:prstDash val="solid"/>
            <a:round/>
            <a:headEnd len="med" w="med" type="none"/>
            <a:tailEnd len="med" w="med" type="triangle"/>
          </a:ln>
        </p:spPr>
      </p:cxnSp>
      <p:cxnSp>
        <p:nvCxnSpPr>
          <p:cNvPr id="354" name="Google Shape;354;p40"/>
          <p:cNvCxnSpPr/>
          <p:nvPr/>
        </p:nvCxnSpPr>
        <p:spPr>
          <a:xfrm>
            <a:off x="1263625" y="2989975"/>
            <a:ext cx="614100" cy="0"/>
          </a:xfrm>
          <a:prstGeom prst="straightConnector1">
            <a:avLst/>
          </a:prstGeom>
          <a:noFill/>
          <a:ln cap="flat" cmpd="sng" w="9525">
            <a:solidFill>
              <a:schemeClr val="dk2"/>
            </a:solidFill>
            <a:prstDash val="solid"/>
            <a:round/>
            <a:headEnd len="med" w="med" type="none"/>
            <a:tailEnd len="med" w="med" type="triangle"/>
          </a:ln>
        </p:spPr>
      </p:cxnSp>
      <p:cxnSp>
        <p:nvCxnSpPr>
          <p:cNvPr id="355" name="Google Shape;355;p40"/>
          <p:cNvCxnSpPr/>
          <p:nvPr/>
        </p:nvCxnSpPr>
        <p:spPr>
          <a:xfrm flipH="1">
            <a:off x="952325" y="2972175"/>
            <a:ext cx="329100" cy="489600"/>
          </a:xfrm>
          <a:prstGeom prst="straightConnector1">
            <a:avLst/>
          </a:prstGeom>
          <a:noFill/>
          <a:ln cap="flat" cmpd="sng" w="9525">
            <a:solidFill>
              <a:schemeClr val="dk2"/>
            </a:solidFill>
            <a:prstDash val="solid"/>
            <a:round/>
            <a:headEnd len="med" w="med" type="none"/>
            <a:tailEnd len="med" w="med" type="triangle"/>
          </a:ln>
        </p:spPr>
      </p:cxnSp>
      <p:sp>
        <p:nvSpPr>
          <p:cNvPr id="356" name="Google Shape;356;p40"/>
          <p:cNvSpPr txBox="1"/>
          <p:nvPr/>
        </p:nvSpPr>
        <p:spPr>
          <a:xfrm>
            <a:off x="1263625" y="2155250"/>
            <a:ext cx="113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1z</a:t>
            </a:r>
            <a:endParaRPr sz="1200">
              <a:latin typeface="Montserrat"/>
              <a:ea typeface="Montserrat"/>
              <a:cs typeface="Montserrat"/>
              <a:sym typeface="Montserrat"/>
            </a:endParaRPr>
          </a:p>
        </p:txBody>
      </p:sp>
      <p:sp>
        <p:nvSpPr>
          <p:cNvPr id="357" name="Google Shape;357;p40"/>
          <p:cNvSpPr txBox="1"/>
          <p:nvPr/>
        </p:nvSpPr>
        <p:spPr>
          <a:xfrm>
            <a:off x="1592775" y="2651825"/>
            <a:ext cx="113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1x</a:t>
            </a:r>
            <a:endParaRPr sz="1200">
              <a:latin typeface="Montserrat"/>
              <a:ea typeface="Montserrat"/>
              <a:cs typeface="Montserrat"/>
              <a:sym typeface="Montserrat"/>
            </a:endParaRPr>
          </a:p>
        </p:txBody>
      </p:sp>
      <p:sp>
        <p:nvSpPr>
          <p:cNvPr id="358" name="Google Shape;358;p40"/>
          <p:cNvSpPr txBox="1"/>
          <p:nvPr/>
        </p:nvSpPr>
        <p:spPr>
          <a:xfrm>
            <a:off x="951000" y="3310313"/>
            <a:ext cx="85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1y</a:t>
            </a:r>
            <a:endParaRPr sz="1200">
              <a:latin typeface="Montserrat"/>
              <a:ea typeface="Montserrat"/>
              <a:cs typeface="Montserrat"/>
              <a:sym typeface="Montserrat"/>
            </a:endParaRPr>
          </a:p>
        </p:txBody>
      </p:sp>
      <p:sp>
        <p:nvSpPr>
          <p:cNvPr id="359" name="Google Shape;359;p40"/>
          <p:cNvSpPr/>
          <p:nvPr/>
        </p:nvSpPr>
        <p:spPr>
          <a:xfrm>
            <a:off x="2759750" y="2644050"/>
            <a:ext cx="694200" cy="658500"/>
          </a:xfrm>
          <a:prstGeom prst="flowChartConnector">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0" name="Google Shape;360;p40"/>
          <p:cNvCxnSpPr/>
          <p:nvPr/>
        </p:nvCxnSpPr>
        <p:spPr>
          <a:xfrm flipH="1" rot="10800000">
            <a:off x="3106850" y="2973000"/>
            <a:ext cx="774300" cy="600"/>
          </a:xfrm>
          <a:prstGeom prst="straightConnector1">
            <a:avLst/>
          </a:prstGeom>
          <a:noFill/>
          <a:ln cap="flat" cmpd="sng" w="9525">
            <a:solidFill>
              <a:schemeClr val="dk2"/>
            </a:solidFill>
            <a:prstDash val="dot"/>
            <a:round/>
            <a:headEnd len="med" w="med" type="none"/>
            <a:tailEnd len="med" w="med" type="none"/>
          </a:ln>
        </p:spPr>
      </p:cxnSp>
      <p:cxnSp>
        <p:nvCxnSpPr>
          <p:cNvPr id="361" name="Google Shape;361;p40"/>
          <p:cNvCxnSpPr/>
          <p:nvPr/>
        </p:nvCxnSpPr>
        <p:spPr>
          <a:xfrm flipH="1" rot="10800000">
            <a:off x="2724050" y="2973800"/>
            <a:ext cx="382800" cy="578700"/>
          </a:xfrm>
          <a:prstGeom prst="straightConnector1">
            <a:avLst/>
          </a:prstGeom>
          <a:noFill/>
          <a:ln cap="flat" cmpd="sng" w="9525">
            <a:solidFill>
              <a:schemeClr val="dk2"/>
            </a:solidFill>
            <a:prstDash val="dot"/>
            <a:round/>
            <a:headEnd len="med" w="med" type="none"/>
            <a:tailEnd len="med" w="med" type="none"/>
          </a:ln>
        </p:spPr>
      </p:cxnSp>
      <p:cxnSp>
        <p:nvCxnSpPr>
          <p:cNvPr id="362" name="Google Shape;362;p40"/>
          <p:cNvCxnSpPr/>
          <p:nvPr/>
        </p:nvCxnSpPr>
        <p:spPr>
          <a:xfrm rot="10800000">
            <a:off x="3106850" y="2234700"/>
            <a:ext cx="0" cy="765300"/>
          </a:xfrm>
          <a:prstGeom prst="straightConnector1">
            <a:avLst/>
          </a:prstGeom>
          <a:noFill/>
          <a:ln cap="flat" cmpd="sng" w="9525">
            <a:solidFill>
              <a:schemeClr val="dk2"/>
            </a:solidFill>
            <a:prstDash val="dot"/>
            <a:round/>
            <a:headEnd len="med" w="med" type="none"/>
            <a:tailEnd len="med" w="med" type="none"/>
          </a:ln>
        </p:spPr>
      </p:cxnSp>
      <p:sp>
        <p:nvSpPr>
          <p:cNvPr id="363" name="Google Shape;363;p40"/>
          <p:cNvSpPr txBox="1"/>
          <p:nvPr/>
        </p:nvSpPr>
        <p:spPr>
          <a:xfrm>
            <a:off x="2715300" y="2709575"/>
            <a:ext cx="4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m2</a:t>
            </a:r>
            <a:endParaRPr>
              <a:latin typeface="Montserrat"/>
              <a:ea typeface="Montserrat"/>
              <a:cs typeface="Montserrat"/>
              <a:sym typeface="Montserrat"/>
            </a:endParaRPr>
          </a:p>
        </p:txBody>
      </p:sp>
      <p:cxnSp>
        <p:nvCxnSpPr>
          <p:cNvPr id="364" name="Google Shape;364;p40"/>
          <p:cNvCxnSpPr/>
          <p:nvPr/>
        </p:nvCxnSpPr>
        <p:spPr>
          <a:xfrm rot="10800000">
            <a:off x="3106850" y="2395200"/>
            <a:ext cx="0" cy="578400"/>
          </a:xfrm>
          <a:prstGeom prst="straightConnector1">
            <a:avLst/>
          </a:prstGeom>
          <a:noFill/>
          <a:ln cap="flat" cmpd="sng" w="9525">
            <a:solidFill>
              <a:schemeClr val="dk2"/>
            </a:solidFill>
            <a:prstDash val="solid"/>
            <a:round/>
            <a:headEnd len="med" w="med" type="none"/>
            <a:tailEnd len="med" w="med" type="triangle"/>
          </a:ln>
        </p:spPr>
      </p:cxnSp>
      <p:cxnSp>
        <p:nvCxnSpPr>
          <p:cNvPr id="365" name="Google Shape;365;p40"/>
          <p:cNvCxnSpPr/>
          <p:nvPr/>
        </p:nvCxnSpPr>
        <p:spPr>
          <a:xfrm>
            <a:off x="3089000" y="2982200"/>
            <a:ext cx="614100" cy="0"/>
          </a:xfrm>
          <a:prstGeom prst="straightConnector1">
            <a:avLst/>
          </a:prstGeom>
          <a:noFill/>
          <a:ln cap="flat" cmpd="sng" w="9525">
            <a:solidFill>
              <a:schemeClr val="dk2"/>
            </a:solidFill>
            <a:prstDash val="solid"/>
            <a:round/>
            <a:headEnd len="med" w="med" type="none"/>
            <a:tailEnd len="med" w="med" type="triangle"/>
          </a:ln>
        </p:spPr>
      </p:cxnSp>
      <p:cxnSp>
        <p:nvCxnSpPr>
          <p:cNvPr id="366" name="Google Shape;366;p40"/>
          <p:cNvCxnSpPr/>
          <p:nvPr/>
        </p:nvCxnSpPr>
        <p:spPr>
          <a:xfrm flipH="1">
            <a:off x="2777700" y="2964400"/>
            <a:ext cx="329100" cy="489600"/>
          </a:xfrm>
          <a:prstGeom prst="straightConnector1">
            <a:avLst/>
          </a:prstGeom>
          <a:noFill/>
          <a:ln cap="flat" cmpd="sng" w="9525">
            <a:solidFill>
              <a:schemeClr val="dk2"/>
            </a:solidFill>
            <a:prstDash val="solid"/>
            <a:round/>
            <a:headEnd len="med" w="med" type="none"/>
            <a:tailEnd len="med" w="med" type="triangle"/>
          </a:ln>
        </p:spPr>
      </p:cxnSp>
      <p:sp>
        <p:nvSpPr>
          <p:cNvPr id="367" name="Google Shape;367;p40"/>
          <p:cNvSpPr txBox="1"/>
          <p:nvPr/>
        </p:nvSpPr>
        <p:spPr>
          <a:xfrm>
            <a:off x="3089000" y="2147475"/>
            <a:ext cx="113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2z</a:t>
            </a:r>
            <a:endParaRPr sz="1200">
              <a:latin typeface="Montserrat"/>
              <a:ea typeface="Montserrat"/>
              <a:cs typeface="Montserrat"/>
              <a:sym typeface="Montserrat"/>
            </a:endParaRPr>
          </a:p>
        </p:txBody>
      </p:sp>
      <p:sp>
        <p:nvSpPr>
          <p:cNvPr id="368" name="Google Shape;368;p40"/>
          <p:cNvSpPr txBox="1"/>
          <p:nvPr/>
        </p:nvSpPr>
        <p:spPr>
          <a:xfrm>
            <a:off x="3418150" y="2644050"/>
            <a:ext cx="113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2x</a:t>
            </a:r>
            <a:endParaRPr sz="1200">
              <a:latin typeface="Montserrat"/>
              <a:ea typeface="Montserrat"/>
              <a:cs typeface="Montserrat"/>
              <a:sym typeface="Montserrat"/>
            </a:endParaRPr>
          </a:p>
        </p:txBody>
      </p:sp>
      <p:sp>
        <p:nvSpPr>
          <p:cNvPr id="369" name="Google Shape;369;p40"/>
          <p:cNvSpPr txBox="1"/>
          <p:nvPr/>
        </p:nvSpPr>
        <p:spPr>
          <a:xfrm>
            <a:off x="2776375" y="3302538"/>
            <a:ext cx="85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spin 2y</a:t>
            </a:r>
            <a:endParaRPr sz="1200">
              <a:latin typeface="Montserrat"/>
              <a:ea typeface="Montserrat"/>
              <a:cs typeface="Montserrat"/>
              <a:sym typeface="Montserrat"/>
            </a:endParaRPr>
          </a:p>
        </p:txBody>
      </p:sp>
      <p:sp>
        <p:nvSpPr>
          <p:cNvPr id="370" name="Google Shape;370;p40"/>
          <p:cNvSpPr txBox="1"/>
          <p:nvPr>
            <p:ph idx="1" type="body"/>
          </p:nvPr>
        </p:nvSpPr>
        <p:spPr>
          <a:xfrm>
            <a:off x="713225" y="1038825"/>
            <a:ext cx="789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t>Binary black holes can be described using 15 parameters, which are divided into intrinsic and extrinsic.</a:t>
            </a:r>
            <a:endParaRPr sz="1400"/>
          </a:p>
        </p:txBody>
      </p:sp>
      <p:sp>
        <p:nvSpPr>
          <p:cNvPr id="371" name="Google Shape;371;p40"/>
          <p:cNvSpPr txBox="1"/>
          <p:nvPr>
            <p:ph idx="1" type="body"/>
          </p:nvPr>
        </p:nvSpPr>
        <p:spPr>
          <a:xfrm>
            <a:off x="4646225" y="1694838"/>
            <a:ext cx="3264600" cy="207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t>Extrinsic </a:t>
            </a:r>
            <a:r>
              <a:rPr lang="en" sz="1400" u="sng"/>
              <a:t>parameters:</a:t>
            </a:r>
            <a:endParaRPr sz="1400" u="sng"/>
          </a:p>
          <a:p>
            <a:pPr indent="-317500" lvl="0" marL="457200" rtl="0" algn="l">
              <a:spcBef>
                <a:spcPts val="1200"/>
              </a:spcBef>
              <a:spcAft>
                <a:spcPts val="0"/>
              </a:spcAft>
              <a:buSzPts val="1400"/>
              <a:buChar char="●"/>
            </a:pPr>
            <a:r>
              <a:rPr lang="en" sz="1400"/>
              <a:t>Right ascension (𝛂)</a:t>
            </a:r>
            <a:endParaRPr sz="1400"/>
          </a:p>
          <a:p>
            <a:pPr indent="-317500" lvl="0" marL="457200" rtl="0" algn="l">
              <a:spcBef>
                <a:spcPts val="0"/>
              </a:spcBef>
              <a:spcAft>
                <a:spcPts val="0"/>
              </a:spcAft>
              <a:buSzPts val="1400"/>
              <a:buChar char="●"/>
            </a:pPr>
            <a:r>
              <a:rPr lang="en" sz="1400"/>
              <a:t>Declination (𝛅)</a:t>
            </a:r>
            <a:endParaRPr sz="1400"/>
          </a:p>
          <a:p>
            <a:pPr indent="-317500" lvl="0" marL="457200" rtl="0" algn="l">
              <a:spcBef>
                <a:spcPts val="0"/>
              </a:spcBef>
              <a:spcAft>
                <a:spcPts val="0"/>
              </a:spcAft>
              <a:buSzPts val="1400"/>
              <a:buChar char="●"/>
            </a:pPr>
            <a:r>
              <a:rPr lang="en" sz="1400"/>
              <a:t>Luminosity distance (D</a:t>
            </a:r>
            <a:r>
              <a:rPr lang="en" sz="1000"/>
              <a:t>L</a:t>
            </a:r>
            <a:r>
              <a:rPr lang="en" sz="1400"/>
              <a:t>)</a:t>
            </a:r>
            <a:endParaRPr sz="1400"/>
          </a:p>
          <a:p>
            <a:pPr indent="-317500" lvl="0" marL="457200" rtl="0" algn="l">
              <a:spcBef>
                <a:spcPts val="0"/>
              </a:spcBef>
              <a:spcAft>
                <a:spcPts val="0"/>
              </a:spcAft>
              <a:buSzPts val="1400"/>
              <a:buChar char="●"/>
            </a:pPr>
            <a:r>
              <a:rPr lang="en" sz="1400"/>
              <a:t>Inclination (θ</a:t>
            </a:r>
            <a:r>
              <a:rPr lang="en" sz="1000"/>
              <a:t>JN</a:t>
            </a:r>
            <a:r>
              <a:rPr lang="en" sz="1400"/>
              <a:t>)</a:t>
            </a:r>
            <a:endParaRPr sz="1400"/>
          </a:p>
          <a:p>
            <a:pPr indent="-317500" lvl="0" marL="457200" rtl="0" algn="l">
              <a:spcBef>
                <a:spcPts val="0"/>
              </a:spcBef>
              <a:spcAft>
                <a:spcPts val="0"/>
              </a:spcAft>
              <a:buSzPts val="1400"/>
              <a:buChar char="●"/>
            </a:pPr>
            <a:r>
              <a:rPr lang="en" sz="1400"/>
              <a:t>Polarization angle (ᴪ)</a:t>
            </a:r>
            <a:endParaRPr sz="1400"/>
          </a:p>
          <a:p>
            <a:pPr indent="-317500" lvl="0" marL="457200" rtl="0" algn="l">
              <a:spcBef>
                <a:spcPts val="0"/>
              </a:spcBef>
              <a:spcAft>
                <a:spcPts val="0"/>
              </a:spcAft>
              <a:buSzPts val="1400"/>
              <a:buChar char="●"/>
            </a:pPr>
            <a:r>
              <a:rPr lang="en" sz="1400"/>
              <a:t>Time of coalescence (t</a:t>
            </a:r>
            <a:r>
              <a:rPr lang="en" sz="1000"/>
              <a:t>c</a:t>
            </a:r>
            <a:r>
              <a:rPr lang="en" sz="1400"/>
              <a:t>)</a:t>
            </a:r>
            <a:endParaRPr sz="1400"/>
          </a:p>
          <a:p>
            <a:pPr indent="-317500" lvl="0" marL="457200" rtl="0" algn="l">
              <a:spcBef>
                <a:spcPts val="0"/>
              </a:spcBef>
              <a:spcAft>
                <a:spcPts val="0"/>
              </a:spcAft>
              <a:buSzPts val="1400"/>
              <a:buChar char="●"/>
            </a:pPr>
            <a:r>
              <a:rPr lang="en" sz="1400"/>
              <a:t>Phase at coalescence (φ</a:t>
            </a:r>
            <a:r>
              <a:rPr lang="en" sz="1000"/>
              <a:t>c</a:t>
            </a:r>
            <a:r>
              <a:rPr lang="en" sz="1400"/>
              <a:t>)</a:t>
            </a:r>
            <a:endParaRPr sz="1400"/>
          </a:p>
        </p:txBody>
      </p:sp>
      <p:sp>
        <p:nvSpPr>
          <p:cNvPr id="372" name="Google Shape;372;p40"/>
          <p:cNvSpPr txBox="1"/>
          <p:nvPr>
            <p:ph idx="1" type="body"/>
          </p:nvPr>
        </p:nvSpPr>
        <p:spPr>
          <a:xfrm>
            <a:off x="889925" y="4077050"/>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t>Changes in the parameter space affect the detectability of the merger by the GW detectors network. </a:t>
            </a:r>
            <a:endParaRPr sz="1400"/>
          </a:p>
        </p:txBody>
      </p:sp>
      <p:sp>
        <p:nvSpPr>
          <p:cNvPr id="373" name="Google Shape;373;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1"/>
          <p:cNvSpPr txBox="1"/>
          <p:nvPr>
            <p:ph type="title"/>
          </p:nvPr>
        </p:nvSpPr>
        <p:spPr>
          <a:xfrm>
            <a:off x="713225" y="445025"/>
            <a:ext cx="62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far can the GW detectors hear?</a:t>
            </a:r>
            <a:endParaRPr/>
          </a:p>
        </p:txBody>
      </p:sp>
      <p:sp>
        <p:nvSpPr>
          <p:cNvPr id="379" name="Google Shape;379;p41"/>
          <p:cNvSpPr/>
          <p:nvPr/>
        </p:nvSpPr>
        <p:spPr>
          <a:xfrm>
            <a:off x="3356838" y="1567050"/>
            <a:ext cx="2482800" cy="23493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1"/>
          <p:cNvSpPr/>
          <p:nvPr/>
        </p:nvSpPr>
        <p:spPr>
          <a:xfrm>
            <a:off x="4474858" y="2618725"/>
            <a:ext cx="246600" cy="2460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1"/>
          <p:cNvSpPr/>
          <p:nvPr/>
        </p:nvSpPr>
        <p:spPr>
          <a:xfrm>
            <a:off x="3356838" y="2330606"/>
            <a:ext cx="2482800" cy="822300"/>
          </a:xfrm>
          <a:prstGeom prst="arc">
            <a:avLst>
              <a:gd fmla="val 152811" name="adj1"/>
              <a:gd fmla="val 33029" name="adj2"/>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41"/>
          <p:cNvCxnSpPr/>
          <p:nvPr/>
        </p:nvCxnSpPr>
        <p:spPr>
          <a:xfrm>
            <a:off x="4598702" y="2736143"/>
            <a:ext cx="1240800" cy="11100"/>
          </a:xfrm>
          <a:prstGeom prst="straightConnector1">
            <a:avLst/>
          </a:prstGeom>
          <a:noFill/>
          <a:ln cap="flat" cmpd="sng" w="9525">
            <a:solidFill>
              <a:schemeClr val="dk2"/>
            </a:solidFill>
            <a:prstDash val="dash"/>
            <a:round/>
            <a:headEnd len="med" w="med" type="none"/>
            <a:tailEnd len="med" w="med" type="none"/>
          </a:ln>
        </p:spPr>
      </p:cxnSp>
      <p:cxnSp>
        <p:nvCxnSpPr>
          <p:cNvPr id="383" name="Google Shape;383;p41"/>
          <p:cNvCxnSpPr>
            <a:stCxn id="381" idx="1"/>
            <a:endCxn id="379" idx="0"/>
          </p:cNvCxnSpPr>
          <p:nvPr/>
        </p:nvCxnSpPr>
        <p:spPr>
          <a:xfrm rot="10800000">
            <a:off x="4598238" y="1566956"/>
            <a:ext cx="0" cy="1174800"/>
          </a:xfrm>
          <a:prstGeom prst="straightConnector1">
            <a:avLst/>
          </a:prstGeom>
          <a:noFill/>
          <a:ln cap="flat" cmpd="sng" w="9525">
            <a:solidFill>
              <a:schemeClr val="dk2"/>
            </a:solidFill>
            <a:prstDash val="dash"/>
            <a:round/>
            <a:headEnd len="med" w="med" type="none"/>
            <a:tailEnd len="med" w="med" type="none"/>
          </a:ln>
        </p:spPr>
      </p:cxnSp>
      <p:cxnSp>
        <p:nvCxnSpPr>
          <p:cNvPr id="384" name="Google Shape;384;p41"/>
          <p:cNvCxnSpPr>
            <a:stCxn id="379" idx="3"/>
            <a:endCxn id="381" idx="1"/>
          </p:cNvCxnSpPr>
          <p:nvPr/>
        </p:nvCxnSpPr>
        <p:spPr>
          <a:xfrm flipH="1" rot="10800000">
            <a:off x="3720435" y="2741903"/>
            <a:ext cx="877800" cy="830400"/>
          </a:xfrm>
          <a:prstGeom prst="straightConnector1">
            <a:avLst/>
          </a:prstGeom>
          <a:noFill/>
          <a:ln cap="flat" cmpd="sng" w="9525">
            <a:solidFill>
              <a:schemeClr val="dk2"/>
            </a:solidFill>
            <a:prstDash val="dash"/>
            <a:round/>
            <a:headEnd len="med" w="med" type="none"/>
            <a:tailEnd len="med" w="med" type="none"/>
          </a:ln>
        </p:spPr>
      </p:cxnSp>
      <p:sp>
        <p:nvSpPr>
          <p:cNvPr id="385" name="Google Shape;385;p41"/>
          <p:cNvSpPr/>
          <p:nvPr/>
        </p:nvSpPr>
        <p:spPr>
          <a:xfrm>
            <a:off x="3881863"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1"/>
          <p:cNvSpPr/>
          <p:nvPr/>
        </p:nvSpPr>
        <p:spPr>
          <a:xfrm>
            <a:off x="4158129"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7" name="Google Shape;387;p41"/>
          <p:cNvCxnSpPr>
            <a:stCxn id="385" idx="4"/>
            <a:endCxn id="386" idx="4"/>
          </p:cNvCxnSpPr>
          <p:nvPr/>
        </p:nvCxnSpPr>
        <p:spPr>
          <a:xfrm flipH="1" rot="-5400000">
            <a:off x="4072963" y="2010013"/>
            <a:ext cx="600" cy="276300"/>
          </a:xfrm>
          <a:prstGeom prst="curvedConnector3">
            <a:avLst>
              <a:gd fmla="val 9001995" name="adj1"/>
            </a:avLst>
          </a:prstGeom>
          <a:noFill/>
          <a:ln cap="flat" cmpd="sng" w="9525">
            <a:solidFill>
              <a:schemeClr val="dk2"/>
            </a:solidFill>
            <a:prstDash val="solid"/>
            <a:round/>
            <a:headEnd len="med" w="med" type="none"/>
            <a:tailEnd len="med" w="med" type="none"/>
          </a:ln>
        </p:spPr>
      </p:cxnSp>
      <p:cxnSp>
        <p:nvCxnSpPr>
          <p:cNvPr id="388" name="Google Shape;388;p41"/>
          <p:cNvCxnSpPr>
            <a:stCxn id="385" idx="0"/>
            <a:endCxn id="386" idx="0"/>
          </p:cNvCxnSpPr>
          <p:nvPr/>
        </p:nvCxnSpPr>
        <p:spPr>
          <a:xfrm flipH="1" rot="-5400000">
            <a:off x="4072963" y="1897213"/>
            <a:ext cx="600" cy="276300"/>
          </a:xfrm>
          <a:prstGeom prst="curvedConnector3">
            <a:avLst>
              <a:gd fmla="val -12243838" name="adj1"/>
            </a:avLst>
          </a:prstGeom>
          <a:noFill/>
          <a:ln cap="flat" cmpd="sng" w="9525">
            <a:solidFill>
              <a:schemeClr val="dk2"/>
            </a:solidFill>
            <a:prstDash val="solid"/>
            <a:round/>
            <a:headEnd len="med" w="med" type="none"/>
            <a:tailEnd len="med" w="med" type="none"/>
          </a:ln>
        </p:spPr>
      </p:cxnSp>
      <p:sp>
        <p:nvSpPr>
          <p:cNvPr id="389" name="Google Shape;389;p41"/>
          <p:cNvSpPr txBox="1"/>
          <p:nvPr/>
        </p:nvSpPr>
        <p:spPr>
          <a:xfrm>
            <a:off x="4023963" y="1538450"/>
            <a:ext cx="137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38761D"/>
                </a:solidFill>
                <a:latin typeface="Montserrat"/>
                <a:ea typeface="Montserrat"/>
                <a:cs typeface="Montserrat"/>
                <a:sym typeface="Montserrat"/>
              </a:rPr>
              <a:t>SNR &gt; SNR</a:t>
            </a:r>
            <a:r>
              <a:rPr b="1" lang="en" sz="600">
                <a:solidFill>
                  <a:srgbClr val="38761D"/>
                </a:solidFill>
                <a:latin typeface="Montserrat"/>
                <a:ea typeface="Montserrat"/>
                <a:cs typeface="Montserrat"/>
                <a:sym typeface="Montserrat"/>
              </a:rPr>
              <a:t>threshold </a:t>
            </a:r>
            <a:endParaRPr b="1" sz="1000">
              <a:solidFill>
                <a:srgbClr val="38761D"/>
              </a:solidFill>
              <a:latin typeface="Montserrat"/>
              <a:ea typeface="Montserrat"/>
              <a:cs typeface="Montserrat"/>
              <a:sym typeface="Montserrat"/>
            </a:endParaRPr>
          </a:p>
          <a:p>
            <a:pPr indent="0" lvl="0" marL="0" rtl="0" algn="l">
              <a:spcBef>
                <a:spcPts val="0"/>
              </a:spcBef>
              <a:spcAft>
                <a:spcPts val="0"/>
              </a:spcAft>
              <a:buNone/>
            </a:pPr>
            <a:r>
              <a:rPr b="1" lang="en" sz="1000">
                <a:solidFill>
                  <a:srgbClr val="38761D"/>
                </a:solidFill>
                <a:latin typeface="Montserrat"/>
                <a:ea typeface="Montserrat"/>
                <a:cs typeface="Montserrat"/>
                <a:sym typeface="Montserrat"/>
              </a:rPr>
              <a:t>Detected!</a:t>
            </a:r>
            <a:endParaRPr b="1" sz="1000">
              <a:solidFill>
                <a:srgbClr val="38761D"/>
              </a:solidFill>
              <a:latin typeface="Montserrat"/>
              <a:ea typeface="Montserrat"/>
              <a:cs typeface="Montserrat"/>
              <a:sym typeface="Montserrat"/>
            </a:endParaRPr>
          </a:p>
        </p:txBody>
      </p:sp>
      <p:sp>
        <p:nvSpPr>
          <p:cNvPr id="390" name="Google Shape;390;p41"/>
          <p:cNvSpPr txBox="1"/>
          <p:nvPr/>
        </p:nvSpPr>
        <p:spPr>
          <a:xfrm>
            <a:off x="834588" y="1375250"/>
            <a:ext cx="2206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If all the Binary Black Holes where the same, it would be easy…</a:t>
            </a:r>
            <a:endParaRPr>
              <a:latin typeface="Montserrat"/>
              <a:ea typeface="Montserrat"/>
              <a:cs typeface="Montserrat"/>
              <a:sym typeface="Montserrat"/>
            </a:endParaRPr>
          </a:p>
        </p:txBody>
      </p:sp>
      <p:sp>
        <p:nvSpPr>
          <p:cNvPr id="391" name="Google Shape;391;p41"/>
          <p:cNvSpPr txBox="1"/>
          <p:nvPr/>
        </p:nvSpPr>
        <p:spPr>
          <a:xfrm>
            <a:off x="6102628" y="1303300"/>
            <a:ext cx="2751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B</a:t>
            </a:r>
            <a:r>
              <a:rPr b="1" lang="en">
                <a:latin typeface="Montserrat"/>
                <a:ea typeface="Montserrat"/>
                <a:cs typeface="Montserrat"/>
                <a:sym typeface="Montserrat"/>
              </a:rPr>
              <a:t>inary black holes vary across the parameter space. </a:t>
            </a:r>
            <a:endParaRPr b="1">
              <a:latin typeface="Montserrat"/>
              <a:ea typeface="Montserrat"/>
              <a:cs typeface="Montserrat"/>
              <a:sym typeface="Montserrat"/>
            </a:endParaRPr>
          </a:p>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0"/>
              </a:spcBef>
              <a:spcAft>
                <a:spcPts val="0"/>
              </a:spcAft>
              <a:buNone/>
            </a:pPr>
            <a:r>
              <a:rPr b="1" lang="en">
                <a:latin typeface="Montserrat"/>
                <a:ea typeface="Montserrat"/>
                <a:cs typeface="Montserrat"/>
                <a:sym typeface="Montserrat"/>
              </a:rPr>
              <a:t>Therefore, it is necessary to compute the efficiency (η) at each distance. </a:t>
            </a:r>
            <a:endParaRPr b="1">
              <a:latin typeface="Montserrat"/>
              <a:ea typeface="Montserrat"/>
              <a:cs typeface="Montserrat"/>
              <a:sym typeface="Montserrat"/>
            </a:endParaRPr>
          </a:p>
        </p:txBody>
      </p:sp>
      <p:sp>
        <p:nvSpPr>
          <p:cNvPr id="392" name="Google Shape;392;p41"/>
          <p:cNvSpPr/>
          <p:nvPr/>
        </p:nvSpPr>
        <p:spPr>
          <a:xfrm>
            <a:off x="3537163" y="2639872"/>
            <a:ext cx="71700" cy="840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1"/>
          <p:cNvSpPr/>
          <p:nvPr/>
        </p:nvSpPr>
        <p:spPr>
          <a:xfrm>
            <a:off x="3813440" y="2639877"/>
            <a:ext cx="71700" cy="840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4" name="Google Shape;394;p41"/>
          <p:cNvCxnSpPr>
            <a:stCxn id="392" idx="0"/>
            <a:endCxn id="393" idx="0"/>
          </p:cNvCxnSpPr>
          <p:nvPr/>
        </p:nvCxnSpPr>
        <p:spPr>
          <a:xfrm flipH="1" rot="-5400000">
            <a:off x="3710863" y="2502022"/>
            <a:ext cx="600" cy="276300"/>
          </a:xfrm>
          <a:prstGeom prst="curvedConnector3">
            <a:avLst>
              <a:gd fmla="val -11261986" name="adj1"/>
            </a:avLst>
          </a:prstGeom>
          <a:noFill/>
          <a:ln cap="flat" cmpd="sng" w="9525">
            <a:solidFill>
              <a:schemeClr val="dk2"/>
            </a:solidFill>
            <a:prstDash val="solid"/>
            <a:round/>
            <a:headEnd len="med" w="med" type="none"/>
            <a:tailEnd len="med" w="med" type="none"/>
          </a:ln>
        </p:spPr>
      </p:cxnSp>
      <p:cxnSp>
        <p:nvCxnSpPr>
          <p:cNvPr id="395" name="Google Shape;395;p41"/>
          <p:cNvCxnSpPr>
            <a:stCxn id="392" idx="4"/>
            <a:endCxn id="393" idx="4"/>
          </p:cNvCxnSpPr>
          <p:nvPr/>
        </p:nvCxnSpPr>
        <p:spPr>
          <a:xfrm flipH="1" rot="-5400000">
            <a:off x="3710863" y="2586022"/>
            <a:ext cx="600" cy="276300"/>
          </a:xfrm>
          <a:prstGeom prst="curvedConnector3">
            <a:avLst>
              <a:gd fmla="val 13300514" name="adj1"/>
            </a:avLst>
          </a:prstGeom>
          <a:noFill/>
          <a:ln cap="flat" cmpd="sng" w="9525">
            <a:solidFill>
              <a:schemeClr val="dk2"/>
            </a:solidFill>
            <a:prstDash val="solid"/>
            <a:round/>
            <a:headEnd len="med" w="med" type="none"/>
            <a:tailEnd len="med" w="med" type="none"/>
          </a:ln>
        </p:spPr>
      </p:cxnSp>
      <p:sp>
        <p:nvSpPr>
          <p:cNvPr id="396" name="Google Shape;396;p41"/>
          <p:cNvSpPr txBox="1"/>
          <p:nvPr/>
        </p:nvSpPr>
        <p:spPr>
          <a:xfrm>
            <a:off x="2667238" y="2147875"/>
            <a:ext cx="1445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Montserrat"/>
                <a:ea typeface="Montserrat"/>
                <a:cs typeface="Montserrat"/>
                <a:sym typeface="Montserrat"/>
              </a:rPr>
              <a:t>SNR &lt; SNR</a:t>
            </a:r>
            <a:r>
              <a:rPr b="1" lang="en" sz="600">
                <a:latin typeface="Montserrat"/>
                <a:ea typeface="Montserrat"/>
                <a:cs typeface="Montserrat"/>
                <a:sym typeface="Montserrat"/>
              </a:rPr>
              <a:t>threshold </a:t>
            </a:r>
            <a:r>
              <a:rPr b="1" lang="en" sz="1000">
                <a:latin typeface="Montserrat"/>
                <a:ea typeface="Montserrat"/>
                <a:cs typeface="Montserrat"/>
                <a:sym typeface="Montserrat"/>
              </a:rPr>
              <a:t>Can’t be detected!</a:t>
            </a:r>
            <a:endParaRPr b="1" sz="1000">
              <a:latin typeface="Montserrat"/>
              <a:ea typeface="Montserrat"/>
              <a:cs typeface="Montserrat"/>
              <a:sym typeface="Montserrat"/>
            </a:endParaRPr>
          </a:p>
        </p:txBody>
      </p:sp>
      <p:cxnSp>
        <p:nvCxnSpPr>
          <p:cNvPr id="397" name="Google Shape;397;p41"/>
          <p:cNvCxnSpPr>
            <a:endCxn id="381" idx="1"/>
          </p:cNvCxnSpPr>
          <p:nvPr/>
        </p:nvCxnSpPr>
        <p:spPr>
          <a:xfrm>
            <a:off x="4077738" y="2083256"/>
            <a:ext cx="520500" cy="658500"/>
          </a:xfrm>
          <a:prstGeom prst="straightConnector1">
            <a:avLst/>
          </a:prstGeom>
          <a:noFill/>
          <a:ln cap="flat" cmpd="sng" w="9525">
            <a:solidFill>
              <a:schemeClr val="dk2"/>
            </a:solidFill>
            <a:prstDash val="solid"/>
            <a:round/>
            <a:headEnd len="med" w="med" type="none"/>
            <a:tailEnd len="med" w="med" type="none"/>
          </a:ln>
        </p:spPr>
      </p:cxnSp>
      <p:cxnSp>
        <p:nvCxnSpPr>
          <p:cNvPr id="398" name="Google Shape;398;p41"/>
          <p:cNvCxnSpPr>
            <a:endCxn id="381" idx="1"/>
          </p:cNvCxnSpPr>
          <p:nvPr/>
        </p:nvCxnSpPr>
        <p:spPr>
          <a:xfrm>
            <a:off x="3730638" y="2706056"/>
            <a:ext cx="867600" cy="35700"/>
          </a:xfrm>
          <a:prstGeom prst="straightConnector1">
            <a:avLst/>
          </a:prstGeom>
          <a:noFill/>
          <a:ln cap="flat" cmpd="sng" w="9525">
            <a:solidFill>
              <a:schemeClr val="dk2"/>
            </a:solidFill>
            <a:prstDash val="solid"/>
            <a:round/>
            <a:headEnd len="med" w="med" type="none"/>
            <a:tailEnd len="med" w="med" type="none"/>
          </a:ln>
        </p:spPr>
      </p:cxnSp>
      <p:sp>
        <p:nvSpPr>
          <p:cNvPr id="399" name="Google Shape;399;p41"/>
          <p:cNvSpPr txBox="1"/>
          <p:nvPr/>
        </p:nvSpPr>
        <p:spPr>
          <a:xfrm>
            <a:off x="4264638" y="2083238"/>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d1</a:t>
            </a:r>
            <a:endParaRPr sz="1000">
              <a:latin typeface="Montserrat"/>
              <a:ea typeface="Montserrat"/>
              <a:cs typeface="Montserrat"/>
              <a:sym typeface="Montserrat"/>
            </a:endParaRPr>
          </a:p>
        </p:txBody>
      </p:sp>
      <p:sp>
        <p:nvSpPr>
          <p:cNvPr id="400" name="Google Shape;400;p41"/>
          <p:cNvSpPr txBox="1"/>
          <p:nvPr/>
        </p:nvSpPr>
        <p:spPr>
          <a:xfrm>
            <a:off x="3957538" y="2474138"/>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d1</a:t>
            </a:r>
            <a:endParaRPr sz="1000">
              <a:latin typeface="Montserrat"/>
              <a:ea typeface="Montserrat"/>
              <a:cs typeface="Montserrat"/>
              <a:sym typeface="Montserrat"/>
            </a:endParaRPr>
          </a:p>
        </p:txBody>
      </p:sp>
      <p:sp>
        <p:nvSpPr>
          <p:cNvPr id="401" name="Google Shape;401;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2"/>
          <p:cNvSpPr txBox="1"/>
          <p:nvPr>
            <p:ph type="title"/>
          </p:nvPr>
        </p:nvSpPr>
        <p:spPr>
          <a:xfrm>
            <a:off x="713225" y="445025"/>
            <a:ext cx="629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far can the GW detectors hear?</a:t>
            </a:r>
            <a:endParaRPr/>
          </a:p>
        </p:txBody>
      </p:sp>
      <p:sp>
        <p:nvSpPr>
          <p:cNvPr id="407" name="Google Shape;407;p42"/>
          <p:cNvSpPr/>
          <p:nvPr/>
        </p:nvSpPr>
        <p:spPr>
          <a:xfrm>
            <a:off x="3356838" y="1567050"/>
            <a:ext cx="2482800" cy="2349300"/>
          </a:xfrm>
          <a:prstGeom prst="ellipse">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a:off x="4474858" y="2618725"/>
            <a:ext cx="246600" cy="2460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p:nvPr/>
        </p:nvSpPr>
        <p:spPr>
          <a:xfrm>
            <a:off x="3356838" y="2330606"/>
            <a:ext cx="2482800" cy="822300"/>
          </a:xfrm>
          <a:prstGeom prst="arc">
            <a:avLst>
              <a:gd fmla="val 152811" name="adj1"/>
              <a:gd fmla="val 33029" name="adj2"/>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0" name="Google Shape;410;p42"/>
          <p:cNvCxnSpPr/>
          <p:nvPr/>
        </p:nvCxnSpPr>
        <p:spPr>
          <a:xfrm>
            <a:off x="4598702" y="2736143"/>
            <a:ext cx="1240800" cy="11100"/>
          </a:xfrm>
          <a:prstGeom prst="straightConnector1">
            <a:avLst/>
          </a:prstGeom>
          <a:noFill/>
          <a:ln cap="flat" cmpd="sng" w="9525">
            <a:solidFill>
              <a:schemeClr val="dk2"/>
            </a:solidFill>
            <a:prstDash val="dash"/>
            <a:round/>
            <a:headEnd len="med" w="med" type="none"/>
            <a:tailEnd len="med" w="med" type="none"/>
          </a:ln>
        </p:spPr>
      </p:cxnSp>
      <p:cxnSp>
        <p:nvCxnSpPr>
          <p:cNvPr id="411" name="Google Shape;411;p42"/>
          <p:cNvCxnSpPr>
            <a:stCxn id="409" idx="1"/>
            <a:endCxn id="407" idx="0"/>
          </p:cNvCxnSpPr>
          <p:nvPr/>
        </p:nvCxnSpPr>
        <p:spPr>
          <a:xfrm rot="10800000">
            <a:off x="4598238" y="1566956"/>
            <a:ext cx="0" cy="1174800"/>
          </a:xfrm>
          <a:prstGeom prst="straightConnector1">
            <a:avLst/>
          </a:prstGeom>
          <a:noFill/>
          <a:ln cap="flat" cmpd="sng" w="9525">
            <a:solidFill>
              <a:schemeClr val="dk2"/>
            </a:solidFill>
            <a:prstDash val="dash"/>
            <a:round/>
            <a:headEnd len="med" w="med" type="none"/>
            <a:tailEnd len="med" w="med" type="none"/>
          </a:ln>
        </p:spPr>
      </p:cxnSp>
      <p:cxnSp>
        <p:nvCxnSpPr>
          <p:cNvPr id="412" name="Google Shape;412;p42"/>
          <p:cNvCxnSpPr>
            <a:stCxn id="407" idx="3"/>
            <a:endCxn id="409" idx="1"/>
          </p:cNvCxnSpPr>
          <p:nvPr/>
        </p:nvCxnSpPr>
        <p:spPr>
          <a:xfrm flipH="1" rot="10800000">
            <a:off x="3720435" y="2741903"/>
            <a:ext cx="877800" cy="830400"/>
          </a:xfrm>
          <a:prstGeom prst="straightConnector1">
            <a:avLst/>
          </a:prstGeom>
          <a:noFill/>
          <a:ln cap="flat" cmpd="sng" w="9525">
            <a:solidFill>
              <a:schemeClr val="dk2"/>
            </a:solidFill>
            <a:prstDash val="dash"/>
            <a:round/>
            <a:headEnd len="med" w="med" type="none"/>
            <a:tailEnd len="med" w="med" type="none"/>
          </a:ln>
        </p:spPr>
      </p:cxnSp>
      <p:sp>
        <p:nvSpPr>
          <p:cNvPr id="413" name="Google Shape;413;p42"/>
          <p:cNvSpPr/>
          <p:nvPr/>
        </p:nvSpPr>
        <p:spPr>
          <a:xfrm>
            <a:off x="3881863"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2"/>
          <p:cNvSpPr/>
          <p:nvPr/>
        </p:nvSpPr>
        <p:spPr>
          <a:xfrm>
            <a:off x="4158129" y="2035063"/>
            <a:ext cx="106500" cy="1128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5" name="Google Shape;415;p42"/>
          <p:cNvCxnSpPr>
            <a:stCxn id="413" idx="4"/>
            <a:endCxn id="414" idx="4"/>
          </p:cNvCxnSpPr>
          <p:nvPr/>
        </p:nvCxnSpPr>
        <p:spPr>
          <a:xfrm flipH="1" rot="-5400000">
            <a:off x="4072963" y="2010013"/>
            <a:ext cx="600" cy="276300"/>
          </a:xfrm>
          <a:prstGeom prst="curvedConnector3">
            <a:avLst>
              <a:gd fmla="val 9001995" name="adj1"/>
            </a:avLst>
          </a:prstGeom>
          <a:noFill/>
          <a:ln cap="flat" cmpd="sng" w="9525">
            <a:solidFill>
              <a:schemeClr val="dk2"/>
            </a:solidFill>
            <a:prstDash val="solid"/>
            <a:round/>
            <a:headEnd len="med" w="med" type="none"/>
            <a:tailEnd len="med" w="med" type="none"/>
          </a:ln>
        </p:spPr>
      </p:cxnSp>
      <p:cxnSp>
        <p:nvCxnSpPr>
          <p:cNvPr id="416" name="Google Shape;416;p42"/>
          <p:cNvCxnSpPr>
            <a:stCxn id="413" idx="0"/>
            <a:endCxn id="414" idx="0"/>
          </p:cNvCxnSpPr>
          <p:nvPr/>
        </p:nvCxnSpPr>
        <p:spPr>
          <a:xfrm flipH="1" rot="-5400000">
            <a:off x="4072963" y="1897213"/>
            <a:ext cx="600" cy="276300"/>
          </a:xfrm>
          <a:prstGeom prst="curvedConnector3">
            <a:avLst>
              <a:gd fmla="val -12243838" name="adj1"/>
            </a:avLst>
          </a:prstGeom>
          <a:noFill/>
          <a:ln cap="flat" cmpd="sng" w="9525">
            <a:solidFill>
              <a:schemeClr val="dk2"/>
            </a:solidFill>
            <a:prstDash val="solid"/>
            <a:round/>
            <a:headEnd len="med" w="med" type="none"/>
            <a:tailEnd len="med" w="med" type="none"/>
          </a:ln>
        </p:spPr>
      </p:cxnSp>
      <p:sp>
        <p:nvSpPr>
          <p:cNvPr id="417" name="Google Shape;417;p42"/>
          <p:cNvSpPr txBox="1"/>
          <p:nvPr/>
        </p:nvSpPr>
        <p:spPr>
          <a:xfrm>
            <a:off x="4023963" y="1538450"/>
            <a:ext cx="1373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38761D"/>
                </a:solidFill>
                <a:latin typeface="Montserrat"/>
                <a:ea typeface="Montserrat"/>
                <a:cs typeface="Montserrat"/>
                <a:sym typeface="Montserrat"/>
              </a:rPr>
              <a:t>SNR &gt; SNR</a:t>
            </a:r>
            <a:r>
              <a:rPr b="1" lang="en" sz="600">
                <a:solidFill>
                  <a:srgbClr val="38761D"/>
                </a:solidFill>
                <a:latin typeface="Montserrat"/>
                <a:ea typeface="Montserrat"/>
                <a:cs typeface="Montserrat"/>
                <a:sym typeface="Montserrat"/>
              </a:rPr>
              <a:t>threshold </a:t>
            </a:r>
            <a:endParaRPr b="1" sz="1000">
              <a:solidFill>
                <a:srgbClr val="38761D"/>
              </a:solidFill>
              <a:latin typeface="Montserrat"/>
              <a:ea typeface="Montserrat"/>
              <a:cs typeface="Montserrat"/>
              <a:sym typeface="Montserrat"/>
            </a:endParaRPr>
          </a:p>
          <a:p>
            <a:pPr indent="0" lvl="0" marL="0" rtl="0" algn="l">
              <a:spcBef>
                <a:spcPts val="0"/>
              </a:spcBef>
              <a:spcAft>
                <a:spcPts val="0"/>
              </a:spcAft>
              <a:buNone/>
            </a:pPr>
            <a:r>
              <a:rPr b="1" lang="en" sz="1000">
                <a:solidFill>
                  <a:srgbClr val="38761D"/>
                </a:solidFill>
                <a:latin typeface="Montserrat"/>
                <a:ea typeface="Montserrat"/>
                <a:cs typeface="Montserrat"/>
                <a:sym typeface="Montserrat"/>
              </a:rPr>
              <a:t>Detected!</a:t>
            </a:r>
            <a:endParaRPr b="1" sz="1000">
              <a:solidFill>
                <a:srgbClr val="38761D"/>
              </a:solidFill>
              <a:latin typeface="Montserrat"/>
              <a:ea typeface="Montserrat"/>
              <a:cs typeface="Montserrat"/>
              <a:sym typeface="Montserrat"/>
            </a:endParaRPr>
          </a:p>
        </p:txBody>
      </p:sp>
      <p:sp>
        <p:nvSpPr>
          <p:cNvPr id="418" name="Google Shape;418;p42"/>
          <p:cNvSpPr txBox="1"/>
          <p:nvPr/>
        </p:nvSpPr>
        <p:spPr>
          <a:xfrm>
            <a:off x="834588" y="1375250"/>
            <a:ext cx="2206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If all the Binary Black Holes where the same, it would be easy…</a:t>
            </a:r>
            <a:endParaRPr>
              <a:latin typeface="Montserrat"/>
              <a:ea typeface="Montserrat"/>
              <a:cs typeface="Montserrat"/>
              <a:sym typeface="Montserrat"/>
            </a:endParaRPr>
          </a:p>
        </p:txBody>
      </p:sp>
      <p:sp>
        <p:nvSpPr>
          <p:cNvPr id="419" name="Google Shape;419;p42"/>
          <p:cNvSpPr txBox="1"/>
          <p:nvPr/>
        </p:nvSpPr>
        <p:spPr>
          <a:xfrm>
            <a:off x="6102626" y="1303300"/>
            <a:ext cx="245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B</a:t>
            </a:r>
            <a:r>
              <a:rPr lang="en">
                <a:latin typeface="Montserrat"/>
                <a:ea typeface="Montserrat"/>
                <a:cs typeface="Montserrat"/>
                <a:sym typeface="Montserrat"/>
              </a:rPr>
              <a:t>inary black holes vary across the parameter space.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Therefore, it is necessary to compute the efficiency (η) at each distance. </a:t>
            </a:r>
            <a:endParaRPr>
              <a:latin typeface="Montserrat"/>
              <a:ea typeface="Montserrat"/>
              <a:cs typeface="Montserrat"/>
              <a:sym typeface="Montserrat"/>
            </a:endParaRPr>
          </a:p>
        </p:txBody>
      </p:sp>
      <p:sp>
        <p:nvSpPr>
          <p:cNvPr id="420" name="Google Shape;420;p42"/>
          <p:cNvSpPr/>
          <p:nvPr/>
        </p:nvSpPr>
        <p:spPr>
          <a:xfrm>
            <a:off x="3537163" y="2639872"/>
            <a:ext cx="71700" cy="840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2"/>
          <p:cNvSpPr/>
          <p:nvPr/>
        </p:nvSpPr>
        <p:spPr>
          <a:xfrm>
            <a:off x="3813440" y="2639877"/>
            <a:ext cx="71700" cy="84000"/>
          </a:xfrm>
          <a:prstGeom prst="ellipse">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2" name="Google Shape;422;p42"/>
          <p:cNvCxnSpPr>
            <a:stCxn id="420" idx="0"/>
            <a:endCxn id="421" idx="0"/>
          </p:cNvCxnSpPr>
          <p:nvPr/>
        </p:nvCxnSpPr>
        <p:spPr>
          <a:xfrm flipH="1" rot="-5400000">
            <a:off x="3710863" y="2502022"/>
            <a:ext cx="600" cy="276300"/>
          </a:xfrm>
          <a:prstGeom prst="curvedConnector3">
            <a:avLst>
              <a:gd fmla="val -11261986" name="adj1"/>
            </a:avLst>
          </a:prstGeom>
          <a:noFill/>
          <a:ln cap="flat" cmpd="sng" w="9525">
            <a:solidFill>
              <a:schemeClr val="dk2"/>
            </a:solidFill>
            <a:prstDash val="solid"/>
            <a:round/>
            <a:headEnd len="med" w="med" type="none"/>
            <a:tailEnd len="med" w="med" type="none"/>
          </a:ln>
        </p:spPr>
      </p:cxnSp>
      <p:cxnSp>
        <p:nvCxnSpPr>
          <p:cNvPr id="423" name="Google Shape;423;p42"/>
          <p:cNvCxnSpPr>
            <a:stCxn id="420" idx="4"/>
            <a:endCxn id="421" idx="4"/>
          </p:cNvCxnSpPr>
          <p:nvPr/>
        </p:nvCxnSpPr>
        <p:spPr>
          <a:xfrm flipH="1" rot="-5400000">
            <a:off x="3710863" y="2586022"/>
            <a:ext cx="600" cy="276300"/>
          </a:xfrm>
          <a:prstGeom prst="curvedConnector3">
            <a:avLst>
              <a:gd fmla="val 13300514" name="adj1"/>
            </a:avLst>
          </a:prstGeom>
          <a:noFill/>
          <a:ln cap="flat" cmpd="sng" w="9525">
            <a:solidFill>
              <a:schemeClr val="dk2"/>
            </a:solidFill>
            <a:prstDash val="solid"/>
            <a:round/>
            <a:headEnd len="med" w="med" type="none"/>
            <a:tailEnd len="med" w="med" type="none"/>
          </a:ln>
        </p:spPr>
      </p:cxnSp>
      <p:sp>
        <p:nvSpPr>
          <p:cNvPr id="424" name="Google Shape;424;p42"/>
          <p:cNvSpPr txBox="1"/>
          <p:nvPr/>
        </p:nvSpPr>
        <p:spPr>
          <a:xfrm>
            <a:off x="2667238" y="2147875"/>
            <a:ext cx="1445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Montserrat"/>
                <a:ea typeface="Montserrat"/>
                <a:cs typeface="Montserrat"/>
                <a:sym typeface="Montserrat"/>
              </a:rPr>
              <a:t>SNR &lt; SNR</a:t>
            </a:r>
            <a:r>
              <a:rPr b="1" lang="en" sz="600">
                <a:latin typeface="Montserrat"/>
                <a:ea typeface="Montserrat"/>
                <a:cs typeface="Montserrat"/>
                <a:sym typeface="Montserrat"/>
              </a:rPr>
              <a:t>threshold </a:t>
            </a:r>
            <a:r>
              <a:rPr b="1" lang="en" sz="1000">
                <a:latin typeface="Montserrat"/>
                <a:ea typeface="Montserrat"/>
                <a:cs typeface="Montserrat"/>
                <a:sym typeface="Montserrat"/>
              </a:rPr>
              <a:t>Can’t be detected!</a:t>
            </a:r>
            <a:endParaRPr b="1" sz="1000">
              <a:latin typeface="Montserrat"/>
              <a:ea typeface="Montserrat"/>
              <a:cs typeface="Montserrat"/>
              <a:sym typeface="Montserrat"/>
            </a:endParaRPr>
          </a:p>
        </p:txBody>
      </p:sp>
      <p:cxnSp>
        <p:nvCxnSpPr>
          <p:cNvPr id="425" name="Google Shape;425;p42"/>
          <p:cNvCxnSpPr>
            <a:endCxn id="409" idx="1"/>
          </p:cNvCxnSpPr>
          <p:nvPr/>
        </p:nvCxnSpPr>
        <p:spPr>
          <a:xfrm>
            <a:off x="4077738" y="2083256"/>
            <a:ext cx="520500" cy="658500"/>
          </a:xfrm>
          <a:prstGeom prst="straightConnector1">
            <a:avLst/>
          </a:prstGeom>
          <a:noFill/>
          <a:ln cap="flat" cmpd="sng" w="9525">
            <a:solidFill>
              <a:schemeClr val="dk2"/>
            </a:solidFill>
            <a:prstDash val="solid"/>
            <a:round/>
            <a:headEnd len="med" w="med" type="none"/>
            <a:tailEnd len="med" w="med" type="none"/>
          </a:ln>
        </p:spPr>
      </p:cxnSp>
      <p:cxnSp>
        <p:nvCxnSpPr>
          <p:cNvPr id="426" name="Google Shape;426;p42"/>
          <p:cNvCxnSpPr>
            <a:endCxn id="409" idx="1"/>
          </p:cNvCxnSpPr>
          <p:nvPr/>
        </p:nvCxnSpPr>
        <p:spPr>
          <a:xfrm>
            <a:off x="3730638" y="2706056"/>
            <a:ext cx="867600" cy="35700"/>
          </a:xfrm>
          <a:prstGeom prst="straightConnector1">
            <a:avLst/>
          </a:prstGeom>
          <a:noFill/>
          <a:ln cap="flat" cmpd="sng" w="9525">
            <a:solidFill>
              <a:schemeClr val="dk2"/>
            </a:solidFill>
            <a:prstDash val="solid"/>
            <a:round/>
            <a:headEnd len="med" w="med" type="none"/>
            <a:tailEnd len="med" w="med" type="none"/>
          </a:ln>
        </p:spPr>
      </p:cxnSp>
      <p:sp>
        <p:nvSpPr>
          <p:cNvPr id="427" name="Google Shape;427;p42"/>
          <p:cNvSpPr txBox="1"/>
          <p:nvPr/>
        </p:nvSpPr>
        <p:spPr>
          <a:xfrm>
            <a:off x="4264638" y="2083238"/>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d1</a:t>
            </a:r>
            <a:endParaRPr sz="1000">
              <a:latin typeface="Montserrat"/>
              <a:ea typeface="Montserrat"/>
              <a:cs typeface="Montserrat"/>
              <a:sym typeface="Montserrat"/>
            </a:endParaRPr>
          </a:p>
        </p:txBody>
      </p:sp>
      <p:sp>
        <p:nvSpPr>
          <p:cNvPr id="428" name="Google Shape;428;p42"/>
          <p:cNvSpPr txBox="1"/>
          <p:nvPr/>
        </p:nvSpPr>
        <p:spPr>
          <a:xfrm>
            <a:off x="3957538" y="2474138"/>
            <a:ext cx="44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ontserrat"/>
                <a:ea typeface="Montserrat"/>
                <a:cs typeface="Montserrat"/>
                <a:sym typeface="Montserrat"/>
              </a:rPr>
              <a:t>d1</a:t>
            </a:r>
            <a:endParaRPr sz="1000">
              <a:latin typeface="Montserrat"/>
              <a:ea typeface="Montserrat"/>
              <a:cs typeface="Montserrat"/>
              <a:sym typeface="Montserrat"/>
            </a:endParaRPr>
          </a:p>
        </p:txBody>
      </p:sp>
      <p:sp>
        <p:nvSpPr>
          <p:cNvPr id="429" name="Google Shape;429;p42"/>
          <p:cNvSpPr txBox="1"/>
          <p:nvPr/>
        </p:nvSpPr>
        <p:spPr>
          <a:xfrm>
            <a:off x="834588" y="3069500"/>
            <a:ext cx="2259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Also, the Universe is expanding. Therefore, it is necessary to take the cosmological effects into account. </a:t>
            </a:r>
            <a:endParaRPr b="1">
              <a:latin typeface="Montserrat"/>
              <a:ea typeface="Montserrat"/>
              <a:cs typeface="Montserrat"/>
              <a:sym typeface="Montserrat"/>
            </a:endParaRPr>
          </a:p>
        </p:txBody>
      </p:sp>
      <p:sp>
        <p:nvSpPr>
          <p:cNvPr id="430" name="Google Shape;430;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inimalist Business Slides by Slidesgo">
  <a:themeElements>
    <a:clrScheme name="Simple Light">
      <a:dk1>
        <a:srgbClr val="000000"/>
      </a:dk1>
      <a:lt1>
        <a:srgbClr val="E9E0F0"/>
      </a:lt1>
      <a:dk2>
        <a:srgbClr val="000000"/>
      </a:dk2>
      <a:lt2>
        <a:srgbClr val="E9E0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