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09_6EBAB31D.xml" ContentType="application/vnd.ms-powerpoint.comments+xml"/>
  <Override PartName="/ppt/comments/modernComment_117_A9076064.xml" ContentType="application/vnd.ms-powerpoint.comments+xml"/>
  <Override PartName="/ppt/comments/modernComment_113_71CF53AA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48"/>
  </p:notesMasterIdLst>
  <p:handoutMasterIdLst>
    <p:handoutMasterId r:id="rId49"/>
  </p:handoutMasterIdLst>
  <p:sldIdLst>
    <p:sldId id="256" r:id="rId5"/>
    <p:sldId id="315" r:id="rId6"/>
    <p:sldId id="265" r:id="rId7"/>
    <p:sldId id="267" r:id="rId8"/>
    <p:sldId id="271" r:id="rId9"/>
    <p:sldId id="270" r:id="rId10"/>
    <p:sldId id="316" r:id="rId11"/>
    <p:sldId id="278" r:id="rId12"/>
    <p:sldId id="280" r:id="rId13"/>
    <p:sldId id="279" r:id="rId14"/>
    <p:sldId id="281" r:id="rId15"/>
    <p:sldId id="317" r:id="rId16"/>
    <p:sldId id="318" r:id="rId17"/>
    <p:sldId id="284" r:id="rId18"/>
    <p:sldId id="285" r:id="rId19"/>
    <p:sldId id="286" r:id="rId20"/>
    <p:sldId id="277" r:id="rId21"/>
    <p:sldId id="287" r:id="rId22"/>
    <p:sldId id="288" r:id="rId23"/>
    <p:sldId id="296" r:id="rId24"/>
    <p:sldId id="299" r:id="rId25"/>
    <p:sldId id="297" r:id="rId26"/>
    <p:sldId id="300" r:id="rId27"/>
    <p:sldId id="292" r:id="rId28"/>
    <p:sldId id="294" r:id="rId29"/>
    <p:sldId id="303" r:id="rId30"/>
    <p:sldId id="304" r:id="rId31"/>
    <p:sldId id="305" r:id="rId32"/>
    <p:sldId id="309" r:id="rId33"/>
    <p:sldId id="310" r:id="rId34"/>
    <p:sldId id="311" r:id="rId35"/>
    <p:sldId id="312" r:id="rId36"/>
    <p:sldId id="319" r:id="rId37"/>
    <p:sldId id="308" r:id="rId38"/>
    <p:sldId id="306" r:id="rId39"/>
    <p:sldId id="320" r:id="rId40"/>
    <p:sldId id="322" r:id="rId41"/>
    <p:sldId id="314" r:id="rId42"/>
    <p:sldId id="313" r:id="rId43"/>
    <p:sldId id="275" r:id="rId44"/>
    <p:sldId id="274" r:id="rId45"/>
    <p:sldId id="321" r:id="rId46"/>
    <p:sldId id="298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494233-071F-052F-100A-C5BB905E7EA1}" name="kli7@caltech.edu" initials="kl" userId="S::urn:spo:guest#kli7@caltech.edu::" providerId="AD"/>
  <p188:author id="{0142B73F-633B-D3BF-8A52-80C6E7D8A61D}" name="Hang Yan CHONG" initials="HYC" userId="Hang Yan CHONG" providerId="None"/>
  <p188:author id="{B8FEAB62-E9BA-BB06-A2F3-6CBC2991E597}" name="Chong Aidan" initials="CA" userId="72465794e52815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EE668C-D199-4340-B3C2-E8D7534CB0F8}" v="112" dt="2022-07-26T21:58:11.102"/>
    <p1510:client id="{DB648BAA-1E4D-0FE4-70E0-9D8FDA761F79}" v="329" dt="2022-07-26T17:54:55.412"/>
    <p1510:client id="{F5693463-EDCD-F1AC-6520-A783209BED4D}" v="146" dt="2022-07-26T03:19:32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9" d="100"/>
          <a:sy n="99" d="100"/>
        </p:scale>
        <p:origin x="93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comments/modernComment_109_6EBAB31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992D2FA-B552-4C61-B3F8-3A1E2FEF3149}" authorId="{B8FEAB62-E9BA-BB06-A2F3-6CBC2991E597}" created="2022-08-19T06:52:36.49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57729309" sldId="265"/>
      <ac:spMk id="9" creationId="{93C68F3A-37AA-5B9B-0463-0CCD6F991A32}"/>
      <ac:txMk cp="0" len="54">
        <ac:context len="55" hash="3560904874"/>
      </ac:txMk>
    </ac:txMkLst>
    <p188:pos x="3706097" y="222008"/>
    <p188:txBody>
      <a:bodyPr/>
      <a:lstStyle/>
      <a:p>
        <a:r>
          <a:rPr lang="en-HK"/>
          <a:t>ESA/Hubble &amp; NASA, T. Treu; Acknowledgment: J. Schmidt</a:t>
        </a:r>
      </a:p>
    </p188:txBody>
  </p188:cm>
</p188:cmLst>
</file>

<file path=ppt/comments/modernComment_113_71CF53A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547492C-1734-4279-90E7-39D91C1B1707}" authorId="{B8FEAB62-E9BA-BB06-A2F3-6CBC2991E597}" created="2022-08-14T23:10:48.075">
    <pc:sldMkLst xmlns:pc="http://schemas.microsoft.com/office/powerpoint/2013/main/command">
      <pc:docMk/>
      <pc:sldMk cId="4199764183" sldId="275"/>
    </pc:sldMkLst>
    <p188:txBody>
      <a:bodyPr/>
      <a:lstStyle/>
      <a:p>
        <a:r>
          <a:rPr lang="en-HK"/>
          <a:t>LIGO Scientific and VIRGO Collaborations•R. Abbott(LIGO Lab., Caltech) et al. (May 13, 2021)
Published in: Astrophys.J. 923 (2021) 1, 14 • e-Print: 2105.06384 [gr-qc]
https://doi.org/10.48550/arXiv.2105.06384</a:t>
        </a:r>
      </a:p>
    </p188:txBody>
  </p188:cm>
</p188:cmLst>
</file>

<file path=ppt/comments/modernComment_117_A907606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7333C71-2FE3-4328-B8C5-0346BF6F7C3D}" authorId="{B8FEAB62-E9BA-BB06-A2F3-6CBC2991E597}" created="2022-08-14T23:12:05.807">
    <pc:sldMkLst xmlns:pc="http://schemas.microsoft.com/office/powerpoint/2013/main/command">
      <pc:docMk/>
      <pc:sldMk cId="2835832932" sldId="279"/>
    </pc:sldMkLst>
    <p188:txBody>
      <a:bodyPr/>
      <a:lstStyle/>
      <a:p>
        <a:r>
          <a:rPr lang="en-HK"/>
          <a:t>Figure from
Li AK, Lo RK, Sachdev S, Chan CL, Lin ET, Li TG, Weinstein AJ. Finding diamonds in the rough: Targeted Sub-threshold Search for Strongly-lensed Gravitational-wave Events. arXiv preprint arXiv:1904.06020. 2019 Apr 12.
https://doi.org/10.48550/arXiv.1904.06020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E72B14-B80C-26F0-75BB-CF38DD2002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F2BB66-4348-EC9D-EAB6-F7C6430900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C7E8E-D345-41BA-88D5-DE2C766ADC4C}" type="datetimeFigureOut">
              <a:rPr lang="en-HK" smtClean="0"/>
              <a:t>19/8/2022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5411C-68AD-5911-05FB-6F06CBBADA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379B6-B478-E52D-8A90-5898396AA4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F9F12-74E0-4126-9644-87743FD86BAC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8886218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F08F3-EF16-4080-9D60-5C9176F9225B}" type="datetimeFigureOut">
              <a:rPr lang="en-HK" smtClean="0"/>
              <a:t>19/8/2022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0BF40-7702-425A-8239-BB400B02808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955236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0B96-BE8B-4187-946E-853EFF3175B5}" type="datetime1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6356350"/>
            <a:ext cx="2057400" cy="365125"/>
          </a:xfr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F6206-FAEF-4DF9-A44C-25009FC1E56D}" type="datetime1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69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21CE-8579-4C8B-90CB-521BBDDB6029}" type="datetime1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38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0385-A49A-499E-9C0E-1E1B61978BD9}" type="datetime1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8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88203-1615-2946-BA91-B4BA37E0F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29271-179F-B1E5-7B3D-928DE95C7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23D0-5DEA-4103-A8FB-AF3E10F5E07F}" type="datetime1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CD9C1-9293-08F8-7F20-6241216E2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24FE5-B569-E297-D0B8-9807F27B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05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0A8A-7C9B-4565-B2AA-107809DABB46}" type="datetime1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45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76C7A-E42E-4ED4-A823-3499B38EC176}" type="datetime1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9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A3AB-6395-4795-BA8C-9C3BF3AD7BAF}" type="datetime1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95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046A-10F1-459A-B748-32C85408427E}" type="datetime1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067A1-B424-4AFE-B5D5-E661A3B8AAC4}" type="datetime1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5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96DCF-4926-4B8D-9BFD-4AFBDE0B8A9A}" type="datetime1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69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7661-DAED-44E4-913D-5B36EB347824}" type="datetime1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1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A23D0-5DEA-4103-A8FB-AF3E10F5E07F}" type="datetime1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69394" y="636044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8/10/relationships/comments" Target="../comments/modernComment_117_A90760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9.jpg"/><Relationship Id="rId7" Type="http://schemas.openxmlformats.org/officeDocument/2006/relationships/image" Target="../media/image42.png"/><Relationship Id="rId12" Type="http://schemas.openxmlformats.org/officeDocument/2006/relationships/image" Target="../media/image55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53.png"/><Relationship Id="rId4" Type="http://schemas.openxmlformats.org/officeDocument/2006/relationships/image" Target="../media/image50.jp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microsoft.com/office/2018/10/relationships/comments" Target="../comments/modernComment_109_6EBAB31D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3_71CF53AA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3918"/>
            <a:ext cx="7772400" cy="2123268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cs typeface="Calibri Light"/>
              </a:rPr>
              <a:t>LIGO SURF 2022</a:t>
            </a:r>
            <a:br>
              <a:rPr lang="en-US" sz="4800" b="1" dirty="0">
                <a:cs typeface="Calibri Light"/>
              </a:rPr>
            </a:br>
            <a:br>
              <a:rPr lang="en-US" sz="4800" dirty="0">
                <a:cs typeface="Calibri Light"/>
              </a:rPr>
            </a:br>
            <a:r>
              <a:rPr lang="en-US" sz="3600" dirty="0">
                <a:latin typeface="Agency FB" panose="020B0503020202020204" pitchFamily="34" charset="0"/>
                <a:cs typeface="Calibri Light"/>
              </a:rPr>
              <a:t>Improved Targeted sub-threshold Search for Strongly Lensed Gravitational Waves with Sky Location Constraint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86" y="3673460"/>
            <a:ext cx="8040143" cy="34017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Aidan Chong</a:t>
            </a:r>
            <a:r>
              <a:rPr lang="en-US" sz="2000" baseline="30000" dirty="0">
                <a:cs typeface="Calibri"/>
              </a:rPr>
              <a:t>1</a:t>
            </a:r>
          </a:p>
          <a:p>
            <a:r>
              <a:rPr lang="en-US" sz="2000" dirty="0">
                <a:solidFill>
                  <a:srgbClr val="0070C0"/>
                </a:solidFill>
                <a:cs typeface="Calibri"/>
              </a:rPr>
              <a:t>Mentors</a:t>
            </a:r>
          </a:p>
          <a:p>
            <a:r>
              <a:rPr lang="en-US" sz="2000" dirty="0">
                <a:cs typeface="Calibri"/>
              </a:rPr>
              <a:t>Alvin Li</a:t>
            </a:r>
            <a:r>
              <a:rPr lang="en-US" sz="2000" baseline="30000" dirty="0">
                <a:cs typeface="Calibri"/>
              </a:rPr>
              <a:t>2</a:t>
            </a:r>
            <a:r>
              <a:rPr lang="en-US" sz="2000" dirty="0">
                <a:cs typeface="Calibri"/>
              </a:rPr>
              <a:t>, Ryan Magee</a:t>
            </a:r>
            <a:r>
              <a:rPr lang="en-US" sz="2000" baseline="30000" dirty="0">
                <a:cs typeface="Calibri"/>
              </a:rPr>
              <a:t>2</a:t>
            </a:r>
            <a:r>
              <a:rPr lang="en-US" sz="2000" dirty="0">
                <a:cs typeface="Calibri"/>
              </a:rPr>
              <a:t>, Juno C.L. Chan</a:t>
            </a:r>
            <a:r>
              <a:rPr lang="en-US" sz="2000" baseline="30000" dirty="0">
                <a:cs typeface="Calibri"/>
              </a:rPr>
              <a:t>1</a:t>
            </a:r>
            <a:r>
              <a:rPr lang="en-US" sz="2000" dirty="0">
                <a:cs typeface="Calibri"/>
              </a:rPr>
              <a:t>, Cody Messick</a:t>
            </a:r>
            <a:r>
              <a:rPr lang="en-US" sz="2000" baseline="30000" dirty="0">
                <a:cs typeface="Calibri"/>
              </a:rPr>
              <a:t>3</a:t>
            </a:r>
            <a:r>
              <a:rPr lang="en-US" sz="2000" dirty="0">
                <a:cs typeface="Calibri"/>
              </a:rPr>
              <a:t>, Alan J. Weinstein</a:t>
            </a:r>
            <a:r>
              <a:rPr lang="en-US" sz="2000" baseline="30000" dirty="0">
                <a:cs typeface="Calibri"/>
              </a:rPr>
              <a:t>2</a:t>
            </a:r>
          </a:p>
          <a:p>
            <a:pPr algn="l"/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457200" indent="-457200" algn="l">
              <a:buAutoNum type="arabicPeriod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Department of Physics, The Chinese University of Hong Kong</a:t>
            </a:r>
          </a:p>
          <a:p>
            <a:pPr marL="457200" indent="-457200" algn="l">
              <a:buAutoNum type="arabicPeriod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LIGO Laboratory, California Institute of Technology</a:t>
            </a:r>
          </a:p>
          <a:p>
            <a:pPr marL="457200" indent="-457200" algn="l">
              <a:buAutoNum type="arabicPeriod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LIGO Laboratory, Massachusetts Institute of Technology</a:t>
            </a:r>
          </a:p>
          <a:p>
            <a:endParaRPr lang="en-US" sz="2000" dirty="0">
              <a:solidFill>
                <a:srgbClr val="0070C0"/>
              </a:solidFill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AFC1E-62A3-5A34-921B-BEE68386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9F0E74-423B-0618-C996-388D6F0D0660}"/>
              </a:ext>
            </a:extLst>
          </p:cNvPr>
          <p:cNvSpPr txBox="1"/>
          <p:nvPr/>
        </p:nvSpPr>
        <p:spPr>
          <a:xfrm>
            <a:off x="3686618" y="3184540"/>
            <a:ext cx="191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Final Presentation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0A32-23D6-6BC7-BF05-C3B992E91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 dirty="0"/>
              <a:t>Lensing Search Pipelines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23354-01D5-D8CB-020B-80E46D1B6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524536" cy="4351338"/>
          </a:xfrm>
        </p:spPr>
        <p:txBody>
          <a:bodyPr/>
          <a:lstStyle/>
          <a:p>
            <a:r>
              <a:rPr lang="en-HK" dirty="0"/>
              <a:t>Examples</a:t>
            </a:r>
          </a:p>
          <a:p>
            <a:pPr lvl="1"/>
            <a:r>
              <a:rPr lang="en-HK" dirty="0"/>
              <a:t>TESLA (</a:t>
            </a:r>
            <a:r>
              <a:rPr lang="en-HK" dirty="0" err="1"/>
              <a:t>GstLAL</a:t>
            </a:r>
            <a:r>
              <a:rPr lang="en-HK" dirty="0"/>
              <a:t> based)</a:t>
            </a:r>
          </a:p>
          <a:p>
            <a:pPr lvl="1"/>
            <a:r>
              <a:rPr lang="en-HK" dirty="0" err="1"/>
              <a:t>PyCBC</a:t>
            </a:r>
            <a:r>
              <a:rPr lang="en-HK" dirty="0"/>
              <a:t> </a:t>
            </a:r>
          </a:p>
          <a:p>
            <a:r>
              <a:rPr lang="en-HK" dirty="0"/>
              <a:t>Strongly lensed images would have similar intrinsic parameters</a:t>
            </a:r>
          </a:p>
          <a:p>
            <a:r>
              <a:rPr lang="en-HK" dirty="0"/>
              <a:t>Targeted Search </a:t>
            </a:r>
          </a:p>
          <a:p>
            <a:pPr lvl="1"/>
            <a:r>
              <a:rPr lang="en-HK" dirty="0"/>
              <a:t>Only use template banks similar to the targeted GW event</a:t>
            </a:r>
          </a:p>
          <a:p>
            <a:pPr lvl="1"/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073D5-83AA-6F06-D35B-21CF7451A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31A8EF-C00A-2E66-E7B9-B561C0188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183" y="2019354"/>
            <a:ext cx="3870611" cy="3614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A51E9A-440E-A4DA-8DCC-C4872EE14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223" y="2231136"/>
            <a:ext cx="2322205" cy="726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99BB06-707C-79B5-91A7-1544D625B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733" y="3304031"/>
            <a:ext cx="446905" cy="9426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EFD99F-874B-CFE9-0753-A2AAD7DFA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769" y="5363451"/>
            <a:ext cx="998287" cy="292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C6A946-DA42-66EA-FD35-ACF959FBD704}"/>
              </a:ext>
            </a:extLst>
          </p:cNvPr>
          <p:cNvSpPr txBox="1"/>
          <p:nvPr/>
        </p:nvSpPr>
        <p:spPr>
          <a:xfrm>
            <a:off x="6763325" y="5777633"/>
            <a:ext cx="1162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Li et al.</a:t>
            </a:r>
          </a:p>
        </p:txBody>
      </p:sp>
    </p:spTree>
    <p:extLst>
      <p:ext uri="{BB962C8B-B14F-4D97-AF65-F5344CB8AC3E}">
        <p14:creationId xmlns:p14="http://schemas.microsoft.com/office/powerpoint/2010/main" val="283583293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8E185-6E70-BE3A-1CE7-9DD15BD51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/>
              <a:t>Then why am I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D674E-FAD6-CF27-A229-9C2434FBB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dirty="0"/>
              <a:t>Each targeted search can return O(10) candidates</a:t>
            </a:r>
          </a:p>
          <a:p>
            <a:r>
              <a:rPr lang="en-HK" dirty="0"/>
              <a:t>O3a has ~40 events -&gt; return ~400 candidates</a:t>
            </a:r>
          </a:p>
          <a:p>
            <a:r>
              <a:rPr lang="en-HK" dirty="0"/>
              <a:t>O4 would probably produce O(100) events -&gt; return ~1000 candidates</a:t>
            </a:r>
          </a:p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AD237-62AA-12A0-453B-4A79771B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/>
          </a:p>
        </p:txBody>
      </p:sp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EEA50BE6-8602-8C82-028E-22DE90E199F0}"/>
              </a:ext>
            </a:extLst>
          </p:cNvPr>
          <p:cNvSpPr/>
          <p:nvPr/>
        </p:nvSpPr>
        <p:spPr>
          <a:xfrm>
            <a:off x="566656" y="3936568"/>
            <a:ext cx="8321622" cy="285943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2800"/>
              <a:t> very computationally costly </a:t>
            </a:r>
          </a:p>
        </p:txBody>
      </p:sp>
    </p:spTree>
    <p:extLst>
      <p:ext uri="{BB962C8B-B14F-4D97-AF65-F5344CB8AC3E}">
        <p14:creationId xmlns:p14="http://schemas.microsoft.com/office/powerpoint/2010/main" val="2985403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1166A-694F-467D-34E5-F1A566D19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90CB13-BDB4-8217-0D71-A0C809B4FB3F}"/>
              </a:ext>
            </a:extLst>
          </p:cNvPr>
          <p:cNvSpPr/>
          <p:nvPr/>
        </p:nvSpPr>
        <p:spPr>
          <a:xfrm>
            <a:off x="5219700" y="5699760"/>
            <a:ext cx="1257300" cy="45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26413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FBD56-FB23-CCC9-71ED-F6E090D4C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</a:t>
            </a:r>
            <a:r>
              <a:rPr lang="en-HK" dirty="0"/>
              <a:t>y Aim</a:t>
            </a:r>
          </a:p>
        </p:txBody>
      </p:sp>
      <p:pic>
        <p:nvPicPr>
          <p:cNvPr id="6" name="Content Placeholder 5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6D98EB69-4B3D-F644-3750-FB0014C1E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67" y="1430419"/>
            <a:ext cx="3446839" cy="529514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B862D-0719-0C12-9823-9AA1CBA0B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9CCF9A-F397-3831-333C-C20CD9CB2C3B}"/>
              </a:ext>
            </a:extLst>
          </p:cNvPr>
          <p:cNvSpPr txBox="1"/>
          <p:nvPr/>
        </p:nvSpPr>
        <p:spPr>
          <a:xfrm>
            <a:off x="4207790" y="1511814"/>
            <a:ext cx="4570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2400" dirty="0"/>
              <a:t>Retrieve lensed GW signals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434A64-F099-A638-9746-5D43A47DE3F7}"/>
              </a:ext>
            </a:extLst>
          </p:cNvPr>
          <p:cNvCxnSpPr>
            <a:cxnSpLocks/>
          </p:cNvCxnSpPr>
          <p:nvPr/>
        </p:nvCxnSpPr>
        <p:spPr>
          <a:xfrm flipH="1">
            <a:off x="3564610" y="1752044"/>
            <a:ext cx="7826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98781BE-CC3D-2322-CEC0-0ACF007AF9C2}"/>
              </a:ext>
            </a:extLst>
          </p:cNvPr>
          <p:cNvCxnSpPr>
            <a:cxnSpLocks/>
          </p:cNvCxnSpPr>
          <p:nvPr/>
        </p:nvCxnSpPr>
        <p:spPr>
          <a:xfrm flipH="1">
            <a:off x="2929180" y="1752044"/>
            <a:ext cx="643179" cy="16482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3DC147B-0F79-375B-87E9-02C31244444D}"/>
              </a:ext>
            </a:extLst>
          </p:cNvPr>
          <p:cNvSpPr txBox="1"/>
          <p:nvPr/>
        </p:nvSpPr>
        <p:spPr>
          <a:xfrm>
            <a:off x="4207790" y="2475660"/>
            <a:ext cx="4819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2400" dirty="0"/>
              <a:t>Improve Sensitivity of the pipeline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D52F5F1-F00B-233C-6C60-BEACF349D4F7}"/>
              </a:ext>
            </a:extLst>
          </p:cNvPr>
          <p:cNvCxnSpPr>
            <a:cxnSpLocks/>
          </p:cNvCxnSpPr>
          <p:nvPr/>
        </p:nvCxnSpPr>
        <p:spPr>
          <a:xfrm flipH="1">
            <a:off x="2983424" y="2706492"/>
            <a:ext cx="639790" cy="7225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6EEBA8-E922-6611-1590-5568F06DF182}"/>
              </a:ext>
            </a:extLst>
          </p:cNvPr>
          <p:cNvCxnSpPr/>
          <p:nvPr/>
        </p:nvCxnSpPr>
        <p:spPr>
          <a:xfrm flipH="1">
            <a:off x="3623214" y="2706492"/>
            <a:ext cx="7439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44A546B-5E1E-94D5-F456-6ED54662D2E1}"/>
              </a:ext>
            </a:extLst>
          </p:cNvPr>
          <p:cNvSpPr txBox="1"/>
          <p:nvPr/>
        </p:nvSpPr>
        <p:spPr>
          <a:xfrm>
            <a:off x="4002438" y="6308208"/>
            <a:ext cx="244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It’s really me this time :)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984DAC8-D657-F3CE-E8C1-20DF04FDB654}"/>
              </a:ext>
            </a:extLst>
          </p:cNvPr>
          <p:cNvCxnSpPr>
            <a:stCxn id="30" idx="1"/>
          </p:cNvCxnSpPr>
          <p:nvPr/>
        </p:nvCxnSpPr>
        <p:spPr>
          <a:xfrm flipH="1">
            <a:off x="2433234" y="6492874"/>
            <a:ext cx="1569204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58BA592-DBFD-80E8-B6FA-3A897AE1FB32}"/>
              </a:ext>
            </a:extLst>
          </p:cNvPr>
          <p:cNvCxnSpPr>
            <a:cxnSpLocks/>
          </p:cNvCxnSpPr>
          <p:nvPr/>
        </p:nvCxnSpPr>
        <p:spPr>
          <a:xfrm flipH="1" flipV="1">
            <a:off x="1441342" y="4517756"/>
            <a:ext cx="991892" cy="19751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478C9DE-F17E-4AC9-E70C-7B9372F4B6D1}"/>
              </a:ext>
            </a:extLst>
          </p:cNvPr>
          <p:cNvSpPr txBox="1"/>
          <p:nvPr/>
        </p:nvSpPr>
        <p:spPr>
          <a:xfrm>
            <a:off x="4207790" y="3549519"/>
            <a:ext cx="44486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sz="2400" dirty="0"/>
              <a:t>Add sky localisation constraints to improve the ranking statistics of candidates according to their location on the sky relative to the target</a:t>
            </a:r>
          </a:p>
          <a:p>
            <a:endParaRPr lang="en-HK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264615-59E8-FCD4-2E56-F576C909BCDC}"/>
              </a:ext>
            </a:extLst>
          </p:cNvPr>
          <p:cNvCxnSpPr/>
          <p:nvPr/>
        </p:nvCxnSpPr>
        <p:spPr>
          <a:xfrm flipH="1">
            <a:off x="3572359" y="3758339"/>
            <a:ext cx="7749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3FBB095-4CA6-5CAC-B495-BD6742737BC2}"/>
              </a:ext>
            </a:extLst>
          </p:cNvPr>
          <p:cNvCxnSpPr>
            <a:cxnSpLocks/>
          </p:cNvCxnSpPr>
          <p:nvPr/>
        </p:nvCxnSpPr>
        <p:spPr>
          <a:xfrm flipH="1" flipV="1">
            <a:off x="2929180" y="3487119"/>
            <a:ext cx="660777" cy="2712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826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D1C60-46B5-ECDD-BEF7-88F3EDFE6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/>
              <a:t>Why is it possible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CC1A8-1C6E-8208-6387-727C5BE90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4428381" cy="4813714"/>
          </a:xfrm>
        </p:spPr>
        <p:txBody>
          <a:bodyPr>
            <a:normAutofit lnSpcReduction="10000"/>
          </a:bodyPr>
          <a:lstStyle/>
          <a:p>
            <a:r>
              <a:rPr lang="en-HK" dirty="0"/>
              <a:t>LIGO can only constrain the sky location to the order of degrees</a:t>
            </a:r>
          </a:p>
          <a:p>
            <a:pPr marL="0" indent="0">
              <a:buNone/>
            </a:pPr>
            <a:r>
              <a:rPr lang="en-HK" b="1" dirty="0"/>
              <a:t>BUT</a:t>
            </a:r>
          </a:p>
          <a:p>
            <a:r>
              <a:rPr lang="en-HK" dirty="0"/>
              <a:t>Shift in image position due to lensing is in the order of arc seconds</a:t>
            </a:r>
          </a:p>
          <a:p>
            <a:pPr marL="0" indent="0">
              <a:buNone/>
            </a:pPr>
            <a:endParaRPr lang="en-HK" dirty="0"/>
          </a:p>
          <a:p>
            <a:pPr>
              <a:buFont typeface="Wingdings" panose="05000000000000000000" pitchFamily="2" charset="2"/>
              <a:buChar char="Ø"/>
            </a:pPr>
            <a:r>
              <a:rPr lang="en-HK" b="1" dirty="0"/>
              <a:t>Just assume both images would come from the same sky location</a:t>
            </a:r>
          </a:p>
          <a:p>
            <a:pPr marL="0" indent="0">
              <a:buNone/>
            </a:pPr>
            <a:endParaRPr lang="en-HK" dirty="0"/>
          </a:p>
          <a:p>
            <a:pPr marL="0" indent="0">
              <a:buNone/>
            </a:pPr>
            <a:endParaRPr lang="en-HK" dirty="0"/>
          </a:p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215D5-8C49-3472-DDEF-C10311AFE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10" descr="Diagram&#10;&#10;Description automatically generated">
            <a:extLst>
              <a:ext uri="{FF2B5EF4-FFF2-40B4-BE49-F238E27FC236}">
                <a16:creationId xmlns:a16="http://schemas.microsoft.com/office/drawing/2014/main" id="{C4DE6725-7643-F2AE-80C4-ABAA2EC75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403" y="2526871"/>
            <a:ext cx="4155597" cy="2775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CEA0C8-EB7D-D1B8-3C44-7A968CFF34C7}"/>
              </a:ext>
            </a:extLst>
          </p:cNvPr>
          <p:cNvSpPr txBox="1"/>
          <p:nvPr/>
        </p:nvSpPr>
        <p:spPr>
          <a:xfrm>
            <a:off x="5555082" y="5508998"/>
            <a:ext cx="3022238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HK" sz="2400" dirty="0" err="1"/>
              <a:t>Skymap</a:t>
            </a:r>
            <a:r>
              <a:rPr lang="en-HK" sz="2400" dirty="0"/>
              <a:t> of GW190408 </a:t>
            </a:r>
          </a:p>
        </p:txBody>
      </p:sp>
    </p:spTree>
    <p:extLst>
      <p:ext uri="{BB962C8B-B14F-4D97-AF65-F5344CB8AC3E}">
        <p14:creationId xmlns:p14="http://schemas.microsoft.com/office/powerpoint/2010/main" val="4042581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15064-07EF-C533-75F5-A29625236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/>
              <a:t>Likelihood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15984A-44C0-3F72-7369-990179E6F4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4899940"/>
              </a:xfrm>
            </p:spPr>
            <p:txBody>
              <a:bodyPr/>
              <a:lstStyle/>
              <a:p>
                <a:r>
                  <a:rPr lang="en-HK" dirty="0"/>
                  <a:t>The likelihood ratio of a trigger that is produced by a real gravitational wave is given by:</a:t>
                </a:r>
              </a:p>
              <a:p>
                <a:endParaRPr lang="en-HK" dirty="0"/>
              </a:p>
              <a:p>
                <a:endParaRPr lang="en-HK" dirty="0"/>
              </a:p>
              <a:p>
                <a:endParaRPr lang="en-HK" dirty="0"/>
              </a:p>
              <a:p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HK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HK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HK" dirty="0"/>
                  <a:t> : arrival time difference between detectors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HK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HK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HK" dirty="0"/>
                  <a:t> : arrival phase difference between detectors</a:t>
                </a:r>
              </a:p>
              <a:p>
                <a:r>
                  <a:rPr lang="en-HK" dirty="0"/>
                  <a:t>Just by considering these 2 terms can constrain the sky location</a:t>
                </a:r>
              </a:p>
              <a:p>
                <a:endParaRPr lang="en-HK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15984A-44C0-3F72-7369-990179E6F4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4899940"/>
              </a:xfrm>
              <a:blipFill>
                <a:blip r:embed="rId2"/>
                <a:stretch>
                  <a:fillRect l="-1391" t="-1990" r="-1082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0321B-D2AE-1BC6-09FA-627E8B578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3D1B12-7054-D59C-B0A2-D9B76435A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660777"/>
            <a:ext cx="7886700" cy="11098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DB67E3-102A-70D7-68EB-2D105B6155A7}"/>
              </a:ext>
            </a:extLst>
          </p:cNvPr>
          <p:cNvSpPr/>
          <p:nvPr/>
        </p:nvSpPr>
        <p:spPr>
          <a:xfrm>
            <a:off x="3944319" y="2719953"/>
            <a:ext cx="1309606" cy="10506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9311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40CF7-F3E4-5DF2-B52D-DD1AFAF8B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/>
              <a:t>Visualisation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114128-8F1C-BC2E-133D-D90B00B2B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428" y="1418096"/>
            <a:ext cx="4328366" cy="302305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253C5-1E96-BCB5-2AB2-FD31CD0FC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34C344-1D94-BD80-93E4-C154485CD8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4" y="2439558"/>
            <a:ext cx="2950664" cy="42247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493639-0246-95EA-D2DA-63AAD689D9B3}"/>
                  </a:ext>
                </a:extLst>
              </p:cNvPr>
              <p:cNvSpPr txBox="1"/>
              <p:nvPr/>
            </p:nvSpPr>
            <p:spPr>
              <a:xfrm>
                <a:off x="1110401" y="1978673"/>
                <a:ext cx="1718098" cy="407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HK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HK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=0, </m:t>
                      </m:r>
                      <m:acc>
                        <m:accPr>
                          <m:chr m:val="⃑"/>
                          <m:ctrlPr>
                            <a:rPr lang="en-HK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HK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HK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493639-0246-95EA-D2DA-63AAD689D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401" y="1978673"/>
                <a:ext cx="1718098" cy="407099"/>
              </a:xfrm>
              <a:prstGeom prst="rect">
                <a:avLst/>
              </a:prstGeom>
              <a:blipFill>
                <a:blip r:embed="rId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686D46-DE4F-78F3-1B65-DA5B0261F751}"/>
                  </a:ext>
                </a:extLst>
              </p:cNvPr>
              <p:cNvSpPr txBox="1"/>
              <p:nvPr/>
            </p:nvSpPr>
            <p:spPr>
              <a:xfrm>
                <a:off x="6095894" y="4551914"/>
                <a:ext cx="1533433" cy="314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HK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HK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&gt;0, </m:t>
                      </m:r>
                      <m:acc>
                        <m:accPr>
                          <m:chr m:val="⃑"/>
                          <m:ctrlPr>
                            <a:rPr lang="en-HK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HK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HK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686D46-DE4F-78F3-1B65-DA5B0261F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894" y="4551914"/>
                <a:ext cx="1533433" cy="314766"/>
              </a:xfrm>
              <a:prstGeom prst="rect">
                <a:avLst/>
              </a:prstGeom>
              <a:blipFill>
                <a:blip r:embed="rId5"/>
                <a:stretch>
                  <a:fillRect l="-3571" r="-2778" b="-31373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700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iagram&#10;&#10;Description automatically generated">
            <a:extLst>
              <a:ext uri="{FF2B5EF4-FFF2-40B4-BE49-F238E27FC236}">
                <a16:creationId xmlns:a16="http://schemas.microsoft.com/office/drawing/2014/main" id="{559D94F1-C03D-C865-2AEC-925BD911D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736" y="2595966"/>
            <a:ext cx="6392528" cy="4262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27C370-10FB-EB7D-5D91-609DACB70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/>
              <a:t>Reading </a:t>
            </a:r>
            <a:r>
              <a:rPr lang="en-HK" err="1"/>
              <a:t>Skymaps</a:t>
            </a:r>
            <a:r>
              <a:rPr lang="en-HK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EA421-36B1-6366-40C5-6B0E861B9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dirty="0"/>
              <a:t>Modify the </a:t>
            </a:r>
            <a:r>
              <a:rPr lang="en-HK" dirty="0" err="1"/>
              <a:t>GstLAL</a:t>
            </a:r>
            <a:r>
              <a:rPr lang="en-HK" dirty="0"/>
              <a:t> pipeline to allow the user to input LIGO </a:t>
            </a:r>
            <a:r>
              <a:rPr lang="en-HK" dirty="0" err="1"/>
              <a:t>skymap</a:t>
            </a:r>
            <a:r>
              <a:rPr lang="en-HK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2325B-40E7-A80F-5188-D225164D9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85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AF6D7-C4DB-D11B-D90C-A7B072796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/>
              <a:t>Plotting PDFs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BB3C3-E642-590F-0D11-0A8C195E3F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1773277"/>
              </a:xfrm>
            </p:spPr>
            <p:txBody>
              <a:bodyPr/>
              <a:lstStyle/>
              <a:p>
                <a:r>
                  <a:rPr lang="en-HK" dirty="0"/>
                  <a:t>Plot the distribution of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HK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HK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HK" dirty="0"/>
                  <a:t> in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HK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HK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HK" dirty="0"/>
                  <a:t> space.</a:t>
                </a:r>
              </a:p>
              <a:p>
                <a:r>
                  <a:rPr lang="en-HK" dirty="0"/>
                  <a:t>Make a new plotting script to calculate the probability and plot the graph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BB3C3-E642-590F-0D11-0A8C195E3F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1773277"/>
              </a:xfrm>
              <a:blipFill>
                <a:blip r:embed="rId2"/>
                <a:stretch>
                  <a:fillRect l="-1391" t="-5498" b="-8591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2DFDD-C99D-75B1-13E8-65A4AC42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13" descr="Chart&#10;&#10;Description automatically generated">
            <a:extLst>
              <a:ext uri="{FF2B5EF4-FFF2-40B4-BE49-F238E27FC236}">
                <a16:creationId xmlns:a16="http://schemas.microsoft.com/office/drawing/2014/main" id="{3A5E627E-BDC6-CB28-A139-EBEEAD85F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15" y="3598902"/>
            <a:ext cx="4232886" cy="31816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E3EDA1-BF46-77D9-6136-76C4FA7F8B8D}"/>
              </a:ext>
            </a:extLst>
          </p:cNvPr>
          <p:cNvSpPr txBox="1"/>
          <p:nvPr/>
        </p:nvSpPr>
        <p:spPr>
          <a:xfrm>
            <a:off x="4703736" y="3964008"/>
            <a:ext cx="27293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No sky </a:t>
            </a:r>
            <a:r>
              <a:rPr lang="en-US" dirty="0" err="1">
                <a:cs typeface="Calibri"/>
              </a:rPr>
              <a:t>localisation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Parameters:</a:t>
            </a:r>
          </a:p>
          <a:p>
            <a:r>
              <a:rPr lang="en-US" dirty="0">
                <a:cs typeface="Calibri"/>
              </a:rPr>
              <a:t>Detectors: H1 and L1</a:t>
            </a:r>
          </a:p>
          <a:p>
            <a:r>
              <a:rPr lang="en-US" dirty="0">
                <a:cs typeface="Calibri"/>
              </a:rPr>
              <a:t>Horizon distance = 100MPc</a:t>
            </a:r>
            <a:endParaRPr lang="en-US" dirty="0"/>
          </a:p>
          <a:p>
            <a:r>
              <a:rPr lang="en-US" dirty="0">
                <a:cs typeface="Calibri"/>
              </a:rPr>
              <a:t>SNR = 10</a:t>
            </a:r>
          </a:p>
          <a:p>
            <a:endParaRPr lang="en-H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94F16A-61D4-E937-8EC4-7A29B2E2B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493" y="3663406"/>
            <a:ext cx="1091657" cy="300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B460E-0252-447F-7F6B-7C74025A9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884" y="4936002"/>
            <a:ext cx="228632" cy="619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7C3EB8-2230-A41C-1D36-603CC6042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505" y="6635065"/>
            <a:ext cx="562053" cy="1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993D21-C629-EE91-3E1D-192ABD2B5B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150" y="4741967"/>
            <a:ext cx="181000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63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8FA273A1-1617-3E13-3AAB-B9C6E206D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953" y="3343043"/>
            <a:ext cx="5256583" cy="35149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FCFBF0-7F4C-67BD-7FEE-BA4AD4568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/>
              <a:t>Sky Tiling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55934-8C1C-417A-FED5-56CF1AAA2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dirty="0"/>
              <a:t>The probability density is calculated grid by grid</a:t>
            </a:r>
          </a:p>
          <a:p>
            <a:r>
              <a:rPr lang="en-HK" dirty="0"/>
              <a:t> The image would come from the same patch of sky if it is the lensed counterpart of the target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HK" dirty="0"/>
              <a:t>Re-calculate the probability density </a:t>
            </a:r>
          </a:p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F1EF0-CCEE-BC79-6E1D-38A8A212F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36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B37491-39F0-5708-4B3B-5EBC3644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36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3FCB5-97B1-9405-C6A7-0293EB2E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43" y="408323"/>
            <a:ext cx="7886700" cy="1325563"/>
          </a:xfrm>
        </p:spPr>
        <p:txBody>
          <a:bodyPr/>
          <a:lstStyle/>
          <a:p>
            <a:pPr algn="ctr"/>
            <a:r>
              <a:rPr lang="en-HK" dirty="0"/>
              <a:t>Removing unnecessary jobs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22B27-6BC6-55F4-FDF0-CA67499DB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30" y="1700954"/>
            <a:ext cx="3943350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HK" dirty="0"/>
              <a:t>Reducing 3000+ jobs to O(10) of jobs (67 jobs for GW190519)</a:t>
            </a:r>
          </a:p>
          <a:p>
            <a:pPr marL="0" indent="0">
              <a:lnSpc>
                <a:spcPct val="110000"/>
              </a:lnSpc>
              <a:buNone/>
            </a:pPr>
            <a:endParaRPr lang="en-HK" dirty="0"/>
          </a:p>
          <a:p>
            <a:pPr>
              <a:lnSpc>
                <a:spcPct val="110000"/>
              </a:lnSpc>
            </a:pPr>
            <a:r>
              <a:rPr lang="en-HK" dirty="0"/>
              <a:t>Completing a PDF map in about 2 hours</a:t>
            </a:r>
          </a:p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F4857-1677-DE8D-4EB5-5ABF2AC89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153C86-A8FD-D561-E07F-9BC7DA77C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793" y="2498976"/>
            <a:ext cx="4572001" cy="27552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08179E-76E8-DCDA-1C95-9BFFDAA4D442}"/>
              </a:ext>
            </a:extLst>
          </p:cNvPr>
          <p:cNvSpPr txBox="1"/>
          <p:nvPr/>
        </p:nvSpPr>
        <p:spPr>
          <a:xfrm>
            <a:off x="8314841" y="2599236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>
                <a:solidFill>
                  <a:schemeClr val="bg1"/>
                </a:solidFill>
              </a:rPr>
              <a:t>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0B110-44BC-BBE0-66D1-3BA1956AE5FB}"/>
              </a:ext>
            </a:extLst>
          </p:cNvPr>
          <p:cNvSpPr txBox="1"/>
          <p:nvPr/>
        </p:nvSpPr>
        <p:spPr>
          <a:xfrm>
            <a:off x="5029333" y="3685246"/>
            <a:ext cx="906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chemeClr val="bg1"/>
                </a:solidFill>
              </a:rPr>
              <a:t>67 useful jobs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F261F-61A7-3131-097C-EE5C407FA568}"/>
              </a:ext>
            </a:extLst>
          </p:cNvPr>
          <p:cNvSpPr txBox="1"/>
          <p:nvPr/>
        </p:nvSpPr>
        <p:spPr>
          <a:xfrm>
            <a:off x="7400441" y="433094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chemeClr val="bg1"/>
                </a:solidFill>
              </a:rPr>
              <a:t>3000+ useless jobs</a:t>
            </a:r>
          </a:p>
        </p:txBody>
      </p:sp>
    </p:spTree>
    <p:extLst>
      <p:ext uri="{BB962C8B-B14F-4D97-AF65-F5344CB8AC3E}">
        <p14:creationId xmlns:p14="http://schemas.microsoft.com/office/powerpoint/2010/main" val="3348561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29DC5-C499-C99E-9BEC-667548E2D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 dirty="0"/>
              <a:t>Probability Distribution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F3103-6021-3C89-35F2-A978D96CA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6" descr="Diagram&#10;&#10;Description automatically generated">
            <a:extLst>
              <a:ext uri="{FF2B5EF4-FFF2-40B4-BE49-F238E27FC236}">
                <a16:creationId xmlns:a16="http://schemas.microsoft.com/office/drawing/2014/main" id="{8415DAD5-D3B4-0D0A-298B-E5D5AACFB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03" y="1424797"/>
            <a:ext cx="7131382" cy="4768593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EAF55DD-371F-67AF-9698-9DAC0C8CD055}"/>
              </a:ext>
            </a:extLst>
          </p:cNvPr>
          <p:cNvSpPr/>
          <p:nvPr/>
        </p:nvSpPr>
        <p:spPr>
          <a:xfrm>
            <a:off x="3863340" y="4368165"/>
            <a:ext cx="324683" cy="376040"/>
          </a:xfrm>
          <a:custGeom>
            <a:avLst/>
            <a:gdLst>
              <a:gd name="connsiteX0" fmla="*/ 0 w 324683"/>
              <a:gd name="connsiteY0" fmla="*/ 340995 h 376040"/>
              <a:gd name="connsiteX1" fmla="*/ 5715 w 324683"/>
              <a:gd name="connsiteY1" fmla="*/ 375285 h 376040"/>
              <a:gd name="connsiteX2" fmla="*/ 11430 w 324683"/>
              <a:gd name="connsiteY2" fmla="*/ 373380 h 376040"/>
              <a:gd name="connsiteX3" fmla="*/ 13335 w 324683"/>
              <a:gd name="connsiteY3" fmla="*/ 361950 h 376040"/>
              <a:gd name="connsiteX4" fmla="*/ 17145 w 324683"/>
              <a:gd name="connsiteY4" fmla="*/ 333375 h 376040"/>
              <a:gd name="connsiteX5" fmla="*/ 22860 w 324683"/>
              <a:gd name="connsiteY5" fmla="*/ 331470 h 376040"/>
              <a:gd name="connsiteX6" fmla="*/ 24765 w 324683"/>
              <a:gd name="connsiteY6" fmla="*/ 340995 h 376040"/>
              <a:gd name="connsiteX7" fmla="*/ 28575 w 324683"/>
              <a:gd name="connsiteY7" fmla="*/ 320040 h 376040"/>
              <a:gd name="connsiteX8" fmla="*/ 34290 w 324683"/>
              <a:gd name="connsiteY8" fmla="*/ 316230 h 376040"/>
              <a:gd name="connsiteX9" fmla="*/ 40005 w 324683"/>
              <a:gd name="connsiteY9" fmla="*/ 321945 h 376040"/>
              <a:gd name="connsiteX10" fmla="*/ 51435 w 324683"/>
              <a:gd name="connsiteY10" fmla="*/ 363855 h 376040"/>
              <a:gd name="connsiteX11" fmla="*/ 59055 w 324683"/>
              <a:gd name="connsiteY11" fmla="*/ 356235 h 376040"/>
              <a:gd name="connsiteX12" fmla="*/ 64770 w 324683"/>
              <a:gd name="connsiteY12" fmla="*/ 291465 h 376040"/>
              <a:gd name="connsiteX13" fmla="*/ 89535 w 324683"/>
              <a:gd name="connsiteY13" fmla="*/ 295275 h 376040"/>
              <a:gd name="connsiteX14" fmla="*/ 104775 w 324683"/>
              <a:gd name="connsiteY14" fmla="*/ 339090 h 376040"/>
              <a:gd name="connsiteX15" fmla="*/ 114300 w 324683"/>
              <a:gd name="connsiteY15" fmla="*/ 340995 h 376040"/>
              <a:gd name="connsiteX16" fmla="*/ 114300 w 324683"/>
              <a:gd name="connsiteY16" fmla="*/ 287655 h 376040"/>
              <a:gd name="connsiteX17" fmla="*/ 116205 w 324683"/>
              <a:gd name="connsiteY17" fmla="*/ 262890 h 376040"/>
              <a:gd name="connsiteX18" fmla="*/ 118110 w 324683"/>
              <a:gd name="connsiteY18" fmla="*/ 291465 h 376040"/>
              <a:gd name="connsiteX19" fmla="*/ 121920 w 324683"/>
              <a:gd name="connsiteY19" fmla="*/ 299085 h 376040"/>
              <a:gd name="connsiteX20" fmla="*/ 125730 w 324683"/>
              <a:gd name="connsiteY20" fmla="*/ 310515 h 376040"/>
              <a:gd name="connsiteX21" fmla="*/ 133350 w 324683"/>
              <a:gd name="connsiteY21" fmla="*/ 285750 h 376040"/>
              <a:gd name="connsiteX22" fmla="*/ 137160 w 324683"/>
              <a:gd name="connsiteY22" fmla="*/ 238125 h 376040"/>
              <a:gd name="connsiteX23" fmla="*/ 139065 w 324683"/>
              <a:gd name="connsiteY23" fmla="*/ 264795 h 376040"/>
              <a:gd name="connsiteX24" fmla="*/ 140970 w 324683"/>
              <a:gd name="connsiteY24" fmla="*/ 272415 h 376040"/>
              <a:gd name="connsiteX25" fmla="*/ 146685 w 324683"/>
              <a:gd name="connsiteY25" fmla="*/ 268605 h 376040"/>
              <a:gd name="connsiteX26" fmla="*/ 148590 w 324683"/>
              <a:gd name="connsiteY26" fmla="*/ 236220 h 376040"/>
              <a:gd name="connsiteX27" fmla="*/ 150495 w 324683"/>
              <a:gd name="connsiteY27" fmla="*/ 226695 h 376040"/>
              <a:gd name="connsiteX28" fmla="*/ 154305 w 324683"/>
              <a:gd name="connsiteY28" fmla="*/ 220980 h 376040"/>
              <a:gd name="connsiteX29" fmla="*/ 158115 w 324683"/>
              <a:gd name="connsiteY29" fmla="*/ 232410 h 376040"/>
              <a:gd name="connsiteX30" fmla="*/ 163830 w 324683"/>
              <a:gd name="connsiteY30" fmla="*/ 240030 h 376040"/>
              <a:gd name="connsiteX31" fmla="*/ 165735 w 324683"/>
              <a:gd name="connsiteY31" fmla="*/ 222885 h 376040"/>
              <a:gd name="connsiteX32" fmla="*/ 169545 w 324683"/>
              <a:gd name="connsiteY32" fmla="*/ 180975 h 376040"/>
              <a:gd name="connsiteX33" fmla="*/ 175260 w 324683"/>
              <a:gd name="connsiteY33" fmla="*/ 215265 h 376040"/>
              <a:gd name="connsiteX34" fmla="*/ 180975 w 324683"/>
              <a:gd name="connsiteY34" fmla="*/ 232410 h 376040"/>
              <a:gd name="connsiteX35" fmla="*/ 192405 w 324683"/>
              <a:gd name="connsiteY35" fmla="*/ 241935 h 376040"/>
              <a:gd name="connsiteX36" fmla="*/ 205740 w 324683"/>
              <a:gd name="connsiteY36" fmla="*/ 192405 h 376040"/>
              <a:gd name="connsiteX37" fmla="*/ 209550 w 324683"/>
              <a:gd name="connsiteY37" fmla="*/ 175260 h 376040"/>
              <a:gd name="connsiteX38" fmla="*/ 211455 w 324683"/>
              <a:gd name="connsiteY38" fmla="*/ 165735 h 376040"/>
              <a:gd name="connsiteX39" fmla="*/ 213360 w 324683"/>
              <a:gd name="connsiteY39" fmla="*/ 184785 h 376040"/>
              <a:gd name="connsiteX40" fmla="*/ 220980 w 324683"/>
              <a:gd name="connsiteY40" fmla="*/ 207645 h 376040"/>
              <a:gd name="connsiteX41" fmla="*/ 226695 w 324683"/>
              <a:gd name="connsiteY41" fmla="*/ 219075 h 376040"/>
              <a:gd name="connsiteX42" fmla="*/ 222885 w 324683"/>
              <a:gd name="connsiteY42" fmla="*/ 196215 h 376040"/>
              <a:gd name="connsiteX43" fmla="*/ 226695 w 324683"/>
              <a:gd name="connsiteY43" fmla="*/ 129540 h 376040"/>
              <a:gd name="connsiteX44" fmla="*/ 234315 w 324683"/>
              <a:gd name="connsiteY44" fmla="*/ 167640 h 376040"/>
              <a:gd name="connsiteX45" fmla="*/ 241935 w 324683"/>
              <a:gd name="connsiteY45" fmla="*/ 186690 h 376040"/>
              <a:gd name="connsiteX46" fmla="*/ 245745 w 324683"/>
              <a:gd name="connsiteY46" fmla="*/ 196215 h 376040"/>
              <a:gd name="connsiteX47" fmla="*/ 247650 w 324683"/>
              <a:gd name="connsiteY47" fmla="*/ 203835 h 376040"/>
              <a:gd name="connsiteX48" fmla="*/ 245745 w 324683"/>
              <a:gd name="connsiteY48" fmla="*/ 173355 h 376040"/>
              <a:gd name="connsiteX49" fmla="*/ 241935 w 324683"/>
              <a:gd name="connsiteY49" fmla="*/ 85725 h 376040"/>
              <a:gd name="connsiteX50" fmla="*/ 245745 w 324683"/>
              <a:gd name="connsiteY50" fmla="*/ 123825 h 376040"/>
              <a:gd name="connsiteX51" fmla="*/ 247650 w 324683"/>
              <a:gd name="connsiteY51" fmla="*/ 131445 h 376040"/>
              <a:gd name="connsiteX52" fmla="*/ 253365 w 324683"/>
              <a:gd name="connsiteY52" fmla="*/ 154305 h 376040"/>
              <a:gd name="connsiteX53" fmla="*/ 255270 w 324683"/>
              <a:gd name="connsiteY53" fmla="*/ 175260 h 376040"/>
              <a:gd name="connsiteX54" fmla="*/ 259080 w 324683"/>
              <a:gd name="connsiteY54" fmla="*/ 184785 h 376040"/>
              <a:gd name="connsiteX55" fmla="*/ 260985 w 324683"/>
              <a:gd name="connsiteY55" fmla="*/ 190500 h 376040"/>
              <a:gd name="connsiteX56" fmla="*/ 262890 w 324683"/>
              <a:gd name="connsiteY56" fmla="*/ 95250 h 376040"/>
              <a:gd name="connsiteX57" fmla="*/ 264795 w 324683"/>
              <a:gd name="connsiteY57" fmla="*/ 72390 h 376040"/>
              <a:gd name="connsiteX58" fmla="*/ 270510 w 324683"/>
              <a:gd name="connsiteY58" fmla="*/ 116205 h 376040"/>
              <a:gd name="connsiteX59" fmla="*/ 276225 w 324683"/>
              <a:gd name="connsiteY59" fmla="*/ 129540 h 376040"/>
              <a:gd name="connsiteX60" fmla="*/ 280035 w 324683"/>
              <a:gd name="connsiteY60" fmla="*/ 152400 h 376040"/>
              <a:gd name="connsiteX61" fmla="*/ 285750 w 324683"/>
              <a:gd name="connsiteY61" fmla="*/ 160020 h 376040"/>
              <a:gd name="connsiteX62" fmla="*/ 287655 w 324683"/>
              <a:gd name="connsiteY62" fmla="*/ 165735 h 376040"/>
              <a:gd name="connsiteX63" fmla="*/ 289560 w 324683"/>
              <a:gd name="connsiteY63" fmla="*/ 139065 h 376040"/>
              <a:gd name="connsiteX64" fmla="*/ 295275 w 324683"/>
              <a:gd name="connsiteY64" fmla="*/ 32385 h 376040"/>
              <a:gd name="connsiteX65" fmla="*/ 299085 w 324683"/>
              <a:gd name="connsiteY65" fmla="*/ 49530 h 376040"/>
              <a:gd name="connsiteX66" fmla="*/ 306705 w 324683"/>
              <a:gd name="connsiteY66" fmla="*/ 72390 h 376040"/>
              <a:gd name="connsiteX67" fmla="*/ 318135 w 324683"/>
              <a:gd name="connsiteY67" fmla="*/ 99060 h 376040"/>
              <a:gd name="connsiteX68" fmla="*/ 321945 w 324683"/>
              <a:gd name="connsiteY68" fmla="*/ 114300 h 376040"/>
              <a:gd name="connsiteX69" fmla="*/ 323850 w 324683"/>
              <a:gd name="connsiteY69" fmla="*/ 0 h 37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24683" h="376040">
                <a:moveTo>
                  <a:pt x="0" y="340995"/>
                </a:moveTo>
                <a:cubicBezTo>
                  <a:pt x="1905" y="352425"/>
                  <a:pt x="1858" y="364358"/>
                  <a:pt x="5715" y="375285"/>
                </a:cubicBezTo>
                <a:cubicBezTo>
                  <a:pt x="6383" y="377179"/>
                  <a:pt x="10434" y="375123"/>
                  <a:pt x="11430" y="373380"/>
                </a:cubicBezTo>
                <a:cubicBezTo>
                  <a:pt x="13346" y="370026"/>
                  <a:pt x="12789" y="365774"/>
                  <a:pt x="13335" y="361950"/>
                </a:cubicBezTo>
                <a:cubicBezTo>
                  <a:pt x="14694" y="352437"/>
                  <a:pt x="14279" y="342547"/>
                  <a:pt x="17145" y="333375"/>
                </a:cubicBezTo>
                <a:cubicBezTo>
                  <a:pt x="17744" y="331458"/>
                  <a:pt x="20955" y="332105"/>
                  <a:pt x="22860" y="331470"/>
                </a:cubicBezTo>
                <a:cubicBezTo>
                  <a:pt x="23495" y="334645"/>
                  <a:pt x="24407" y="337777"/>
                  <a:pt x="24765" y="340995"/>
                </a:cubicBezTo>
                <a:cubicBezTo>
                  <a:pt x="30012" y="388219"/>
                  <a:pt x="22323" y="360675"/>
                  <a:pt x="28575" y="320040"/>
                </a:cubicBezTo>
                <a:cubicBezTo>
                  <a:pt x="28923" y="317777"/>
                  <a:pt x="32385" y="317500"/>
                  <a:pt x="34290" y="316230"/>
                </a:cubicBezTo>
                <a:cubicBezTo>
                  <a:pt x="36195" y="318135"/>
                  <a:pt x="39399" y="319320"/>
                  <a:pt x="40005" y="321945"/>
                </a:cubicBezTo>
                <a:cubicBezTo>
                  <a:pt x="50247" y="366329"/>
                  <a:pt x="31165" y="370612"/>
                  <a:pt x="51435" y="363855"/>
                </a:cubicBezTo>
                <a:cubicBezTo>
                  <a:pt x="53975" y="361315"/>
                  <a:pt x="57449" y="359448"/>
                  <a:pt x="59055" y="356235"/>
                </a:cubicBezTo>
                <a:cubicBezTo>
                  <a:pt x="66221" y="341903"/>
                  <a:pt x="64719" y="292785"/>
                  <a:pt x="64770" y="291465"/>
                </a:cubicBezTo>
                <a:lnTo>
                  <a:pt x="89535" y="295275"/>
                </a:lnTo>
                <a:cubicBezTo>
                  <a:pt x="118570" y="340902"/>
                  <a:pt x="69526" y="327340"/>
                  <a:pt x="104775" y="339090"/>
                </a:cubicBezTo>
                <a:cubicBezTo>
                  <a:pt x="107847" y="340114"/>
                  <a:pt x="111125" y="340360"/>
                  <a:pt x="114300" y="340995"/>
                </a:cubicBezTo>
                <a:cubicBezTo>
                  <a:pt x="119525" y="314870"/>
                  <a:pt x="114300" y="344933"/>
                  <a:pt x="114300" y="287655"/>
                </a:cubicBezTo>
                <a:cubicBezTo>
                  <a:pt x="114300" y="279376"/>
                  <a:pt x="115570" y="271145"/>
                  <a:pt x="116205" y="262890"/>
                </a:cubicBezTo>
                <a:cubicBezTo>
                  <a:pt x="116840" y="272415"/>
                  <a:pt x="116621" y="282036"/>
                  <a:pt x="118110" y="291465"/>
                </a:cubicBezTo>
                <a:cubicBezTo>
                  <a:pt x="118553" y="294270"/>
                  <a:pt x="120865" y="296448"/>
                  <a:pt x="121920" y="299085"/>
                </a:cubicBezTo>
                <a:cubicBezTo>
                  <a:pt x="123412" y="302814"/>
                  <a:pt x="124460" y="306705"/>
                  <a:pt x="125730" y="310515"/>
                </a:cubicBezTo>
                <a:cubicBezTo>
                  <a:pt x="135675" y="300570"/>
                  <a:pt x="131846" y="306812"/>
                  <a:pt x="133350" y="285750"/>
                </a:cubicBezTo>
                <a:cubicBezTo>
                  <a:pt x="136735" y="238361"/>
                  <a:pt x="133153" y="266172"/>
                  <a:pt x="137160" y="238125"/>
                </a:cubicBezTo>
                <a:cubicBezTo>
                  <a:pt x="137795" y="247015"/>
                  <a:pt x="138081" y="255937"/>
                  <a:pt x="139065" y="264795"/>
                </a:cubicBezTo>
                <a:cubicBezTo>
                  <a:pt x="139354" y="267397"/>
                  <a:pt x="138628" y="271244"/>
                  <a:pt x="140970" y="272415"/>
                </a:cubicBezTo>
                <a:cubicBezTo>
                  <a:pt x="143018" y="273439"/>
                  <a:pt x="144780" y="269875"/>
                  <a:pt x="146685" y="268605"/>
                </a:cubicBezTo>
                <a:cubicBezTo>
                  <a:pt x="147320" y="257810"/>
                  <a:pt x="147611" y="246989"/>
                  <a:pt x="148590" y="236220"/>
                </a:cubicBezTo>
                <a:cubicBezTo>
                  <a:pt x="148883" y="232995"/>
                  <a:pt x="149358" y="229727"/>
                  <a:pt x="150495" y="226695"/>
                </a:cubicBezTo>
                <a:cubicBezTo>
                  <a:pt x="151299" y="224551"/>
                  <a:pt x="153035" y="222885"/>
                  <a:pt x="154305" y="220980"/>
                </a:cubicBezTo>
                <a:cubicBezTo>
                  <a:pt x="155575" y="224790"/>
                  <a:pt x="157375" y="228463"/>
                  <a:pt x="158115" y="232410"/>
                </a:cubicBezTo>
                <a:cubicBezTo>
                  <a:pt x="161710" y="251584"/>
                  <a:pt x="157190" y="259951"/>
                  <a:pt x="163830" y="240030"/>
                </a:cubicBezTo>
                <a:cubicBezTo>
                  <a:pt x="164465" y="234315"/>
                  <a:pt x="165214" y="228612"/>
                  <a:pt x="165735" y="222885"/>
                </a:cubicBezTo>
                <a:cubicBezTo>
                  <a:pt x="170427" y="171273"/>
                  <a:pt x="165096" y="221013"/>
                  <a:pt x="169545" y="180975"/>
                </a:cubicBezTo>
                <a:cubicBezTo>
                  <a:pt x="176526" y="229843"/>
                  <a:pt x="170360" y="193217"/>
                  <a:pt x="175260" y="215265"/>
                </a:cubicBezTo>
                <a:cubicBezTo>
                  <a:pt x="176959" y="222909"/>
                  <a:pt x="176386" y="225986"/>
                  <a:pt x="180975" y="232410"/>
                </a:cubicBezTo>
                <a:cubicBezTo>
                  <a:pt x="184309" y="237077"/>
                  <a:pt x="187848" y="238897"/>
                  <a:pt x="192405" y="241935"/>
                </a:cubicBezTo>
                <a:cubicBezTo>
                  <a:pt x="211741" y="222599"/>
                  <a:pt x="200491" y="237893"/>
                  <a:pt x="205740" y="192405"/>
                </a:cubicBezTo>
                <a:cubicBezTo>
                  <a:pt x="206429" y="186430"/>
                  <a:pt x="208258" y="181075"/>
                  <a:pt x="209550" y="175260"/>
                </a:cubicBezTo>
                <a:cubicBezTo>
                  <a:pt x="210252" y="172099"/>
                  <a:pt x="210820" y="168910"/>
                  <a:pt x="211455" y="165735"/>
                </a:cubicBezTo>
                <a:cubicBezTo>
                  <a:pt x="212090" y="172085"/>
                  <a:pt x="212251" y="178500"/>
                  <a:pt x="213360" y="184785"/>
                </a:cubicBezTo>
                <a:cubicBezTo>
                  <a:pt x="214494" y="191214"/>
                  <a:pt x="218127" y="201369"/>
                  <a:pt x="220980" y="207645"/>
                </a:cubicBezTo>
                <a:cubicBezTo>
                  <a:pt x="222743" y="211523"/>
                  <a:pt x="224790" y="215265"/>
                  <a:pt x="226695" y="219075"/>
                </a:cubicBezTo>
                <a:cubicBezTo>
                  <a:pt x="232632" y="189388"/>
                  <a:pt x="225269" y="235557"/>
                  <a:pt x="222885" y="196215"/>
                </a:cubicBezTo>
                <a:cubicBezTo>
                  <a:pt x="221468" y="172829"/>
                  <a:pt x="224199" y="152008"/>
                  <a:pt x="226695" y="129540"/>
                </a:cubicBezTo>
                <a:cubicBezTo>
                  <a:pt x="229203" y="145840"/>
                  <a:pt x="229320" y="153489"/>
                  <a:pt x="234315" y="167640"/>
                </a:cubicBezTo>
                <a:cubicBezTo>
                  <a:pt x="236591" y="174089"/>
                  <a:pt x="239395" y="180340"/>
                  <a:pt x="241935" y="186690"/>
                </a:cubicBezTo>
                <a:cubicBezTo>
                  <a:pt x="243205" y="189865"/>
                  <a:pt x="244916" y="192898"/>
                  <a:pt x="245745" y="196215"/>
                </a:cubicBezTo>
                <a:lnTo>
                  <a:pt x="247650" y="203835"/>
                </a:lnTo>
                <a:cubicBezTo>
                  <a:pt x="247015" y="193675"/>
                  <a:pt x="246237" y="183523"/>
                  <a:pt x="245745" y="173355"/>
                </a:cubicBezTo>
                <a:cubicBezTo>
                  <a:pt x="244332" y="144152"/>
                  <a:pt x="239026" y="56633"/>
                  <a:pt x="241935" y="85725"/>
                </a:cubicBezTo>
                <a:cubicBezTo>
                  <a:pt x="243205" y="98425"/>
                  <a:pt x="244162" y="111160"/>
                  <a:pt x="245745" y="123825"/>
                </a:cubicBezTo>
                <a:cubicBezTo>
                  <a:pt x="246070" y="126423"/>
                  <a:pt x="247137" y="128878"/>
                  <a:pt x="247650" y="131445"/>
                </a:cubicBezTo>
                <a:cubicBezTo>
                  <a:pt x="251498" y="150684"/>
                  <a:pt x="247000" y="135210"/>
                  <a:pt x="253365" y="154305"/>
                </a:cubicBezTo>
                <a:cubicBezTo>
                  <a:pt x="254000" y="161290"/>
                  <a:pt x="253977" y="168366"/>
                  <a:pt x="255270" y="175260"/>
                </a:cubicBezTo>
                <a:cubicBezTo>
                  <a:pt x="255900" y="178621"/>
                  <a:pt x="257879" y="181583"/>
                  <a:pt x="259080" y="184785"/>
                </a:cubicBezTo>
                <a:cubicBezTo>
                  <a:pt x="259785" y="186665"/>
                  <a:pt x="260350" y="188595"/>
                  <a:pt x="260985" y="190500"/>
                </a:cubicBezTo>
                <a:cubicBezTo>
                  <a:pt x="261620" y="158750"/>
                  <a:pt x="261866" y="126990"/>
                  <a:pt x="262890" y="95250"/>
                </a:cubicBezTo>
                <a:cubicBezTo>
                  <a:pt x="263137" y="87608"/>
                  <a:pt x="262182" y="65204"/>
                  <a:pt x="264795" y="72390"/>
                </a:cubicBezTo>
                <a:cubicBezTo>
                  <a:pt x="269828" y="86232"/>
                  <a:pt x="264708" y="102667"/>
                  <a:pt x="270510" y="116205"/>
                </a:cubicBezTo>
                <a:lnTo>
                  <a:pt x="276225" y="129540"/>
                </a:lnTo>
                <a:cubicBezTo>
                  <a:pt x="277495" y="137160"/>
                  <a:pt x="277731" y="145027"/>
                  <a:pt x="280035" y="152400"/>
                </a:cubicBezTo>
                <a:cubicBezTo>
                  <a:pt x="280982" y="155430"/>
                  <a:pt x="284175" y="157263"/>
                  <a:pt x="285750" y="160020"/>
                </a:cubicBezTo>
                <a:cubicBezTo>
                  <a:pt x="286746" y="161763"/>
                  <a:pt x="287020" y="163830"/>
                  <a:pt x="287655" y="165735"/>
                </a:cubicBezTo>
                <a:cubicBezTo>
                  <a:pt x="288290" y="156845"/>
                  <a:pt x="289052" y="147963"/>
                  <a:pt x="289560" y="139065"/>
                </a:cubicBezTo>
                <a:cubicBezTo>
                  <a:pt x="291592" y="103512"/>
                  <a:pt x="291508" y="67796"/>
                  <a:pt x="295275" y="32385"/>
                </a:cubicBezTo>
                <a:cubicBezTo>
                  <a:pt x="295894" y="26563"/>
                  <a:pt x="297665" y="43850"/>
                  <a:pt x="299085" y="49530"/>
                </a:cubicBezTo>
                <a:cubicBezTo>
                  <a:pt x="301410" y="58830"/>
                  <a:pt x="302971" y="63989"/>
                  <a:pt x="306705" y="72390"/>
                </a:cubicBezTo>
                <a:cubicBezTo>
                  <a:pt x="311467" y="83105"/>
                  <a:pt x="314533" y="84651"/>
                  <a:pt x="318135" y="99060"/>
                </a:cubicBezTo>
                <a:lnTo>
                  <a:pt x="321945" y="114300"/>
                </a:lnTo>
                <a:cubicBezTo>
                  <a:pt x="326667" y="62358"/>
                  <a:pt x="323850" y="100359"/>
                  <a:pt x="32385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9E94E74-5FB2-383A-024C-E08D00D85F46}"/>
              </a:ext>
            </a:extLst>
          </p:cNvPr>
          <p:cNvSpPr/>
          <p:nvPr/>
        </p:nvSpPr>
        <p:spPr>
          <a:xfrm>
            <a:off x="4235227" y="3686175"/>
            <a:ext cx="296768" cy="664845"/>
          </a:xfrm>
          <a:custGeom>
            <a:avLst/>
            <a:gdLst>
              <a:gd name="connsiteX0" fmla="*/ 3398 w 296768"/>
              <a:gd name="connsiteY0" fmla="*/ 641985 h 664845"/>
              <a:gd name="connsiteX1" fmla="*/ 12923 w 296768"/>
              <a:gd name="connsiteY1" fmla="*/ 651510 h 664845"/>
              <a:gd name="connsiteX2" fmla="*/ 18638 w 296768"/>
              <a:gd name="connsiteY2" fmla="*/ 655320 h 664845"/>
              <a:gd name="connsiteX3" fmla="*/ 30068 w 296768"/>
              <a:gd name="connsiteY3" fmla="*/ 664845 h 664845"/>
              <a:gd name="connsiteX4" fmla="*/ 16733 w 296768"/>
              <a:gd name="connsiteY4" fmla="*/ 638175 h 664845"/>
              <a:gd name="connsiteX5" fmla="*/ 11018 w 296768"/>
              <a:gd name="connsiteY5" fmla="*/ 630555 h 664845"/>
              <a:gd name="connsiteX6" fmla="*/ 3398 w 296768"/>
              <a:gd name="connsiteY6" fmla="*/ 619125 h 664845"/>
              <a:gd name="connsiteX7" fmla="*/ 1493 w 296768"/>
              <a:gd name="connsiteY7" fmla="*/ 605790 h 664845"/>
              <a:gd name="connsiteX8" fmla="*/ 14828 w 296768"/>
              <a:gd name="connsiteY8" fmla="*/ 613410 h 664845"/>
              <a:gd name="connsiteX9" fmla="*/ 37688 w 296768"/>
              <a:gd name="connsiteY9" fmla="*/ 622935 h 664845"/>
              <a:gd name="connsiteX10" fmla="*/ 51023 w 296768"/>
              <a:gd name="connsiteY10" fmla="*/ 628650 h 664845"/>
              <a:gd name="connsiteX11" fmla="*/ 62453 w 296768"/>
              <a:gd name="connsiteY11" fmla="*/ 638175 h 664845"/>
              <a:gd name="connsiteX12" fmla="*/ 70073 w 296768"/>
              <a:gd name="connsiteY12" fmla="*/ 643890 h 664845"/>
              <a:gd name="connsiteX13" fmla="*/ 75788 w 296768"/>
              <a:gd name="connsiteY13" fmla="*/ 647700 h 664845"/>
              <a:gd name="connsiteX14" fmla="*/ 81503 w 296768"/>
              <a:gd name="connsiteY14" fmla="*/ 649605 h 664845"/>
              <a:gd name="connsiteX15" fmla="*/ 71978 w 296768"/>
              <a:gd name="connsiteY15" fmla="*/ 634365 h 664845"/>
              <a:gd name="connsiteX16" fmla="*/ 64358 w 296768"/>
              <a:gd name="connsiteY16" fmla="*/ 624840 h 664845"/>
              <a:gd name="connsiteX17" fmla="*/ 60548 w 296768"/>
              <a:gd name="connsiteY17" fmla="*/ 613410 h 664845"/>
              <a:gd name="connsiteX18" fmla="*/ 51023 w 296768"/>
              <a:gd name="connsiteY18" fmla="*/ 600075 h 664845"/>
              <a:gd name="connsiteX19" fmla="*/ 45308 w 296768"/>
              <a:gd name="connsiteY19" fmla="*/ 584835 h 664845"/>
              <a:gd name="connsiteX20" fmla="*/ 41498 w 296768"/>
              <a:gd name="connsiteY20" fmla="*/ 575310 h 664845"/>
              <a:gd name="connsiteX21" fmla="*/ 26258 w 296768"/>
              <a:gd name="connsiteY21" fmla="*/ 560070 h 664845"/>
              <a:gd name="connsiteX22" fmla="*/ 37688 w 296768"/>
              <a:gd name="connsiteY22" fmla="*/ 563880 h 664845"/>
              <a:gd name="connsiteX23" fmla="*/ 62453 w 296768"/>
              <a:gd name="connsiteY23" fmla="*/ 584835 h 664845"/>
              <a:gd name="connsiteX24" fmla="*/ 70073 w 296768"/>
              <a:gd name="connsiteY24" fmla="*/ 588645 h 664845"/>
              <a:gd name="connsiteX25" fmla="*/ 79598 w 296768"/>
              <a:gd name="connsiteY25" fmla="*/ 596265 h 664845"/>
              <a:gd name="connsiteX26" fmla="*/ 87218 w 296768"/>
              <a:gd name="connsiteY26" fmla="*/ 600075 h 664845"/>
              <a:gd name="connsiteX27" fmla="*/ 96743 w 296768"/>
              <a:gd name="connsiteY27" fmla="*/ 605790 h 664845"/>
              <a:gd name="connsiteX28" fmla="*/ 110078 w 296768"/>
              <a:gd name="connsiteY28" fmla="*/ 607695 h 664845"/>
              <a:gd name="connsiteX29" fmla="*/ 91028 w 296768"/>
              <a:gd name="connsiteY29" fmla="*/ 605790 h 664845"/>
              <a:gd name="connsiteX30" fmla="*/ 71978 w 296768"/>
              <a:gd name="connsiteY30" fmla="*/ 588645 h 664845"/>
              <a:gd name="connsiteX31" fmla="*/ 64358 w 296768"/>
              <a:gd name="connsiteY31" fmla="*/ 579120 h 664845"/>
              <a:gd name="connsiteX32" fmla="*/ 41498 w 296768"/>
              <a:gd name="connsiteY32" fmla="*/ 558165 h 664845"/>
              <a:gd name="connsiteX33" fmla="*/ 31973 w 296768"/>
              <a:gd name="connsiteY33" fmla="*/ 544830 h 664845"/>
              <a:gd name="connsiteX34" fmla="*/ 30068 w 296768"/>
              <a:gd name="connsiteY34" fmla="*/ 539115 h 664845"/>
              <a:gd name="connsiteX35" fmla="*/ 68168 w 296768"/>
              <a:gd name="connsiteY35" fmla="*/ 563880 h 664845"/>
              <a:gd name="connsiteX36" fmla="*/ 79598 w 296768"/>
              <a:gd name="connsiteY36" fmla="*/ 569595 h 664845"/>
              <a:gd name="connsiteX37" fmla="*/ 91028 w 296768"/>
              <a:gd name="connsiteY37" fmla="*/ 577215 h 664845"/>
              <a:gd name="connsiteX38" fmla="*/ 108173 w 296768"/>
              <a:gd name="connsiteY38" fmla="*/ 582930 h 664845"/>
              <a:gd name="connsiteX39" fmla="*/ 134843 w 296768"/>
              <a:gd name="connsiteY39" fmla="*/ 592455 h 664845"/>
              <a:gd name="connsiteX40" fmla="*/ 98648 w 296768"/>
              <a:gd name="connsiteY40" fmla="*/ 563880 h 664845"/>
              <a:gd name="connsiteX41" fmla="*/ 92933 w 296768"/>
              <a:gd name="connsiteY41" fmla="*/ 558165 h 664845"/>
              <a:gd name="connsiteX42" fmla="*/ 83408 w 296768"/>
              <a:gd name="connsiteY42" fmla="*/ 552450 h 664845"/>
              <a:gd name="connsiteX43" fmla="*/ 75788 w 296768"/>
              <a:gd name="connsiteY43" fmla="*/ 546735 h 664845"/>
              <a:gd name="connsiteX44" fmla="*/ 70073 w 296768"/>
              <a:gd name="connsiteY44" fmla="*/ 542925 h 664845"/>
              <a:gd name="connsiteX45" fmla="*/ 60548 w 296768"/>
              <a:gd name="connsiteY45" fmla="*/ 527685 h 664845"/>
              <a:gd name="connsiteX46" fmla="*/ 52928 w 296768"/>
              <a:gd name="connsiteY46" fmla="*/ 514350 h 664845"/>
              <a:gd name="connsiteX47" fmla="*/ 77693 w 296768"/>
              <a:gd name="connsiteY47" fmla="*/ 527685 h 664845"/>
              <a:gd name="connsiteX48" fmla="*/ 98648 w 296768"/>
              <a:gd name="connsiteY48" fmla="*/ 537210 h 664845"/>
              <a:gd name="connsiteX49" fmla="*/ 119603 w 296768"/>
              <a:gd name="connsiteY49" fmla="*/ 548640 h 664845"/>
              <a:gd name="connsiteX50" fmla="*/ 127223 w 296768"/>
              <a:gd name="connsiteY50" fmla="*/ 554355 h 664845"/>
              <a:gd name="connsiteX51" fmla="*/ 136748 w 296768"/>
              <a:gd name="connsiteY51" fmla="*/ 556260 h 664845"/>
              <a:gd name="connsiteX52" fmla="*/ 144368 w 296768"/>
              <a:gd name="connsiteY52" fmla="*/ 558165 h 664845"/>
              <a:gd name="connsiteX53" fmla="*/ 146273 w 296768"/>
              <a:gd name="connsiteY53" fmla="*/ 548640 h 664845"/>
              <a:gd name="connsiteX54" fmla="*/ 123413 w 296768"/>
              <a:gd name="connsiteY54" fmla="*/ 523875 h 664845"/>
              <a:gd name="connsiteX55" fmla="*/ 113888 w 296768"/>
              <a:gd name="connsiteY55" fmla="*/ 518160 h 664845"/>
              <a:gd name="connsiteX56" fmla="*/ 104363 w 296768"/>
              <a:gd name="connsiteY56" fmla="*/ 510540 h 664845"/>
              <a:gd name="connsiteX57" fmla="*/ 92933 w 296768"/>
              <a:gd name="connsiteY57" fmla="*/ 493395 h 664845"/>
              <a:gd name="connsiteX58" fmla="*/ 87218 w 296768"/>
              <a:gd name="connsiteY58" fmla="*/ 487680 h 664845"/>
              <a:gd name="connsiteX59" fmla="*/ 79598 w 296768"/>
              <a:gd name="connsiteY59" fmla="*/ 470535 h 664845"/>
              <a:gd name="connsiteX60" fmla="*/ 71978 w 296768"/>
              <a:gd name="connsiteY60" fmla="*/ 462915 h 664845"/>
              <a:gd name="connsiteX61" fmla="*/ 77693 w 296768"/>
              <a:gd name="connsiteY61" fmla="*/ 480060 h 664845"/>
              <a:gd name="connsiteX62" fmla="*/ 121508 w 296768"/>
              <a:gd name="connsiteY62" fmla="*/ 499110 h 664845"/>
              <a:gd name="connsiteX63" fmla="*/ 134843 w 296768"/>
              <a:gd name="connsiteY63" fmla="*/ 504825 h 664845"/>
              <a:gd name="connsiteX64" fmla="*/ 151988 w 296768"/>
              <a:gd name="connsiteY64" fmla="*/ 518160 h 664845"/>
              <a:gd name="connsiteX65" fmla="*/ 157703 w 296768"/>
              <a:gd name="connsiteY65" fmla="*/ 523875 h 664845"/>
              <a:gd name="connsiteX66" fmla="*/ 165323 w 296768"/>
              <a:gd name="connsiteY66" fmla="*/ 525780 h 664845"/>
              <a:gd name="connsiteX67" fmla="*/ 171038 w 296768"/>
              <a:gd name="connsiteY67" fmla="*/ 527685 h 664845"/>
              <a:gd name="connsiteX68" fmla="*/ 157703 w 296768"/>
              <a:gd name="connsiteY68" fmla="*/ 516255 h 664845"/>
              <a:gd name="connsiteX69" fmla="*/ 136748 w 296768"/>
              <a:gd name="connsiteY69" fmla="*/ 502920 h 664845"/>
              <a:gd name="connsiteX70" fmla="*/ 121508 w 296768"/>
              <a:gd name="connsiteY70" fmla="*/ 493395 h 664845"/>
              <a:gd name="connsiteX71" fmla="*/ 110078 w 296768"/>
              <a:gd name="connsiteY71" fmla="*/ 483870 h 664845"/>
              <a:gd name="connsiteX72" fmla="*/ 92933 w 296768"/>
              <a:gd name="connsiteY72" fmla="*/ 472440 h 664845"/>
              <a:gd name="connsiteX73" fmla="*/ 87218 w 296768"/>
              <a:gd name="connsiteY73" fmla="*/ 462915 h 664845"/>
              <a:gd name="connsiteX74" fmla="*/ 83408 w 296768"/>
              <a:gd name="connsiteY74" fmla="*/ 455295 h 664845"/>
              <a:gd name="connsiteX75" fmla="*/ 75788 w 296768"/>
              <a:gd name="connsiteY75" fmla="*/ 445770 h 664845"/>
              <a:gd name="connsiteX76" fmla="*/ 73883 w 296768"/>
              <a:gd name="connsiteY76" fmla="*/ 438150 h 664845"/>
              <a:gd name="connsiteX77" fmla="*/ 113888 w 296768"/>
              <a:gd name="connsiteY77" fmla="*/ 455295 h 664845"/>
              <a:gd name="connsiteX78" fmla="*/ 127223 w 296768"/>
              <a:gd name="connsiteY78" fmla="*/ 461010 h 664845"/>
              <a:gd name="connsiteX79" fmla="*/ 142463 w 296768"/>
              <a:gd name="connsiteY79" fmla="*/ 468630 h 664845"/>
              <a:gd name="connsiteX80" fmla="*/ 153893 w 296768"/>
              <a:gd name="connsiteY80" fmla="*/ 472440 h 664845"/>
              <a:gd name="connsiteX81" fmla="*/ 174848 w 296768"/>
              <a:gd name="connsiteY81" fmla="*/ 478155 h 664845"/>
              <a:gd name="connsiteX82" fmla="*/ 182468 w 296768"/>
              <a:gd name="connsiteY82" fmla="*/ 483870 h 664845"/>
              <a:gd name="connsiteX83" fmla="*/ 174848 w 296768"/>
              <a:gd name="connsiteY83" fmla="*/ 480060 h 664845"/>
              <a:gd name="connsiteX84" fmla="*/ 159608 w 296768"/>
              <a:gd name="connsiteY84" fmla="*/ 472440 h 664845"/>
              <a:gd name="connsiteX85" fmla="*/ 146273 w 296768"/>
              <a:gd name="connsiteY85" fmla="*/ 464820 h 664845"/>
              <a:gd name="connsiteX86" fmla="*/ 129128 w 296768"/>
              <a:gd name="connsiteY86" fmla="*/ 457200 h 664845"/>
              <a:gd name="connsiteX87" fmla="*/ 115793 w 296768"/>
              <a:gd name="connsiteY87" fmla="*/ 441960 h 664845"/>
              <a:gd name="connsiteX88" fmla="*/ 108173 w 296768"/>
              <a:gd name="connsiteY88" fmla="*/ 424815 h 664845"/>
              <a:gd name="connsiteX89" fmla="*/ 102458 w 296768"/>
              <a:gd name="connsiteY89" fmla="*/ 421005 h 664845"/>
              <a:gd name="connsiteX90" fmla="*/ 132938 w 296768"/>
              <a:gd name="connsiteY90" fmla="*/ 430530 h 664845"/>
              <a:gd name="connsiteX91" fmla="*/ 157703 w 296768"/>
              <a:gd name="connsiteY91" fmla="*/ 443865 h 664845"/>
              <a:gd name="connsiteX92" fmla="*/ 172943 w 296768"/>
              <a:gd name="connsiteY92" fmla="*/ 453390 h 664845"/>
              <a:gd name="connsiteX93" fmla="*/ 186278 w 296768"/>
              <a:gd name="connsiteY93" fmla="*/ 457200 h 664845"/>
              <a:gd name="connsiteX94" fmla="*/ 214853 w 296768"/>
              <a:gd name="connsiteY94" fmla="*/ 468630 h 664845"/>
              <a:gd name="connsiteX95" fmla="*/ 172943 w 296768"/>
              <a:gd name="connsiteY95" fmla="*/ 445770 h 664845"/>
              <a:gd name="connsiteX96" fmla="*/ 150083 w 296768"/>
              <a:gd name="connsiteY96" fmla="*/ 428625 h 664845"/>
              <a:gd name="connsiteX97" fmla="*/ 142463 w 296768"/>
              <a:gd name="connsiteY97" fmla="*/ 419100 h 664845"/>
              <a:gd name="connsiteX98" fmla="*/ 136748 w 296768"/>
              <a:gd name="connsiteY98" fmla="*/ 413385 h 664845"/>
              <a:gd name="connsiteX99" fmla="*/ 127223 w 296768"/>
              <a:gd name="connsiteY99" fmla="*/ 396240 h 664845"/>
              <a:gd name="connsiteX100" fmla="*/ 123413 w 296768"/>
              <a:gd name="connsiteY100" fmla="*/ 390525 h 664845"/>
              <a:gd name="connsiteX101" fmla="*/ 155798 w 296768"/>
              <a:gd name="connsiteY101" fmla="*/ 401955 h 664845"/>
              <a:gd name="connsiteX102" fmla="*/ 174848 w 296768"/>
              <a:gd name="connsiteY102" fmla="*/ 413385 h 664845"/>
              <a:gd name="connsiteX103" fmla="*/ 205328 w 296768"/>
              <a:gd name="connsiteY103" fmla="*/ 426720 h 664845"/>
              <a:gd name="connsiteX104" fmla="*/ 222473 w 296768"/>
              <a:gd name="connsiteY104" fmla="*/ 432435 h 664845"/>
              <a:gd name="connsiteX105" fmla="*/ 214853 w 296768"/>
              <a:gd name="connsiteY105" fmla="*/ 419100 h 664845"/>
              <a:gd name="connsiteX106" fmla="*/ 172943 w 296768"/>
              <a:gd name="connsiteY106" fmla="*/ 401955 h 664845"/>
              <a:gd name="connsiteX107" fmla="*/ 163418 w 296768"/>
              <a:gd name="connsiteY107" fmla="*/ 398145 h 664845"/>
              <a:gd name="connsiteX108" fmla="*/ 151988 w 296768"/>
              <a:gd name="connsiteY108" fmla="*/ 392430 h 664845"/>
              <a:gd name="connsiteX109" fmla="*/ 146273 w 296768"/>
              <a:gd name="connsiteY109" fmla="*/ 384810 h 664845"/>
              <a:gd name="connsiteX110" fmla="*/ 138653 w 296768"/>
              <a:gd name="connsiteY110" fmla="*/ 377190 h 664845"/>
              <a:gd name="connsiteX111" fmla="*/ 131033 w 296768"/>
              <a:gd name="connsiteY111" fmla="*/ 358140 h 664845"/>
              <a:gd name="connsiteX112" fmla="*/ 127223 w 296768"/>
              <a:gd name="connsiteY112" fmla="*/ 352425 h 664845"/>
              <a:gd name="connsiteX113" fmla="*/ 146273 w 296768"/>
              <a:gd name="connsiteY113" fmla="*/ 363855 h 664845"/>
              <a:gd name="connsiteX114" fmla="*/ 176753 w 296768"/>
              <a:gd name="connsiteY114" fmla="*/ 373380 h 664845"/>
              <a:gd name="connsiteX115" fmla="*/ 186278 w 296768"/>
              <a:gd name="connsiteY115" fmla="*/ 375285 h 664845"/>
              <a:gd name="connsiteX116" fmla="*/ 201518 w 296768"/>
              <a:gd name="connsiteY116" fmla="*/ 379095 h 664845"/>
              <a:gd name="connsiteX117" fmla="*/ 237713 w 296768"/>
              <a:gd name="connsiteY117" fmla="*/ 392430 h 664845"/>
              <a:gd name="connsiteX118" fmla="*/ 247238 w 296768"/>
              <a:gd name="connsiteY118" fmla="*/ 396240 h 664845"/>
              <a:gd name="connsiteX119" fmla="*/ 231998 w 296768"/>
              <a:gd name="connsiteY119" fmla="*/ 382905 h 664845"/>
              <a:gd name="connsiteX120" fmla="*/ 209138 w 296768"/>
              <a:gd name="connsiteY120" fmla="*/ 361950 h 664845"/>
              <a:gd name="connsiteX121" fmla="*/ 195803 w 296768"/>
              <a:gd name="connsiteY121" fmla="*/ 356235 h 664845"/>
              <a:gd name="connsiteX122" fmla="*/ 178658 w 296768"/>
              <a:gd name="connsiteY122" fmla="*/ 346710 h 664845"/>
              <a:gd name="connsiteX123" fmla="*/ 157703 w 296768"/>
              <a:gd name="connsiteY123" fmla="*/ 329565 h 664845"/>
              <a:gd name="connsiteX124" fmla="*/ 138653 w 296768"/>
              <a:gd name="connsiteY124" fmla="*/ 310515 h 664845"/>
              <a:gd name="connsiteX125" fmla="*/ 134843 w 296768"/>
              <a:gd name="connsiteY125" fmla="*/ 302895 h 664845"/>
              <a:gd name="connsiteX126" fmla="*/ 165323 w 296768"/>
              <a:gd name="connsiteY126" fmla="*/ 321945 h 664845"/>
              <a:gd name="connsiteX127" fmla="*/ 182468 w 296768"/>
              <a:gd name="connsiteY127" fmla="*/ 329565 h 664845"/>
              <a:gd name="connsiteX128" fmla="*/ 193898 w 296768"/>
              <a:gd name="connsiteY128" fmla="*/ 335280 h 664845"/>
              <a:gd name="connsiteX129" fmla="*/ 207233 w 296768"/>
              <a:gd name="connsiteY129" fmla="*/ 337185 h 664845"/>
              <a:gd name="connsiteX130" fmla="*/ 214853 w 296768"/>
              <a:gd name="connsiteY130" fmla="*/ 339090 h 664845"/>
              <a:gd name="connsiteX131" fmla="*/ 231998 w 296768"/>
              <a:gd name="connsiteY131" fmla="*/ 335280 h 664845"/>
              <a:gd name="connsiteX132" fmla="*/ 205328 w 296768"/>
              <a:gd name="connsiteY132" fmla="*/ 316230 h 664845"/>
              <a:gd name="connsiteX133" fmla="*/ 180563 w 296768"/>
              <a:gd name="connsiteY133" fmla="*/ 291465 h 664845"/>
              <a:gd name="connsiteX134" fmla="*/ 172943 w 296768"/>
              <a:gd name="connsiteY134" fmla="*/ 283845 h 664845"/>
              <a:gd name="connsiteX135" fmla="*/ 165323 w 296768"/>
              <a:gd name="connsiteY135" fmla="*/ 274320 h 664845"/>
              <a:gd name="connsiteX136" fmla="*/ 155798 w 296768"/>
              <a:gd name="connsiteY136" fmla="*/ 266700 h 664845"/>
              <a:gd name="connsiteX137" fmla="*/ 151988 w 296768"/>
              <a:gd name="connsiteY137" fmla="*/ 259080 h 664845"/>
              <a:gd name="connsiteX138" fmla="*/ 146273 w 296768"/>
              <a:gd name="connsiteY138" fmla="*/ 253365 h 664845"/>
              <a:gd name="connsiteX139" fmla="*/ 159608 w 296768"/>
              <a:gd name="connsiteY139" fmla="*/ 259080 h 664845"/>
              <a:gd name="connsiteX140" fmla="*/ 171038 w 296768"/>
              <a:gd name="connsiteY140" fmla="*/ 260985 h 664845"/>
              <a:gd name="connsiteX141" fmla="*/ 218663 w 296768"/>
              <a:gd name="connsiteY141" fmla="*/ 280035 h 664845"/>
              <a:gd name="connsiteX142" fmla="*/ 230093 w 296768"/>
              <a:gd name="connsiteY142" fmla="*/ 289560 h 664845"/>
              <a:gd name="connsiteX143" fmla="*/ 258668 w 296768"/>
              <a:gd name="connsiteY143" fmla="*/ 310515 h 664845"/>
              <a:gd name="connsiteX144" fmla="*/ 239618 w 296768"/>
              <a:gd name="connsiteY144" fmla="*/ 295275 h 664845"/>
              <a:gd name="connsiteX145" fmla="*/ 230093 w 296768"/>
              <a:gd name="connsiteY145" fmla="*/ 285750 h 664845"/>
              <a:gd name="connsiteX146" fmla="*/ 222473 w 296768"/>
              <a:gd name="connsiteY146" fmla="*/ 276225 h 664845"/>
              <a:gd name="connsiteX147" fmla="*/ 212948 w 296768"/>
              <a:gd name="connsiteY147" fmla="*/ 266700 h 664845"/>
              <a:gd name="connsiteX148" fmla="*/ 188183 w 296768"/>
              <a:gd name="connsiteY148" fmla="*/ 236220 h 664845"/>
              <a:gd name="connsiteX149" fmla="*/ 167228 w 296768"/>
              <a:gd name="connsiteY149" fmla="*/ 219075 h 664845"/>
              <a:gd name="connsiteX150" fmla="*/ 157703 w 296768"/>
              <a:gd name="connsiteY150" fmla="*/ 211455 h 664845"/>
              <a:gd name="connsiteX151" fmla="*/ 203423 w 296768"/>
              <a:gd name="connsiteY151" fmla="*/ 236220 h 664845"/>
              <a:gd name="connsiteX152" fmla="*/ 216758 w 296768"/>
              <a:gd name="connsiteY152" fmla="*/ 241935 h 664845"/>
              <a:gd name="connsiteX153" fmla="*/ 231998 w 296768"/>
              <a:gd name="connsiteY153" fmla="*/ 247650 h 664845"/>
              <a:gd name="connsiteX154" fmla="*/ 241523 w 296768"/>
              <a:gd name="connsiteY154" fmla="*/ 253365 h 664845"/>
              <a:gd name="connsiteX155" fmla="*/ 256763 w 296768"/>
              <a:gd name="connsiteY155" fmla="*/ 260985 h 664845"/>
              <a:gd name="connsiteX156" fmla="*/ 283433 w 296768"/>
              <a:gd name="connsiteY156" fmla="*/ 276225 h 664845"/>
              <a:gd name="connsiteX157" fmla="*/ 249143 w 296768"/>
              <a:gd name="connsiteY157" fmla="*/ 236220 h 664845"/>
              <a:gd name="connsiteX158" fmla="*/ 237713 w 296768"/>
              <a:gd name="connsiteY158" fmla="*/ 224790 h 664845"/>
              <a:gd name="connsiteX159" fmla="*/ 228188 w 296768"/>
              <a:gd name="connsiteY159" fmla="*/ 215265 h 664845"/>
              <a:gd name="connsiteX160" fmla="*/ 205328 w 296768"/>
              <a:gd name="connsiteY160" fmla="*/ 196215 h 664845"/>
              <a:gd name="connsiteX161" fmla="*/ 188183 w 296768"/>
              <a:gd name="connsiteY161" fmla="*/ 179070 h 664845"/>
              <a:gd name="connsiteX162" fmla="*/ 180563 w 296768"/>
              <a:gd name="connsiteY162" fmla="*/ 171450 h 664845"/>
              <a:gd name="connsiteX163" fmla="*/ 233903 w 296768"/>
              <a:gd name="connsiteY163" fmla="*/ 196215 h 664845"/>
              <a:gd name="connsiteX164" fmla="*/ 256763 w 296768"/>
              <a:gd name="connsiteY164" fmla="*/ 209550 h 664845"/>
              <a:gd name="connsiteX165" fmla="*/ 287243 w 296768"/>
              <a:gd name="connsiteY165" fmla="*/ 217170 h 664845"/>
              <a:gd name="connsiteX166" fmla="*/ 268193 w 296768"/>
              <a:gd name="connsiteY166" fmla="*/ 201930 h 664845"/>
              <a:gd name="connsiteX167" fmla="*/ 233903 w 296768"/>
              <a:gd name="connsiteY167" fmla="*/ 184785 h 664845"/>
              <a:gd name="connsiteX168" fmla="*/ 228188 w 296768"/>
              <a:gd name="connsiteY168" fmla="*/ 171450 h 664845"/>
              <a:gd name="connsiteX169" fmla="*/ 220568 w 296768"/>
              <a:gd name="connsiteY169" fmla="*/ 165735 h 664845"/>
              <a:gd name="connsiteX170" fmla="*/ 214853 w 296768"/>
              <a:gd name="connsiteY170" fmla="*/ 156210 h 664845"/>
              <a:gd name="connsiteX171" fmla="*/ 205328 w 296768"/>
              <a:gd name="connsiteY171" fmla="*/ 148590 h 664845"/>
              <a:gd name="connsiteX172" fmla="*/ 197708 w 296768"/>
              <a:gd name="connsiteY172" fmla="*/ 140970 h 664845"/>
              <a:gd name="connsiteX173" fmla="*/ 191993 w 296768"/>
              <a:gd name="connsiteY173" fmla="*/ 137160 h 664845"/>
              <a:gd name="connsiteX174" fmla="*/ 186278 w 296768"/>
              <a:gd name="connsiteY174" fmla="*/ 131445 h 664845"/>
              <a:gd name="connsiteX175" fmla="*/ 205328 w 296768"/>
              <a:gd name="connsiteY175" fmla="*/ 133350 h 664845"/>
              <a:gd name="connsiteX176" fmla="*/ 231998 w 296768"/>
              <a:gd name="connsiteY176" fmla="*/ 140970 h 664845"/>
              <a:gd name="connsiteX177" fmla="*/ 252953 w 296768"/>
              <a:gd name="connsiteY177" fmla="*/ 148590 h 664845"/>
              <a:gd name="connsiteX178" fmla="*/ 262478 w 296768"/>
              <a:gd name="connsiteY178" fmla="*/ 156210 h 664845"/>
              <a:gd name="connsiteX179" fmla="*/ 279623 w 296768"/>
              <a:gd name="connsiteY179" fmla="*/ 165735 h 664845"/>
              <a:gd name="connsiteX180" fmla="*/ 285338 w 296768"/>
              <a:gd name="connsiteY180" fmla="*/ 163830 h 664845"/>
              <a:gd name="connsiteX181" fmla="*/ 260573 w 296768"/>
              <a:gd name="connsiteY181" fmla="*/ 142875 h 664845"/>
              <a:gd name="connsiteX182" fmla="*/ 241523 w 296768"/>
              <a:gd name="connsiteY182" fmla="*/ 120015 h 664845"/>
              <a:gd name="connsiteX183" fmla="*/ 233903 w 296768"/>
              <a:gd name="connsiteY183" fmla="*/ 114300 h 664845"/>
              <a:gd name="connsiteX184" fmla="*/ 222473 w 296768"/>
              <a:gd name="connsiteY184" fmla="*/ 100965 h 664845"/>
              <a:gd name="connsiteX185" fmla="*/ 216758 w 296768"/>
              <a:gd name="connsiteY185" fmla="*/ 95250 h 664845"/>
              <a:gd name="connsiteX186" fmla="*/ 235808 w 296768"/>
              <a:gd name="connsiteY186" fmla="*/ 100965 h 664845"/>
              <a:gd name="connsiteX187" fmla="*/ 249143 w 296768"/>
              <a:gd name="connsiteY187" fmla="*/ 106680 h 664845"/>
              <a:gd name="connsiteX188" fmla="*/ 266288 w 296768"/>
              <a:gd name="connsiteY188" fmla="*/ 114300 h 664845"/>
              <a:gd name="connsiteX189" fmla="*/ 254858 w 296768"/>
              <a:gd name="connsiteY189" fmla="*/ 81915 h 664845"/>
              <a:gd name="connsiteX190" fmla="*/ 239618 w 296768"/>
              <a:gd name="connsiteY190" fmla="*/ 66675 h 664845"/>
              <a:gd name="connsiteX191" fmla="*/ 228188 w 296768"/>
              <a:gd name="connsiteY191" fmla="*/ 57150 h 664845"/>
              <a:gd name="connsiteX192" fmla="*/ 251048 w 296768"/>
              <a:gd name="connsiteY192" fmla="*/ 68580 h 664845"/>
              <a:gd name="connsiteX193" fmla="*/ 262478 w 296768"/>
              <a:gd name="connsiteY193" fmla="*/ 72390 h 664845"/>
              <a:gd name="connsiteX194" fmla="*/ 272003 w 296768"/>
              <a:gd name="connsiteY194" fmla="*/ 76200 h 664845"/>
              <a:gd name="connsiteX195" fmla="*/ 283433 w 296768"/>
              <a:gd name="connsiteY195" fmla="*/ 78105 h 664845"/>
              <a:gd name="connsiteX196" fmla="*/ 296768 w 296768"/>
              <a:gd name="connsiteY196" fmla="*/ 81915 h 664845"/>
              <a:gd name="connsiteX197" fmla="*/ 289148 w 296768"/>
              <a:gd name="connsiteY197" fmla="*/ 64770 h 664845"/>
              <a:gd name="connsiteX198" fmla="*/ 264383 w 296768"/>
              <a:gd name="connsiteY198" fmla="*/ 41910 h 664845"/>
              <a:gd name="connsiteX199" fmla="*/ 243428 w 296768"/>
              <a:gd name="connsiteY199" fmla="*/ 30480 h 664845"/>
              <a:gd name="connsiteX200" fmla="*/ 237713 w 296768"/>
              <a:gd name="connsiteY200" fmla="*/ 24765 h 664845"/>
              <a:gd name="connsiteX201" fmla="*/ 262478 w 296768"/>
              <a:gd name="connsiteY201" fmla="*/ 34290 h 664845"/>
              <a:gd name="connsiteX202" fmla="*/ 281528 w 296768"/>
              <a:gd name="connsiteY202" fmla="*/ 38100 h 664845"/>
              <a:gd name="connsiteX203" fmla="*/ 277718 w 296768"/>
              <a:gd name="connsiteY203" fmla="*/ 30480 h 664845"/>
              <a:gd name="connsiteX204" fmla="*/ 264383 w 296768"/>
              <a:gd name="connsiteY204" fmla="*/ 19050 h 664845"/>
              <a:gd name="connsiteX205" fmla="*/ 252953 w 296768"/>
              <a:gd name="connsiteY205" fmla="*/ 11430 h 664845"/>
              <a:gd name="connsiteX206" fmla="*/ 247238 w 296768"/>
              <a:gd name="connsiteY206" fmla="*/ 5715 h 664845"/>
              <a:gd name="connsiteX207" fmla="*/ 241523 w 296768"/>
              <a:gd name="connsiteY207" fmla="*/ 1905 h 664845"/>
              <a:gd name="connsiteX208" fmla="*/ 241523 w 296768"/>
              <a:gd name="connsiteY208" fmla="*/ 0 h 66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296768" h="664845">
                <a:moveTo>
                  <a:pt x="3398" y="641985"/>
                </a:moveTo>
                <a:cubicBezTo>
                  <a:pt x="6573" y="645160"/>
                  <a:pt x="9544" y="648553"/>
                  <a:pt x="12923" y="651510"/>
                </a:cubicBezTo>
                <a:cubicBezTo>
                  <a:pt x="14646" y="653018"/>
                  <a:pt x="16879" y="653854"/>
                  <a:pt x="18638" y="655320"/>
                </a:cubicBezTo>
                <a:cubicBezTo>
                  <a:pt x="33306" y="667543"/>
                  <a:pt x="15879" y="655385"/>
                  <a:pt x="30068" y="664845"/>
                </a:cubicBezTo>
                <a:cubicBezTo>
                  <a:pt x="27264" y="642413"/>
                  <a:pt x="32026" y="655167"/>
                  <a:pt x="16733" y="638175"/>
                </a:cubicBezTo>
                <a:cubicBezTo>
                  <a:pt x="14609" y="635815"/>
                  <a:pt x="12839" y="633156"/>
                  <a:pt x="11018" y="630555"/>
                </a:cubicBezTo>
                <a:cubicBezTo>
                  <a:pt x="8392" y="626804"/>
                  <a:pt x="3398" y="619125"/>
                  <a:pt x="3398" y="619125"/>
                </a:cubicBezTo>
                <a:cubicBezTo>
                  <a:pt x="2763" y="614680"/>
                  <a:pt x="-2523" y="607798"/>
                  <a:pt x="1493" y="605790"/>
                </a:cubicBezTo>
                <a:cubicBezTo>
                  <a:pt x="6072" y="603500"/>
                  <a:pt x="10201" y="611218"/>
                  <a:pt x="14828" y="613410"/>
                </a:cubicBezTo>
                <a:cubicBezTo>
                  <a:pt x="22288" y="616944"/>
                  <a:pt x="29857" y="620325"/>
                  <a:pt x="37688" y="622935"/>
                </a:cubicBezTo>
                <a:cubicBezTo>
                  <a:pt x="42465" y="624527"/>
                  <a:pt x="46743" y="625654"/>
                  <a:pt x="51023" y="628650"/>
                </a:cubicBezTo>
                <a:cubicBezTo>
                  <a:pt x="55086" y="631494"/>
                  <a:pt x="58580" y="635077"/>
                  <a:pt x="62453" y="638175"/>
                </a:cubicBezTo>
                <a:cubicBezTo>
                  <a:pt x="64932" y="640158"/>
                  <a:pt x="67489" y="642045"/>
                  <a:pt x="70073" y="643890"/>
                </a:cubicBezTo>
                <a:cubicBezTo>
                  <a:pt x="71936" y="645221"/>
                  <a:pt x="73740" y="646676"/>
                  <a:pt x="75788" y="647700"/>
                </a:cubicBezTo>
                <a:cubicBezTo>
                  <a:pt x="77584" y="648598"/>
                  <a:pt x="79598" y="648970"/>
                  <a:pt x="81503" y="649605"/>
                </a:cubicBezTo>
                <a:cubicBezTo>
                  <a:pt x="78328" y="644525"/>
                  <a:pt x="75388" y="639290"/>
                  <a:pt x="71978" y="634365"/>
                </a:cubicBezTo>
                <a:cubicBezTo>
                  <a:pt x="69664" y="631022"/>
                  <a:pt x="66305" y="628410"/>
                  <a:pt x="64358" y="624840"/>
                </a:cubicBezTo>
                <a:cubicBezTo>
                  <a:pt x="62435" y="621314"/>
                  <a:pt x="62179" y="617080"/>
                  <a:pt x="60548" y="613410"/>
                </a:cubicBezTo>
                <a:cubicBezTo>
                  <a:pt x="59308" y="610620"/>
                  <a:pt x="52105" y="601807"/>
                  <a:pt x="51023" y="600075"/>
                </a:cubicBezTo>
                <a:cubicBezTo>
                  <a:pt x="45456" y="591167"/>
                  <a:pt x="48442" y="594238"/>
                  <a:pt x="45308" y="584835"/>
                </a:cubicBezTo>
                <a:cubicBezTo>
                  <a:pt x="44227" y="581591"/>
                  <a:pt x="43583" y="578020"/>
                  <a:pt x="41498" y="575310"/>
                </a:cubicBezTo>
                <a:cubicBezTo>
                  <a:pt x="37118" y="569616"/>
                  <a:pt x="19442" y="557798"/>
                  <a:pt x="26258" y="560070"/>
                </a:cubicBezTo>
                <a:lnTo>
                  <a:pt x="37688" y="563880"/>
                </a:lnTo>
                <a:cubicBezTo>
                  <a:pt x="45045" y="571237"/>
                  <a:pt x="53037" y="580127"/>
                  <a:pt x="62453" y="584835"/>
                </a:cubicBezTo>
                <a:cubicBezTo>
                  <a:pt x="64993" y="586105"/>
                  <a:pt x="67710" y="587070"/>
                  <a:pt x="70073" y="588645"/>
                </a:cubicBezTo>
                <a:cubicBezTo>
                  <a:pt x="73456" y="590900"/>
                  <a:pt x="76215" y="594010"/>
                  <a:pt x="79598" y="596265"/>
                </a:cubicBezTo>
                <a:cubicBezTo>
                  <a:pt x="81961" y="597840"/>
                  <a:pt x="84736" y="598696"/>
                  <a:pt x="87218" y="600075"/>
                </a:cubicBezTo>
                <a:cubicBezTo>
                  <a:pt x="90455" y="601873"/>
                  <a:pt x="93230" y="604619"/>
                  <a:pt x="96743" y="605790"/>
                </a:cubicBezTo>
                <a:cubicBezTo>
                  <a:pt x="101003" y="607210"/>
                  <a:pt x="114568" y="607695"/>
                  <a:pt x="110078" y="607695"/>
                </a:cubicBezTo>
                <a:cubicBezTo>
                  <a:pt x="103696" y="607695"/>
                  <a:pt x="97378" y="606425"/>
                  <a:pt x="91028" y="605790"/>
                </a:cubicBezTo>
                <a:cubicBezTo>
                  <a:pt x="81400" y="598569"/>
                  <a:pt x="81746" y="599390"/>
                  <a:pt x="71978" y="588645"/>
                </a:cubicBezTo>
                <a:cubicBezTo>
                  <a:pt x="69243" y="585636"/>
                  <a:pt x="67233" y="581995"/>
                  <a:pt x="64358" y="579120"/>
                </a:cubicBezTo>
                <a:cubicBezTo>
                  <a:pt x="54636" y="569398"/>
                  <a:pt x="50424" y="571554"/>
                  <a:pt x="41498" y="558165"/>
                </a:cubicBezTo>
                <a:cubicBezTo>
                  <a:pt x="35927" y="549808"/>
                  <a:pt x="39062" y="554282"/>
                  <a:pt x="31973" y="544830"/>
                </a:cubicBezTo>
                <a:cubicBezTo>
                  <a:pt x="31338" y="542925"/>
                  <a:pt x="28181" y="538429"/>
                  <a:pt x="30068" y="539115"/>
                </a:cubicBezTo>
                <a:cubicBezTo>
                  <a:pt x="47997" y="545635"/>
                  <a:pt x="53368" y="554366"/>
                  <a:pt x="68168" y="563880"/>
                </a:cubicBezTo>
                <a:cubicBezTo>
                  <a:pt x="71751" y="566183"/>
                  <a:pt x="75919" y="567449"/>
                  <a:pt x="79598" y="569595"/>
                </a:cubicBezTo>
                <a:cubicBezTo>
                  <a:pt x="83553" y="571902"/>
                  <a:pt x="86879" y="575279"/>
                  <a:pt x="91028" y="577215"/>
                </a:cubicBezTo>
                <a:cubicBezTo>
                  <a:pt x="96487" y="579763"/>
                  <a:pt x="102580" y="580693"/>
                  <a:pt x="108173" y="582930"/>
                </a:cubicBezTo>
                <a:cubicBezTo>
                  <a:pt x="129654" y="591522"/>
                  <a:pt x="120588" y="588891"/>
                  <a:pt x="134843" y="592455"/>
                </a:cubicBezTo>
                <a:cubicBezTo>
                  <a:pt x="81478" y="543537"/>
                  <a:pt x="134197" y="588764"/>
                  <a:pt x="98648" y="563880"/>
                </a:cubicBezTo>
                <a:cubicBezTo>
                  <a:pt x="96441" y="562335"/>
                  <a:pt x="95088" y="559781"/>
                  <a:pt x="92933" y="558165"/>
                </a:cubicBezTo>
                <a:cubicBezTo>
                  <a:pt x="89971" y="555943"/>
                  <a:pt x="86489" y="554504"/>
                  <a:pt x="83408" y="552450"/>
                </a:cubicBezTo>
                <a:cubicBezTo>
                  <a:pt x="80766" y="550689"/>
                  <a:pt x="78372" y="548580"/>
                  <a:pt x="75788" y="546735"/>
                </a:cubicBezTo>
                <a:cubicBezTo>
                  <a:pt x="73925" y="545404"/>
                  <a:pt x="71692" y="544544"/>
                  <a:pt x="70073" y="542925"/>
                </a:cubicBezTo>
                <a:cubicBezTo>
                  <a:pt x="64452" y="537304"/>
                  <a:pt x="64170" y="534325"/>
                  <a:pt x="60548" y="527685"/>
                </a:cubicBezTo>
                <a:cubicBezTo>
                  <a:pt x="58097" y="523191"/>
                  <a:pt x="47808" y="514350"/>
                  <a:pt x="52928" y="514350"/>
                </a:cubicBezTo>
                <a:cubicBezTo>
                  <a:pt x="62304" y="514350"/>
                  <a:pt x="69307" y="523492"/>
                  <a:pt x="77693" y="527685"/>
                </a:cubicBezTo>
                <a:cubicBezTo>
                  <a:pt x="84556" y="531116"/>
                  <a:pt x="91961" y="533448"/>
                  <a:pt x="98648" y="537210"/>
                </a:cubicBezTo>
                <a:cubicBezTo>
                  <a:pt x="124430" y="551713"/>
                  <a:pt x="91355" y="539224"/>
                  <a:pt x="119603" y="548640"/>
                </a:cubicBezTo>
                <a:cubicBezTo>
                  <a:pt x="122143" y="550545"/>
                  <a:pt x="124322" y="553066"/>
                  <a:pt x="127223" y="554355"/>
                </a:cubicBezTo>
                <a:cubicBezTo>
                  <a:pt x="130182" y="555670"/>
                  <a:pt x="133587" y="555558"/>
                  <a:pt x="136748" y="556260"/>
                </a:cubicBezTo>
                <a:cubicBezTo>
                  <a:pt x="139304" y="556828"/>
                  <a:pt x="141828" y="557530"/>
                  <a:pt x="144368" y="558165"/>
                </a:cubicBezTo>
                <a:cubicBezTo>
                  <a:pt x="145003" y="554990"/>
                  <a:pt x="147435" y="551662"/>
                  <a:pt x="146273" y="548640"/>
                </a:cubicBezTo>
                <a:cubicBezTo>
                  <a:pt x="142794" y="539593"/>
                  <a:pt x="131188" y="529529"/>
                  <a:pt x="123413" y="523875"/>
                </a:cubicBezTo>
                <a:cubicBezTo>
                  <a:pt x="120419" y="521697"/>
                  <a:pt x="116921" y="520283"/>
                  <a:pt x="113888" y="518160"/>
                </a:cubicBezTo>
                <a:cubicBezTo>
                  <a:pt x="110557" y="515828"/>
                  <a:pt x="107538" y="513080"/>
                  <a:pt x="104363" y="510540"/>
                </a:cubicBezTo>
                <a:cubicBezTo>
                  <a:pt x="100100" y="503434"/>
                  <a:pt x="98224" y="499568"/>
                  <a:pt x="92933" y="493395"/>
                </a:cubicBezTo>
                <a:cubicBezTo>
                  <a:pt x="91180" y="491350"/>
                  <a:pt x="88784" y="489872"/>
                  <a:pt x="87218" y="487680"/>
                </a:cubicBezTo>
                <a:cubicBezTo>
                  <a:pt x="73515" y="468496"/>
                  <a:pt x="94533" y="492938"/>
                  <a:pt x="79598" y="470535"/>
                </a:cubicBezTo>
                <a:cubicBezTo>
                  <a:pt x="77605" y="467546"/>
                  <a:pt x="74518" y="465455"/>
                  <a:pt x="71978" y="462915"/>
                </a:cubicBezTo>
                <a:cubicBezTo>
                  <a:pt x="62055" y="466223"/>
                  <a:pt x="59315" y="465128"/>
                  <a:pt x="77693" y="480060"/>
                </a:cubicBezTo>
                <a:cubicBezTo>
                  <a:pt x="85169" y="486134"/>
                  <a:pt x="114391" y="496263"/>
                  <a:pt x="121508" y="499110"/>
                </a:cubicBezTo>
                <a:cubicBezTo>
                  <a:pt x="125998" y="500906"/>
                  <a:pt x="131026" y="501856"/>
                  <a:pt x="134843" y="504825"/>
                </a:cubicBezTo>
                <a:cubicBezTo>
                  <a:pt x="140558" y="509270"/>
                  <a:pt x="146868" y="513040"/>
                  <a:pt x="151988" y="518160"/>
                </a:cubicBezTo>
                <a:cubicBezTo>
                  <a:pt x="153893" y="520065"/>
                  <a:pt x="155364" y="522538"/>
                  <a:pt x="157703" y="523875"/>
                </a:cubicBezTo>
                <a:cubicBezTo>
                  <a:pt x="159976" y="525174"/>
                  <a:pt x="162806" y="525061"/>
                  <a:pt x="165323" y="525780"/>
                </a:cubicBezTo>
                <a:cubicBezTo>
                  <a:pt x="167254" y="526332"/>
                  <a:pt x="169133" y="527050"/>
                  <a:pt x="171038" y="527685"/>
                </a:cubicBezTo>
                <a:cubicBezTo>
                  <a:pt x="183954" y="523380"/>
                  <a:pt x="176903" y="527227"/>
                  <a:pt x="157703" y="516255"/>
                </a:cubicBezTo>
                <a:cubicBezTo>
                  <a:pt x="150514" y="512147"/>
                  <a:pt x="143748" y="507341"/>
                  <a:pt x="136748" y="502920"/>
                </a:cubicBezTo>
                <a:cubicBezTo>
                  <a:pt x="131683" y="499721"/>
                  <a:pt x="126110" y="497230"/>
                  <a:pt x="121508" y="493395"/>
                </a:cubicBezTo>
                <a:cubicBezTo>
                  <a:pt x="117698" y="490220"/>
                  <a:pt x="114077" y="486803"/>
                  <a:pt x="110078" y="483870"/>
                </a:cubicBezTo>
                <a:cubicBezTo>
                  <a:pt x="104539" y="479808"/>
                  <a:pt x="92933" y="472440"/>
                  <a:pt x="92933" y="472440"/>
                </a:cubicBezTo>
                <a:cubicBezTo>
                  <a:pt x="91028" y="469265"/>
                  <a:pt x="89016" y="466152"/>
                  <a:pt x="87218" y="462915"/>
                </a:cubicBezTo>
                <a:cubicBezTo>
                  <a:pt x="85839" y="460433"/>
                  <a:pt x="84983" y="457658"/>
                  <a:pt x="83408" y="455295"/>
                </a:cubicBezTo>
                <a:cubicBezTo>
                  <a:pt x="81153" y="451912"/>
                  <a:pt x="78328" y="448945"/>
                  <a:pt x="75788" y="445770"/>
                </a:cubicBezTo>
                <a:cubicBezTo>
                  <a:pt x="75153" y="443230"/>
                  <a:pt x="71274" y="437933"/>
                  <a:pt x="73883" y="438150"/>
                </a:cubicBezTo>
                <a:cubicBezTo>
                  <a:pt x="83453" y="438948"/>
                  <a:pt x="103899" y="450633"/>
                  <a:pt x="113888" y="455295"/>
                </a:cubicBezTo>
                <a:cubicBezTo>
                  <a:pt x="118270" y="457340"/>
                  <a:pt x="122841" y="458965"/>
                  <a:pt x="127223" y="461010"/>
                </a:cubicBezTo>
                <a:cubicBezTo>
                  <a:pt x="132370" y="463412"/>
                  <a:pt x="137243" y="466393"/>
                  <a:pt x="142463" y="468630"/>
                </a:cubicBezTo>
                <a:cubicBezTo>
                  <a:pt x="146154" y="470212"/>
                  <a:pt x="150055" y="471259"/>
                  <a:pt x="153893" y="472440"/>
                </a:cubicBezTo>
                <a:cubicBezTo>
                  <a:pt x="163706" y="475460"/>
                  <a:pt x="166163" y="475984"/>
                  <a:pt x="174848" y="478155"/>
                </a:cubicBezTo>
                <a:cubicBezTo>
                  <a:pt x="177388" y="480060"/>
                  <a:pt x="182468" y="480695"/>
                  <a:pt x="182468" y="483870"/>
                </a:cubicBezTo>
                <a:cubicBezTo>
                  <a:pt x="182468" y="486710"/>
                  <a:pt x="177388" y="481330"/>
                  <a:pt x="174848" y="480060"/>
                </a:cubicBezTo>
                <a:cubicBezTo>
                  <a:pt x="169768" y="477520"/>
                  <a:pt x="164619" y="475113"/>
                  <a:pt x="159608" y="472440"/>
                </a:cubicBezTo>
                <a:cubicBezTo>
                  <a:pt x="155091" y="470031"/>
                  <a:pt x="150921" y="466965"/>
                  <a:pt x="146273" y="464820"/>
                </a:cubicBezTo>
                <a:cubicBezTo>
                  <a:pt x="124170" y="454618"/>
                  <a:pt x="143031" y="466469"/>
                  <a:pt x="129128" y="457200"/>
                </a:cubicBezTo>
                <a:cubicBezTo>
                  <a:pt x="111496" y="427813"/>
                  <a:pt x="135194" y="464594"/>
                  <a:pt x="115793" y="441960"/>
                </a:cubicBezTo>
                <a:cubicBezTo>
                  <a:pt x="110477" y="435758"/>
                  <a:pt x="113009" y="431586"/>
                  <a:pt x="108173" y="424815"/>
                </a:cubicBezTo>
                <a:cubicBezTo>
                  <a:pt x="106842" y="422952"/>
                  <a:pt x="104363" y="422275"/>
                  <a:pt x="102458" y="421005"/>
                </a:cubicBezTo>
                <a:cubicBezTo>
                  <a:pt x="92861" y="406609"/>
                  <a:pt x="90268" y="404928"/>
                  <a:pt x="132938" y="430530"/>
                </a:cubicBezTo>
                <a:cubicBezTo>
                  <a:pt x="167490" y="451261"/>
                  <a:pt x="108232" y="416037"/>
                  <a:pt x="157703" y="443865"/>
                </a:cubicBezTo>
                <a:cubicBezTo>
                  <a:pt x="162924" y="446802"/>
                  <a:pt x="167514" y="450857"/>
                  <a:pt x="172943" y="453390"/>
                </a:cubicBezTo>
                <a:cubicBezTo>
                  <a:pt x="177132" y="455345"/>
                  <a:pt x="181986" y="455483"/>
                  <a:pt x="186278" y="457200"/>
                </a:cubicBezTo>
                <a:cubicBezTo>
                  <a:pt x="222606" y="471731"/>
                  <a:pt x="182258" y="459317"/>
                  <a:pt x="214853" y="468630"/>
                </a:cubicBezTo>
                <a:cubicBezTo>
                  <a:pt x="148993" y="426719"/>
                  <a:pt x="237051" y="481385"/>
                  <a:pt x="172943" y="445770"/>
                </a:cubicBezTo>
                <a:cubicBezTo>
                  <a:pt x="170581" y="444458"/>
                  <a:pt x="153243" y="431785"/>
                  <a:pt x="150083" y="428625"/>
                </a:cubicBezTo>
                <a:cubicBezTo>
                  <a:pt x="147208" y="425750"/>
                  <a:pt x="145140" y="422160"/>
                  <a:pt x="142463" y="419100"/>
                </a:cubicBezTo>
                <a:cubicBezTo>
                  <a:pt x="140689" y="417073"/>
                  <a:pt x="138653" y="415290"/>
                  <a:pt x="136748" y="413385"/>
                </a:cubicBezTo>
                <a:cubicBezTo>
                  <a:pt x="131252" y="399645"/>
                  <a:pt x="135460" y="407772"/>
                  <a:pt x="127223" y="396240"/>
                </a:cubicBezTo>
                <a:cubicBezTo>
                  <a:pt x="125892" y="394377"/>
                  <a:pt x="121155" y="390901"/>
                  <a:pt x="123413" y="390525"/>
                </a:cubicBezTo>
                <a:cubicBezTo>
                  <a:pt x="129740" y="389471"/>
                  <a:pt x="151760" y="399830"/>
                  <a:pt x="155798" y="401955"/>
                </a:cubicBezTo>
                <a:cubicBezTo>
                  <a:pt x="162351" y="405404"/>
                  <a:pt x="168394" y="409754"/>
                  <a:pt x="174848" y="413385"/>
                </a:cubicBezTo>
                <a:cubicBezTo>
                  <a:pt x="185646" y="419459"/>
                  <a:pt x="193159" y="421852"/>
                  <a:pt x="205328" y="426720"/>
                </a:cubicBezTo>
                <a:cubicBezTo>
                  <a:pt x="217284" y="431502"/>
                  <a:pt x="211536" y="429701"/>
                  <a:pt x="222473" y="432435"/>
                </a:cubicBezTo>
                <a:cubicBezTo>
                  <a:pt x="236233" y="429683"/>
                  <a:pt x="239995" y="431265"/>
                  <a:pt x="214853" y="419100"/>
                </a:cubicBezTo>
                <a:cubicBezTo>
                  <a:pt x="201266" y="412526"/>
                  <a:pt x="186921" y="407650"/>
                  <a:pt x="172943" y="401955"/>
                </a:cubicBezTo>
                <a:cubicBezTo>
                  <a:pt x="169776" y="400665"/>
                  <a:pt x="166477" y="399674"/>
                  <a:pt x="163418" y="398145"/>
                </a:cubicBezTo>
                <a:lnTo>
                  <a:pt x="151988" y="392430"/>
                </a:lnTo>
                <a:cubicBezTo>
                  <a:pt x="150083" y="389890"/>
                  <a:pt x="148364" y="387199"/>
                  <a:pt x="146273" y="384810"/>
                </a:cubicBezTo>
                <a:cubicBezTo>
                  <a:pt x="143908" y="382107"/>
                  <a:pt x="140435" y="380309"/>
                  <a:pt x="138653" y="377190"/>
                </a:cubicBezTo>
                <a:cubicBezTo>
                  <a:pt x="135260" y="371252"/>
                  <a:pt x="134827" y="363831"/>
                  <a:pt x="131033" y="358140"/>
                </a:cubicBezTo>
                <a:cubicBezTo>
                  <a:pt x="129763" y="356235"/>
                  <a:pt x="125079" y="351621"/>
                  <a:pt x="127223" y="352425"/>
                </a:cubicBezTo>
                <a:cubicBezTo>
                  <a:pt x="134157" y="355025"/>
                  <a:pt x="139649" y="360543"/>
                  <a:pt x="146273" y="363855"/>
                </a:cubicBezTo>
                <a:cubicBezTo>
                  <a:pt x="155546" y="368492"/>
                  <a:pt x="166740" y="371069"/>
                  <a:pt x="176753" y="373380"/>
                </a:cubicBezTo>
                <a:cubicBezTo>
                  <a:pt x="179908" y="374108"/>
                  <a:pt x="183123" y="374557"/>
                  <a:pt x="186278" y="375285"/>
                </a:cubicBezTo>
                <a:cubicBezTo>
                  <a:pt x="191380" y="376462"/>
                  <a:pt x="196458" y="377746"/>
                  <a:pt x="201518" y="379095"/>
                </a:cubicBezTo>
                <a:cubicBezTo>
                  <a:pt x="220511" y="384160"/>
                  <a:pt x="214656" y="382936"/>
                  <a:pt x="237713" y="392430"/>
                </a:cubicBezTo>
                <a:cubicBezTo>
                  <a:pt x="240875" y="393732"/>
                  <a:pt x="247238" y="396240"/>
                  <a:pt x="247238" y="396240"/>
                </a:cubicBezTo>
                <a:cubicBezTo>
                  <a:pt x="242158" y="391795"/>
                  <a:pt x="236974" y="387466"/>
                  <a:pt x="231998" y="382905"/>
                </a:cubicBezTo>
                <a:cubicBezTo>
                  <a:pt x="223431" y="375052"/>
                  <a:pt x="219891" y="369119"/>
                  <a:pt x="209138" y="361950"/>
                </a:cubicBezTo>
                <a:cubicBezTo>
                  <a:pt x="205114" y="359267"/>
                  <a:pt x="200206" y="358236"/>
                  <a:pt x="195803" y="356235"/>
                </a:cubicBezTo>
                <a:cubicBezTo>
                  <a:pt x="191210" y="354147"/>
                  <a:pt x="182353" y="349481"/>
                  <a:pt x="178658" y="346710"/>
                </a:cubicBezTo>
                <a:cubicBezTo>
                  <a:pt x="171438" y="341295"/>
                  <a:pt x="164085" y="335947"/>
                  <a:pt x="157703" y="329565"/>
                </a:cubicBezTo>
                <a:cubicBezTo>
                  <a:pt x="151353" y="323215"/>
                  <a:pt x="142669" y="318547"/>
                  <a:pt x="138653" y="310515"/>
                </a:cubicBezTo>
                <a:cubicBezTo>
                  <a:pt x="137383" y="307975"/>
                  <a:pt x="132233" y="301776"/>
                  <a:pt x="134843" y="302895"/>
                </a:cubicBezTo>
                <a:cubicBezTo>
                  <a:pt x="145855" y="307615"/>
                  <a:pt x="154869" y="316091"/>
                  <a:pt x="165323" y="321945"/>
                </a:cubicBezTo>
                <a:cubicBezTo>
                  <a:pt x="170780" y="325001"/>
                  <a:pt x="176801" y="326920"/>
                  <a:pt x="182468" y="329565"/>
                </a:cubicBezTo>
                <a:cubicBezTo>
                  <a:pt x="186328" y="331366"/>
                  <a:pt x="189827" y="334027"/>
                  <a:pt x="193898" y="335280"/>
                </a:cubicBezTo>
                <a:cubicBezTo>
                  <a:pt x="198190" y="336600"/>
                  <a:pt x="202815" y="336382"/>
                  <a:pt x="207233" y="337185"/>
                </a:cubicBezTo>
                <a:cubicBezTo>
                  <a:pt x="209809" y="337653"/>
                  <a:pt x="212313" y="338455"/>
                  <a:pt x="214853" y="339090"/>
                </a:cubicBezTo>
                <a:cubicBezTo>
                  <a:pt x="220568" y="337820"/>
                  <a:pt x="234250" y="340684"/>
                  <a:pt x="231998" y="335280"/>
                </a:cubicBezTo>
                <a:cubicBezTo>
                  <a:pt x="227796" y="325195"/>
                  <a:pt x="214018" y="322851"/>
                  <a:pt x="205328" y="316230"/>
                </a:cubicBezTo>
                <a:cubicBezTo>
                  <a:pt x="189551" y="304210"/>
                  <a:pt x="193800" y="306025"/>
                  <a:pt x="180563" y="291465"/>
                </a:cubicBezTo>
                <a:cubicBezTo>
                  <a:pt x="178147" y="288807"/>
                  <a:pt x="175329" y="286530"/>
                  <a:pt x="172943" y="283845"/>
                </a:cubicBezTo>
                <a:cubicBezTo>
                  <a:pt x="170242" y="280806"/>
                  <a:pt x="168198" y="277195"/>
                  <a:pt x="165323" y="274320"/>
                </a:cubicBezTo>
                <a:cubicBezTo>
                  <a:pt x="162448" y="271445"/>
                  <a:pt x="158973" y="269240"/>
                  <a:pt x="155798" y="266700"/>
                </a:cubicBezTo>
                <a:cubicBezTo>
                  <a:pt x="154528" y="264160"/>
                  <a:pt x="153996" y="261088"/>
                  <a:pt x="151988" y="259080"/>
                </a:cubicBezTo>
                <a:cubicBezTo>
                  <a:pt x="133558" y="240650"/>
                  <a:pt x="127346" y="243173"/>
                  <a:pt x="146273" y="253365"/>
                </a:cubicBezTo>
                <a:cubicBezTo>
                  <a:pt x="150531" y="255658"/>
                  <a:pt x="154986" y="257658"/>
                  <a:pt x="159608" y="259080"/>
                </a:cubicBezTo>
                <a:cubicBezTo>
                  <a:pt x="163300" y="260216"/>
                  <a:pt x="167228" y="260350"/>
                  <a:pt x="171038" y="260985"/>
                </a:cubicBezTo>
                <a:cubicBezTo>
                  <a:pt x="174914" y="262438"/>
                  <a:pt x="210311" y="275024"/>
                  <a:pt x="218663" y="280035"/>
                </a:cubicBezTo>
                <a:cubicBezTo>
                  <a:pt x="222916" y="282587"/>
                  <a:pt x="226148" y="286554"/>
                  <a:pt x="230093" y="289560"/>
                </a:cubicBezTo>
                <a:cubicBezTo>
                  <a:pt x="239488" y="296718"/>
                  <a:pt x="267020" y="318867"/>
                  <a:pt x="258668" y="310515"/>
                </a:cubicBezTo>
                <a:cubicBezTo>
                  <a:pt x="247420" y="299267"/>
                  <a:pt x="266718" y="318206"/>
                  <a:pt x="239618" y="295275"/>
                </a:cubicBezTo>
                <a:cubicBezTo>
                  <a:pt x="236190" y="292375"/>
                  <a:pt x="233097" y="289087"/>
                  <a:pt x="230093" y="285750"/>
                </a:cubicBezTo>
                <a:cubicBezTo>
                  <a:pt x="227373" y="282728"/>
                  <a:pt x="225193" y="279247"/>
                  <a:pt x="222473" y="276225"/>
                </a:cubicBezTo>
                <a:cubicBezTo>
                  <a:pt x="219469" y="272888"/>
                  <a:pt x="215870" y="270109"/>
                  <a:pt x="212948" y="266700"/>
                </a:cubicBezTo>
                <a:cubicBezTo>
                  <a:pt x="207043" y="259811"/>
                  <a:pt x="195410" y="243022"/>
                  <a:pt x="188183" y="236220"/>
                </a:cubicBezTo>
                <a:cubicBezTo>
                  <a:pt x="181611" y="230035"/>
                  <a:pt x="174232" y="224766"/>
                  <a:pt x="167228" y="219075"/>
                </a:cubicBezTo>
                <a:cubicBezTo>
                  <a:pt x="164072" y="216511"/>
                  <a:pt x="154128" y="209518"/>
                  <a:pt x="157703" y="211455"/>
                </a:cubicBezTo>
                <a:cubicBezTo>
                  <a:pt x="172943" y="219710"/>
                  <a:pt x="187492" y="229393"/>
                  <a:pt x="203423" y="236220"/>
                </a:cubicBezTo>
                <a:cubicBezTo>
                  <a:pt x="207868" y="238125"/>
                  <a:pt x="212268" y="240139"/>
                  <a:pt x="216758" y="241935"/>
                </a:cubicBezTo>
                <a:cubicBezTo>
                  <a:pt x="221795" y="243950"/>
                  <a:pt x="227072" y="245376"/>
                  <a:pt x="231998" y="247650"/>
                </a:cubicBezTo>
                <a:cubicBezTo>
                  <a:pt x="235360" y="249202"/>
                  <a:pt x="238263" y="251610"/>
                  <a:pt x="241523" y="253365"/>
                </a:cubicBezTo>
                <a:cubicBezTo>
                  <a:pt x="246524" y="256058"/>
                  <a:pt x="251777" y="258265"/>
                  <a:pt x="256763" y="260985"/>
                </a:cubicBezTo>
                <a:cubicBezTo>
                  <a:pt x="265752" y="265888"/>
                  <a:pt x="283433" y="276225"/>
                  <a:pt x="283433" y="276225"/>
                </a:cubicBezTo>
                <a:cubicBezTo>
                  <a:pt x="267721" y="251085"/>
                  <a:pt x="278144" y="265221"/>
                  <a:pt x="249143" y="236220"/>
                </a:cubicBezTo>
                <a:lnTo>
                  <a:pt x="237713" y="224790"/>
                </a:lnTo>
                <a:cubicBezTo>
                  <a:pt x="234538" y="221615"/>
                  <a:pt x="231637" y="218140"/>
                  <a:pt x="228188" y="215265"/>
                </a:cubicBezTo>
                <a:cubicBezTo>
                  <a:pt x="220568" y="208915"/>
                  <a:pt x="211678" y="203835"/>
                  <a:pt x="205328" y="196215"/>
                </a:cubicBezTo>
                <a:cubicBezTo>
                  <a:pt x="186809" y="173992"/>
                  <a:pt x="204227" y="193109"/>
                  <a:pt x="188183" y="179070"/>
                </a:cubicBezTo>
                <a:cubicBezTo>
                  <a:pt x="185480" y="176705"/>
                  <a:pt x="177078" y="170579"/>
                  <a:pt x="180563" y="171450"/>
                </a:cubicBezTo>
                <a:cubicBezTo>
                  <a:pt x="188141" y="173344"/>
                  <a:pt x="224714" y="191238"/>
                  <a:pt x="233903" y="196215"/>
                </a:cubicBezTo>
                <a:cubicBezTo>
                  <a:pt x="241660" y="200417"/>
                  <a:pt x="248394" y="206760"/>
                  <a:pt x="256763" y="209550"/>
                </a:cubicBezTo>
                <a:cubicBezTo>
                  <a:pt x="274336" y="215408"/>
                  <a:pt x="264255" y="212572"/>
                  <a:pt x="287243" y="217170"/>
                </a:cubicBezTo>
                <a:cubicBezTo>
                  <a:pt x="280893" y="212090"/>
                  <a:pt x="275004" y="206372"/>
                  <a:pt x="268193" y="201930"/>
                </a:cubicBezTo>
                <a:cubicBezTo>
                  <a:pt x="252942" y="191984"/>
                  <a:pt x="247565" y="190250"/>
                  <a:pt x="233903" y="184785"/>
                </a:cubicBezTo>
                <a:cubicBezTo>
                  <a:pt x="232613" y="180916"/>
                  <a:pt x="230756" y="174446"/>
                  <a:pt x="228188" y="171450"/>
                </a:cubicBezTo>
                <a:cubicBezTo>
                  <a:pt x="226122" y="169039"/>
                  <a:pt x="223108" y="167640"/>
                  <a:pt x="220568" y="165735"/>
                </a:cubicBezTo>
                <a:cubicBezTo>
                  <a:pt x="218663" y="162560"/>
                  <a:pt x="217313" y="158977"/>
                  <a:pt x="214853" y="156210"/>
                </a:cubicBezTo>
                <a:cubicBezTo>
                  <a:pt x="212152" y="153171"/>
                  <a:pt x="208367" y="151291"/>
                  <a:pt x="205328" y="148590"/>
                </a:cubicBezTo>
                <a:cubicBezTo>
                  <a:pt x="202643" y="146204"/>
                  <a:pt x="200435" y="143308"/>
                  <a:pt x="197708" y="140970"/>
                </a:cubicBezTo>
                <a:cubicBezTo>
                  <a:pt x="195970" y="139480"/>
                  <a:pt x="193752" y="138626"/>
                  <a:pt x="191993" y="137160"/>
                </a:cubicBezTo>
                <a:cubicBezTo>
                  <a:pt x="189923" y="135435"/>
                  <a:pt x="183688" y="132185"/>
                  <a:pt x="186278" y="131445"/>
                </a:cubicBezTo>
                <a:cubicBezTo>
                  <a:pt x="192414" y="129692"/>
                  <a:pt x="198978" y="132715"/>
                  <a:pt x="205328" y="133350"/>
                </a:cubicBezTo>
                <a:cubicBezTo>
                  <a:pt x="216319" y="136098"/>
                  <a:pt x="221847" y="137066"/>
                  <a:pt x="231998" y="140970"/>
                </a:cubicBezTo>
                <a:cubicBezTo>
                  <a:pt x="252880" y="149001"/>
                  <a:pt x="237859" y="144816"/>
                  <a:pt x="252953" y="148590"/>
                </a:cubicBezTo>
                <a:cubicBezTo>
                  <a:pt x="256128" y="151130"/>
                  <a:pt x="258991" y="154118"/>
                  <a:pt x="262478" y="156210"/>
                </a:cubicBezTo>
                <a:cubicBezTo>
                  <a:pt x="291581" y="173672"/>
                  <a:pt x="253826" y="146387"/>
                  <a:pt x="279623" y="165735"/>
                </a:cubicBezTo>
                <a:cubicBezTo>
                  <a:pt x="281528" y="165100"/>
                  <a:pt x="286624" y="165373"/>
                  <a:pt x="285338" y="163830"/>
                </a:cubicBezTo>
                <a:cubicBezTo>
                  <a:pt x="278415" y="155523"/>
                  <a:pt x="267061" y="151526"/>
                  <a:pt x="260573" y="142875"/>
                </a:cubicBezTo>
                <a:cubicBezTo>
                  <a:pt x="252826" y="132546"/>
                  <a:pt x="250330" y="127721"/>
                  <a:pt x="241523" y="120015"/>
                </a:cubicBezTo>
                <a:cubicBezTo>
                  <a:pt x="239134" y="117924"/>
                  <a:pt x="236443" y="116205"/>
                  <a:pt x="233903" y="114300"/>
                </a:cubicBezTo>
                <a:cubicBezTo>
                  <a:pt x="224165" y="98070"/>
                  <a:pt x="233028" y="109761"/>
                  <a:pt x="222473" y="100965"/>
                </a:cubicBezTo>
                <a:cubicBezTo>
                  <a:pt x="220403" y="99240"/>
                  <a:pt x="214064" y="95250"/>
                  <a:pt x="216758" y="95250"/>
                </a:cubicBezTo>
                <a:cubicBezTo>
                  <a:pt x="223388" y="95250"/>
                  <a:pt x="229556" y="98759"/>
                  <a:pt x="235808" y="100965"/>
                </a:cubicBezTo>
                <a:cubicBezTo>
                  <a:pt x="240368" y="102575"/>
                  <a:pt x="244629" y="104944"/>
                  <a:pt x="249143" y="106680"/>
                </a:cubicBezTo>
                <a:cubicBezTo>
                  <a:pt x="265218" y="112863"/>
                  <a:pt x="255822" y="107322"/>
                  <a:pt x="266288" y="114300"/>
                </a:cubicBezTo>
                <a:cubicBezTo>
                  <a:pt x="262611" y="92239"/>
                  <a:pt x="266882" y="94941"/>
                  <a:pt x="254858" y="81915"/>
                </a:cubicBezTo>
                <a:cubicBezTo>
                  <a:pt x="249985" y="76636"/>
                  <a:pt x="245137" y="71274"/>
                  <a:pt x="239618" y="66675"/>
                </a:cubicBezTo>
                <a:cubicBezTo>
                  <a:pt x="235808" y="63500"/>
                  <a:pt x="223296" y="56335"/>
                  <a:pt x="228188" y="57150"/>
                </a:cubicBezTo>
                <a:cubicBezTo>
                  <a:pt x="236592" y="58551"/>
                  <a:pt x="242966" y="65886"/>
                  <a:pt x="251048" y="68580"/>
                </a:cubicBezTo>
                <a:cubicBezTo>
                  <a:pt x="254858" y="69850"/>
                  <a:pt x="258704" y="71018"/>
                  <a:pt x="262478" y="72390"/>
                </a:cubicBezTo>
                <a:cubicBezTo>
                  <a:pt x="265692" y="73559"/>
                  <a:pt x="268704" y="75300"/>
                  <a:pt x="272003" y="76200"/>
                </a:cubicBezTo>
                <a:cubicBezTo>
                  <a:pt x="275729" y="77216"/>
                  <a:pt x="279669" y="77236"/>
                  <a:pt x="283433" y="78105"/>
                </a:cubicBezTo>
                <a:cubicBezTo>
                  <a:pt x="287937" y="79144"/>
                  <a:pt x="292323" y="80645"/>
                  <a:pt x="296768" y="81915"/>
                </a:cubicBezTo>
                <a:cubicBezTo>
                  <a:pt x="294228" y="76200"/>
                  <a:pt x="292810" y="69840"/>
                  <a:pt x="289148" y="64770"/>
                </a:cubicBezTo>
                <a:cubicBezTo>
                  <a:pt x="286118" y="60574"/>
                  <a:pt x="272042" y="46505"/>
                  <a:pt x="264383" y="41910"/>
                </a:cubicBezTo>
                <a:cubicBezTo>
                  <a:pt x="254974" y="36264"/>
                  <a:pt x="251971" y="36887"/>
                  <a:pt x="243428" y="30480"/>
                </a:cubicBezTo>
                <a:cubicBezTo>
                  <a:pt x="241273" y="28864"/>
                  <a:pt x="235071" y="24237"/>
                  <a:pt x="237713" y="24765"/>
                </a:cubicBezTo>
                <a:cubicBezTo>
                  <a:pt x="246386" y="26500"/>
                  <a:pt x="253805" y="32555"/>
                  <a:pt x="262478" y="34290"/>
                </a:cubicBezTo>
                <a:lnTo>
                  <a:pt x="281528" y="38100"/>
                </a:lnTo>
                <a:cubicBezTo>
                  <a:pt x="280258" y="35560"/>
                  <a:pt x="279369" y="32791"/>
                  <a:pt x="277718" y="30480"/>
                </a:cubicBezTo>
                <a:cubicBezTo>
                  <a:pt x="274899" y="26533"/>
                  <a:pt x="268099" y="21652"/>
                  <a:pt x="264383" y="19050"/>
                </a:cubicBezTo>
                <a:cubicBezTo>
                  <a:pt x="260632" y="16424"/>
                  <a:pt x="256191" y="14668"/>
                  <a:pt x="252953" y="11430"/>
                </a:cubicBezTo>
                <a:cubicBezTo>
                  <a:pt x="251048" y="9525"/>
                  <a:pt x="249308" y="7440"/>
                  <a:pt x="247238" y="5715"/>
                </a:cubicBezTo>
                <a:cubicBezTo>
                  <a:pt x="245479" y="4249"/>
                  <a:pt x="243142" y="3524"/>
                  <a:pt x="241523" y="1905"/>
                </a:cubicBezTo>
                <a:lnTo>
                  <a:pt x="241523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2295476-B0FB-4DE4-0A40-FF2A088734F8}"/>
              </a:ext>
            </a:extLst>
          </p:cNvPr>
          <p:cNvSpPr/>
          <p:nvPr/>
        </p:nvSpPr>
        <p:spPr>
          <a:xfrm>
            <a:off x="6023610" y="2695375"/>
            <a:ext cx="521970" cy="236420"/>
          </a:xfrm>
          <a:custGeom>
            <a:avLst/>
            <a:gdLst>
              <a:gd name="connsiteX0" fmla="*/ 0 w 521970"/>
              <a:gd name="connsiteY0" fmla="*/ 9725 h 236420"/>
              <a:gd name="connsiteX1" fmla="*/ 17145 w 521970"/>
              <a:gd name="connsiteY1" fmla="*/ 23060 h 236420"/>
              <a:gd name="connsiteX2" fmla="*/ 36195 w 521970"/>
              <a:gd name="connsiteY2" fmla="*/ 30680 h 236420"/>
              <a:gd name="connsiteX3" fmla="*/ 19050 w 521970"/>
              <a:gd name="connsiteY3" fmla="*/ 7820 h 236420"/>
              <a:gd name="connsiteX4" fmla="*/ 13335 w 521970"/>
              <a:gd name="connsiteY4" fmla="*/ 200 h 236420"/>
              <a:gd name="connsiteX5" fmla="*/ 22860 w 521970"/>
              <a:gd name="connsiteY5" fmla="*/ 9725 h 236420"/>
              <a:gd name="connsiteX6" fmla="*/ 34290 w 521970"/>
              <a:gd name="connsiteY6" fmla="*/ 17345 h 236420"/>
              <a:gd name="connsiteX7" fmla="*/ 45720 w 521970"/>
              <a:gd name="connsiteY7" fmla="*/ 28775 h 236420"/>
              <a:gd name="connsiteX8" fmla="*/ 55245 w 521970"/>
              <a:gd name="connsiteY8" fmla="*/ 34490 h 236420"/>
              <a:gd name="connsiteX9" fmla="*/ 72390 w 521970"/>
              <a:gd name="connsiteY9" fmla="*/ 44015 h 236420"/>
              <a:gd name="connsiteX10" fmla="*/ 81915 w 521970"/>
              <a:gd name="connsiteY10" fmla="*/ 49730 h 236420"/>
              <a:gd name="connsiteX11" fmla="*/ 89535 w 521970"/>
              <a:gd name="connsiteY11" fmla="*/ 53540 h 236420"/>
              <a:gd name="connsiteX12" fmla="*/ 74295 w 521970"/>
              <a:gd name="connsiteY12" fmla="*/ 32585 h 236420"/>
              <a:gd name="connsiteX13" fmla="*/ 70485 w 521970"/>
              <a:gd name="connsiteY13" fmla="*/ 26870 h 236420"/>
              <a:gd name="connsiteX14" fmla="*/ 66675 w 521970"/>
              <a:gd name="connsiteY14" fmla="*/ 19250 h 236420"/>
              <a:gd name="connsiteX15" fmla="*/ 81915 w 521970"/>
              <a:gd name="connsiteY15" fmla="*/ 30680 h 236420"/>
              <a:gd name="connsiteX16" fmla="*/ 104775 w 521970"/>
              <a:gd name="connsiteY16" fmla="*/ 47825 h 236420"/>
              <a:gd name="connsiteX17" fmla="*/ 112395 w 521970"/>
              <a:gd name="connsiteY17" fmla="*/ 49730 h 236420"/>
              <a:gd name="connsiteX18" fmla="*/ 129540 w 521970"/>
              <a:gd name="connsiteY18" fmla="*/ 59255 h 236420"/>
              <a:gd name="connsiteX19" fmla="*/ 135255 w 521970"/>
              <a:gd name="connsiteY19" fmla="*/ 61160 h 236420"/>
              <a:gd name="connsiteX20" fmla="*/ 127635 w 521970"/>
              <a:gd name="connsiteY20" fmla="*/ 44015 h 236420"/>
              <a:gd name="connsiteX21" fmla="*/ 121920 w 521970"/>
              <a:gd name="connsiteY21" fmla="*/ 34490 h 236420"/>
              <a:gd name="connsiteX22" fmla="*/ 120015 w 521970"/>
              <a:gd name="connsiteY22" fmla="*/ 24965 h 236420"/>
              <a:gd name="connsiteX23" fmla="*/ 129540 w 521970"/>
              <a:gd name="connsiteY23" fmla="*/ 34490 h 236420"/>
              <a:gd name="connsiteX24" fmla="*/ 144780 w 521970"/>
              <a:gd name="connsiteY24" fmla="*/ 47825 h 236420"/>
              <a:gd name="connsiteX25" fmla="*/ 154305 w 521970"/>
              <a:gd name="connsiteY25" fmla="*/ 61160 h 236420"/>
              <a:gd name="connsiteX26" fmla="*/ 171450 w 521970"/>
              <a:gd name="connsiteY26" fmla="*/ 74495 h 236420"/>
              <a:gd name="connsiteX27" fmla="*/ 175260 w 521970"/>
              <a:gd name="connsiteY27" fmla="*/ 84020 h 236420"/>
              <a:gd name="connsiteX28" fmla="*/ 180975 w 521970"/>
              <a:gd name="connsiteY28" fmla="*/ 89735 h 236420"/>
              <a:gd name="connsiteX29" fmla="*/ 177165 w 521970"/>
              <a:gd name="connsiteY29" fmla="*/ 68780 h 236420"/>
              <a:gd name="connsiteX30" fmla="*/ 167640 w 521970"/>
              <a:gd name="connsiteY30" fmla="*/ 45920 h 236420"/>
              <a:gd name="connsiteX31" fmla="*/ 179070 w 521970"/>
              <a:gd name="connsiteY31" fmla="*/ 55445 h 236420"/>
              <a:gd name="connsiteX32" fmla="*/ 200025 w 521970"/>
              <a:gd name="connsiteY32" fmla="*/ 87830 h 236420"/>
              <a:gd name="connsiteX33" fmla="*/ 207645 w 521970"/>
              <a:gd name="connsiteY33" fmla="*/ 97355 h 236420"/>
              <a:gd name="connsiteX34" fmla="*/ 215265 w 521970"/>
              <a:gd name="connsiteY34" fmla="*/ 101165 h 236420"/>
              <a:gd name="connsiteX35" fmla="*/ 230505 w 521970"/>
              <a:gd name="connsiteY35" fmla="*/ 116405 h 236420"/>
              <a:gd name="connsiteX36" fmla="*/ 222885 w 521970"/>
              <a:gd name="connsiteY36" fmla="*/ 85925 h 236420"/>
              <a:gd name="connsiteX37" fmla="*/ 217170 w 521970"/>
              <a:gd name="connsiteY37" fmla="*/ 68780 h 236420"/>
              <a:gd name="connsiteX38" fmla="*/ 213360 w 521970"/>
              <a:gd name="connsiteY38" fmla="*/ 61160 h 236420"/>
              <a:gd name="connsiteX39" fmla="*/ 228600 w 521970"/>
              <a:gd name="connsiteY39" fmla="*/ 78305 h 236420"/>
              <a:gd name="connsiteX40" fmla="*/ 247650 w 521970"/>
              <a:gd name="connsiteY40" fmla="*/ 97355 h 236420"/>
              <a:gd name="connsiteX41" fmla="*/ 255270 w 521970"/>
              <a:gd name="connsiteY41" fmla="*/ 106880 h 236420"/>
              <a:gd name="connsiteX42" fmla="*/ 260985 w 521970"/>
              <a:gd name="connsiteY42" fmla="*/ 112595 h 236420"/>
              <a:gd name="connsiteX43" fmla="*/ 278130 w 521970"/>
              <a:gd name="connsiteY43" fmla="*/ 125930 h 236420"/>
              <a:gd name="connsiteX44" fmla="*/ 274320 w 521970"/>
              <a:gd name="connsiteY44" fmla="*/ 110690 h 236420"/>
              <a:gd name="connsiteX45" fmla="*/ 270510 w 521970"/>
              <a:gd name="connsiteY45" fmla="*/ 97355 h 236420"/>
              <a:gd name="connsiteX46" fmla="*/ 304800 w 521970"/>
              <a:gd name="connsiteY46" fmla="*/ 133550 h 236420"/>
              <a:gd name="connsiteX47" fmla="*/ 316230 w 521970"/>
              <a:gd name="connsiteY47" fmla="*/ 141170 h 236420"/>
              <a:gd name="connsiteX48" fmla="*/ 333375 w 521970"/>
              <a:gd name="connsiteY48" fmla="*/ 150695 h 236420"/>
              <a:gd name="connsiteX49" fmla="*/ 329565 w 521970"/>
              <a:gd name="connsiteY49" fmla="*/ 135455 h 236420"/>
              <a:gd name="connsiteX50" fmla="*/ 325755 w 521970"/>
              <a:gd name="connsiteY50" fmla="*/ 124025 h 236420"/>
              <a:gd name="connsiteX51" fmla="*/ 323850 w 521970"/>
              <a:gd name="connsiteY51" fmla="*/ 110690 h 236420"/>
              <a:gd name="connsiteX52" fmla="*/ 348615 w 521970"/>
              <a:gd name="connsiteY52" fmla="*/ 127835 h 236420"/>
              <a:gd name="connsiteX53" fmla="*/ 365760 w 521970"/>
              <a:gd name="connsiteY53" fmla="*/ 146885 h 236420"/>
              <a:gd name="connsiteX54" fmla="*/ 379095 w 521970"/>
              <a:gd name="connsiteY54" fmla="*/ 158315 h 236420"/>
              <a:gd name="connsiteX55" fmla="*/ 384810 w 521970"/>
              <a:gd name="connsiteY55" fmla="*/ 165935 h 236420"/>
              <a:gd name="connsiteX56" fmla="*/ 398145 w 521970"/>
              <a:gd name="connsiteY56" fmla="*/ 175460 h 236420"/>
              <a:gd name="connsiteX57" fmla="*/ 396240 w 521970"/>
              <a:gd name="connsiteY57" fmla="*/ 158315 h 236420"/>
              <a:gd name="connsiteX58" fmla="*/ 394335 w 521970"/>
              <a:gd name="connsiteY58" fmla="*/ 152600 h 236420"/>
              <a:gd name="connsiteX59" fmla="*/ 403860 w 521970"/>
              <a:gd name="connsiteY59" fmla="*/ 164030 h 236420"/>
              <a:gd name="connsiteX60" fmla="*/ 436245 w 521970"/>
              <a:gd name="connsiteY60" fmla="*/ 194510 h 236420"/>
              <a:gd name="connsiteX61" fmla="*/ 445770 w 521970"/>
              <a:gd name="connsiteY61" fmla="*/ 200225 h 236420"/>
              <a:gd name="connsiteX62" fmla="*/ 462915 w 521970"/>
              <a:gd name="connsiteY62" fmla="*/ 213560 h 236420"/>
              <a:gd name="connsiteX63" fmla="*/ 459105 w 521970"/>
              <a:gd name="connsiteY63" fmla="*/ 198320 h 236420"/>
              <a:gd name="connsiteX64" fmla="*/ 453390 w 521970"/>
              <a:gd name="connsiteY64" fmla="*/ 186890 h 236420"/>
              <a:gd name="connsiteX65" fmla="*/ 462915 w 521970"/>
              <a:gd name="connsiteY65" fmla="*/ 194510 h 236420"/>
              <a:gd name="connsiteX66" fmla="*/ 481965 w 521970"/>
              <a:gd name="connsiteY66" fmla="*/ 211655 h 236420"/>
              <a:gd name="connsiteX67" fmla="*/ 504825 w 521970"/>
              <a:gd name="connsiteY67" fmla="*/ 224990 h 236420"/>
              <a:gd name="connsiteX68" fmla="*/ 510540 w 521970"/>
              <a:gd name="connsiteY68" fmla="*/ 228800 h 236420"/>
              <a:gd name="connsiteX69" fmla="*/ 521970 w 521970"/>
              <a:gd name="connsiteY69" fmla="*/ 236420 h 23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21970" h="236420">
                <a:moveTo>
                  <a:pt x="0" y="9725"/>
                </a:moveTo>
                <a:cubicBezTo>
                  <a:pt x="5715" y="14170"/>
                  <a:pt x="10490" y="20208"/>
                  <a:pt x="17145" y="23060"/>
                </a:cubicBezTo>
                <a:cubicBezTo>
                  <a:pt x="32326" y="29566"/>
                  <a:pt x="25892" y="27246"/>
                  <a:pt x="36195" y="30680"/>
                </a:cubicBezTo>
                <a:cubicBezTo>
                  <a:pt x="31769" y="12976"/>
                  <a:pt x="38278" y="33457"/>
                  <a:pt x="19050" y="7820"/>
                </a:cubicBezTo>
                <a:cubicBezTo>
                  <a:pt x="17145" y="5280"/>
                  <a:pt x="10495" y="-1220"/>
                  <a:pt x="13335" y="200"/>
                </a:cubicBezTo>
                <a:cubicBezTo>
                  <a:pt x="17351" y="2208"/>
                  <a:pt x="19385" y="6882"/>
                  <a:pt x="22860" y="9725"/>
                </a:cubicBezTo>
                <a:cubicBezTo>
                  <a:pt x="26404" y="12625"/>
                  <a:pt x="30772" y="14414"/>
                  <a:pt x="34290" y="17345"/>
                </a:cubicBezTo>
                <a:cubicBezTo>
                  <a:pt x="38429" y="20794"/>
                  <a:pt x="41550" y="25363"/>
                  <a:pt x="45720" y="28775"/>
                </a:cubicBezTo>
                <a:cubicBezTo>
                  <a:pt x="48586" y="31120"/>
                  <a:pt x="52212" y="32367"/>
                  <a:pt x="55245" y="34490"/>
                </a:cubicBezTo>
                <a:cubicBezTo>
                  <a:pt x="69385" y="44388"/>
                  <a:pt x="59170" y="40710"/>
                  <a:pt x="72390" y="44015"/>
                </a:cubicBezTo>
                <a:cubicBezTo>
                  <a:pt x="75565" y="45920"/>
                  <a:pt x="78678" y="47932"/>
                  <a:pt x="81915" y="49730"/>
                </a:cubicBezTo>
                <a:cubicBezTo>
                  <a:pt x="84397" y="51109"/>
                  <a:pt x="88846" y="56295"/>
                  <a:pt x="89535" y="53540"/>
                </a:cubicBezTo>
                <a:cubicBezTo>
                  <a:pt x="91153" y="47070"/>
                  <a:pt x="76986" y="35661"/>
                  <a:pt x="74295" y="32585"/>
                </a:cubicBezTo>
                <a:cubicBezTo>
                  <a:pt x="72787" y="30862"/>
                  <a:pt x="71621" y="28858"/>
                  <a:pt x="70485" y="26870"/>
                </a:cubicBezTo>
                <a:cubicBezTo>
                  <a:pt x="69076" y="24404"/>
                  <a:pt x="63981" y="18352"/>
                  <a:pt x="66675" y="19250"/>
                </a:cubicBezTo>
                <a:cubicBezTo>
                  <a:pt x="72699" y="21258"/>
                  <a:pt x="76956" y="26713"/>
                  <a:pt x="81915" y="30680"/>
                </a:cubicBezTo>
                <a:cubicBezTo>
                  <a:pt x="90595" y="37624"/>
                  <a:pt x="94952" y="43459"/>
                  <a:pt x="104775" y="47825"/>
                </a:cubicBezTo>
                <a:cubicBezTo>
                  <a:pt x="107168" y="48888"/>
                  <a:pt x="109855" y="49095"/>
                  <a:pt x="112395" y="49730"/>
                </a:cubicBezTo>
                <a:cubicBezTo>
                  <a:pt x="118416" y="53343"/>
                  <a:pt x="123163" y="56522"/>
                  <a:pt x="129540" y="59255"/>
                </a:cubicBezTo>
                <a:cubicBezTo>
                  <a:pt x="131386" y="60046"/>
                  <a:pt x="133350" y="60525"/>
                  <a:pt x="135255" y="61160"/>
                </a:cubicBezTo>
                <a:cubicBezTo>
                  <a:pt x="132715" y="55445"/>
                  <a:pt x="130432" y="49609"/>
                  <a:pt x="127635" y="44015"/>
                </a:cubicBezTo>
                <a:cubicBezTo>
                  <a:pt x="125979" y="40703"/>
                  <a:pt x="123295" y="37928"/>
                  <a:pt x="121920" y="34490"/>
                </a:cubicBezTo>
                <a:cubicBezTo>
                  <a:pt x="120717" y="31484"/>
                  <a:pt x="116777" y="24965"/>
                  <a:pt x="120015" y="24965"/>
                </a:cubicBezTo>
                <a:cubicBezTo>
                  <a:pt x="124505" y="24965"/>
                  <a:pt x="126161" y="31533"/>
                  <a:pt x="129540" y="34490"/>
                </a:cubicBezTo>
                <a:cubicBezTo>
                  <a:pt x="134620" y="38935"/>
                  <a:pt x="140187" y="42879"/>
                  <a:pt x="144780" y="47825"/>
                </a:cubicBezTo>
                <a:cubicBezTo>
                  <a:pt x="148497" y="51828"/>
                  <a:pt x="150442" y="57297"/>
                  <a:pt x="154305" y="61160"/>
                </a:cubicBezTo>
                <a:cubicBezTo>
                  <a:pt x="159425" y="66280"/>
                  <a:pt x="171450" y="74495"/>
                  <a:pt x="171450" y="74495"/>
                </a:cubicBezTo>
                <a:cubicBezTo>
                  <a:pt x="172720" y="77670"/>
                  <a:pt x="173448" y="81120"/>
                  <a:pt x="175260" y="84020"/>
                </a:cubicBezTo>
                <a:cubicBezTo>
                  <a:pt x="176688" y="86305"/>
                  <a:pt x="180641" y="92408"/>
                  <a:pt x="180975" y="89735"/>
                </a:cubicBezTo>
                <a:cubicBezTo>
                  <a:pt x="181856" y="82690"/>
                  <a:pt x="179232" y="75572"/>
                  <a:pt x="177165" y="68780"/>
                </a:cubicBezTo>
                <a:cubicBezTo>
                  <a:pt x="174761" y="60883"/>
                  <a:pt x="161298" y="40635"/>
                  <a:pt x="167640" y="45920"/>
                </a:cubicBezTo>
                <a:cubicBezTo>
                  <a:pt x="171450" y="49095"/>
                  <a:pt x="176038" y="51521"/>
                  <a:pt x="179070" y="55445"/>
                </a:cubicBezTo>
                <a:cubicBezTo>
                  <a:pt x="186932" y="65619"/>
                  <a:pt x="191993" y="77790"/>
                  <a:pt x="200025" y="87830"/>
                </a:cubicBezTo>
                <a:cubicBezTo>
                  <a:pt x="202565" y="91005"/>
                  <a:pt x="204585" y="94678"/>
                  <a:pt x="207645" y="97355"/>
                </a:cubicBezTo>
                <a:cubicBezTo>
                  <a:pt x="209782" y="99225"/>
                  <a:pt x="213083" y="99347"/>
                  <a:pt x="215265" y="101165"/>
                </a:cubicBezTo>
                <a:cubicBezTo>
                  <a:pt x="220784" y="105764"/>
                  <a:pt x="230505" y="116405"/>
                  <a:pt x="230505" y="116405"/>
                </a:cubicBezTo>
                <a:cubicBezTo>
                  <a:pt x="227965" y="106245"/>
                  <a:pt x="226197" y="95860"/>
                  <a:pt x="222885" y="85925"/>
                </a:cubicBezTo>
                <a:cubicBezTo>
                  <a:pt x="220980" y="80210"/>
                  <a:pt x="219864" y="74168"/>
                  <a:pt x="217170" y="68780"/>
                </a:cubicBezTo>
                <a:cubicBezTo>
                  <a:pt x="215900" y="66240"/>
                  <a:pt x="211178" y="59342"/>
                  <a:pt x="213360" y="61160"/>
                </a:cubicBezTo>
                <a:cubicBezTo>
                  <a:pt x="219234" y="66055"/>
                  <a:pt x="223341" y="72754"/>
                  <a:pt x="228600" y="78305"/>
                </a:cubicBezTo>
                <a:cubicBezTo>
                  <a:pt x="234776" y="84824"/>
                  <a:pt x="242040" y="90343"/>
                  <a:pt x="247650" y="97355"/>
                </a:cubicBezTo>
                <a:cubicBezTo>
                  <a:pt x="250190" y="100530"/>
                  <a:pt x="252593" y="103820"/>
                  <a:pt x="255270" y="106880"/>
                </a:cubicBezTo>
                <a:cubicBezTo>
                  <a:pt x="257044" y="108907"/>
                  <a:pt x="258915" y="110870"/>
                  <a:pt x="260985" y="112595"/>
                </a:cubicBezTo>
                <a:cubicBezTo>
                  <a:pt x="266547" y="117230"/>
                  <a:pt x="278130" y="125930"/>
                  <a:pt x="278130" y="125930"/>
                </a:cubicBezTo>
                <a:cubicBezTo>
                  <a:pt x="276860" y="120850"/>
                  <a:pt x="275669" y="115750"/>
                  <a:pt x="274320" y="110690"/>
                </a:cubicBezTo>
                <a:cubicBezTo>
                  <a:pt x="273129" y="106223"/>
                  <a:pt x="266452" y="95141"/>
                  <a:pt x="270510" y="97355"/>
                </a:cubicBezTo>
                <a:cubicBezTo>
                  <a:pt x="295453" y="110960"/>
                  <a:pt x="289215" y="119382"/>
                  <a:pt x="304800" y="133550"/>
                </a:cubicBezTo>
                <a:cubicBezTo>
                  <a:pt x="308188" y="136630"/>
                  <a:pt x="312616" y="138359"/>
                  <a:pt x="316230" y="141170"/>
                </a:cubicBezTo>
                <a:cubicBezTo>
                  <a:pt x="329062" y="151151"/>
                  <a:pt x="313013" y="143908"/>
                  <a:pt x="333375" y="150695"/>
                </a:cubicBezTo>
                <a:cubicBezTo>
                  <a:pt x="332105" y="145615"/>
                  <a:pt x="331004" y="140490"/>
                  <a:pt x="329565" y="135455"/>
                </a:cubicBezTo>
                <a:cubicBezTo>
                  <a:pt x="328462" y="131593"/>
                  <a:pt x="326658" y="127938"/>
                  <a:pt x="325755" y="124025"/>
                </a:cubicBezTo>
                <a:cubicBezTo>
                  <a:pt x="324745" y="119650"/>
                  <a:pt x="319421" y="109952"/>
                  <a:pt x="323850" y="110690"/>
                </a:cubicBezTo>
                <a:cubicBezTo>
                  <a:pt x="333754" y="112341"/>
                  <a:pt x="341016" y="121273"/>
                  <a:pt x="348615" y="127835"/>
                </a:cubicBezTo>
                <a:cubicBezTo>
                  <a:pt x="355081" y="133419"/>
                  <a:pt x="359719" y="140844"/>
                  <a:pt x="365760" y="146885"/>
                </a:cubicBezTo>
                <a:cubicBezTo>
                  <a:pt x="369900" y="151025"/>
                  <a:pt x="374955" y="154175"/>
                  <a:pt x="379095" y="158315"/>
                </a:cubicBezTo>
                <a:cubicBezTo>
                  <a:pt x="381340" y="160560"/>
                  <a:pt x="382565" y="163690"/>
                  <a:pt x="384810" y="165935"/>
                </a:cubicBezTo>
                <a:cubicBezTo>
                  <a:pt x="387173" y="168298"/>
                  <a:pt x="394900" y="173297"/>
                  <a:pt x="398145" y="175460"/>
                </a:cubicBezTo>
                <a:cubicBezTo>
                  <a:pt x="397510" y="169745"/>
                  <a:pt x="397185" y="163987"/>
                  <a:pt x="396240" y="158315"/>
                </a:cubicBezTo>
                <a:cubicBezTo>
                  <a:pt x="395910" y="156334"/>
                  <a:pt x="392729" y="151395"/>
                  <a:pt x="394335" y="152600"/>
                </a:cubicBezTo>
                <a:cubicBezTo>
                  <a:pt x="398303" y="155576"/>
                  <a:pt x="400455" y="160424"/>
                  <a:pt x="403860" y="164030"/>
                </a:cubicBezTo>
                <a:cubicBezTo>
                  <a:pt x="412125" y="172782"/>
                  <a:pt x="424897" y="186566"/>
                  <a:pt x="436245" y="194510"/>
                </a:cubicBezTo>
                <a:cubicBezTo>
                  <a:pt x="439278" y="196633"/>
                  <a:pt x="442757" y="198073"/>
                  <a:pt x="445770" y="200225"/>
                </a:cubicBezTo>
                <a:cubicBezTo>
                  <a:pt x="451662" y="204433"/>
                  <a:pt x="462915" y="213560"/>
                  <a:pt x="462915" y="213560"/>
                </a:cubicBezTo>
                <a:cubicBezTo>
                  <a:pt x="461645" y="208480"/>
                  <a:pt x="460866" y="203251"/>
                  <a:pt x="459105" y="198320"/>
                </a:cubicBezTo>
                <a:cubicBezTo>
                  <a:pt x="457672" y="194308"/>
                  <a:pt x="450378" y="189902"/>
                  <a:pt x="453390" y="186890"/>
                </a:cubicBezTo>
                <a:cubicBezTo>
                  <a:pt x="456265" y="184015"/>
                  <a:pt x="459876" y="191809"/>
                  <a:pt x="462915" y="194510"/>
                </a:cubicBezTo>
                <a:cubicBezTo>
                  <a:pt x="484097" y="213338"/>
                  <a:pt x="453893" y="189198"/>
                  <a:pt x="481965" y="211655"/>
                </a:cubicBezTo>
                <a:cubicBezTo>
                  <a:pt x="493544" y="220918"/>
                  <a:pt x="487791" y="215699"/>
                  <a:pt x="504825" y="224990"/>
                </a:cubicBezTo>
                <a:cubicBezTo>
                  <a:pt x="506835" y="226086"/>
                  <a:pt x="508552" y="227664"/>
                  <a:pt x="510540" y="228800"/>
                </a:cubicBezTo>
                <a:cubicBezTo>
                  <a:pt x="521304" y="234951"/>
                  <a:pt x="515179" y="229629"/>
                  <a:pt x="521970" y="23642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C34AC8E-68F0-CFEA-A8AD-C96C8763B538}"/>
              </a:ext>
            </a:extLst>
          </p:cNvPr>
          <p:cNvSpPr/>
          <p:nvPr/>
        </p:nvSpPr>
        <p:spPr>
          <a:xfrm>
            <a:off x="2057142" y="2805699"/>
            <a:ext cx="501273" cy="519004"/>
          </a:xfrm>
          <a:custGeom>
            <a:avLst/>
            <a:gdLst>
              <a:gd name="connsiteX0" fmla="*/ 258 w 501273"/>
              <a:gd name="connsiteY0" fmla="*/ 505191 h 519004"/>
              <a:gd name="connsiteX1" fmla="*/ 9783 w 501273"/>
              <a:gd name="connsiteY1" fmla="*/ 512811 h 519004"/>
              <a:gd name="connsiteX2" fmla="*/ 13593 w 501273"/>
              <a:gd name="connsiteY2" fmla="*/ 518526 h 519004"/>
              <a:gd name="connsiteX3" fmla="*/ 4068 w 501273"/>
              <a:gd name="connsiteY3" fmla="*/ 480426 h 519004"/>
              <a:gd name="connsiteX4" fmla="*/ 2163 w 501273"/>
              <a:gd name="connsiteY4" fmla="*/ 472806 h 519004"/>
              <a:gd name="connsiteX5" fmla="*/ 25023 w 501273"/>
              <a:gd name="connsiteY5" fmla="*/ 491856 h 519004"/>
              <a:gd name="connsiteX6" fmla="*/ 40263 w 501273"/>
              <a:gd name="connsiteY6" fmla="*/ 503286 h 519004"/>
              <a:gd name="connsiteX7" fmla="*/ 47883 w 501273"/>
              <a:gd name="connsiteY7" fmla="*/ 507096 h 519004"/>
              <a:gd name="connsiteX8" fmla="*/ 34548 w 501273"/>
              <a:gd name="connsiteY8" fmla="*/ 491856 h 519004"/>
              <a:gd name="connsiteX9" fmla="*/ 17403 w 501273"/>
              <a:gd name="connsiteY9" fmla="*/ 465186 h 519004"/>
              <a:gd name="connsiteX10" fmla="*/ 11688 w 501273"/>
              <a:gd name="connsiteY10" fmla="*/ 451851 h 519004"/>
              <a:gd name="connsiteX11" fmla="*/ 23118 w 501273"/>
              <a:gd name="connsiteY11" fmla="*/ 461376 h 519004"/>
              <a:gd name="connsiteX12" fmla="*/ 38358 w 501273"/>
              <a:gd name="connsiteY12" fmla="*/ 478521 h 519004"/>
              <a:gd name="connsiteX13" fmla="*/ 57408 w 501273"/>
              <a:gd name="connsiteY13" fmla="*/ 497571 h 519004"/>
              <a:gd name="connsiteX14" fmla="*/ 21213 w 501273"/>
              <a:gd name="connsiteY14" fmla="*/ 440421 h 519004"/>
              <a:gd name="connsiteX15" fmla="*/ 13593 w 501273"/>
              <a:gd name="connsiteY15" fmla="*/ 428991 h 519004"/>
              <a:gd name="connsiteX16" fmla="*/ 7878 w 501273"/>
              <a:gd name="connsiteY16" fmla="*/ 417561 h 519004"/>
              <a:gd name="connsiteX17" fmla="*/ 258 w 501273"/>
              <a:gd name="connsiteY17" fmla="*/ 406131 h 519004"/>
              <a:gd name="connsiteX18" fmla="*/ 5973 w 501273"/>
              <a:gd name="connsiteY18" fmla="*/ 413751 h 519004"/>
              <a:gd name="connsiteX19" fmla="*/ 28833 w 501273"/>
              <a:gd name="connsiteY19" fmla="*/ 432801 h 519004"/>
              <a:gd name="connsiteX20" fmla="*/ 38358 w 501273"/>
              <a:gd name="connsiteY20" fmla="*/ 446136 h 519004"/>
              <a:gd name="connsiteX21" fmla="*/ 49788 w 501273"/>
              <a:gd name="connsiteY21" fmla="*/ 459471 h 519004"/>
              <a:gd name="connsiteX22" fmla="*/ 59313 w 501273"/>
              <a:gd name="connsiteY22" fmla="*/ 468996 h 519004"/>
              <a:gd name="connsiteX23" fmla="*/ 68838 w 501273"/>
              <a:gd name="connsiteY23" fmla="*/ 478521 h 519004"/>
              <a:gd name="connsiteX24" fmla="*/ 44073 w 501273"/>
              <a:gd name="connsiteY24" fmla="*/ 428991 h 519004"/>
              <a:gd name="connsiteX25" fmla="*/ 42168 w 501273"/>
              <a:gd name="connsiteY25" fmla="*/ 417561 h 519004"/>
              <a:gd name="connsiteX26" fmla="*/ 32643 w 501273"/>
              <a:gd name="connsiteY26" fmla="*/ 398511 h 519004"/>
              <a:gd name="connsiteX27" fmla="*/ 25023 w 501273"/>
              <a:gd name="connsiteY27" fmla="*/ 375651 h 519004"/>
              <a:gd name="connsiteX28" fmla="*/ 19308 w 501273"/>
              <a:gd name="connsiteY28" fmla="*/ 366126 h 519004"/>
              <a:gd name="connsiteX29" fmla="*/ 15498 w 501273"/>
              <a:gd name="connsiteY29" fmla="*/ 360411 h 519004"/>
              <a:gd name="connsiteX30" fmla="*/ 26928 w 501273"/>
              <a:gd name="connsiteY30" fmla="*/ 375651 h 519004"/>
              <a:gd name="connsiteX31" fmla="*/ 32643 w 501273"/>
              <a:gd name="connsiteY31" fmla="*/ 381366 h 519004"/>
              <a:gd name="connsiteX32" fmla="*/ 44073 w 501273"/>
              <a:gd name="connsiteY32" fmla="*/ 394701 h 519004"/>
              <a:gd name="connsiteX33" fmla="*/ 55503 w 501273"/>
              <a:gd name="connsiteY33" fmla="*/ 415656 h 519004"/>
              <a:gd name="connsiteX34" fmla="*/ 61218 w 501273"/>
              <a:gd name="connsiteY34" fmla="*/ 421371 h 519004"/>
              <a:gd name="connsiteX35" fmla="*/ 85983 w 501273"/>
              <a:gd name="connsiteY35" fmla="*/ 438516 h 519004"/>
              <a:gd name="connsiteX36" fmla="*/ 80268 w 501273"/>
              <a:gd name="connsiteY36" fmla="*/ 427086 h 519004"/>
              <a:gd name="connsiteX37" fmla="*/ 72648 w 501273"/>
              <a:gd name="connsiteY37" fmla="*/ 417561 h 519004"/>
              <a:gd name="connsiteX38" fmla="*/ 63123 w 501273"/>
              <a:gd name="connsiteY38" fmla="*/ 402321 h 519004"/>
              <a:gd name="connsiteX39" fmla="*/ 51693 w 501273"/>
              <a:gd name="connsiteY39" fmla="*/ 375651 h 519004"/>
              <a:gd name="connsiteX40" fmla="*/ 49788 w 501273"/>
              <a:gd name="connsiteY40" fmla="*/ 364221 h 519004"/>
              <a:gd name="connsiteX41" fmla="*/ 45978 w 501273"/>
              <a:gd name="connsiteY41" fmla="*/ 348981 h 519004"/>
              <a:gd name="connsiteX42" fmla="*/ 40263 w 501273"/>
              <a:gd name="connsiteY42" fmla="*/ 337551 h 519004"/>
              <a:gd name="connsiteX43" fmla="*/ 55503 w 501273"/>
              <a:gd name="connsiteY43" fmla="*/ 362316 h 519004"/>
              <a:gd name="connsiteX44" fmla="*/ 68838 w 501273"/>
              <a:gd name="connsiteY44" fmla="*/ 377556 h 519004"/>
              <a:gd name="connsiteX45" fmla="*/ 101223 w 501273"/>
              <a:gd name="connsiteY45" fmla="*/ 408036 h 519004"/>
              <a:gd name="connsiteX46" fmla="*/ 76458 w 501273"/>
              <a:gd name="connsiteY46" fmla="*/ 364221 h 519004"/>
              <a:gd name="connsiteX47" fmla="*/ 70743 w 501273"/>
              <a:gd name="connsiteY47" fmla="*/ 347076 h 519004"/>
              <a:gd name="connsiteX48" fmla="*/ 61218 w 501273"/>
              <a:gd name="connsiteY48" fmla="*/ 331836 h 519004"/>
              <a:gd name="connsiteX49" fmla="*/ 76458 w 501273"/>
              <a:gd name="connsiteY49" fmla="*/ 350886 h 519004"/>
              <a:gd name="connsiteX50" fmla="*/ 105033 w 501273"/>
              <a:gd name="connsiteY50" fmla="*/ 375651 h 519004"/>
              <a:gd name="connsiteX51" fmla="*/ 82173 w 501273"/>
              <a:gd name="connsiteY51" fmla="*/ 335646 h 519004"/>
              <a:gd name="connsiteX52" fmla="*/ 57408 w 501273"/>
              <a:gd name="connsiteY52" fmla="*/ 303261 h 519004"/>
              <a:gd name="connsiteX53" fmla="*/ 53598 w 501273"/>
              <a:gd name="connsiteY53" fmla="*/ 289926 h 519004"/>
              <a:gd name="connsiteX54" fmla="*/ 47883 w 501273"/>
              <a:gd name="connsiteY54" fmla="*/ 284211 h 519004"/>
              <a:gd name="connsiteX55" fmla="*/ 74553 w 501273"/>
              <a:gd name="connsiteY55" fmla="*/ 307071 h 519004"/>
              <a:gd name="connsiteX56" fmla="*/ 118368 w 501273"/>
              <a:gd name="connsiteY56" fmla="*/ 350886 h 519004"/>
              <a:gd name="connsiteX57" fmla="*/ 124083 w 501273"/>
              <a:gd name="connsiteY57" fmla="*/ 352791 h 519004"/>
              <a:gd name="connsiteX58" fmla="*/ 103128 w 501273"/>
              <a:gd name="connsiteY58" fmla="*/ 316596 h 519004"/>
              <a:gd name="connsiteX59" fmla="*/ 95508 w 501273"/>
              <a:gd name="connsiteY59" fmla="*/ 297546 h 519004"/>
              <a:gd name="connsiteX60" fmla="*/ 85983 w 501273"/>
              <a:gd name="connsiteY60" fmla="*/ 284211 h 519004"/>
              <a:gd name="connsiteX61" fmla="*/ 84078 w 501273"/>
              <a:gd name="connsiteY61" fmla="*/ 274686 h 519004"/>
              <a:gd name="connsiteX62" fmla="*/ 103128 w 501273"/>
              <a:gd name="connsiteY62" fmla="*/ 299451 h 519004"/>
              <a:gd name="connsiteX63" fmla="*/ 150753 w 501273"/>
              <a:gd name="connsiteY63" fmla="*/ 345171 h 519004"/>
              <a:gd name="connsiteX64" fmla="*/ 156468 w 501273"/>
              <a:gd name="connsiteY64" fmla="*/ 347076 h 519004"/>
              <a:gd name="connsiteX65" fmla="*/ 137418 w 501273"/>
              <a:gd name="connsiteY65" fmla="*/ 320406 h 519004"/>
              <a:gd name="connsiteX66" fmla="*/ 122178 w 501273"/>
              <a:gd name="connsiteY66" fmla="*/ 303261 h 519004"/>
              <a:gd name="connsiteX67" fmla="*/ 112653 w 501273"/>
              <a:gd name="connsiteY67" fmla="*/ 284211 h 519004"/>
              <a:gd name="connsiteX68" fmla="*/ 105033 w 501273"/>
              <a:gd name="connsiteY68" fmla="*/ 272781 h 519004"/>
              <a:gd name="connsiteX69" fmla="*/ 116463 w 501273"/>
              <a:gd name="connsiteY69" fmla="*/ 295641 h 519004"/>
              <a:gd name="connsiteX70" fmla="*/ 145038 w 501273"/>
              <a:gd name="connsiteY70" fmla="*/ 326121 h 519004"/>
              <a:gd name="connsiteX71" fmla="*/ 114558 w 501273"/>
              <a:gd name="connsiteY71" fmla="*/ 267066 h 519004"/>
              <a:gd name="connsiteX72" fmla="*/ 106938 w 501273"/>
              <a:gd name="connsiteY72" fmla="*/ 251826 h 519004"/>
              <a:gd name="connsiteX73" fmla="*/ 101223 w 501273"/>
              <a:gd name="connsiteY73" fmla="*/ 240396 h 519004"/>
              <a:gd name="connsiteX74" fmla="*/ 133608 w 501273"/>
              <a:gd name="connsiteY74" fmla="*/ 274686 h 519004"/>
              <a:gd name="connsiteX75" fmla="*/ 162183 w 501273"/>
              <a:gd name="connsiteY75" fmla="*/ 303261 h 519004"/>
              <a:gd name="connsiteX76" fmla="*/ 171708 w 501273"/>
              <a:gd name="connsiteY76" fmla="*/ 312786 h 519004"/>
              <a:gd name="connsiteX77" fmla="*/ 164088 w 501273"/>
              <a:gd name="connsiteY77" fmla="*/ 291831 h 519004"/>
              <a:gd name="connsiteX78" fmla="*/ 137418 w 501273"/>
              <a:gd name="connsiteY78" fmla="*/ 257541 h 519004"/>
              <a:gd name="connsiteX79" fmla="*/ 125988 w 501273"/>
              <a:gd name="connsiteY79" fmla="*/ 236586 h 519004"/>
              <a:gd name="connsiteX80" fmla="*/ 173613 w 501273"/>
              <a:gd name="connsiteY80" fmla="*/ 267066 h 519004"/>
              <a:gd name="connsiteX81" fmla="*/ 194568 w 501273"/>
              <a:gd name="connsiteY81" fmla="*/ 280401 h 519004"/>
              <a:gd name="connsiteX82" fmla="*/ 179328 w 501273"/>
              <a:gd name="connsiteY82" fmla="*/ 263256 h 519004"/>
              <a:gd name="connsiteX83" fmla="*/ 150753 w 501273"/>
              <a:gd name="connsiteY83" fmla="*/ 221346 h 519004"/>
              <a:gd name="connsiteX84" fmla="*/ 145038 w 501273"/>
              <a:gd name="connsiteY84" fmla="*/ 209916 h 519004"/>
              <a:gd name="connsiteX85" fmla="*/ 141228 w 501273"/>
              <a:gd name="connsiteY85" fmla="*/ 196581 h 519004"/>
              <a:gd name="connsiteX86" fmla="*/ 137418 w 501273"/>
              <a:gd name="connsiteY86" fmla="*/ 185151 h 519004"/>
              <a:gd name="connsiteX87" fmla="*/ 135513 w 501273"/>
              <a:gd name="connsiteY87" fmla="*/ 173721 h 519004"/>
              <a:gd name="connsiteX88" fmla="*/ 171708 w 501273"/>
              <a:gd name="connsiteY88" fmla="*/ 211821 h 519004"/>
              <a:gd name="connsiteX89" fmla="*/ 205998 w 501273"/>
              <a:gd name="connsiteY89" fmla="*/ 251826 h 519004"/>
              <a:gd name="connsiteX90" fmla="*/ 179328 w 501273"/>
              <a:gd name="connsiteY90" fmla="*/ 192771 h 519004"/>
              <a:gd name="connsiteX91" fmla="*/ 200283 w 501273"/>
              <a:gd name="connsiteY91" fmla="*/ 192771 h 519004"/>
              <a:gd name="connsiteX92" fmla="*/ 217428 w 501273"/>
              <a:gd name="connsiteY92" fmla="*/ 209916 h 519004"/>
              <a:gd name="connsiteX93" fmla="*/ 230763 w 501273"/>
              <a:gd name="connsiteY93" fmla="*/ 223251 h 519004"/>
              <a:gd name="connsiteX94" fmla="*/ 232668 w 501273"/>
              <a:gd name="connsiteY94" fmla="*/ 196581 h 519004"/>
              <a:gd name="connsiteX95" fmla="*/ 225048 w 501273"/>
              <a:gd name="connsiteY95" fmla="*/ 156576 h 519004"/>
              <a:gd name="connsiteX96" fmla="*/ 238383 w 501273"/>
              <a:gd name="connsiteY96" fmla="*/ 171816 h 519004"/>
              <a:gd name="connsiteX97" fmla="*/ 261243 w 501273"/>
              <a:gd name="connsiteY97" fmla="*/ 200391 h 519004"/>
              <a:gd name="connsiteX98" fmla="*/ 240288 w 501273"/>
              <a:gd name="connsiteY98" fmla="*/ 160386 h 519004"/>
              <a:gd name="connsiteX99" fmla="*/ 232668 w 501273"/>
              <a:gd name="connsiteY99" fmla="*/ 145146 h 519004"/>
              <a:gd name="connsiteX100" fmla="*/ 226953 w 501273"/>
              <a:gd name="connsiteY100" fmla="*/ 135621 h 519004"/>
              <a:gd name="connsiteX101" fmla="*/ 242193 w 501273"/>
              <a:gd name="connsiteY101" fmla="*/ 148956 h 519004"/>
              <a:gd name="connsiteX102" fmla="*/ 265053 w 501273"/>
              <a:gd name="connsiteY102" fmla="*/ 168006 h 519004"/>
              <a:gd name="connsiteX103" fmla="*/ 263148 w 501273"/>
              <a:gd name="connsiteY103" fmla="*/ 150861 h 519004"/>
              <a:gd name="connsiteX104" fmla="*/ 259338 w 501273"/>
              <a:gd name="connsiteY104" fmla="*/ 137526 h 519004"/>
              <a:gd name="connsiteX105" fmla="*/ 263148 w 501273"/>
              <a:gd name="connsiteY105" fmla="*/ 120381 h 519004"/>
              <a:gd name="connsiteX106" fmla="*/ 291723 w 501273"/>
              <a:gd name="connsiteY106" fmla="*/ 150861 h 519004"/>
              <a:gd name="connsiteX107" fmla="*/ 297438 w 501273"/>
              <a:gd name="connsiteY107" fmla="*/ 152766 h 519004"/>
              <a:gd name="connsiteX108" fmla="*/ 316488 w 501273"/>
              <a:gd name="connsiteY108" fmla="*/ 122286 h 519004"/>
              <a:gd name="connsiteX109" fmla="*/ 326013 w 501273"/>
              <a:gd name="connsiteY109" fmla="*/ 131811 h 519004"/>
              <a:gd name="connsiteX110" fmla="*/ 329823 w 501273"/>
              <a:gd name="connsiteY110" fmla="*/ 116571 h 519004"/>
              <a:gd name="connsiteX111" fmla="*/ 327918 w 501273"/>
              <a:gd name="connsiteY111" fmla="*/ 107046 h 519004"/>
              <a:gd name="connsiteX112" fmla="*/ 331728 w 501273"/>
              <a:gd name="connsiteY112" fmla="*/ 91806 h 519004"/>
              <a:gd name="connsiteX113" fmla="*/ 348873 w 501273"/>
              <a:gd name="connsiteY113" fmla="*/ 112761 h 519004"/>
              <a:gd name="connsiteX114" fmla="*/ 354588 w 501273"/>
              <a:gd name="connsiteY114" fmla="*/ 114666 h 519004"/>
              <a:gd name="connsiteX115" fmla="*/ 356493 w 501273"/>
              <a:gd name="connsiteY115" fmla="*/ 108951 h 519004"/>
              <a:gd name="connsiteX116" fmla="*/ 358398 w 501273"/>
              <a:gd name="connsiteY116" fmla="*/ 99426 h 519004"/>
              <a:gd name="connsiteX117" fmla="*/ 362208 w 501273"/>
              <a:gd name="connsiteY117" fmla="*/ 63231 h 519004"/>
              <a:gd name="connsiteX118" fmla="*/ 375543 w 501273"/>
              <a:gd name="connsiteY118" fmla="*/ 65136 h 519004"/>
              <a:gd name="connsiteX119" fmla="*/ 396498 w 501273"/>
              <a:gd name="connsiteY119" fmla="*/ 68946 h 519004"/>
              <a:gd name="connsiteX120" fmla="*/ 404118 w 501273"/>
              <a:gd name="connsiteY120" fmla="*/ 44181 h 519004"/>
              <a:gd name="connsiteX121" fmla="*/ 411738 w 501273"/>
              <a:gd name="connsiteY121" fmla="*/ 36561 h 519004"/>
              <a:gd name="connsiteX122" fmla="*/ 440313 w 501273"/>
              <a:gd name="connsiteY122" fmla="*/ 32751 h 519004"/>
              <a:gd name="connsiteX123" fmla="*/ 447933 w 501273"/>
              <a:gd name="connsiteY123" fmla="*/ 17511 h 519004"/>
              <a:gd name="connsiteX124" fmla="*/ 463173 w 501273"/>
              <a:gd name="connsiteY124" fmla="*/ 13701 h 519004"/>
              <a:gd name="connsiteX125" fmla="*/ 476508 w 501273"/>
              <a:gd name="connsiteY125" fmla="*/ 6081 h 519004"/>
              <a:gd name="connsiteX126" fmla="*/ 484128 w 501273"/>
              <a:gd name="connsiteY126" fmla="*/ 4176 h 519004"/>
              <a:gd name="connsiteX127" fmla="*/ 501273 w 501273"/>
              <a:gd name="connsiteY127" fmla="*/ 366 h 51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501273" h="519004">
                <a:moveTo>
                  <a:pt x="258" y="505191"/>
                </a:moveTo>
                <a:cubicBezTo>
                  <a:pt x="3433" y="507731"/>
                  <a:pt x="6908" y="509936"/>
                  <a:pt x="9783" y="512811"/>
                </a:cubicBezTo>
                <a:cubicBezTo>
                  <a:pt x="11402" y="514430"/>
                  <a:pt x="13991" y="520781"/>
                  <a:pt x="13593" y="518526"/>
                </a:cubicBezTo>
                <a:cubicBezTo>
                  <a:pt x="11318" y="505634"/>
                  <a:pt x="7243" y="493126"/>
                  <a:pt x="4068" y="480426"/>
                </a:cubicBezTo>
                <a:cubicBezTo>
                  <a:pt x="3433" y="477886"/>
                  <a:pt x="152" y="471130"/>
                  <a:pt x="2163" y="472806"/>
                </a:cubicBezTo>
                <a:lnTo>
                  <a:pt x="25023" y="491856"/>
                </a:lnTo>
                <a:cubicBezTo>
                  <a:pt x="29176" y="495276"/>
                  <a:pt x="35197" y="500391"/>
                  <a:pt x="40263" y="503286"/>
                </a:cubicBezTo>
                <a:cubicBezTo>
                  <a:pt x="42729" y="504695"/>
                  <a:pt x="45343" y="505826"/>
                  <a:pt x="47883" y="507096"/>
                </a:cubicBezTo>
                <a:cubicBezTo>
                  <a:pt x="43438" y="502016"/>
                  <a:pt x="38765" y="497127"/>
                  <a:pt x="34548" y="491856"/>
                </a:cubicBezTo>
                <a:cubicBezTo>
                  <a:pt x="28222" y="483948"/>
                  <a:pt x="21947" y="474273"/>
                  <a:pt x="17403" y="465186"/>
                </a:cubicBezTo>
                <a:cubicBezTo>
                  <a:pt x="15240" y="460861"/>
                  <a:pt x="7664" y="454534"/>
                  <a:pt x="11688" y="451851"/>
                </a:cubicBezTo>
                <a:cubicBezTo>
                  <a:pt x="15815" y="449100"/>
                  <a:pt x="19611" y="457869"/>
                  <a:pt x="23118" y="461376"/>
                </a:cubicBezTo>
                <a:cubicBezTo>
                  <a:pt x="28525" y="466783"/>
                  <a:pt x="33099" y="472970"/>
                  <a:pt x="38358" y="478521"/>
                </a:cubicBezTo>
                <a:cubicBezTo>
                  <a:pt x="44534" y="485040"/>
                  <a:pt x="62796" y="504755"/>
                  <a:pt x="57408" y="497571"/>
                </a:cubicBezTo>
                <a:cubicBezTo>
                  <a:pt x="1200" y="422627"/>
                  <a:pt x="44866" y="487726"/>
                  <a:pt x="21213" y="440421"/>
                </a:cubicBezTo>
                <a:cubicBezTo>
                  <a:pt x="19165" y="436325"/>
                  <a:pt x="15900" y="432946"/>
                  <a:pt x="13593" y="428991"/>
                </a:cubicBezTo>
                <a:cubicBezTo>
                  <a:pt x="11447" y="425312"/>
                  <a:pt x="10024" y="421240"/>
                  <a:pt x="7878" y="417561"/>
                </a:cubicBezTo>
                <a:cubicBezTo>
                  <a:pt x="5571" y="413606"/>
                  <a:pt x="2306" y="410227"/>
                  <a:pt x="258" y="406131"/>
                </a:cubicBezTo>
                <a:cubicBezTo>
                  <a:pt x="-1162" y="403291"/>
                  <a:pt x="3613" y="411627"/>
                  <a:pt x="5973" y="413751"/>
                </a:cubicBezTo>
                <a:cubicBezTo>
                  <a:pt x="22621" y="428734"/>
                  <a:pt x="15726" y="417072"/>
                  <a:pt x="28833" y="432801"/>
                </a:cubicBezTo>
                <a:cubicBezTo>
                  <a:pt x="32330" y="436997"/>
                  <a:pt x="34983" y="441841"/>
                  <a:pt x="38358" y="446136"/>
                </a:cubicBezTo>
                <a:cubicBezTo>
                  <a:pt x="41975" y="450739"/>
                  <a:pt x="45832" y="455155"/>
                  <a:pt x="49788" y="459471"/>
                </a:cubicBezTo>
                <a:cubicBezTo>
                  <a:pt x="52822" y="462781"/>
                  <a:pt x="56556" y="465452"/>
                  <a:pt x="59313" y="468996"/>
                </a:cubicBezTo>
                <a:cubicBezTo>
                  <a:pt x="67552" y="479589"/>
                  <a:pt x="57932" y="474886"/>
                  <a:pt x="68838" y="478521"/>
                </a:cubicBezTo>
                <a:cubicBezTo>
                  <a:pt x="60583" y="462011"/>
                  <a:pt x="47108" y="447199"/>
                  <a:pt x="44073" y="428991"/>
                </a:cubicBezTo>
                <a:cubicBezTo>
                  <a:pt x="43438" y="425181"/>
                  <a:pt x="43524" y="421178"/>
                  <a:pt x="42168" y="417561"/>
                </a:cubicBezTo>
                <a:cubicBezTo>
                  <a:pt x="39675" y="410914"/>
                  <a:pt x="34365" y="405399"/>
                  <a:pt x="32643" y="398511"/>
                </a:cubicBezTo>
                <a:cubicBezTo>
                  <a:pt x="29175" y="384641"/>
                  <a:pt x="30616" y="385718"/>
                  <a:pt x="25023" y="375651"/>
                </a:cubicBezTo>
                <a:cubicBezTo>
                  <a:pt x="23225" y="372414"/>
                  <a:pt x="21270" y="369266"/>
                  <a:pt x="19308" y="366126"/>
                </a:cubicBezTo>
                <a:cubicBezTo>
                  <a:pt x="18095" y="364184"/>
                  <a:pt x="14068" y="358623"/>
                  <a:pt x="15498" y="360411"/>
                </a:cubicBezTo>
                <a:cubicBezTo>
                  <a:pt x="19465" y="365370"/>
                  <a:pt x="22907" y="370736"/>
                  <a:pt x="26928" y="375651"/>
                </a:cubicBezTo>
                <a:cubicBezTo>
                  <a:pt x="28634" y="377736"/>
                  <a:pt x="30841" y="379364"/>
                  <a:pt x="32643" y="381366"/>
                </a:cubicBezTo>
                <a:cubicBezTo>
                  <a:pt x="36559" y="385718"/>
                  <a:pt x="40504" y="390061"/>
                  <a:pt x="44073" y="394701"/>
                </a:cubicBezTo>
                <a:cubicBezTo>
                  <a:pt x="69383" y="427603"/>
                  <a:pt x="38199" y="387969"/>
                  <a:pt x="55503" y="415656"/>
                </a:cubicBezTo>
                <a:cubicBezTo>
                  <a:pt x="56931" y="417941"/>
                  <a:pt x="59063" y="419755"/>
                  <a:pt x="61218" y="421371"/>
                </a:cubicBezTo>
                <a:cubicBezTo>
                  <a:pt x="69250" y="427395"/>
                  <a:pt x="85983" y="438516"/>
                  <a:pt x="85983" y="438516"/>
                </a:cubicBezTo>
                <a:cubicBezTo>
                  <a:pt x="84078" y="434706"/>
                  <a:pt x="82555" y="430680"/>
                  <a:pt x="80268" y="427086"/>
                </a:cubicBezTo>
                <a:cubicBezTo>
                  <a:pt x="78085" y="423656"/>
                  <a:pt x="74962" y="420904"/>
                  <a:pt x="72648" y="417561"/>
                </a:cubicBezTo>
                <a:cubicBezTo>
                  <a:pt x="69238" y="412636"/>
                  <a:pt x="66298" y="407401"/>
                  <a:pt x="63123" y="402321"/>
                </a:cubicBezTo>
                <a:cubicBezTo>
                  <a:pt x="49452" y="354473"/>
                  <a:pt x="70969" y="425770"/>
                  <a:pt x="51693" y="375651"/>
                </a:cubicBezTo>
                <a:cubicBezTo>
                  <a:pt x="50306" y="372046"/>
                  <a:pt x="50597" y="367998"/>
                  <a:pt x="49788" y="364221"/>
                </a:cubicBezTo>
                <a:cubicBezTo>
                  <a:pt x="48691" y="359101"/>
                  <a:pt x="47739" y="353912"/>
                  <a:pt x="45978" y="348981"/>
                </a:cubicBezTo>
                <a:cubicBezTo>
                  <a:pt x="44545" y="344969"/>
                  <a:pt x="37787" y="334085"/>
                  <a:pt x="40263" y="337551"/>
                </a:cubicBezTo>
                <a:cubicBezTo>
                  <a:pt x="45897" y="345438"/>
                  <a:pt x="49869" y="354429"/>
                  <a:pt x="55503" y="362316"/>
                </a:cubicBezTo>
                <a:cubicBezTo>
                  <a:pt x="59426" y="367809"/>
                  <a:pt x="64189" y="372662"/>
                  <a:pt x="68838" y="377556"/>
                </a:cubicBezTo>
                <a:cubicBezTo>
                  <a:pt x="89212" y="399002"/>
                  <a:pt x="85306" y="395302"/>
                  <a:pt x="101223" y="408036"/>
                </a:cubicBezTo>
                <a:cubicBezTo>
                  <a:pt x="73746" y="342091"/>
                  <a:pt x="111860" y="428589"/>
                  <a:pt x="76458" y="364221"/>
                </a:cubicBezTo>
                <a:cubicBezTo>
                  <a:pt x="73555" y="358943"/>
                  <a:pt x="73308" y="352527"/>
                  <a:pt x="70743" y="347076"/>
                </a:cubicBezTo>
                <a:cubicBezTo>
                  <a:pt x="68192" y="341656"/>
                  <a:pt x="56234" y="328513"/>
                  <a:pt x="61218" y="331836"/>
                </a:cubicBezTo>
                <a:cubicBezTo>
                  <a:pt x="67984" y="336347"/>
                  <a:pt x="70108" y="345806"/>
                  <a:pt x="76458" y="350886"/>
                </a:cubicBezTo>
                <a:cubicBezTo>
                  <a:pt x="92654" y="363843"/>
                  <a:pt x="82961" y="355786"/>
                  <a:pt x="105033" y="375651"/>
                </a:cubicBezTo>
                <a:cubicBezTo>
                  <a:pt x="91092" y="339406"/>
                  <a:pt x="102853" y="361496"/>
                  <a:pt x="82173" y="335646"/>
                </a:cubicBezTo>
                <a:cubicBezTo>
                  <a:pt x="73684" y="325034"/>
                  <a:pt x="57408" y="303261"/>
                  <a:pt x="57408" y="303261"/>
                </a:cubicBezTo>
                <a:cubicBezTo>
                  <a:pt x="56138" y="298816"/>
                  <a:pt x="55665" y="294061"/>
                  <a:pt x="53598" y="289926"/>
                </a:cubicBezTo>
                <a:cubicBezTo>
                  <a:pt x="52393" y="287516"/>
                  <a:pt x="45798" y="282505"/>
                  <a:pt x="47883" y="284211"/>
                </a:cubicBezTo>
                <a:cubicBezTo>
                  <a:pt x="56945" y="291625"/>
                  <a:pt x="66274" y="298792"/>
                  <a:pt x="74553" y="307071"/>
                </a:cubicBezTo>
                <a:cubicBezTo>
                  <a:pt x="102184" y="334702"/>
                  <a:pt x="92608" y="333713"/>
                  <a:pt x="118368" y="350886"/>
                </a:cubicBezTo>
                <a:cubicBezTo>
                  <a:pt x="120039" y="352000"/>
                  <a:pt x="122178" y="352156"/>
                  <a:pt x="124083" y="352791"/>
                </a:cubicBezTo>
                <a:cubicBezTo>
                  <a:pt x="111710" y="311548"/>
                  <a:pt x="127917" y="355846"/>
                  <a:pt x="103128" y="316596"/>
                </a:cubicBezTo>
                <a:cubicBezTo>
                  <a:pt x="99476" y="310814"/>
                  <a:pt x="98708" y="303590"/>
                  <a:pt x="95508" y="297546"/>
                </a:cubicBezTo>
                <a:cubicBezTo>
                  <a:pt x="92952" y="292718"/>
                  <a:pt x="89158" y="288656"/>
                  <a:pt x="85983" y="284211"/>
                </a:cubicBezTo>
                <a:cubicBezTo>
                  <a:pt x="85348" y="281036"/>
                  <a:pt x="81658" y="272535"/>
                  <a:pt x="84078" y="274686"/>
                </a:cubicBezTo>
                <a:cubicBezTo>
                  <a:pt x="91862" y="281605"/>
                  <a:pt x="96223" y="291655"/>
                  <a:pt x="103128" y="299451"/>
                </a:cubicBezTo>
                <a:cubicBezTo>
                  <a:pt x="122952" y="321833"/>
                  <a:pt x="129115" y="335898"/>
                  <a:pt x="150753" y="345171"/>
                </a:cubicBezTo>
                <a:cubicBezTo>
                  <a:pt x="152599" y="345962"/>
                  <a:pt x="154563" y="346441"/>
                  <a:pt x="156468" y="347076"/>
                </a:cubicBezTo>
                <a:cubicBezTo>
                  <a:pt x="150118" y="338186"/>
                  <a:pt x="144151" y="329009"/>
                  <a:pt x="137418" y="320406"/>
                </a:cubicBezTo>
                <a:cubicBezTo>
                  <a:pt x="132705" y="314384"/>
                  <a:pt x="126496" y="309572"/>
                  <a:pt x="122178" y="303261"/>
                </a:cubicBezTo>
                <a:cubicBezTo>
                  <a:pt x="118169" y="297402"/>
                  <a:pt x="116134" y="290399"/>
                  <a:pt x="112653" y="284211"/>
                </a:cubicBezTo>
                <a:cubicBezTo>
                  <a:pt x="110408" y="280220"/>
                  <a:pt x="103585" y="268437"/>
                  <a:pt x="105033" y="272781"/>
                </a:cubicBezTo>
                <a:cubicBezTo>
                  <a:pt x="107727" y="280863"/>
                  <a:pt x="111351" y="288825"/>
                  <a:pt x="116463" y="295641"/>
                </a:cubicBezTo>
                <a:cubicBezTo>
                  <a:pt x="124819" y="306782"/>
                  <a:pt x="151425" y="338496"/>
                  <a:pt x="145038" y="326121"/>
                </a:cubicBezTo>
                <a:lnTo>
                  <a:pt x="114558" y="267066"/>
                </a:lnTo>
                <a:cubicBezTo>
                  <a:pt x="111966" y="262012"/>
                  <a:pt x="109478" y="256906"/>
                  <a:pt x="106938" y="251826"/>
                </a:cubicBezTo>
                <a:cubicBezTo>
                  <a:pt x="105033" y="248016"/>
                  <a:pt x="98562" y="237070"/>
                  <a:pt x="101223" y="240396"/>
                </a:cubicBezTo>
                <a:cubicBezTo>
                  <a:pt x="125762" y="271070"/>
                  <a:pt x="78328" y="212496"/>
                  <a:pt x="133608" y="274686"/>
                </a:cubicBezTo>
                <a:cubicBezTo>
                  <a:pt x="181308" y="328349"/>
                  <a:pt x="121167" y="262245"/>
                  <a:pt x="162183" y="303261"/>
                </a:cubicBezTo>
                <a:cubicBezTo>
                  <a:pt x="174883" y="315961"/>
                  <a:pt x="156468" y="302626"/>
                  <a:pt x="171708" y="312786"/>
                </a:cubicBezTo>
                <a:cubicBezTo>
                  <a:pt x="169168" y="305801"/>
                  <a:pt x="168008" y="298146"/>
                  <a:pt x="164088" y="291831"/>
                </a:cubicBezTo>
                <a:cubicBezTo>
                  <a:pt x="156452" y="279528"/>
                  <a:pt x="143894" y="270493"/>
                  <a:pt x="137418" y="257541"/>
                </a:cubicBezTo>
                <a:cubicBezTo>
                  <a:pt x="128774" y="240253"/>
                  <a:pt x="132948" y="247027"/>
                  <a:pt x="125988" y="236586"/>
                </a:cubicBezTo>
                <a:cubicBezTo>
                  <a:pt x="120161" y="201623"/>
                  <a:pt x="123187" y="234977"/>
                  <a:pt x="173613" y="267066"/>
                </a:cubicBezTo>
                <a:cubicBezTo>
                  <a:pt x="180598" y="271511"/>
                  <a:pt x="200069" y="286589"/>
                  <a:pt x="194568" y="280401"/>
                </a:cubicBezTo>
                <a:cubicBezTo>
                  <a:pt x="189488" y="274686"/>
                  <a:pt x="184139" y="269199"/>
                  <a:pt x="179328" y="263256"/>
                </a:cubicBezTo>
                <a:cubicBezTo>
                  <a:pt x="165944" y="246722"/>
                  <a:pt x="160706" y="239039"/>
                  <a:pt x="150753" y="221346"/>
                </a:cubicBezTo>
                <a:cubicBezTo>
                  <a:pt x="148665" y="217633"/>
                  <a:pt x="146567" y="213892"/>
                  <a:pt x="145038" y="209916"/>
                </a:cubicBezTo>
                <a:cubicBezTo>
                  <a:pt x="143378" y="205601"/>
                  <a:pt x="142588" y="200999"/>
                  <a:pt x="141228" y="196581"/>
                </a:cubicBezTo>
                <a:cubicBezTo>
                  <a:pt x="140047" y="192743"/>
                  <a:pt x="138392" y="189047"/>
                  <a:pt x="137418" y="185151"/>
                </a:cubicBezTo>
                <a:cubicBezTo>
                  <a:pt x="136481" y="181404"/>
                  <a:pt x="132464" y="171350"/>
                  <a:pt x="135513" y="173721"/>
                </a:cubicBezTo>
                <a:cubicBezTo>
                  <a:pt x="149340" y="184476"/>
                  <a:pt x="160048" y="198748"/>
                  <a:pt x="171708" y="211821"/>
                </a:cubicBezTo>
                <a:cubicBezTo>
                  <a:pt x="222894" y="269211"/>
                  <a:pt x="182779" y="228607"/>
                  <a:pt x="205998" y="251826"/>
                </a:cubicBezTo>
                <a:cubicBezTo>
                  <a:pt x="188122" y="204901"/>
                  <a:pt x="198100" y="224057"/>
                  <a:pt x="179328" y="192771"/>
                </a:cubicBezTo>
                <a:cubicBezTo>
                  <a:pt x="173937" y="171206"/>
                  <a:pt x="169634" y="169087"/>
                  <a:pt x="200283" y="192771"/>
                </a:cubicBezTo>
                <a:cubicBezTo>
                  <a:pt x="206678" y="197713"/>
                  <a:pt x="212168" y="203780"/>
                  <a:pt x="217428" y="209916"/>
                </a:cubicBezTo>
                <a:cubicBezTo>
                  <a:pt x="229986" y="224567"/>
                  <a:pt x="215703" y="215721"/>
                  <a:pt x="230763" y="223251"/>
                </a:cubicBezTo>
                <a:cubicBezTo>
                  <a:pt x="231398" y="214361"/>
                  <a:pt x="233429" y="205461"/>
                  <a:pt x="232668" y="196581"/>
                </a:cubicBezTo>
                <a:cubicBezTo>
                  <a:pt x="231509" y="183056"/>
                  <a:pt x="216109" y="146360"/>
                  <a:pt x="225048" y="156576"/>
                </a:cubicBezTo>
                <a:cubicBezTo>
                  <a:pt x="229493" y="161656"/>
                  <a:pt x="234239" y="166488"/>
                  <a:pt x="238383" y="171816"/>
                </a:cubicBezTo>
                <a:cubicBezTo>
                  <a:pt x="262248" y="202499"/>
                  <a:pt x="241629" y="180777"/>
                  <a:pt x="261243" y="200391"/>
                </a:cubicBezTo>
                <a:cubicBezTo>
                  <a:pt x="243579" y="157997"/>
                  <a:pt x="260871" y="195377"/>
                  <a:pt x="240288" y="160386"/>
                </a:cubicBezTo>
                <a:cubicBezTo>
                  <a:pt x="237408" y="155491"/>
                  <a:pt x="235361" y="150147"/>
                  <a:pt x="232668" y="145146"/>
                </a:cubicBezTo>
                <a:cubicBezTo>
                  <a:pt x="230913" y="141886"/>
                  <a:pt x="223515" y="134246"/>
                  <a:pt x="226953" y="135621"/>
                </a:cubicBezTo>
                <a:cubicBezTo>
                  <a:pt x="233220" y="138128"/>
                  <a:pt x="236954" y="144699"/>
                  <a:pt x="242193" y="148956"/>
                </a:cubicBezTo>
                <a:cubicBezTo>
                  <a:pt x="266345" y="168579"/>
                  <a:pt x="249527" y="152480"/>
                  <a:pt x="265053" y="168006"/>
                </a:cubicBezTo>
                <a:cubicBezTo>
                  <a:pt x="264418" y="162291"/>
                  <a:pt x="264208" y="156513"/>
                  <a:pt x="263148" y="150861"/>
                </a:cubicBezTo>
                <a:cubicBezTo>
                  <a:pt x="262296" y="146317"/>
                  <a:pt x="259338" y="142149"/>
                  <a:pt x="259338" y="137526"/>
                </a:cubicBezTo>
                <a:cubicBezTo>
                  <a:pt x="259338" y="131672"/>
                  <a:pt x="261878" y="126096"/>
                  <a:pt x="263148" y="120381"/>
                </a:cubicBezTo>
                <a:cubicBezTo>
                  <a:pt x="268535" y="126442"/>
                  <a:pt x="284515" y="145094"/>
                  <a:pt x="291723" y="150861"/>
                </a:cubicBezTo>
                <a:cubicBezTo>
                  <a:pt x="293291" y="152115"/>
                  <a:pt x="295533" y="152131"/>
                  <a:pt x="297438" y="152766"/>
                </a:cubicBezTo>
                <a:cubicBezTo>
                  <a:pt x="299827" y="88258"/>
                  <a:pt x="288400" y="90185"/>
                  <a:pt x="316488" y="122286"/>
                </a:cubicBezTo>
                <a:cubicBezTo>
                  <a:pt x="319445" y="125665"/>
                  <a:pt x="322838" y="128636"/>
                  <a:pt x="326013" y="131811"/>
                </a:cubicBezTo>
                <a:cubicBezTo>
                  <a:pt x="327283" y="126731"/>
                  <a:pt x="329421" y="121792"/>
                  <a:pt x="329823" y="116571"/>
                </a:cubicBezTo>
                <a:cubicBezTo>
                  <a:pt x="330071" y="113343"/>
                  <a:pt x="327670" y="110274"/>
                  <a:pt x="327918" y="107046"/>
                </a:cubicBezTo>
                <a:cubicBezTo>
                  <a:pt x="328320" y="101825"/>
                  <a:pt x="330458" y="96886"/>
                  <a:pt x="331728" y="91806"/>
                </a:cubicBezTo>
                <a:cubicBezTo>
                  <a:pt x="337443" y="98791"/>
                  <a:pt x="342491" y="106379"/>
                  <a:pt x="348873" y="112761"/>
                </a:cubicBezTo>
                <a:cubicBezTo>
                  <a:pt x="350293" y="114181"/>
                  <a:pt x="352792" y="115564"/>
                  <a:pt x="354588" y="114666"/>
                </a:cubicBezTo>
                <a:cubicBezTo>
                  <a:pt x="356384" y="113768"/>
                  <a:pt x="356006" y="110899"/>
                  <a:pt x="356493" y="108951"/>
                </a:cubicBezTo>
                <a:cubicBezTo>
                  <a:pt x="357278" y="105810"/>
                  <a:pt x="357996" y="102639"/>
                  <a:pt x="358398" y="99426"/>
                </a:cubicBezTo>
                <a:cubicBezTo>
                  <a:pt x="359903" y="87388"/>
                  <a:pt x="360938" y="75296"/>
                  <a:pt x="362208" y="63231"/>
                </a:cubicBezTo>
                <a:cubicBezTo>
                  <a:pt x="366653" y="63866"/>
                  <a:pt x="371474" y="63237"/>
                  <a:pt x="375543" y="65136"/>
                </a:cubicBezTo>
                <a:cubicBezTo>
                  <a:pt x="396122" y="74739"/>
                  <a:pt x="385574" y="83512"/>
                  <a:pt x="396498" y="68946"/>
                </a:cubicBezTo>
                <a:cubicBezTo>
                  <a:pt x="396998" y="67196"/>
                  <a:pt x="402680" y="46577"/>
                  <a:pt x="404118" y="44181"/>
                </a:cubicBezTo>
                <a:cubicBezTo>
                  <a:pt x="405966" y="41101"/>
                  <a:pt x="409198" y="39101"/>
                  <a:pt x="411738" y="36561"/>
                </a:cubicBezTo>
                <a:cubicBezTo>
                  <a:pt x="424009" y="40651"/>
                  <a:pt x="427428" y="44645"/>
                  <a:pt x="440313" y="32751"/>
                </a:cubicBezTo>
                <a:cubicBezTo>
                  <a:pt x="444486" y="28899"/>
                  <a:pt x="443570" y="21147"/>
                  <a:pt x="447933" y="17511"/>
                </a:cubicBezTo>
                <a:cubicBezTo>
                  <a:pt x="451956" y="14159"/>
                  <a:pt x="463173" y="13701"/>
                  <a:pt x="463173" y="13701"/>
                </a:cubicBezTo>
                <a:cubicBezTo>
                  <a:pt x="467910" y="10543"/>
                  <a:pt x="470984" y="8153"/>
                  <a:pt x="476508" y="6081"/>
                </a:cubicBezTo>
                <a:cubicBezTo>
                  <a:pt x="478959" y="5162"/>
                  <a:pt x="481588" y="4811"/>
                  <a:pt x="484128" y="4176"/>
                </a:cubicBezTo>
                <a:cubicBezTo>
                  <a:pt x="493013" y="-1747"/>
                  <a:pt x="487553" y="366"/>
                  <a:pt x="501273" y="36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7993BA-33E2-65BC-1A2D-F83C96E64006}"/>
              </a:ext>
            </a:extLst>
          </p:cNvPr>
          <p:cNvSpPr txBox="1"/>
          <p:nvPr/>
        </p:nvSpPr>
        <p:spPr>
          <a:xfrm>
            <a:off x="5661660" y="1630680"/>
            <a:ext cx="3026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Assumes PDF = 0 for simplicity</a:t>
            </a:r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AE3803C9-73C7-8108-A38E-45B6B2F00D40}"/>
              </a:ext>
            </a:extLst>
          </p:cNvPr>
          <p:cNvCxnSpPr>
            <a:cxnSpLocks/>
            <a:stCxn id="12" idx="1"/>
          </p:cNvCxnSpPr>
          <p:nvPr/>
        </p:nvCxnSpPr>
        <p:spPr>
          <a:xfrm rot="10800000" flipV="1">
            <a:off x="4640580" y="1815345"/>
            <a:ext cx="1021080" cy="1509253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CA1963A-293E-1F0D-88D2-0F3D958F9DA6}"/>
              </a:ext>
            </a:extLst>
          </p:cNvPr>
          <p:cNvSpPr txBox="1"/>
          <p:nvPr/>
        </p:nvSpPr>
        <p:spPr>
          <a:xfrm>
            <a:off x="4235227" y="5722917"/>
            <a:ext cx="4358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90% credible region: PDF &gt; 0 and uniformly distributed among the regions </a:t>
            </a:r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9ED7E7D4-5113-8F60-1BA7-A8634702D5D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41862" y="3958125"/>
            <a:ext cx="2909333" cy="620254"/>
          </a:xfrm>
          <a:prstGeom prst="curvedConnector3">
            <a:avLst>
              <a:gd name="adj1" fmla="val 65977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380706F7-6B7E-36EA-886F-BE9AAFC0B3D0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2307869" y="3223351"/>
            <a:ext cx="1927359" cy="2822733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3BF117F-0EC1-4DDA-813B-835958CA1628}"/>
              </a:ext>
            </a:extLst>
          </p:cNvPr>
          <p:cNvCxnSpPr/>
          <p:nvPr/>
        </p:nvCxnSpPr>
        <p:spPr>
          <a:xfrm flipH="1" flipV="1">
            <a:off x="4383611" y="4427220"/>
            <a:ext cx="538909" cy="12420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D7B5DF2-D4E9-6F91-E2E2-F58CC8C69191}"/>
              </a:ext>
            </a:extLst>
          </p:cNvPr>
          <p:cNvSpPr txBox="1"/>
          <p:nvPr/>
        </p:nvSpPr>
        <p:spPr>
          <a:xfrm>
            <a:off x="3176410" y="1331695"/>
            <a:ext cx="2953309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HK" sz="2400" dirty="0" err="1"/>
              <a:t>Skymap</a:t>
            </a:r>
            <a:r>
              <a:rPr lang="en-HK" sz="2400" dirty="0"/>
              <a:t> of GW190519</a:t>
            </a:r>
          </a:p>
        </p:txBody>
      </p:sp>
    </p:spTree>
    <p:extLst>
      <p:ext uri="{BB962C8B-B14F-4D97-AF65-F5344CB8AC3E}">
        <p14:creationId xmlns:p14="http://schemas.microsoft.com/office/powerpoint/2010/main" val="2043305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473B4-C46F-742D-25CB-5FEE9C005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</a:t>
            </a:r>
            <a:r>
              <a:rPr lang="en-HK" dirty="0" err="1"/>
              <a:t>rogram</a:t>
            </a:r>
            <a:r>
              <a:rPr lang="en-HK" dirty="0"/>
              <a:t>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9DA41-8F78-D2E6-068B-AB1895510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22</a:t>
            </a:fld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7ED84AFA-ADC3-3283-1BB7-E0C72922AADF}"/>
              </a:ext>
            </a:extLst>
          </p:cNvPr>
          <p:cNvSpPr/>
          <p:nvPr/>
        </p:nvSpPr>
        <p:spPr>
          <a:xfrm>
            <a:off x="3521989" y="1535706"/>
            <a:ext cx="2100021" cy="556565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>
                <a:solidFill>
                  <a:schemeClr val="tx1"/>
                </a:solidFill>
              </a:rPr>
              <a:t>3072 pixels</a:t>
            </a: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8DE58135-FC43-9AD7-7496-1FDBEEFA140E}"/>
              </a:ext>
            </a:extLst>
          </p:cNvPr>
          <p:cNvSpPr/>
          <p:nvPr/>
        </p:nvSpPr>
        <p:spPr>
          <a:xfrm>
            <a:off x="2848296" y="2673458"/>
            <a:ext cx="3447405" cy="860156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>
                <a:solidFill>
                  <a:schemeClr val="tx1"/>
                </a:solidFill>
              </a:rPr>
              <a:t>Within 90% credible region?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0F7079-9DE2-DEF1-D18A-C36569108ACD}"/>
              </a:ext>
            </a:extLst>
          </p:cNvPr>
          <p:cNvSpPr/>
          <p:nvPr/>
        </p:nvSpPr>
        <p:spPr>
          <a:xfrm>
            <a:off x="1972158" y="4269783"/>
            <a:ext cx="1549831" cy="77491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>
                <a:solidFill>
                  <a:schemeClr val="tx1"/>
                </a:solidFill>
              </a:rPr>
              <a:t>Calculate PDF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B3EEE4C0-8C89-3974-FD07-211F97154065}"/>
              </a:ext>
            </a:extLst>
          </p:cNvPr>
          <p:cNvSpPr/>
          <p:nvPr/>
        </p:nvSpPr>
        <p:spPr>
          <a:xfrm>
            <a:off x="5184183" y="4215539"/>
            <a:ext cx="1852048" cy="774915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>
                <a:solidFill>
                  <a:schemeClr val="tx1"/>
                </a:solidFill>
              </a:rPr>
              <a:t>Set PDF = 0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8F177AE2-BB3E-E824-539A-412BE2FBC366}"/>
              </a:ext>
            </a:extLst>
          </p:cNvPr>
          <p:cNvSpPr/>
          <p:nvPr/>
        </p:nvSpPr>
        <p:spPr>
          <a:xfrm>
            <a:off x="1765832" y="5858358"/>
            <a:ext cx="1786179" cy="705173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>
                <a:solidFill>
                  <a:schemeClr val="tx1"/>
                </a:solidFill>
              </a:rPr>
              <a:t>Probability of that pixel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28AED99-27A9-39B7-DB0A-4A59151F8F06}"/>
              </a:ext>
            </a:extLst>
          </p:cNvPr>
          <p:cNvCxnSpPr>
            <a:stCxn id="7" idx="4"/>
            <a:endCxn id="8" idx="0"/>
          </p:cNvCxnSpPr>
          <p:nvPr/>
        </p:nvCxnSpPr>
        <p:spPr>
          <a:xfrm flipH="1">
            <a:off x="4571999" y="2092271"/>
            <a:ext cx="1" cy="581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9B5EBB-CDCE-B730-04A5-E7C85E9D5A6C}"/>
              </a:ext>
            </a:extLst>
          </p:cNvPr>
          <p:cNvCxnSpPr>
            <a:stCxn id="8" idx="3"/>
          </p:cNvCxnSpPr>
          <p:nvPr/>
        </p:nvCxnSpPr>
        <p:spPr>
          <a:xfrm>
            <a:off x="6295701" y="3103536"/>
            <a:ext cx="0" cy="1112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39A09EC-446C-A677-F732-3625FB955AF1}"/>
              </a:ext>
            </a:extLst>
          </p:cNvPr>
          <p:cNvCxnSpPr>
            <a:stCxn id="8" idx="1"/>
          </p:cNvCxnSpPr>
          <p:nvPr/>
        </p:nvCxnSpPr>
        <p:spPr>
          <a:xfrm>
            <a:off x="2848296" y="3103536"/>
            <a:ext cx="0" cy="1166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7407FB-527B-F5D9-F6E7-AE9B14EA46E5}"/>
              </a:ext>
            </a:extLst>
          </p:cNvPr>
          <p:cNvCxnSpPr>
            <a:cxnSpLocks/>
            <a:stCxn id="9" idx="2"/>
            <a:endCxn id="11" idx="1"/>
          </p:cNvCxnSpPr>
          <p:nvPr/>
        </p:nvCxnSpPr>
        <p:spPr>
          <a:xfrm flipH="1">
            <a:off x="2747068" y="5044698"/>
            <a:ext cx="6" cy="813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0200C55-6E99-D93D-4118-DA9D9ACE4519}"/>
              </a:ext>
            </a:extLst>
          </p:cNvPr>
          <p:cNvSpPr/>
          <p:nvPr/>
        </p:nvSpPr>
        <p:spPr>
          <a:xfrm>
            <a:off x="5122190" y="5787701"/>
            <a:ext cx="1914041" cy="7051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/>
              <a:t>Computationally costly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50D8FD14-3632-44C6-81CA-5BB3D05B11B2}"/>
              </a:ext>
            </a:extLst>
          </p:cNvPr>
          <p:cNvCxnSpPr>
            <a:stCxn id="24" idx="1"/>
          </p:cNvCxnSpPr>
          <p:nvPr/>
        </p:nvCxnSpPr>
        <p:spPr>
          <a:xfrm rot="10800000">
            <a:off x="3618854" y="4734732"/>
            <a:ext cx="1503336" cy="140555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1750770-3E99-2A2E-F453-4761D975A7A7}"/>
              </a:ext>
            </a:extLst>
          </p:cNvPr>
          <p:cNvSpPr txBox="1"/>
          <p:nvPr/>
        </p:nvSpPr>
        <p:spPr>
          <a:xfrm>
            <a:off x="2975802" y="3574987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Yes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A6E3D2-DCC2-BBAF-84C1-38D213EA784E}"/>
              </a:ext>
            </a:extLst>
          </p:cNvPr>
          <p:cNvSpPr txBox="1"/>
          <p:nvPr/>
        </p:nvSpPr>
        <p:spPr>
          <a:xfrm>
            <a:off x="5789758" y="3533614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No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7B1BD1-4CCA-4AF3-E016-934D99F21266}"/>
              </a:ext>
            </a:extLst>
          </p:cNvPr>
          <p:cNvSpPr txBox="1"/>
          <p:nvPr/>
        </p:nvSpPr>
        <p:spPr>
          <a:xfrm>
            <a:off x="6346070" y="3533614"/>
            <a:ext cx="1092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/>
              <a:t>3007 </a:t>
            </a:r>
            <a:r>
              <a:rPr lang="en-HK" dirty="0"/>
              <a:t>jobs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0F3613-90A6-E79C-85E0-494F5CE30C3B}"/>
              </a:ext>
            </a:extLst>
          </p:cNvPr>
          <p:cNvSpPr txBox="1"/>
          <p:nvPr/>
        </p:nvSpPr>
        <p:spPr>
          <a:xfrm>
            <a:off x="1765832" y="3574987"/>
            <a:ext cx="99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65 pixels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1E086-74B7-0834-4033-15EA1688A6E6}"/>
              </a:ext>
            </a:extLst>
          </p:cNvPr>
          <p:cNvSpPr txBox="1"/>
          <p:nvPr/>
        </p:nvSpPr>
        <p:spPr>
          <a:xfrm>
            <a:off x="6380456" y="3123433"/>
            <a:ext cx="2509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Skipping the useless jobs</a:t>
            </a:r>
            <a:endParaRPr lang="en-HK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13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C02A-E046-7488-A92D-0C3B5798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 dirty="0"/>
              <a:t>Result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17312-F234-832C-12FC-B3EBA909C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206C854-B262-0180-3B3D-FCB23A4A3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2" y="4070993"/>
            <a:ext cx="3716008" cy="278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85F28-8384-0853-80C6-2B7F68548BBC}"/>
              </a:ext>
            </a:extLst>
          </p:cNvPr>
          <p:cNvSpPr txBox="1"/>
          <p:nvPr/>
        </p:nvSpPr>
        <p:spPr>
          <a:xfrm>
            <a:off x="4855766" y="4600671"/>
            <a:ext cx="2780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>
                <a:cs typeface="Calibri"/>
              </a:rPr>
              <a:t>With</a:t>
            </a:r>
            <a:r>
              <a:rPr lang="en-US" dirty="0">
                <a:cs typeface="Calibri"/>
              </a:rPr>
              <a:t> sky </a:t>
            </a:r>
            <a:r>
              <a:rPr lang="en-US" dirty="0" err="1">
                <a:cs typeface="Calibri"/>
              </a:rPr>
              <a:t>localisation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Event: GW190519</a:t>
            </a:r>
          </a:p>
          <a:p>
            <a:r>
              <a:rPr lang="en-US" dirty="0">
                <a:cs typeface="Calibri"/>
              </a:rPr>
              <a:t>Detectors: H1 and L1</a:t>
            </a:r>
            <a:endParaRPr lang="en-US" dirty="0"/>
          </a:p>
          <a:p>
            <a:r>
              <a:rPr lang="en-US" dirty="0">
                <a:cs typeface="Calibri"/>
              </a:rPr>
              <a:t>SNR = 10</a:t>
            </a:r>
          </a:p>
          <a:p>
            <a:endParaRPr lang="en-HK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D09285-79FA-552D-BE8E-1BF608F6BD89}"/>
              </a:ext>
            </a:extLst>
          </p:cNvPr>
          <p:cNvSpPr txBox="1"/>
          <p:nvPr/>
        </p:nvSpPr>
        <p:spPr>
          <a:xfrm>
            <a:off x="4906794" y="1879839"/>
            <a:ext cx="27293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b="1" dirty="0">
                <a:cs typeface="Calibri"/>
              </a:rPr>
              <a:t>No</a:t>
            </a:r>
            <a:r>
              <a:rPr lang="en-US" dirty="0">
                <a:cs typeface="Calibri"/>
              </a:rPr>
              <a:t> sky </a:t>
            </a:r>
            <a:r>
              <a:rPr lang="en-US" dirty="0" err="1">
                <a:cs typeface="Calibri"/>
              </a:rPr>
              <a:t>localisation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Parameters:</a:t>
            </a:r>
          </a:p>
          <a:p>
            <a:r>
              <a:rPr lang="en-US" dirty="0">
                <a:cs typeface="Calibri"/>
              </a:rPr>
              <a:t>Detectors: H1 and L1</a:t>
            </a:r>
          </a:p>
          <a:p>
            <a:r>
              <a:rPr lang="en-US" dirty="0">
                <a:cs typeface="Calibri"/>
              </a:rPr>
              <a:t>Horizon distance = 100MPc</a:t>
            </a:r>
            <a:endParaRPr lang="en-US" dirty="0"/>
          </a:p>
          <a:p>
            <a:r>
              <a:rPr lang="en-US" dirty="0">
                <a:cs typeface="Calibri"/>
              </a:rPr>
              <a:t>SNR = 10</a:t>
            </a:r>
          </a:p>
          <a:p>
            <a:endParaRPr lang="en-H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65BD2B-434A-3D8B-0669-585332C13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82" y="1348353"/>
            <a:ext cx="3716008" cy="2794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59E826-5B44-D088-41F4-DB54EF1F9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697" y="1431584"/>
            <a:ext cx="804928" cy="2357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75E9F8-48AA-50A2-9819-184B3116D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697" y="4154224"/>
            <a:ext cx="804928" cy="235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013D3C-DBC2-5B44-103D-499B8CA0C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845" y="4006561"/>
            <a:ext cx="590632" cy="181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4314B5-1EFB-339D-81B8-4BD176BB5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454" y="6677000"/>
            <a:ext cx="590632" cy="181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4C20E0-7434-3C79-E923-229974B67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25" y="4983416"/>
            <a:ext cx="181000" cy="9621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667607-DA53-3042-D8E9-4CBC4FEB5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25" y="2264663"/>
            <a:ext cx="181000" cy="9621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504278-EA96-391B-D694-12F0BD7975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2838" y="2559978"/>
            <a:ext cx="181000" cy="3715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BEAA307-8445-829D-28FD-57AC29A4DB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3813" y="5282621"/>
            <a:ext cx="181000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03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2C94A-3E0B-21A4-4A2D-AA0E6FC93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/>
              <a:t>The Earth is rotating…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058FAF-F7F9-D486-E9FA-BCA932770D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3079" y="1482460"/>
                <a:ext cx="5183214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HK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HK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HK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HK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HK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HK" sz="2000" dirty="0"/>
                  <a:t> would be different at different times</a:t>
                </a:r>
              </a:p>
              <a:p>
                <a:r>
                  <a:rPr lang="en-HK" sz="2000" dirty="0"/>
                  <a:t>Calculate many PDFs at different times</a:t>
                </a:r>
              </a:p>
              <a:p>
                <a:r>
                  <a:rPr lang="en-HK" sz="2000" dirty="0"/>
                  <a:t>Lensing might cause delays in O(months) </a:t>
                </a:r>
              </a:p>
              <a:p>
                <a:endParaRPr lang="en-HK" sz="1800" dirty="0"/>
              </a:p>
              <a:p>
                <a:endParaRPr lang="en-HK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058FAF-F7F9-D486-E9FA-BCA932770D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3079" y="1482460"/>
                <a:ext cx="5183214" cy="4351338"/>
              </a:xfrm>
              <a:blipFill>
                <a:blip r:embed="rId2"/>
                <a:stretch>
                  <a:fillRect l="-1059" t="-1401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D2411-C598-E7DA-0D08-9C02C3F0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C886B1-0E6E-97BB-A989-5C5F7ABA7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129" y="1424111"/>
            <a:ext cx="2950664" cy="422471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259D59-3C30-1DDB-C1B3-6B49C4B767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10" y="3008329"/>
            <a:ext cx="3780618" cy="2640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197562-519F-099B-C33E-40C96E9CBB18}"/>
              </a:ext>
            </a:extLst>
          </p:cNvPr>
          <p:cNvSpPr txBox="1"/>
          <p:nvPr/>
        </p:nvSpPr>
        <p:spPr>
          <a:xfrm>
            <a:off x="2331222" y="5663406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9:00am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0C37B-F684-CE32-63E4-BE2FA7082E16}"/>
              </a:ext>
            </a:extLst>
          </p:cNvPr>
          <p:cNvSpPr txBox="1"/>
          <p:nvPr/>
        </p:nvSpPr>
        <p:spPr>
          <a:xfrm>
            <a:off x="7040745" y="5649132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/>
              <a:t>12:00pm</a:t>
            </a:r>
          </a:p>
        </p:txBody>
      </p:sp>
    </p:spTree>
    <p:extLst>
      <p:ext uri="{BB962C8B-B14F-4D97-AF65-F5344CB8AC3E}">
        <p14:creationId xmlns:p14="http://schemas.microsoft.com/office/powerpoint/2010/main" val="3545384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8DA3-4E2E-2FB9-1F85-44707E23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66" y="408323"/>
            <a:ext cx="7886700" cy="1325563"/>
          </a:xfrm>
        </p:spPr>
        <p:txBody>
          <a:bodyPr/>
          <a:lstStyle/>
          <a:p>
            <a:pPr algn="r"/>
            <a:r>
              <a:rPr lang="en-HK" dirty="0"/>
              <a:t>Generate PDF maps on the run?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95650-59EC-ABA5-ADE4-D5D83EACA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934" y="1495586"/>
            <a:ext cx="4098334" cy="4681377"/>
          </a:xfrm>
        </p:spPr>
        <p:txBody>
          <a:bodyPr>
            <a:normAutofit/>
          </a:bodyPr>
          <a:lstStyle/>
          <a:p>
            <a:r>
              <a:rPr lang="en-HK" dirty="0"/>
              <a:t>Around O(10000) triggers for 1 targeted search</a:t>
            </a:r>
          </a:p>
          <a:p>
            <a:r>
              <a:rPr lang="en-HK" dirty="0"/>
              <a:t>Many maps would be needed</a:t>
            </a:r>
          </a:p>
          <a:p>
            <a:r>
              <a:rPr lang="en-HK" dirty="0"/>
              <a:t>Generating a map takes O(hours) (even after massive efficiency improvement)</a:t>
            </a:r>
          </a:p>
          <a:p>
            <a:r>
              <a:rPr lang="en-HK" dirty="0"/>
              <a:t>Very inefficient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44D14-9F0A-9726-3598-C79D33E27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F2E1DA-967F-45E1-8D61-829D7EB2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031" y="1495586"/>
            <a:ext cx="4378271" cy="437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836F6D-C620-D4ED-E589-D6EAEDAF39D7}"/>
              </a:ext>
            </a:extLst>
          </p:cNvPr>
          <p:cNvSpPr/>
          <p:nvPr/>
        </p:nvSpPr>
        <p:spPr>
          <a:xfrm>
            <a:off x="5327057" y="3429000"/>
            <a:ext cx="2857770" cy="2440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ED75AF-0A90-1D04-DF58-E5F971AC9ACE}"/>
              </a:ext>
            </a:extLst>
          </p:cNvPr>
          <p:cNvSpPr txBox="1"/>
          <p:nvPr/>
        </p:nvSpPr>
        <p:spPr>
          <a:xfrm>
            <a:off x="5327057" y="3397160"/>
            <a:ext cx="2824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long has the job been running?</a:t>
            </a:r>
          </a:p>
        </p:txBody>
      </p:sp>
    </p:spTree>
    <p:extLst>
      <p:ext uri="{BB962C8B-B14F-4D97-AF65-F5344CB8AC3E}">
        <p14:creationId xmlns:p14="http://schemas.microsoft.com/office/powerpoint/2010/main" val="3387507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CDA61-7CB5-4BA4-213B-0415A4D0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 dirty="0"/>
              <a:t>Rotating the </a:t>
            </a:r>
            <a:r>
              <a:rPr lang="en-HK" dirty="0" err="1"/>
              <a:t>skymaps</a:t>
            </a:r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87793-EEA0-F6AC-1660-A86DC2BCA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D23BB8F1-7EE4-D29D-1549-A31D01786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64" y="1487466"/>
            <a:ext cx="2743200" cy="2286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C61BF29-2D3F-3EAA-1DA3-B3D76DF9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08" y="4438910"/>
            <a:ext cx="2743200" cy="22860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4F376E9-1296-407B-72E0-E1BC20BE1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490580"/>
            <a:ext cx="2743200" cy="2057400"/>
          </a:xfrm>
          <a:prstGeom prst="rect">
            <a:avLst/>
          </a:prstGeom>
        </p:spPr>
      </p:pic>
      <p:pic>
        <p:nvPicPr>
          <p:cNvPr id="7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E0EE0666-7F48-805F-D068-AF06A9704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484334"/>
            <a:ext cx="2743200" cy="20574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136AE6E-ADBE-F682-BDC6-EA74FF16D7D2}"/>
              </a:ext>
            </a:extLst>
          </p:cNvPr>
          <p:cNvCxnSpPr/>
          <p:nvPr/>
        </p:nvCxnSpPr>
        <p:spPr>
          <a:xfrm>
            <a:off x="1092896" y="3378895"/>
            <a:ext cx="14092" cy="1376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CB89D2-ADFB-E9F3-C54F-6CBD8742D9E1}"/>
              </a:ext>
            </a:extLst>
          </p:cNvPr>
          <p:cNvCxnSpPr/>
          <p:nvPr/>
        </p:nvCxnSpPr>
        <p:spPr>
          <a:xfrm>
            <a:off x="3529600" y="2637121"/>
            <a:ext cx="1955625" cy="6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30F104-29F0-482C-BED3-21567FD28B06}"/>
              </a:ext>
            </a:extLst>
          </p:cNvPr>
          <p:cNvCxnSpPr/>
          <p:nvPr/>
        </p:nvCxnSpPr>
        <p:spPr>
          <a:xfrm flipV="1">
            <a:off x="3555044" y="5541984"/>
            <a:ext cx="1932138" cy="17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B1DF1FB-2E16-D9E6-5481-0099AC162A08}"/>
              </a:ext>
            </a:extLst>
          </p:cNvPr>
          <p:cNvSpPr txBox="1"/>
          <p:nvPr/>
        </p:nvSpPr>
        <p:spPr>
          <a:xfrm>
            <a:off x="3632549" y="2301657"/>
            <a:ext cx="185632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Calculate and plot </a:t>
            </a:r>
            <a:r>
              <a:rPr lang="en-US" dirty="0" err="1">
                <a:cs typeface="Calibri"/>
              </a:rPr>
              <a:t>dtdphi</a:t>
            </a:r>
            <a:r>
              <a:rPr lang="en-US" dirty="0">
                <a:cs typeface="Calibri" panose="020F0502020204030204"/>
              </a:rPr>
              <a:t> PDF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FF95A4-38B2-BDC7-EC7D-261008690A3A}"/>
              </a:ext>
            </a:extLst>
          </p:cNvPr>
          <p:cNvSpPr txBox="1"/>
          <p:nvPr/>
        </p:nvSpPr>
        <p:spPr>
          <a:xfrm>
            <a:off x="3640377" y="5221786"/>
            <a:ext cx="185632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Calculate and plot </a:t>
            </a:r>
            <a:r>
              <a:rPr lang="en-US" dirty="0" err="1">
                <a:cs typeface="Calibri"/>
              </a:rPr>
              <a:t>dtdphi</a:t>
            </a:r>
            <a:r>
              <a:rPr lang="en-US" dirty="0">
                <a:cs typeface="Calibri" panose="020F0502020204030204"/>
              </a:rPr>
              <a:t> PDF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A3F3BD-A227-EEBA-97F0-63C8024100C8}"/>
              </a:ext>
            </a:extLst>
          </p:cNvPr>
          <p:cNvSpPr txBox="1"/>
          <p:nvPr/>
        </p:nvSpPr>
        <p:spPr>
          <a:xfrm>
            <a:off x="1118473" y="3773466"/>
            <a:ext cx="32263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Rotates 180 degree to the right 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8619AD-709F-64D6-A530-2825D8002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403" y="4536045"/>
            <a:ext cx="636997" cy="1984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BEFF69-2922-7792-6A18-46500E214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593" y="1514809"/>
            <a:ext cx="636997" cy="1984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FA6A36-B597-541B-C089-A995F10DDE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1512" y="5267211"/>
            <a:ext cx="140395" cy="5495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9FF25F-A572-6797-8F58-187FFF7B7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5683" y="2238261"/>
            <a:ext cx="140395" cy="5495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88E4E7-FF78-CE47-1193-3127BDBFFC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7748" y="5453076"/>
            <a:ext cx="97966" cy="2122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13D896-83FB-0189-B534-3273320945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8094" y="2403951"/>
            <a:ext cx="97966" cy="2122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9B416C-9641-B24E-76D5-381C9EEC58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9451" y="3429000"/>
            <a:ext cx="405219" cy="1479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F05164-3B9B-AC41-603E-650EB8690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9291" y="6445508"/>
            <a:ext cx="405219" cy="1479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57501B-31E2-6A74-D89C-F4E484D896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908" y="4807901"/>
            <a:ext cx="3528088" cy="1322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347AC77-661E-14F8-F44D-CC820A9C46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908" y="1865730"/>
            <a:ext cx="3528088" cy="1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91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8C7B1-1368-59DE-B1CD-FD1C987F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 dirty="0"/>
              <a:t>Rotating for a whole cycle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F87C0-4ED5-499A-2DF3-05E4CEEA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27C079F-F3F2-B9D8-A64F-7234C206F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4" y="1363142"/>
            <a:ext cx="8818536" cy="35558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04DFE6-7A3A-C4DE-B22C-4FE47B8F7838}"/>
              </a:ext>
            </a:extLst>
          </p:cNvPr>
          <p:cNvSpPr txBox="1"/>
          <p:nvPr/>
        </p:nvSpPr>
        <p:spPr>
          <a:xfrm>
            <a:off x="2490148" y="5160111"/>
            <a:ext cx="4489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Event: GW190519</a:t>
            </a:r>
          </a:p>
          <a:p>
            <a:pPr algn="ctr"/>
            <a:r>
              <a:rPr lang="en-US" dirty="0"/>
              <a:t>Frequency: 240 steps per sidereal day rotation</a:t>
            </a:r>
          </a:p>
          <a:p>
            <a:pPr algn="ctr"/>
            <a:r>
              <a:rPr lang="en-US" dirty="0"/>
              <a:t>Detectors: H1 and L1</a:t>
            </a:r>
          </a:p>
          <a:p>
            <a:pPr algn="ctr"/>
            <a:r>
              <a:rPr lang="en-US" dirty="0"/>
              <a:t>SNR = 10</a:t>
            </a:r>
            <a:endParaRPr lang="en-H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4EAF6-91F1-F128-C4E9-9C28D91C2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624" y="1416742"/>
            <a:ext cx="1051461" cy="327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48CEE9-D33F-CE6A-5F13-959B674EC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859" y="4553509"/>
            <a:ext cx="897425" cy="327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3797F0-BD7A-598F-0FDA-86E1A1CDE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52" y="2688705"/>
            <a:ext cx="249396" cy="976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D98A81-84B7-CED7-9777-F7FD01968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967925"/>
            <a:ext cx="187768" cy="40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33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55512-B44B-116A-93AB-1AC8EE617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 dirty="0"/>
              <a:t>How many is enough?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14908-BA9E-F94B-498E-0D4600E40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BC9AD76B-AA3A-82CD-BBE2-F9D21E48A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956" y="1462652"/>
            <a:ext cx="2949522" cy="1966348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C8DA52FF-44B5-C5E5-D3AD-2CCBFEE81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956" y="4526526"/>
            <a:ext cx="2949522" cy="1966348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D6BDD49E-A168-59CB-CB24-779AD6821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78" y="2904104"/>
            <a:ext cx="2949522" cy="1966348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5335BAC4-91E6-28D6-C63B-428764EE50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41" y="1452386"/>
            <a:ext cx="2621797" cy="1966348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23E14280-1201-9712-F3BD-AE99B832D6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42" y="4526526"/>
            <a:ext cx="2621797" cy="1966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989E98-C5F1-C7A2-6292-3F5C7745F67E}"/>
              </a:ext>
            </a:extLst>
          </p:cNvPr>
          <p:cNvSpPr txBox="1"/>
          <p:nvPr/>
        </p:nvSpPr>
        <p:spPr>
          <a:xfrm>
            <a:off x="1786339" y="3793097"/>
            <a:ext cx="249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 90% credible region</a:t>
            </a:r>
            <a:endParaRPr lang="en-HK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5CF480-1DF7-6879-7F37-7E46F4B59EEF}"/>
              </a:ext>
            </a:extLst>
          </p:cNvPr>
          <p:cNvCxnSpPr>
            <a:cxnSpLocks/>
          </p:cNvCxnSpPr>
          <p:nvPr/>
        </p:nvCxnSpPr>
        <p:spPr>
          <a:xfrm>
            <a:off x="2055647" y="3342640"/>
            <a:ext cx="199356" cy="450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3D7458-B886-CAB3-8347-992ED753213B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1786341" y="4162429"/>
            <a:ext cx="468662" cy="364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B1A93A2-884B-B801-127E-51D25A2664CA}"/>
              </a:ext>
            </a:extLst>
          </p:cNvPr>
          <p:cNvCxnSpPr>
            <a:cxnSpLocks/>
          </p:cNvCxnSpPr>
          <p:nvPr/>
        </p:nvCxnSpPr>
        <p:spPr>
          <a:xfrm flipV="1">
            <a:off x="3711844" y="3376777"/>
            <a:ext cx="503937" cy="510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A722ED8-E1B6-C679-6E83-41ADAE87BA8C}"/>
              </a:ext>
            </a:extLst>
          </p:cNvPr>
          <p:cNvCxnSpPr>
            <a:cxnSpLocks/>
          </p:cNvCxnSpPr>
          <p:nvPr/>
        </p:nvCxnSpPr>
        <p:spPr>
          <a:xfrm>
            <a:off x="3711844" y="4162429"/>
            <a:ext cx="490845" cy="374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81F033B-0133-4790-11B9-95CDB505F1B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6194478" y="2445826"/>
            <a:ext cx="423055" cy="597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1268A9F-B94D-8180-A5AF-31207D33B58A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194478" y="4781227"/>
            <a:ext cx="361305" cy="728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CCADDDD-6140-AE1E-9DE9-E5E6F19487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978" y="1476964"/>
            <a:ext cx="636997" cy="198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7D7C98-3D5C-D685-2364-0FBEA7CFE1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977" y="4557461"/>
            <a:ext cx="636997" cy="198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D41766-B5C1-ED2A-BBCD-AFCF01170E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441" y="1947457"/>
            <a:ext cx="249396" cy="976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3BC31E-59F3-7AF0-2D81-43C6B25F7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441" y="5021597"/>
            <a:ext cx="249396" cy="9762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20C6C1-B686-58D1-5F48-EAD97D83A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7880" y="3291803"/>
            <a:ext cx="695360" cy="253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BDB1D8-C65B-CBC7-1214-40002A7F8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5312" y="6365943"/>
            <a:ext cx="695360" cy="2538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DC8993-153D-D562-D53D-EA4D96A7C6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0001" y="2886765"/>
            <a:ext cx="1438476" cy="2476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7C9AD7-3481-FDAE-4758-F93F10DC6A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3366" y="4555644"/>
            <a:ext cx="831763" cy="2003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F0A338-7267-03EF-6B32-3D1B03B467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3366" y="1489272"/>
            <a:ext cx="859618" cy="20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00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3AE65-835C-47A9-FD83-8BD5F61D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Overlapping Area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A4A06-70FE-187F-A658-BEF1CF87A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889106" cy="4351338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Yellow</a:t>
            </a:r>
            <a:r>
              <a:rPr lang="en-US" dirty="0"/>
              <a:t> Region: pixels within the 90% credible regions of </a:t>
            </a:r>
            <a:r>
              <a:rPr lang="en-US" b="1" dirty="0"/>
              <a:t>both</a:t>
            </a:r>
            <a:r>
              <a:rPr lang="en-US" dirty="0"/>
              <a:t> maps</a:t>
            </a:r>
          </a:p>
          <a:p>
            <a:r>
              <a:rPr lang="en-US" dirty="0">
                <a:highlight>
                  <a:srgbClr val="00FF00"/>
                </a:highlight>
              </a:rPr>
              <a:t>Green</a:t>
            </a:r>
            <a:r>
              <a:rPr lang="en-US" dirty="0"/>
              <a:t> Region: pixels within the 90% credible region of </a:t>
            </a:r>
            <a:r>
              <a:rPr lang="en-US" b="1" dirty="0"/>
              <a:t>only 1</a:t>
            </a:r>
            <a:r>
              <a:rPr lang="en-US" dirty="0"/>
              <a:t> map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  <a:t>Purple</a:t>
            </a:r>
            <a:r>
              <a:rPr lang="en-US" dirty="0"/>
              <a:t> Region: pixels that are outside the 90% credible regions of both maps</a:t>
            </a:r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384C3-F23A-EB19-4D2A-CB31A4A71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EDDE89D3-8D17-2F96-333C-833D90807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88" y="2284172"/>
            <a:ext cx="4419759" cy="2946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0FB967-0A89-4DFA-4681-ED0ED7430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529" y="2398377"/>
            <a:ext cx="1438476" cy="24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0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68CD7-E41A-7F9E-757B-05D87421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Gravitational Lensing </a:t>
            </a:r>
            <a:endParaRPr lang="en-HK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6D9CC-F23A-B9EF-D88D-B1A307E0E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D72188-A087-F3BF-5F40-CB3B21C7D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43" y="1401681"/>
            <a:ext cx="2517715" cy="32507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B350A-AEDB-3E81-67B0-1CC851EA3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9817" y="1458913"/>
            <a:ext cx="5184183" cy="466975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200" dirty="0"/>
              <a:t>Change in Image position </a:t>
            </a:r>
          </a:p>
          <a:p>
            <a:pPr>
              <a:lnSpc>
                <a:spcPct val="110000"/>
              </a:lnSpc>
            </a:pPr>
            <a:r>
              <a:rPr lang="en-US" sz="3200" dirty="0"/>
              <a:t>Change in amplitude </a:t>
            </a:r>
          </a:p>
          <a:p>
            <a:pPr>
              <a:lnSpc>
                <a:spcPct val="110000"/>
              </a:lnSpc>
            </a:pPr>
            <a:r>
              <a:rPr lang="en-US" sz="3200" dirty="0"/>
              <a:t>Change in arrival time </a:t>
            </a:r>
          </a:p>
          <a:p>
            <a:pPr>
              <a:lnSpc>
                <a:spcPct val="110000"/>
              </a:lnSpc>
            </a:pPr>
            <a:r>
              <a:rPr lang="en-US" sz="3200" dirty="0"/>
              <a:t>Similar to a lens placed between the observer and the light source.</a:t>
            </a:r>
          </a:p>
          <a:p>
            <a:pPr>
              <a:lnSpc>
                <a:spcPct val="110000"/>
              </a:lnSpc>
            </a:pPr>
            <a:endParaRPr lang="en-HK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7485C-6821-F46D-985F-BE50470D1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52" y="4815524"/>
            <a:ext cx="3285964" cy="172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AFB9A5-9513-D7DE-37A7-3D02263AA09F}"/>
              </a:ext>
            </a:extLst>
          </p:cNvPr>
          <p:cNvSpPr txBox="1"/>
          <p:nvPr/>
        </p:nvSpPr>
        <p:spPr>
          <a:xfrm>
            <a:off x="3914614" y="5943998"/>
            <a:ext cx="167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HK" dirty="0"/>
              <a:t>Einstein 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C68F3A-37AA-5B9B-0463-0CCD6F991A32}"/>
              </a:ext>
            </a:extLst>
          </p:cNvPr>
          <p:cNvSpPr txBox="1"/>
          <p:nvPr/>
        </p:nvSpPr>
        <p:spPr>
          <a:xfrm>
            <a:off x="439700" y="6543002"/>
            <a:ext cx="37785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05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ESA/Hubble &amp; NASA, T. </a:t>
            </a:r>
            <a:r>
              <a:rPr lang="en-HK" sz="105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Treu</a:t>
            </a:r>
            <a:r>
              <a:rPr lang="en-HK" sz="105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Acknowledgment: J. Schmidt</a:t>
            </a:r>
            <a:endParaRPr lang="en-HK" sz="1050" dirty="0"/>
          </a:p>
        </p:txBody>
      </p:sp>
    </p:spTree>
    <p:extLst>
      <p:ext uri="{BB962C8B-B14F-4D97-AF65-F5344CB8AC3E}">
        <p14:creationId xmlns:p14="http://schemas.microsoft.com/office/powerpoint/2010/main" val="185772930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1E955-6D82-5652-786B-339F9707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Overlapping Percentage</a:t>
            </a:r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FCE6B-E8A4-4EF0-4FE4-FD2F99374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F2AD3452-A879-3BDC-9334-E6EEB655A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23" y="1690689"/>
            <a:ext cx="3559127" cy="23727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108E35-1D63-2D72-E1D9-B319EF488F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2190" y="1369772"/>
                <a:ext cx="5655913" cy="4351338"/>
              </a:xfrm>
            </p:spPr>
            <p:txBody>
              <a:bodyPr/>
              <a:lstStyle/>
              <a:p>
                <a:r>
                  <a:rPr lang="en-US" dirty="0"/>
                  <a:t>Overlapping percentage: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yellow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region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yellow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region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green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region</m:t>
                        </m:r>
                      </m:den>
                    </m:f>
                    <m:r>
                      <a:rPr lang="en-US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100%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HK" dirty="0"/>
                  <a:t>Requirement: the percentage of the least overlapping adjacent maps over one sidereal day rotation would be larger than 80%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108E35-1D63-2D72-E1D9-B319EF488F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2190" y="1369772"/>
                <a:ext cx="5655913" cy="4351338"/>
              </a:xfrm>
              <a:blipFill>
                <a:blip r:embed="rId3"/>
                <a:stretch>
                  <a:fillRect l="-1942" t="-2381" r="-2481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37C61AC-E676-8592-8F7D-B92AA20ED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197" y="1690689"/>
            <a:ext cx="1464977" cy="27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04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4FD71-FA34-BB95-F627-18D312E65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08B5C-686A-27A3-CECF-A7B3ECA47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r>
              <a:rPr lang="en-US" dirty="0"/>
              <a:t>720 steps per rotation satisfies the requirement with a minimum value of 82%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Generate a new map for every 2 minutes / 0.5 degrees</a:t>
            </a:r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C27CA-8103-4B66-90E5-EF7B75F9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0DF63E-D1E9-76B1-156F-CB43288B2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794" y="1557579"/>
            <a:ext cx="4572000" cy="3405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EA9BEE-02F8-3D2B-C9DF-B6FB0FE9FE3E}"/>
              </a:ext>
            </a:extLst>
          </p:cNvPr>
          <p:cNvSpPr txBox="1"/>
          <p:nvPr/>
        </p:nvSpPr>
        <p:spPr>
          <a:xfrm>
            <a:off x="4920711" y="5139197"/>
            <a:ext cx="3943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00B050"/>
                </a:solidFill>
              </a:rPr>
              <a:t>Special thanks to Andrew for giving me the idea of just looking for the dips to save computational time </a:t>
            </a:r>
            <a:r>
              <a:rPr lang="en-HK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HK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09B454-CA35-05E8-C3AB-7E361C18D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780" y="1740854"/>
            <a:ext cx="4700028" cy="1925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1DE345-407E-505D-CDB2-A7970DF09BC0}"/>
              </a:ext>
            </a:extLst>
          </p:cNvPr>
          <p:cNvSpPr/>
          <p:nvPr/>
        </p:nvSpPr>
        <p:spPr>
          <a:xfrm>
            <a:off x="5265420" y="4251960"/>
            <a:ext cx="3002280" cy="192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>
                <a:solidFill>
                  <a:schemeClr val="tx1"/>
                </a:solidFill>
              </a:rPr>
              <a:t>The minimum value is 82.2%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9583BE-5F8D-72EF-89D5-5B585BEAC914}"/>
              </a:ext>
            </a:extLst>
          </p:cNvPr>
          <p:cNvCxnSpPr/>
          <p:nvPr/>
        </p:nvCxnSpPr>
        <p:spPr>
          <a:xfrm flipH="1">
            <a:off x="5265420" y="4348226"/>
            <a:ext cx="137160" cy="96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20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965C0-7012-1ADA-7301-A36CBF6BA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Implementation</a:t>
            </a:r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71037-5BB9-55E4-A437-170BE1814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32</a:t>
            </a:fld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0A1B33EA-5CB3-443E-CE62-B50D2DCED8B4}"/>
              </a:ext>
            </a:extLst>
          </p:cNvPr>
          <p:cNvSpPr/>
          <p:nvPr/>
        </p:nvSpPr>
        <p:spPr>
          <a:xfrm>
            <a:off x="628650" y="1503334"/>
            <a:ext cx="2897214" cy="689675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Folder containing all </a:t>
            </a:r>
            <a:r>
              <a:rPr lang="en-US" dirty="0" err="1"/>
              <a:t>dtdphi</a:t>
            </a:r>
            <a:r>
              <a:rPr lang="en-US" dirty="0"/>
              <a:t> pdfs files</a:t>
            </a:r>
            <a:endParaRPr lang="en-HK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91CBC844-6388-C162-83CF-A9D2CD8896B3}"/>
              </a:ext>
            </a:extLst>
          </p:cNvPr>
          <p:cNvSpPr/>
          <p:nvPr/>
        </p:nvSpPr>
        <p:spPr>
          <a:xfrm>
            <a:off x="949758" y="3814628"/>
            <a:ext cx="2255004" cy="689675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xml document</a:t>
            </a:r>
            <a:endParaRPr lang="en-H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ED6864-F928-E51E-015F-08627DF1E6E4}"/>
              </a:ext>
            </a:extLst>
          </p:cNvPr>
          <p:cNvSpPr/>
          <p:nvPr/>
        </p:nvSpPr>
        <p:spPr>
          <a:xfrm>
            <a:off x="1272556" y="2465604"/>
            <a:ext cx="2332495" cy="6896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generate prior</a:t>
            </a:r>
            <a:endParaRPr lang="en-HK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D73B1F-2B21-8CA9-AF6D-D6A17F08C851}"/>
              </a:ext>
            </a:extLst>
          </p:cNvPr>
          <p:cNvCxnSpPr>
            <a:cxnSpLocks/>
          </p:cNvCxnSpPr>
          <p:nvPr/>
        </p:nvCxnSpPr>
        <p:spPr>
          <a:xfrm>
            <a:off x="867905" y="2193009"/>
            <a:ext cx="443397" cy="1621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F6029B-A993-AA57-3E0C-491753AB247C}"/>
              </a:ext>
            </a:extLst>
          </p:cNvPr>
          <p:cNvCxnSpPr>
            <a:cxnSpLocks/>
            <a:stCxn id="13" idx="2"/>
            <a:endCxn id="9" idx="0"/>
          </p:cNvCxnSpPr>
          <p:nvPr/>
        </p:nvCxnSpPr>
        <p:spPr>
          <a:xfrm flipH="1">
            <a:off x="2077260" y="3155279"/>
            <a:ext cx="361544" cy="659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0B5125A-08D9-0B75-A78D-2AC94A0A569B}"/>
              </a:ext>
            </a:extLst>
          </p:cNvPr>
          <p:cNvCxnSpPr>
            <a:cxnSpLocks/>
          </p:cNvCxnSpPr>
          <p:nvPr/>
        </p:nvCxnSpPr>
        <p:spPr>
          <a:xfrm>
            <a:off x="2581805" y="6543002"/>
            <a:ext cx="2118424" cy="20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7736A6-50EC-9BC5-307F-82B73D861519}"/>
              </a:ext>
            </a:extLst>
          </p:cNvPr>
          <p:cNvCxnSpPr>
            <a:cxnSpLocks/>
          </p:cNvCxnSpPr>
          <p:nvPr/>
        </p:nvCxnSpPr>
        <p:spPr>
          <a:xfrm flipV="1">
            <a:off x="4710275" y="1451317"/>
            <a:ext cx="7750" cy="5121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EA6661F-7359-886C-61F0-1C260933BF5B}"/>
              </a:ext>
            </a:extLst>
          </p:cNvPr>
          <p:cNvCxnSpPr>
            <a:cxnSpLocks/>
          </p:cNvCxnSpPr>
          <p:nvPr/>
        </p:nvCxnSpPr>
        <p:spPr>
          <a:xfrm>
            <a:off x="4718025" y="1442074"/>
            <a:ext cx="17602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A5C6E37-4B6A-F669-4AF1-D970FB20F520}"/>
              </a:ext>
            </a:extLst>
          </p:cNvPr>
          <p:cNvCxnSpPr>
            <a:cxnSpLocks/>
          </p:cNvCxnSpPr>
          <p:nvPr/>
        </p:nvCxnSpPr>
        <p:spPr>
          <a:xfrm>
            <a:off x="6478292" y="1442074"/>
            <a:ext cx="0" cy="248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BBDE4A39-B35F-64A7-1015-0B4665EA524E}"/>
              </a:ext>
            </a:extLst>
          </p:cNvPr>
          <p:cNvSpPr/>
          <p:nvPr/>
        </p:nvSpPr>
        <p:spPr>
          <a:xfrm>
            <a:off x="352107" y="5329832"/>
            <a:ext cx="4268810" cy="6586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Choose 2 pdf maps according to the trigger time</a:t>
            </a:r>
            <a:endParaRPr lang="en-HK" dirty="0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EE0A6EC-54BB-6652-4524-A97DAD455AF1}"/>
              </a:ext>
            </a:extLst>
          </p:cNvPr>
          <p:cNvCxnSpPr>
            <a:cxnSpLocks/>
          </p:cNvCxnSpPr>
          <p:nvPr/>
        </p:nvCxnSpPr>
        <p:spPr>
          <a:xfrm>
            <a:off x="1942858" y="4496125"/>
            <a:ext cx="0" cy="833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1EFD37ED-382F-2A6A-23A8-E4763F333891}"/>
              </a:ext>
            </a:extLst>
          </p:cNvPr>
          <p:cNvSpPr/>
          <p:nvPr/>
        </p:nvSpPr>
        <p:spPr>
          <a:xfrm>
            <a:off x="5598158" y="1690689"/>
            <a:ext cx="2770926" cy="7464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Calculate Likelihoods using the 2 maps </a:t>
            </a:r>
            <a:endParaRPr lang="en-HK" dirty="0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587D3F6-32DA-87FC-0892-77702A3FADB7}"/>
              </a:ext>
            </a:extLst>
          </p:cNvPr>
          <p:cNvCxnSpPr>
            <a:cxnSpLocks/>
          </p:cNvCxnSpPr>
          <p:nvPr/>
        </p:nvCxnSpPr>
        <p:spPr>
          <a:xfrm>
            <a:off x="6989917" y="3831450"/>
            <a:ext cx="0" cy="1498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arallelogram 74">
            <a:extLst>
              <a:ext uri="{FF2B5EF4-FFF2-40B4-BE49-F238E27FC236}">
                <a16:creationId xmlns:a16="http://schemas.microsoft.com/office/drawing/2014/main" id="{FFF039A9-8ED4-47E5-7E9B-5E095F3C976A}"/>
              </a:ext>
            </a:extLst>
          </p:cNvPr>
          <p:cNvSpPr/>
          <p:nvPr/>
        </p:nvSpPr>
        <p:spPr>
          <a:xfrm>
            <a:off x="5493182" y="5335080"/>
            <a:ext cx="3022168" cy="557880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Likelihood of that trigger</a:t>
            </a:r>
            <a:endParaRPr lang="en-HK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DDA91B-7144-8B79-9A7E-12F86F5FE1D9}"/>
              </a:ext>
            </a:extLst>
          </p:cNvPr>
          <p:cNvCxnSpPr/>
          <p:nvPr/>
        </p:nvCxnSpPr>
        <p:spPr>
          <a:xfrm flipV="1">
            <a:off x="2581805" y="5988509"/>
            <a:ext cx="0" cy="554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5905CEE-3125-4811-6A5A-FA628A149010}"/>
              </a:ext>
            </a:extLst>
          </p:cNvPr>
          <p:cNvSpPr/>
          <p:nvPr/>
        </p:nvSpPr>
        <p:spPr>
          <a:xfrm>
            <a:off x="5146896" y="3209400"/>
            <a:ext cx="3685200" cy="7464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/>
              <a:t>Choose the one with a larger value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85272A9-0C4E-96CE-810D-873C88E32CFA}"/>
              </a:ext>
            </a:extLst>
          </p:cNvPr>
          <p:cNvCxnSpPr>
            <a:stCxn id="72" idx="2"/>
            <a:endCxn id="23" idx="0"/>
          </p:cNvCxnSpPr>
          <p:nvPr/>
        </p:nvCxnSpPr>
        <p:spPr>
          <a:xfrm>
            <a:off x="6983621" y="2437108"/>
            <a:ext cx="5875" cy="772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698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3EA3C-684B-DF65-9E9D-6F8BAE7A5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91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26FDE-B907-45F2-865C-48B6A78B4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Mock Data Challenge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A8AB3-44BD-2969-F55C-3A64F3894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Choose a real super-threshold signal / generate a simulated signal</a:t>
            </a:r>
          </a:p>
          <a:p>
            <a:r>
              <a:rPr lang="en-US" dirty="0"/>
              <a:t>Produce copies of the signal with lower amplitudes (simulate sub-threshold signals)</a:t>
            </a:r>
          </a:p>
          <a:p>
            <a:r>
              <a:rPr lang="en-HK" dirty="0"/>
              <a:t>Inject both types of signals into real noise data</a:t>
            </a:r>
          </a:p>
          <a:p>
            <a:r>
              <a:rPr lang="en-HK" dirty="0"/>
              <a:t>Use searching pipelines to search the data and try to retrieve all injected signals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02E52-2F4B-0B3C-CD99-DDCDEAA3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02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1B8BD-5AAC-64E7-AC8D-0CA1CF3B8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M</a:t>
            </a:r>
            <a:r>
              <a:rPr lang="en-HK" dirty="0" err="1">
                <a:cs typeface="Calibri Light"/>
              </a:rPr>
              <a:t>ock</a:t>
            </a:r>
            <a:r>
              <a:rPr lang="en-HK" dirty="0">
                <a:cs typeface="Calibri Light"/>
              </a:rPr>
              <a:t> Data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126F0-76F7-519F-01C4-95498D306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89736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HK" dirty="0">
                <a:cs typeface="Calibri"/>
              </a:rPr>
              <a:t>Test for:</a:t>
            </a:r>
          </a:p>
          <a:p>
            <a:pPr marL="457200" indent="-457200"/>
            <a:r>
              <a:rPr lang="en-HK" dirty="0">
                <a:cs typeface="Calibri"/>
              </a:rPr>
              <a:t>How many injections we could retrieve</a:t>
            </a:r>
          </a:p>
          <a:p>
            <a:pPr marL="457200" indent="-457200"/>
            <a:r>
              <a:rPr lang="en-HK" dirty="0">
                <a:cs typeface="Calibri"/>
              </a:rPr>
              <a:t>Efficiency of the search</a:t>
            </a:r>
          </a:p>
          <a:p>
            <a:pPr marL="914400" lvl="1" indent="-457200"/>
            <a:r>
              <a:rPr lang="en-HK" dirty="0">
                <a:cs typeface="Calibri"/>
              </a:rPr>
              <a:t>Number of real injections retrieved vs number of noise triggers with the same ranking statistic threshold</a:t>
            </a:r>
          </a:p>
          <a:p>
            <a:pPr marL="914400" lvl="1" indent="-457200"/>
            <a:r>
              <a:rPr lang="en-HK" b="1" u="sng" dirty="0">
                <a:cs typeface="Calibri"/>
              </a:rPr>
              <a:t>F</a:t>
            </a:r>
            <a:r>
              <a:rPr lang="en-HK" dirty="0">
                <a:cs typeface="Calibri"/>
              </a:rPr>
              <a:t>alse </a:t>
            </a:r>
            <a:r>
              <a:rPr lang="en-HK" b="1" u="sng" dirty="0">
                <a:cs typeface="Calibri"/>
              </a:rPr>
              <a:t>A</a:t>
            </a:r>
            <a:r>
              <a:rPr lang="en-HK" dirty="0">
                <a:cs typeface="Calibri"/>
              </a:rPr>
              <a:t>larm </a:t>
            </a:r>
            <a:r>
              <a:rPr lang="en-HK" b="1" u="sng" dirty="0">
                <a:cs typeface="Calibri"/>
              </a:rPr>
              <a:t>R</a:t>
            </a:r>
            <a:r>
              <a:rPr lang="en-HK" dirty="0">
                <a:cs typeface="Calibri"/>
              </a:rPr>
              <a:t>ates of the real injections before (vanilla TESLA pipeline) and after the implementation of the sky location-constrain method</a:t>
            </a:r>
          </a:p>
          <a:p>
            <a:pPr marL="0" indent="0">
              <a:buNone/>
            </a:pPr>
            <a:endParaRPr lang="en-HK" dirty="0">
              <a:cs typeface="Calibri"/>
            </a:endParaRPr>
          </a:p>
          <a:p>
            <a:pPr marL="457200" indent="-457200"/>
            <a:endParaRPr lang="en-HK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8F9DA-796B-1DA2-4110-9FA08D98F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35</a:t>
            </a:fld>
            <a:endParaRPr lang="en-US" dirty="0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9BCD1C3F-85AB-A59C-D105-5447E2350665}"/>
              </a:ext>
            </a:extLst>
          </p:cNvPr>
          <p:cNvCxnSpPr>
            <a:cxnSpLocks/>
          </p:cNvCxnSpPr>
          <p:nvPr/>
        </p:nvCxnSpPr>
        <p:spPr>
          <a:xfrm>
            <a:off x="4494508" y="5046387"/>
            <a:ext cx="2084522" cy="1403485"/>
          </a:xfrm>
          <a:prstGeom prst="bentConnector3">
            <a:avLst>
              <a:gd name="adj1" fmla="val -18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E0A4A7F-AF92-7CD1-97CF-81BAC7D8685A}"/>
              </a:ext>
            </a:extLst>
          </p:cNvPr>
          <p:cNvSpPr txBox="1"/>
          <p:nvPr/>
        </p:nvSpPr>
        <p:spPr>
          <a:xfrm>
            <a:off x="3477563" y="4975557"/>
            <a:ext cx="101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New FAR</a:t>
            </a:r>
            <a:endParaRPr lang="en-HK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676291-BF73-D60E-A2C0-2723897E32C0}"/>
              </a:ext>
            </a:extLst>
          </p:cNvPr>
          <p:cNvSpPr txBox="1"/>
          <p:nvPr/>
        </p:nvSpPr>
        <p:spPr>
          <a:xfrm>
            <a:off x="6579030" y="6445666"/>
            <a:ext cx="132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Original FAR</a:t>
            </a:r>
            <a:endParaRPr lang="en-HK" dirty="0">
              <a:solidFill>
                <a:srgbClr val="0070C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6BECAB-AA50-EB38-4E2B-4237C8D4C317}"/>
              </a:ext>
            </a:extLst>
          </p:cNvPr>
          <p:cNvCxnSpPr/>
          <p:nvPr/>
        </p:nvCxnSpPr>
        <p:spPr>
          <a:xfrm flipV="1">
            <a:off x="4494508" y="5164429"/>
            <a:ext cx="1294109" cy="1281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9A6950E-485C-0E60-E0D3-92EDEA1B67DE}"/>
                  </a:ext>
                </a:extLst>
              </p:cNvPr>
              <p:cNvSpPr txBox="1"/>
              <p:nvPr/>
            </p:nvSpPr>
            <p:spPr>
              <a:xfrm>
                <a:off x="5788617" y="4966909"/>
                <a:ext cx="6185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HK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9A6950E-485C-0E60-E0D3-92EDEA1B6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617" y="4966909"/>
                <a:ext cx="618503" cy="276999"/>
              </a:xfrm>
              <a:prstGeom prst="rect">
                <a:avLst/>
              </a:prstGeom>
              <a:blipFill>
                <a:blip r:embed="rId2"/>
                <a:stretch>
                  <a:fillRect l="-8911" r="-3960" b="-26667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B37645AE-78E1-EE1B-B628-D013D3F06FD9}"/>
              </a:ext>
            </a:extLst>
          </p:cNvPr>
          <p:cNvSpPr/>
          <p:nvPr/>
        </p:nvSpPr>
        <p:spPr>
          <a:xfrm>
            <a:off x="6004879" y="5604858"/>
            <a:ext cx="46495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5E6202-DFB9-F041-A6B1-A1661770AB99}"/>
              </a:ext>
            </a:extLst>
          </p:cNvPr>
          <p:cNvSpPr/>
          <p:nvPr/>
        </p:nvSpPr>
        <p:spPr>
          <a:xfrm>
            <a:off x="5495440" y="5748129"/>
            <a:ext cx="46495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A75B794-0CC7-4786-AACE-CE45D429736B}"/>
              </a:ext>
            </a:extLst>
          </p:cNvPr>
          <p:cNvSpPr/>
          <p:nvPr/>
        </p:nvSpPr>
        <p:spPr>
          <a:xfrm>
            <a:off x="5636217" y="6067486"/>
            <a:ext cx="46495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A6AE1B8-F6CF-7BCC-CAEA-4447B55975AA}"/>
              </a:ext>
            </a:extLst>
          </p:cNvPr>
          <p:cNvSpPr/>
          <p:nvPr/>
        </p:nvSpPr>
        <p:spPr>
          <a:xfrm>
            <a:off x="5243593" y="6067486"/>
            <a:ext cx="46495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6AE1FE0-D96C-36F9-0B26-A8A2E4F305A5}"/>
              </a:ext>
            </a:extLst>
          </p:cNvPr>
          <p:cNvSpPr/>
          <p:nvPr/>
        </p:nvSpPr>
        <p:spPr>
          <a:xfrm>
            <a:off x="4884549" y="6261788"/>
            <a:ext cx="46495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B27F745-E99A-A994-2B67-6F8FB175B48E}"/>
              </a:ext>
            </a:extLst>
          </p:cNvPr>
          <p:cNvSpPr/>
          <p:nvPr/>
        </p:nvSpPr>
        <p:spPr>
          <a:xfrm>
            <a:off x="5742122" y="5805047"/>
            <a:ext cx="46495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25C67F4-98E2-DDD5-1C0A-03D0062599DA}"/>
              </a:ext>
            </a:extLst>
          </p:cNvPr>
          <p:cNvSpPr/>
          <p:nvPr/>
        </p:nvSpPr>
        <p:spPr>
          <a:xfrm>
            <a:off x="5935136" y="5439880"/>
            <a:ext cx="46495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9160CE-1B9B-550F-EBEE-F721C954E1F0}"/>
              </a:ext>
            </a:extLst>
          </p:cNvPr>
          <p:cNvSpPr txBox="1"/>
          <p:nvPr/>
        </p:nvSpPr>
        <p:spPr>
          <a:xfrm>
            <a:off x="5065291" y="4647302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Prediction</a:t>
            </a:r>
            <a:endParaRPr lang="en-HK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70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etalware, acarine, hydrozoan&#10;&#10;Description automatically generated">
            <a:extLst>
              <a:ext uri="{FF2B5EF4-FFF2-40B4-BE49-F238E27FC236}">
                <a16:creationId xmlns:a16="http://schemas.microsoft.com/office/drawing/2014/main" id="{B4ACD7D1-E5BA-5A60-2D35-6DF3E88C49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489" y="2479730"/>
            <a:ext cx="4954744" cy="3460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7B2F2F-7572-09A3-3267-58D0C7551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Possible Applications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9F06F-61AE-F3B3-52D6-BF51AA276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GW from GRB events</a:t>
            </a:r>
          </a:p>
          <a:p>
            <a:pPr lvl="1"/>
            <a:r>
              <a:rPr lang="en-US" dirty="0"/>
              <a:t>BNS merger</a:t>
            </a:r>
          </a:p>
          <a:p>
            <a:r>
              <a:rPr lang="en-US" dirty="0"/>
              <a:t>GW from supernovae </a:t>
            </a:r>
          </a:p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78C9F-5F13-5E6B-4735-13AE9613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11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3FC3A-B63C-F863-2911-B2E167315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83DCF-3ABF-215A-ADFD-2D0F1D44B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159967" cy="4351338"/>
          </a:xfrm>
        </p:spPr>
        <p:txBody>
          <a:bodyPr/>
          <a:lstStyle/>
          <a:p>
            <a:pPr marL="0" indent="0">
              <a:buNone/>
            </a:pPr>
            <a:r>
              <a:rPr lang="en-HK" dirty="0"/>
              <a:t>Thanks for</a:t>
            </a:r>
          </a:p>
          <a:p>
            <a:r>
              <a:rPr lang="en-HK" dirty="0"/>
              <a:t>NSF, LSC and Caltech for making the programme possible</a:t>
            </a:r>
          </a:p>
          <a:p>
            <a:r>
              <a:rPr lang="en-HK" dirty="0"/>
              <a:t>The Chinese University of Hong Kong for funding my trip</a:t>
            </a:r>
          </a:p>
          <a:p>
            <a:r>
              <a:rPr lang="en-HK" dirty="0"/>
              <a:t>All of my mentors</a:t>
            </a:r>
          </a:p>
          <a:p>
            <a:r>
              <a:rPr lang="en-HK" dirty="0"/>
              <a:t>All other people who had helped me along the way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7E872-7508-E159-1A08-188BBC4F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37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063D8BF-468A-8A59-A086-3BDDA27C3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194" y="1497862"/>
            <a:ext cx="1729156" cy="173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GO and Virgo Announce Four New Detections | LIGO Lab | Caltech">
            <a:extLst>
              <a:ext uri="{FF2B5EF4-FFF2-40B4-BE49-F238E27FC236}">
                <a16:creationId xmlns:a16="http://schemas.microsoft.com/office/drawing/2014/main" id="{64326260-5368-9781-924A-2F881F5B2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518" y="3410048"/>
            <a:ext cx="2734482" cy="50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nese University of Hong Kong - Wikipedia">
            <a:extLst>
              <a:ext uri="{FF2B5EF4-FFF2-40B4-BE49-F238E27FC236}">
                <a16:creationId xmlns:a16="http://schemas.microsoft.com/office/drawing/2014/main" id="{E7366F68-AEC6-BDC7-9A22-3F4F8F025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63" y="4164735"/>
            <a:ext cx="1514731" cy="119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lifornia Institute of Technology - Wikipedia">
            <a:extLst>
              <a:ext uri="{FF2B5EF4-FFF2-40B4-BE49-F238E27FC236}">
                <a16:creationId xmlns:a16="http://schemas.microsoft.com/office/drawing/2014/main" id="{8F4AD4B6-B90C-4B05-AF6C-3CA0BBA89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439" y="4139759"/>
            <a:ext cx="1291719" cy="128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746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64228-4280-4AE3-F4C6-B895CEB33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 dirty="0"/>
              <a:t>End of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0457E-C572-4861-9F96-5C3E519D3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HK" sz="9600" dirty="0"/>
              <a:t>Q&amp;A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26BBF-9670-8067-7F43-89A9AE7C7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60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8CB3F-055D-403A-1CAB-DA645E0DF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DD803-F60C-99DB-50F3-897D315892D6}"/>
              </a:ext>
            </a:extLst>
          </p:cNvPr>
          <p:cNvSpPr txBox="1"/>
          <p:nvPr/>
        </p:nvSpPr>
        <p:spPr>
          <a:xfrm>
            <a:off x="3002499" y="2921168"/>
            <a:ext cx="31390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Appendix</a:t>
            </a:r>
            <a:endParaRPr lang="en-HK" sz="6000" dirty="0"/>
          </a:p>
        </p:txBody>
      </p:sp>
    </p:spTree>
    <p:extLst>
      <p:ext uri="{BB962C8B-B14F-4D97-AF65-F5344CB8AC3E}">
        <p14:creationId xmlns:p14="http://schemas.microsoft.com/office/powerpoint/2010/main" val="1262009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A4FE-2DEB-B2D5-C1A7-4E875F14C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40" y="408323"/>
            <a:ext cx="7886700" cy="1325563"/>
          </a:xfrm>
        </p:spPr>
        <p:txBody>
          <a:bodyPr/>
          <a:lstStyle/>
          <a:p>
            <a:pPr algn="ctr"/>
            <a:r>
              <a:rPr lang="en-HK"/>
              <a:t>Lensed Gravitational Waves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3F254F-FE3E-DB01-F61A-2C12A0785A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41342"/>
                <a:ext cx="7886700" cy="528422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HK">
                    <a:highlight>
                      <a:srgbClr val="FFFF00"/>
                    </a:highlight>
                  </a:rPr>
                  <a:t>Strongly</a:t>
                </a:r>
                <a:r>
                  <a:rPr lang="en-HK"/>
                  <a:t> lensed Gravitational Waves:</a:t>
                </a:r>
              </a:p>
              <a:p>
                <a:pPr marL="0" indent="0">
                  <a:buNone/>
                </a:pPr>
                <a:endParaRPr lang="en-HK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HK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𝑙𝑒𝑛𝑠𝑒𝑑</m:t>
                          </m:r>
                        </m:sup>
                      </m:sSubSup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HK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rad>
                      <m:r>
                        <a:rPr lang="en-H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H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H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𝑜𝑟𝑖𝑔𝑖𝑛𝑎𝑙</m:t>
                          </m:r>
                        </m:sup>
                      </m:sSup>
                      <m:r>
                        <a:rPr lang="en-H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H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H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H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HK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H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H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sSup>
                        <m:sSupPr>
                          <m:ctrlPr>
                            <a:rPr lang="en-H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H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𝑖𝑠𝑖𝑔𝑛</m:t>
                          </m:r>
                          <m:d>
                            <m:dPr>
                              <m:ctrlPr>
                                <a:rPr lang="en-HK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HK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HK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HK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HK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HK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HK"/>
              </a:p>
              <a:p>
                <a:pPr marL="0" indent="0">
                  <a:buNone/>
                </a:pPr>
                <a:endParaRPr lang="en-HK"/>
              </a:p>
              <a:p>
                <a:r>
                  <a:rPr lang="en-HK">
                    <a:solidFill>
                      <a:srgbClr val="FF0000"/>
                    </a:solidFill>
                  </a:rPr>
                  <a:t>Magnification factor</a:t>
                </a:r>
              </a:p>
              <a:p>
                <a:r>
                  <a:rPr lang="en-HK">
                    <a:solidFill>
                      <a:srgbClr val="00B050"/>
                    </a:solidFill>
                  </a:rPr>
                  <a:t>Arrival time difference between a pair of lensed images</a:t>
                </a:r>
              </a:p>
              <a:p>
                <a:r>
                  <a:rPr lang="en-HK">
                    <a:solidFill>
                      <a:srgbClr val="0070C0"/>
                    </a:solidFill>
                  </a:rPr>
                  <a:t>Morse phase shift</a:t>
                </a:r>
              </a:p>
              <a:p>
                <a:r>
                  <a:rPr lang="en-HK"/>
                  <a:t>f is the frequency of the GW and </a:t>
                </a:r>
                <a:r>
                  <a:rPr lang="en-HK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HK"/>
                  <a:t> represents other CBC parameters </a:t>
                </a:r>
                <a:r>
                  <a:rPr lang="en-HK">
                    <a:highlight>
                      <a:srgbClr val="00FF00"/>
                    </a:highlight>
                  </a:rPr>
                  <a:t>=&gt; same morphology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3F254F-FE3E-DB01-F61A-2C12A0785A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41342"/>
                <a:ext cx="7886700" cy="5284223"/>
              </a:xfrm>
              <a:blipFill>
                <a:blip r:embed="rId2"/>
                <a:stretch>
                  <a:fillRect l="-1546" t="-1845" r="-2164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AA256-C4A5-AB01-6825-6DA3B4AB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B879F9-E5C6-E148-062D-6C17031D8A7F}"/>
              </a:ext>
            </a:extLst>
          </p:cNvPr>
          <p:cNvSpPr/>
          <p:nvPr/>
        </p:nvSpPr>
        <p:spPr>
          <a:xfrm>
            <a:off x="2193010" y="2193010"/>
            <a:ext cx="984143" cy="1030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DD0B52-9E16-FBAB-6DDE-7F0CF208F247}"/>
              </a:ext>
            </a:extLst>
          </p:cNvPr>
          <p:cNvSpPr/>
          <p:nvPr/>
        </p:nvSpPr>
        <p:spPr>
          <a:xfrm>
            <a:off x="5594888" y="2464231"/>
            <a:ext cx="488197" cy="58893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CF9BFB-195A-6BC4-DC2A-0791D6CD98C8}"/>
              </a:ext>
            </a:extLst>
          </p:cNvPr>
          <p:cNvSpPr/>
          <p:nvPr/>
        </p:nvSpPr>
        <p:spPr>
          <a:xfrm>
            <a:off x="6617776" y="2464231"/>
            <a:ext cx="1883044" cy="44170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7A47DB2-3749-9A75-AB70-1431846E5833}"/>
              </a:ext>
            </a:extLst>
          </p:cNvPr>
          <p:cNvCxnSpPr/>
          <p:nvPr/>
        </p:nvCxnSpPr>
        <p:spPr>
          <a:xfrm>
            <a:off x="2665708" y="3293390"/>
            <a:ext cx="0" cy="5036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BE286C-25F7-A1E4-D3D1-F122D9174C30}"/>
              </a:ext>
            </a:extLst>
          </p:cNvPr>
          <p:cNvCxnSpPr/>
          <p:nvPr/>
        </p:nvCxnSpPr>
        <p:spPr>
          <a:xfrm flipH="1">
            <a:off x="5044698" y="3053166"/>
            <a:ext cx="782665" cy="129410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C2F49377-18E3-708E-A847-9C630C6BF38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73100" y="2983424"/>
            <a:ext cx="4827720" cy="2433234"/>
          </a:xfrm>
          <a:prstGeom prst="curvedConnector3">
            <a:avLst>
              <a:gd name="adj1" fmla="val -7303"/>
            </a:avLst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818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3A4B2-F39B-019D-AFD6-853B283E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/>
              <a:t>Contemporary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BDA7F-4385-A491-BAE2-093B60229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HK" sz="3200"/>
              <a:t>LVK O3a lensing paper</a:t>
            </a:r>
          </a:p>
          <a:p>
            <a:pPr lvl="1"/>
            <a:r>
              <a:rPr lang="en-HK" sz="2800"/>
              <a:t>Lensing statistics </a:t>
            </a:r>
          </a:p>
          <a:p>
            <a:pPr lvl="1"/>
            <a:r>
              <a:rPr lang="en-HK" sz="2800"/>
              <a:t>Re-analysing events under lensing hypothesis</a:t>
            </a:r>
          </a:p>
          <a:p>
            <a:pPr lvl="1"/>
            <a:r>
              <a:rPr lang="en-HK" sz="2800">
                <a:highlight>
                  <a:srgbClr val="FFFF00"/>
                </a:highlight>
              </a:rPr>
              <a:t>Multi-image search</a:t>
            </a:r>
            <a:endParaRPr lang="en-HK" sz="2800">
              <a:highlight>
                <a:srgbClr val="FFFF00"/>
              </a:highlight>
              <a:ea typeface="Calibri"/>
              <a:cs typeface="Calibri"/>
            </a:endParaRPr>
          </a:p>
          <a:p>
            <a:pPr lvl="1"/>
            <a:r>
              <a:rPr lang="en-HK" sz="2800"/>
              <a:t>Microlensing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D8FBC-823E-2DF0-8CB4-F0D4F16F4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1277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29BBA-08B7-043F-32D9-9B4A70576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861" y="408323"/>
            <a:ext cx="7886700" cy="1325563"/>
          </a:xfrm>
        </p:spPr>
        <p:txBody>
          <a:bodyPr/>
          <a:lstStyle/>
          <a:p>
            <a:pPr algn="ctr"/>
            <a:r>
              <a:rPr lang="en-HK"/>
              <a:t>Multi-image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EFA07-A4CC-4D4F-8550-D26B5D404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060" y="2785667"/>
            <a:ext cx="3953734" cy="5295999"/>
          </a:xfrm>
        </p:spPr>
        <p:txBody>
          <a:bodyPr/>
          <a:lstStyle/>
          <a:p>
            <a:r>
              <a:rPr lang="en-HK"/>
              <a:t>Images might be amplified or </a:t>
            </a:r>
            <a:r>
              <a:rPr lang="en-HK" err="1"/>
              <a:t>deamplified</a:t>
            </a:r>
            <a:r>
              <a:rPr lang="en-HK"/>
              <a:t> </a:t>
            </a:r>
          </a:p>
          <a:p>
            <a:pPr lvl="1"/>
            <a:r>
              <a:rPr lang="en-HK"/>
              <a:t>Incident angle</a:t>
            </a:r>
          </a:p>
          <a:p>
            <a:pPr lvl="1"/>
            <a:r>
              <a:rPr lang="en-HK"/>
              <a:t>Path of travel </a:t>
            </a:r>
          </a:p>
          <a:p>
            <a:pPr marL="0" indent="0">
              <a:buNone/>
            </a:pPr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B32FF-D647-8603-DCAD-34DAE4509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72B6E0-7063-33D4-AB40-200407EF87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2" y="1429566"/>
            <a:ext cx="4181908" cy="540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93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BF53C-D975-63F9-4A63-9BF06CCAF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633" y="388373"/>
            <a:ext cx="7886700" cy="1325563"/>
          </a:xfrm>
        </p:spPr>
        <p:txBody>
          <a:bodyPr/>
          <a:lstStyle/>
          <a:p>
            <a:pPr algn="ctr"/>
            <a:r>
              <a:rPr lang="en-US"/>
              <a:t>Relativistic Deflection angle </a:t>
            </a:r>
            <a:endParaRPr lang="en-H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719AF2-ADE2-3F80-F0C6-4CE3F197E0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8711" y="1425844"/>
                <a:ext cx="8454325" cy="5299721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/>
                  <a:t>Finding the deflection angle around a spherical object (e.g. BH/NS) (Assumed strong lensing)</a:t>
                </a:r>
              </a:p>
              <a:p>
                <a:r>
                  <a:rPr lang="en-US"/>
                  <a:t>Starting from Schwarzschild metric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𝐺𝑀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HK" sz="2000"/>
              </a:p>
              <a:p>
                <a:r>
                  <a:rPr lang="en-HK"/>
                  <a:t>Geodesic equation gives: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HK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HK" sz="2000"/>
              </a:p>
              <a:p>
                <a:r>
                  <a:rPr lang="en-HK"/>
                  <a:t>Solving it gives: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HK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b>
                            <m:sSubPr>
                              <m:ctrlP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HK"/>
              </a:p>
              <a:p>
                <a:r>
                  <a:rPr lang="en-HK"/>
                  <a:t>No worries, Alvin will give detailed derivation during the seminar :)</a:t>
                </a:r>
              </a:p>
              <a:p>
                <a:endParaRPr lang="en-HK"/>
              </a:p>
              <a:p>
                <a:pPr marL="0" indent="0">
                  <a:buNone/>
                </a:pPr>
                <a:endParaRPr lang="en-HK" sz="32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719AF2-ADE2-3F80-F0C6-4CE3F197E0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8711" y="1425844"/>
                <a:ext cx="8454325" cy="5299721"/>
              </a:xfrm>
              <a:blipFill>
                <a:blip r:embed="rId2"/>
                <a:stretch>
                  <a:fillRect l="-1442" t="-2647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F9A74-A1C7-F2A7-E9EE-841336626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930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1023-9D03-CDA0-9747-D53D58CA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291" y="589299"/>
            <a:ext cx="7398503" cy="1052849"/>
          </a:xfrm>
        </p:spPr>
        <p:txBody>
          <a:bodyPr>
            <a:normAutofit fontScale="90000"/>
          </a:bodyPr>
          <a:lstStyle/>
          <a:p>
            <a:r>
              <a:rPr lang="en-HK"/>
              <a:t>Image Position &amp; Deflection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A780B2-6EE8-8A70-5999-365B305779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74087" y="1825625"/>
                <a:ext cx="3369913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HK"/>
                  <a:t>Deflection angle: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HK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b>
                            <m:sSubPr>
                              <m:ctrlP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HK"/>
              </a:p>
              <a:p>
                <a:r>
                  <a:rPr lang="en-HK"/>
                  <a:t>When the source, lens and the observer are perfectly aligned on a plane, the image position is: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𝐺𝑀</m:t>
                        </m:r>
                        <m:f>
                          <m:fPr>
                            <m:ctrlPr>
                              <a:rPr lang="en-HK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𝐿𝑆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en-HK"/>
                  <a:t> 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A780B2-6EE8-8A70-5999-365B305779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74087" y="1825625"/>
                <a:ext cx="3369913" cy="4351338"/>
              </a:xfrm>
              <a:blipFill>
                <a:blip r:embed="rId2"/>
                <a:stretch>
                  <a:fillRect l="-3255" t="-3081" r="-3255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1D053-B0B4-B75C-6CB4-B83147F0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7BA354-D384-EF9B-8C55-EE5E0BEA8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6" y="1363849"/>
            <a:ext cx="4553867" cy="588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12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3C739-6BCC-1C40-F475-A5780FF6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/>
              <a:t>Visualisation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6236E-4BBB-8F75-23F1-1A0AB8F54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1458AD-8E81-A61B-C7BA-BB2BFACC4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316" y="2847570"/>
            <a:ext cx="4773478" cy="1258537"/>
          </a:xfrm>
        </p:spPr>
        <p:txBody>
          <a:bodyPr/>
          <a:lstStyle/>
          <a:p>
            <a:r>
              <a:rPr lang="en-HK"/>
              <a:t>Difference in amplitude</a:t>
            </a:r>
          </a:p>
          <a:p>
            <a:r>
              <a:rPr lang="en-HK"/>
              <a:t>Difference in arrival times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C28902-7F3C-AFA9-5C5B-AF870E194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1" y="1354214"/>
            <a:ext cx="3844005" cy="55037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DFE2DE-D5A0-7BF4-35EF-A875A48E4820}"/>
              </a:ext>
            </a:extLst>
          </p:cNvPr>
          <p:cNvSpPr txBox="1"/>
          <p:nvPr/>
        </p:nvSpPr>
        <p:spPr>
          <a:xfrm>
            <a:off x="4153546" y="6052663"/>
            <a:ext cx="926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/>
              <a:t>I drew it </a:t>
            </a:r>
            <a:r>
              <a:rPr lang="en-HK" sz="1400">
                <a:sym typeface="Wingdings" panose="05000000000000000000" pitchFamily="2" charset="2"/>
              </a:rPr>
              <a:t>:)</a:t>
            </a:r>
            <a:endParaRPr lang="en-HK" sz="1400"/>
          </a:p>
        </p:txBody>
      </p:sp>
    </p:spTree>
    <p:extLst>
      <p:ext uri="{BB962C8B-B14F-4D97-AF65-F5344CB8AC3E}">
        <p14:creationId xmlns:p14="http://schemas.microsoft.com/office/powerpoint/2010/main" val="921632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9122-024F-44CC-1437-52D6B070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/>
              <a:t>Importance of  GW Lensing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A0CE7-CDE0-C06A-6DA1-DC5E7341B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42082"/>
            <a:ext cx="5872889" cy="5098942"/>
          </a:xfrm>
        </p:spPr>
        <p:txBody>
          <a:bodyPr>
            <a:normAutofit lnSpcReduction="10000"/>
          </a:bodyPr>
          <a:lstStyle/>
          <a:p>
            <a:r>
              <a:rPr lang="en-HK" dirty="0"/>
              <a:t>Give information on the source and the lens</a:t>
            </a:r>
          </a:p>
          <a:p>
            <a:r>
              <a:rPr lang="en-HK" dirty="0"/>
              <a:t>Cosmology</a:t>
            </a:r>
          </a:p>
          <a:p>
            <a:pPr lvl="1"/>
            <a:r>
              <a:rPr lang="en-HK" dirty="0"/>
              <a:t>Distribution of dark matter </a:t>
            </a:r>
          </a:p>
          <a:p>
            <a:pPr lvl="1"/>
            <a:r>
              <a:rPr lang="en-HK" dirty="0"/>
              <a:t>Find out the large-scale geometry of the universe</a:t>
            </a:r>
          </a:p>
          <a:p>
            <a:pPr lvl="1"/>
            <a:r>
              <a:rPr lang="en-HK" dirty="0"/>
              <a:t>Calculate the Hubble’s parameter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HK" dirty="0"/>
              <a:t>Expansion rate of our universe</a:t>
            </a:r>
          </a:p>
          <a:p>
            <a:r>
              <a:rPr lang="en-HK" dirty="0"/>
              <a:t>Test of General Relativity</a:t>
            </a:r>
          </a:p>
          <a:p>
            <a:pPr lvl="1"/>
            <a:r>
              <a:rPr lang="en-HK" dirty="0"/>
              <a:t>GR predicts the occurrence of lensed GW</a:t>
            </a:r>
          </a:p>
          <a:p>
            <a:pPr lvl="1"/>
            <a:r>
              <a:rPr lang="en-HK" dirty="0"/>
              <a:t>No lensed GW have been detected yet</a:t>
            </a:r>
          </a:p>
          <a:p>
            <a:pPr lvl="1"/>
            <a:r>
              <a:rPr lang="en-HK" dirty="0"/>
              <a:t>Detecting a lensed GW would prove Einstein right (Again)</a:t>
            </a:r>
          </a:p>
          <a:p>
            <a:pPr marL="0" indent="0">
              <a:buNone/>
            </a:pPr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92BAE-1FFE-53D2-28CF-C861F50E8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38302C-8EDA-B469-C403-0FFFF496AA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39" y="2468248"/>
            <a:ext cx="2634642" cy="149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93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C6044-E54D-166D-D1FC-7F7D2F6A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43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433D9-D9CC-27B2-9CE5-A73AEE89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/>
              <a:t>General Search Pipeline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ABBD3-CC51-E37A-C49E-3CD77C09D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6470308-3955-A8AA-9A4E-7E3E5D05C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8" y="2313822"/>
            <a:ext cx="4523191" cy="435133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9B6BB8-1708-4872-40C1-543B863ACDB5}"/>
              </a:ext>
            </a:extLst>
          </p:cNvPr>
          <p:cNvSpPr txBox="1"/>
          <p:nvPr/>
        </p:nvSpPr>
        <p:spPr>
          <a:xfrm>
            <a:off x="511545" y="1690689"/>
            <a:ext cx="438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2400"/>
              <a:t>Matched filtering using templates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A9931E-86F7-5A5F-B429-9B8371F649A8}"/>
              </a:ext>
            </a:extLst>
          </p:cNvPr>
          <p:cNvCxnSpPr>
            <a:stCxn id="11" idx="3"/>
          </p:cNvCxnSpPr>
          <p:nvPr/>
        </p:nvCxnSpPr>
        <p:spPr>
          <a:xfrm>
            <a:off x="4966049" y="4489491"/>
            <a:ext cx="7993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D59454-DB30-FBA8-98C3-361CDAE044D3}"/>
              </a:ext>
            </a:extLst>
          </p:cNvPr>
          <p:cNvSpPr txBox="1"/>
          <p:nvPr/>
        </p:nvSpPr>
        <p:spPr>
          <a:xfrm>
            <a:off x="5892414" y="3889326"/>
            <a:ext cx="3134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400" dirty="0"/>
              <a:t>Output a ranked list of possible GW candidates </a:t>
            </a:r>
          </a:p>
          <a:p>
            <a:r>
              <a:rPr lang="en-HK" sz="2400" dirty="0"/>
              <a:t>For future follow 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7D1BD-922F-1133-D416-4362015DA22C}"/>
              </a:ext>
            </a:extLst>
          </p:cNvPr>
          <p:cNvSpPr txBox="1"/>
          <p:nvPr/>
        </p:nvSpPr>
        <p:spPr>
          <a:xfrm>
            <a:off x="6357793" y="2236009"/>
            <a:ext cx="2274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/>
              <a:t>e.g. </a:t>
            </a:r>
            <a:r>
              <a:rPr lang="en-HK" err="1"/>
              <a:t>GstLAL</a:t>
            </a:r>
            <a:r>
              <a:rPr lang="en-HK"/>
              <a:t> and </a:t>
            </a:r>
            <a:r>
              <a:rPr lang="en-HK" err="1"/>
              <a:t>PyCBC</a:t>
            </a:r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621902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1BA73-E9A7-16D7-E918-72F5F8354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K"/>
              <a:t>2 Types of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C71BB-9D23-B2FB-BF15-FB81FBC26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/>
              <a:t>Super-threshold signals</a:t>
            </a:r>
          </a:p>
          <a:p>
            <a:pPr lvl="1"/>
            <a:r>
              <a:rPr lang="en-HK"/>
              <a:t>Events that have high enough ranking statistics</a:t>
            </a:r>
          </a:p>
          <a:p>
            <a:pPr lvl="1"/>
            <a:r>
              <a:rPr lang="en-HK"/>
              <a:t>Relatively high intensity</a:t>
            </a:r>
          </a:p>
          <a:p>
            <a:pPr lvl="1"/>
            <a:r>
              <a:rPr lang="en-HK"/>
              <a:t>All GWs in the LIGO catalogue are super-threshold signals</a:t>
            </a:r>
          </a:p>
          <a:p>
            <a:r>
              <a:rPr lang="en-HK"/>
              <a:t>Sub-threshold signals</a:t>
            </a:r>
          </a:p>
          <a:p>
            <a:pPr lvl="1"/>
            <a:r>
              <a:rPr lang="en-HK"/>
              <a:t>SNR high enough to produce a trigger</a:t>
            </a:r>
          </a:p>
          <a:p>
            <a:pPr lvl="1"/>
            <a:r>
              <a:rPr lang="en-HK"/>
              <a:t>Insignificant ranking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D8446-B7E8-A9B4-8558-E32D53C60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04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ED103604D687499F1FA4D60F903DC8" ma:contentTypeVersion="2" ma:contentTypeDescription="Create a new document." ma:contentTypeScope="" ma:versionID="e373235508fbf13f7bf6a37ee7dfbbb7">
  <xsd:schema xmlns:xsd="http://www.w3.org/2001/XMLSchema" xmlns:xs="http://www.w3.org/2001/XMLSchema" xmlns:p="http://schemas.microsoft.com/office/2006/metadata/properties" xmlns:ns3="f6e78126-d29f-4793-b2c8-1fe93482965f" targetNamespace="http://schemas.microsoft.com/office/2006/metadata/properties" ma:root="true" ma:fieldsID="aa968a007ee520292989680f7a78047c" ns3:_="">
    <xsd:import namespace="f6e78126-d29f-4793-b2c8-1fe93482965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e78126-d29f-4793-b2c8-1fe934829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CA0066-F038-4391-839A-F60B7B516AD3}">
  <ds:schemaRefs>
    <ds:schemaRef ds:uri="http://purl.org/dc/terms/"/>
    <ds:schemaRef ds:uri="f6e78126-d29f-4793-b2c8-1fe93482965f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1A0A1E9E-F486-45E2-9688-A256DDB003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e78126-d29f-4793-b2c8-1fe9348296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4C02DD-F4F4-4B90-9F5F-2E33072CD2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3929</TotalTime>
  <Words>1403</Words>
  <Application>Microsoft Office PowerPoint</Application>
  <PresentationFormat>On-screen Show (4:3)</PresentationFormat>
  <Paragraphs>283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Agency FB</vt:lpstr>
      <vt:lpstr>Arial</vt:lpstr>
      <vt:lpstr>Calibri</vt:lpstr>
      <vt:lpstr>Calibri Light</vt:lpstr>
      <vt:lpstr>Cambria Math</vt:lpstr>
      <vt:lpstr>open sans</vt:lpstr>
      <vt:lpstr>Times New Roman</vt:lpstr>
      <vt:lpstr>Wingdings</vt:lpstr>
      <vt:lpstr>Office Theme</vt:lpstr>
      <vt:lpstr>LIGO SURF 2022  Improved Targeted sub-threshold Search for Strongly Lensed Gravitational Waves with Sky Location Constraint</vt:lpstr>
      <vt:lpstr>PowerPoint Presentation</vt:lpstr>
      <vt:lpstr>Gravitational Lensing </vt:lpstr>
      <vt:lpstr>Lensed Gravitational Waves</vt:lpstr>
      <vt:lpstr>Visualisation </vt:lpstr>
      <vt:lpstr>Importance of  GW Lensing </vt:lpstr>
      <vt:lpstr>PowerPoint Presentation</vt:lpstr>
      <vt:lpstr>General Search Pipeline </vt:lpstr>
      <vt:lpstr>2 Types of Signals</vt:lpstr>
      <vt:lpstr>Lensing Search Pipelines</vt:lpstr>
      <vt:lpstr>Then why am I here?</vt:lpstr>
      <vt:lpstr>PowerPoint Presentation</vt:lpstr>
      <vt:lpstr>My Aim</vt:lpstr>
      <vt:lpstr>Why is it possible</vt:lpstr>
      <vt:lpstr>Likelihood Ratio</vt:lpstr>
      <vt:lpstr>Visualisation</vt:lpstr>
      <vt:lpstr>Reading Skymaps </vt:lpstr>
      <vt:lpstr>Plotting PDFs</vt:lpstr>
      <vt:lpstr>Sky Tiling </vt:lpstr>
      <vt:lpstr>Removing unnecessary jobs</vt:lpstr>
      <vt:lpstr>Probability Distribution</vt:lpstr>
      <vt:lpstr>Program flow</vt:lpstr>
      <vt:lpstr>Result</vt:lpstr>
      <vt:lpstr>The Earth is rotating…</vt:lpstr>
      <vt:lpstr>Generate PDF maps on the run? </vt:lpstr>
      <vt:lpstr>Rotating the skymaps</vt:lpstr>
      <vt:lpstr>Rotating for a whole cycle</vt:lpstr>
      <vt:lpstr>How many is enough?</vt:lpstr>
      <vt:lpstr>Overlapping Area</vt:lpstr>
      <vt:lpstr>Overlapping Percentage</vt:lpstr>
      <vt:lpstr>Result</vt:lpstr>
      <vt:lpstr>Implementation</vt:lpstr>
      <vt:lpstr>PowerPoint Presentation</vt:lpstr>
      <vt:lpstr>Mock Data Challenge</vt:lpstr>
      <vt:lpstr>Mock Data Challenge</vt:lpstr>
      <vt:lpstr>Possible Applications</vt:lpstr>
      <vt:lpstr>Acknowledgement</vt:lpstr>
      <vt:lpstr>End of Presentation</vt:lpstr>
      <vt:lpstr>PowerPoint Presentation</vt:lpstr>
      <vt:lpstr>Contemporary Research </vt:lpstr>
      <vt:lpstr>Multi-image Search</vt:lpstr>
      <vt:lpstr>Relativistic Deflection angle </vt:lpstr>
      <vt:lpstr>Image Position &amp; Deflection Angle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LIGO SURF 2022 Progress Update</dc:title>
  <dc:creator>Chong Aidan</dc:creator>
  <cp:lastModifiedBy>Chong Aidan</cp:lastModifiedBy>
  <cp:revision>84</cp:revision>
  <dcterms:created xsi:type="dcterms:W3CDTF">2022-07-02T19:10:03Z</dcterms:created>
  <dcterms:modified xsi:type="dcterms:W3CDTF">2022-08-19T08:13:35Z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0x01010063ED103604D687499F1FA4D60F903DC8</vt:lpwstr>
  </property>
</Properties>
</file>