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1089600" cy="40233600"/>
  <p:notesSz cx="6858000" cy="91440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FF66"/>
    <a:srgbClr val="008000"/>
    <a:srgbClr val="800000"/>
    <a:srgbClr val="0000FF"/>
    <a:srgbClr val="FF6161"/>
    <a:srgbClr val="FCE1CC"/>
    <a:srgbClr val="FFC9C9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18" autoAdjust="0"/>
    <p:restoredTop sz="94660"/>
  </p:normalViewPr>
  <p:slideViewPr>
    <p:cSldViewPr snapToGrid="0">
      <p:cViewPr>
        <p:scale>
          <a:sx n="40" d="100"/>
          <a:sy n="40" d="100"/>
        </p:scale>
        <p:origin x="30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584530"/>
            <a:ext cx="26426160" cy="14007253"/>
          </a:xfrm>
        </p:spPr>
        <p:txBody>
          <a:bodyPr anchor="b"/>
          <a:lstStyle>
            <a:lvl1pPr algn="ctr">
              <a:defRPr sz="20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1131956"/>
            <a:ext cx="23317200" cy="9713804"/>
          </a:xfrm>
        </p:spPr>
        <p:txBody>
          <a:bodyPr/>
          <a:lstStyle>
            <a:lvl1pPr marL="0" indent="0" algn="ctr">
              <a:buNone/>
              <a:defRPr sz="8160"/>
            </a:lvl1pPr>
            <a:lvl2pPr marL="1554480" indent="0" algn="ctr">
              <a:buNone/>
              <a:defRPr sz="6800"/>
            </a:lvl2pPr>
            <a:lvl3pPr marL="3108960" indent="0" algn="ctr">
              <a:buNone/>
              <a:defRPr sz="6120"/>
            </a:lvl3pPr>
            <a:lvl4pPr marL="4663440" indent="0" algn="ctr">
              <a:buNone/>
              <a:defRPr sz="5440"/>
            </a:lvl4pPr>
            <a:lvl5pPr marL="6217920" indent="0" algn="ctr">
              <a:buNone/>
              <a:defRPr sz="5440"/>
            </a:lvl5pPr>
            <a:lvl6pPr marL="7772400" indent="0" algn="ctr">
              <a:buNone/>
              <a:defRPr sz="5440"/>
            </a:lvl6pPr>
            <a:lvl7pPr marL="9326880" indent="0" algn="ctr">
              <a:buNone/>
              <a:defRPr sz="5440"/>
            </a:lvl7pPr>
            <a:lvl8pPr marL="10881360" indent="0" algn="ctr">
              <a:buNone/>
              <a:defRPr sz="5440"/>
            </a:lvl8pPr>
            <a:lvl9pPr marL="12435840" indent="0" algn="ctr">
              <a:buNone/>
              <a:defRPr sz="5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8497" y="2142067"/>
            <a:ext cx="6703695" cy="340961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7412" y="2142067"/>
            <a:ext cx="19722465" cy="340961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19" y="10030472"/>
            <a:ext cx="26814780" cy="16736057"/>
          </a:xfrm>
        </p:spPr>
        <p:txBody>
          <a:bodyPr anchor="b"/>
          <a:lstStyle>
            <a:lvl1pPr>
              <a:defRPr sz="20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219" y="26924858"/>
            <a:ext cx="26814780" cy="8801097"/>
          </a:xfrm>
        </p:spPr>
        <p:txBody>
          <a:bodyPr/>
          <a:lstStyle>
            <a:lvl1pPr marL="0" indent="0">
              <a:buNone/>
              <a:defRPr sz="8160">
                <a:solidFill>
                  <a:schemeClr val="tx1"/>
                </a:solidFill>
              </a:defRPr>
            </a:lvl1pPr>
            <a:lvl2pPr marL="1554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612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410" y="10710333"/>
            <a:ext cx="13213080" cy="25527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110" y="10710333"/>
            <a:ext cx="13213080" cy="25527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59" y="2142076"/>
            <a:ext cx="26814780" cy="7776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463" y="9862823"/>
            <a:ext cx="13152356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463" y="14696440"/>
            <a:ext cx="13152356" cy="21616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9112" y="9862823"/>
            <a:ext cx="13217129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112" y="14696440"/>
            <a:ext cx="13217129" cy="21616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2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129" y="5792902"/>
            <a:ext cx="15739110" cy="28591933"/>
          </a:xfrm>
        </p:spPr>
        <p:txBody>
          <a:bodyPr/>
          <a:lstStyle>
            <a:lvl1pPr>
              <a:defRPr sz="10880"/>
            </a:lvl1pPr>
            <a:lvl2pPr>
              <a:defRPr sz="9520"/>
            </a:lvl2pPr>
            <a:lvl3pPr>
              <a:defRPr sz="816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17129" y="5792902"/>
            <a:ext cx="15739110" cy="28591933"/>
          </a:xfrm>
        </p:spPr>
        <p:txBody>
          <a:bodyPr anchor="t"/>
          <a:lstStyle>
            <a:lvl1pPr marL="0" indent="0">
              <a:buNone/>
              <a:defRPr sz="10880"/>
            </a:lvl1pPr>
            <a:lvl2pPr marL="1554480" indent="0">
              <a:buNone/>
              <a:defRPr sz="9520"/>
            </a:lvl2pPr>
            <a:lvl3pPr marL="3108960" indent="0">
              <a:buNone/>
              <a:defRPr sz="816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3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410" y="2142076"/>
            <a:ext cx="2681478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410" y="10710333"/>
            <a:ext cx="2681478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41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A92E-29A6-407F-935A-351A17ABF1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8430" y="37290595"/>
            <a:ext cx="104927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703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5D16-70DA-42B1-8935-7E3EE7C2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108960" rtl="0" eaLnBrk="1" latinLnBrk="0" hangingPunct="1">
        <a:lnSpc>
          <a:spcPct val="90000"/>
        </a:lnSpc>
        <a:spcBef>
          <a:spcPct val="0"/>
        </a:spcBef>
        <a:buNone/>
        <a:defRPr sz="14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240" indent="-777240" algn="l" defTabSz="3108960" rtl="0" eaLnBrk="1" latinLnBrk="0" hangingPunct="1">
        <a:lnSpc>
          <a:spcPct val="90000"/>
        </a:lnSpc>
        <a:spcBef>
          <a:spcPts val="3400"/>
        </a:spcBef>
        <a:buFont typeface="Arial" panose="020B0604020202020204" pitchFamily="34" charset="0"/>
        <a:buChar char="•"/>
        <a:defRPr sz="9520" kern="1200">
          <a:solidFill>
            <a:schemeClr val="tx1"/>
          </a:solidFill>
          <a:latin typeface="+mn-lt"/>
          <a:ea typeface="+mn-ea"/>
          <a:cs typeface="+mn-cs"/>
        </a:defRPr>
      </a:lvl1pPr>
      <a:lvl2pPr marL="23317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2pPr>
      <a:lvl3pPr marL="38862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4406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854964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pnp.ligo.org/ppcomm/Paper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091245" y="556900"/>
            <a:ext cx="550337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rebuchet MS" panose="020B0603020202020204" pitchFamily="34" charset="0"/>
              </a:rPr>
              <a:t>Peter 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S. Shawhan </a:t>
            </a:r>
            <a:r>
              <a:rPr lang="en-US" altLang="en-US" sz="2800" dirty="0" smtClean="0">
                <a:latin typeface="Trebuchet MS" panose="020B0603020202020204" pitchFamily="34" charset="0"/>
              </a:rPr>
              <a:t/>
            </a:r>
            <a:br>
              <a:rPr lang="en-US" altLang="en-US" sz="2800" dirty="0" smtClean="0">
                <a:latin typeface="Trebuchet MS" panose="020B0603020202020204" pitchFamily="34" charset="0"/>
              </a:rPr>
            </a:br>
            <a:r>
              <a:rPr lang="en-US" altLang="en-US" sz="1800" i="1" dirty="0" smtClean="0">
                <a:latin typeface="Trebuchet MS" panose="020B0603020202020204" pitchFamily="34" charset="0"/>
              </a:rPr>
              <a:t>(University </a:t>
            </a:r>
            <a:r>
              <a:rPr lang="en-US" altLang="en-US" sz="1800" i="1" dirty="0">
                <a:latin typeface="Trebuchet MS" panose="020B0603020202020204" pitchFamily="34" charset="0"/>
              </a:rPr>
              <a:t>of </a:t>
            </a:r>
            <a:r>
              <a:rPr lang="en-US" altLang="en-US" sz="1800" i="1" dirty="0" smtClean="0">
                <a:latin typeface="Trebuchet MS" panose="020B0603020202020204" pitchFamily="34" charset="0"/>
              </a:rPr>
              <a:t>Maryland and </a:t>
            </a:r>
            <a:br>
              <a:rPr lang="en-US" altLang="en-US" sz="1800" i="1" dirty="0" smtClean="0">
                <a:latin typeface="Trebuchet MS" panose="020B0603020202020204" pitchFamily="34" charset="0"/>
              </a:rPr>
            </a:br>
            <a:r>
              <a:rPr lang="en-US" altLang="en-US" sz="1800" i="1" dirty="0" smtClean="0">
                <a:latin typeface="Trebuchet MS" panose="020B0603020202020204" pitchFamily="34" charset="0"/>
              </a:rPr>
              <a:t>Joint Space-Science Institute)</a:t>
            </a:r>
            <a:endParaRPr lang="en-US" altLang="en-US" sz="2400" i="1" dirty="0" smtClean="0">
              <a:latin typeface="Trebuchet MS" panose="020B0603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400" dirty="0" smtClean="0">
                <a:latin typeface="Trebuchet MS" panose="020B0603020202020204" pitchFamily="34" charset="0"/>
              </a:rPr>
              <a:t>for </a:t>
            </a:r>
            <a:r>
              <a:rPr lang="en-US" altLang="en-US" sz="2400" dirty="0">
                <a:latin typeface="Trebuchet MS" panose="020B0603020202020204" pitchFamily="34" charset="0"/>
              </a:rPr>
              <a:t>the LIGO Scientific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Collaboration,</a:t>
            </a:r>
            <a:r>
              <a:rPr lang="en-US" altLang="en-US" sz="2400" dirty="0">
                <a:latin typeface="Trebuchet MS" panose="020B0603020202020204" pitchFamily="34" charset="0"/>
              </a:rPr>
              <a:t/>
            </a:r>
            <a:br>
              <a:rPr lang="en-US" altLang="en-US" sz="2400" dirty="0">
                <a:latin typeface="Trebuchet MS" panose="020B0603020202020204" pitchFamily="34" charset="0"/>
              </a:rPr>
            </a:br>
            <a:r>
              <a:rPr lang="en-US" altLang="en-US" sz="2400" dirty="0" smtClean="0">
                <a:latin typeface="Trebuchet MS" panose="020B0603020202020204" pitchFamily="34" charset="0"/>
              </a:rPr>
              <a:t>Virgo Collaboration and</a:t>
            </a:r>
            <a:br>
              <a:rPr lang="en-US" altLang="en-US" sz="2400" dirty="0" smtClean="0">
                <a:latin typeface="Trebuchet MS" panose="020B0603020202020204" pitchFamily="34" charset="0"/>
              </a:rPr>
            </a:br>
            <a:r>
              <a:rPr lang="en-US" altLang="en-US" sz="2400" dirty="0" smtClean="0">
                <a:latin typeface="Trebuchet MS" panose="020B0603020202020204" pitchFamily="34" charset="0"/>
              </a:rPr>
              <a:t>KAGRA Collaboration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  <p:pic>
        <p:nvPicPr>
          <p:cNvPr id="6" name="Picture 110" descr="logo-vir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23" y="6378463"/>
            <a:ext cx="3611353" cy="6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2" descr="infor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19" y="560018"/>
            <a:ext cx="9779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3" descr="LSC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4720293"/>
            <a:ext cx="2677950" cy="11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04019" y="712418"/>
            <a:ext cx="838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89"/>
          <a:stretch/>
        </p:blipFill>
        <p:spPr>
          <a:xfrm>
            <a:off x="29647689" y="788618"/>
            <a:ext cx="700550" cy="457200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8601" y="244929"/>
            <a:ext cx="24526917" cy="3137753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7200"/>
          </a:p>
        </p:txBody>
      </p:sp>
      <p:sp>
        <p:nvSpPr>
          <p:cNvPr id="13" name="Rectangle 12"/>
          <p:cNvSpPr/>
          <p:nvPr/>
        </p:nvSpPr>
        <p:spPr>
          <a:xfrm>
            <a:off x="914400" y="230628"/>
            <a:ext cx="23830776" cy="3134608"/>
          </a:xfrm>
          <a:prstGeom prst="rect">
            <a:avLst/>
          </a:prstGeom>
        </p:spPr>
        <p:txBody>
          <a:bodyPr wrap="square" anchor="ctr" anchorCtr="0">
            <a:normAutofit fontScale="92500" lnSpcReduction="10000"/>
          </a:bodyPr>
          <a:lstStyle/>
          <a:p>
            <a:r>
              <a:rPr lang="en-US" sz="10800" b="1" dirty="0">
                <a:solidFill>
                  <a:schemeClr val="bg1"/>
                </a:solidFill>
                <a:latin typeface="Trebuchet MS" panose="020B0603020202020204" pitchFamily="34" charset="0"/>
              </a:rPr>
              <a:t>Overview of LIGO-Virgo-KAGRA Results from the O3 Observing Run</a:t>
            </a:r>
            <a:endParaRPr lang="en-US" sz="63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0698" y="37744386"/>
            <a:ext cx="2827152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dirty="0" smtClean="0"/>
              <a:t>This work is supported by the U. S. National Science Foundation through grant </a:t>
            </a:r>
            <a:r>
              <a:rPr lang="en-US" altLang="en-US" sz="1800" dirty="0"/>
              <a:t>PHY-2012159.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 This </a:t>
            </a:r>
            <a:r>
              <a:rPr lang="en-US" altLang="en-US" sz="1600" dirty="0"/>
              <a:t>material is based upon work supported by NSF’s LIGO Laboratory which is a major facility fully </a:t>
            </a:r>
            <a:r>
              <a:rPr lang="en-US" altLang="en-US" sz="1600" dirty="0" smtClean="0"/>
              <a:t>funded by </a:t>
            </a:r>
            <a:r>
              <a:rPr lang="en-US" altLang="en-US" sz="1600" dirty="0"/>
              <a:t>the National Science Foundation. 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T</a:t>
            </a:r>
            <a:r>
              <a:rPr lang="en-US" altLang="en-US" sz="1600" dirty="0" smtClean="0"/>
              <a:t>he collaborations </a:t>
            </a:r>
            <a:r>
              <a:rPr lang="en-US" altLang="en-US" sz="1600" dirty="0"/>
              <a:t>also gratefully acknowledge the support of the </a:t>
            </a:r>
            <a:r>
              <a:rPr lang="en-US" altLang="en-US" sz="1600" dirty="0" smtClean="0"/>
              <a:t>Science and </a:t>
            </a:r>
            <a:r>
              <a:rPr lang="en-US" altLang="en-US" sz="1600" dirty="0"/>
              <a:t>Technology Facilities Council (STFC) of the United Kingdom, the Max-Planck-Society (MPS), and </a:t>
            </a:r>
            <a:r>
              <a:rPr lang="en-US" altLang="en-US" sz="1600" dirty="0" smtClean="0"/>
              <a:t>the State </a:t>
            </a:r>
            <a:r>
              <a:rPr lang="en-US" altLang="en-US" sz="1600" dirty="0"/>
              <a:t>of Niedersachsen/Germany for support of the construction of Advanced LIGO and construction </a:t>
            </a:r>
            <a:r>
              <a:rPr lang="en-US" altLang="en-US" sz="1600" dirty="0" smtClean="0"/>
              <a:t>and operation </a:t>
            </a:r>
            <a:r>
              <a:rPr lang="en-US" altLang="en-US" sz="1600" dirty="0"/>
              <a:t>of the GEO600 detector</a:t>
            </a:r>
            <a:r>
              <a:rPr lang="en-US" altLang="en-US" sz="1600" dirty="0" smtClean="0"/>
              <a:t>.  </a:t>
            </a:r>
            <a:r>
              <a:rPr lang="en-US" altLang="en-US" sz="1600" dirty="0"/>
              <a:t>Additional support for Advanced LIGO was provided by the </a:t>
            </a:r>
            <a:r>
              <a:rPr lang="en-US" altLang="en-US" sz="1600" dirty="0" smtClean="0"/>
              <a:t>Australian Research </a:t>
            </a:r>
            <a:r>
              <a:rPr lang="en-US" altLang="en-US" sz="1600" dirty="0"/>
              <a:t>Council.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>   The </a:t>
            </a:r>
            <a:r>
              <a:rPr lang="en-US" altLang="en-US" sz="1200" dirty="0"/>
              <a:t>authors gratefully acknowledge the Italian </a:t>
            </a:r>
            <a:r>
              <a:rPr lang="en-US" altLang="en-US" sz="1200" dirty="0" err="1"/>
              <a:t>Istituto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Nazionale</a:t>
            </a:r>
            <a:r>
              <a:rPr lang="en-US" altLang="en-US" sz="1200" dirty="0"/>
              <a:t> di </a:t>
            </a:r>
            <a:r>
              <a:rPr lang="en-US" altLang="en-US" sz="1200" dirty="0" err="1"/>
              <a:t>Fisica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Nucleare</a:t>
            </a:r>
            <a:r>
              <a:rPr lang="en-US" altLang="en-US" sz="1200" dirty="0" smtClean="0"/>
              <a:t> (INFN</a:t>
            </a:r>
            <a:r>
              <a:rPr lang="en-US" altLang="en-US" sz="1200" dirty="0"/>
              <a:t>), the French Centre National de la </a:t>
            </a:r>
            <a:r>
              <a:rPr lang="en-US" altLang="en-US" sz="1200" dirty="0" err="1"/>
              <a:t>Recherche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Scientifique</a:t>
            </a:r>
            <a:r>
              <a:rPr lang="en-US" altLang="en-US" sz="1200" dirty="0"/>
              <a:t> (CNRS) and the Netherlands </a:t>
            </a:r>
            <a:r>
              <a:rPr lang="en-US" altLang="en-US" sz="1200" dirty="0" smtClean="0"/>
              <a:t>Organization for </a:t>
            </a:r>
            <a:r>
              <a:rPr lang="en-US" altLang="en-US" sz="1200" dirty="0"/>
              <a:t>Scientific Research (NWO), for the construction and operation of the Virgo detector and the </a:t>
            </a:r>
            <a:r>
              <a:rPr lang="en-US" altLang="en-US" sz="1200" dirty="0" smtClean="0"/>
              <a:t>creation and </a:t>
            </a:r>
            <a:r>
              <a:rPr lang="en-US" altLang="en-US" sz="1200" dirty="0"/>
              <a:t>support of the EGO consortium. </a:t>
            </a:r>
            <a:r>
              <a:rPr lang="en-US" altLang="en-US" sz="1200" dirty="0" smtClean="0"/>
              <a:t> The </a:t>
            </a:r>
            <a:r>
              <a:rPr lang="en-US" altLang="en-US" sz="1200" dirty="0"/>
              <a:t>authors also gratefully acknowledge research support from </a:t>
            </a:r>
            <a:r>
              <a:rPr lang="en-US" altLang="en-US" sz="1200" dirty="0" smtClean="0"/>
              <a:t>these agencies </a:t>
            </a:r>
            <a:r>
              <a:rPr lang="en-US" altLang="en-US" sz="1200" dirty="0"/>
              <a:t>as well as by the Council of Scientific and Industrial Research of India, the Department of </a:t>
            </a:r>
            <a:r>
              <a:rPr lang="en-US" altLang="en-US" sz="1200" dirty="0" smtClean="0"/>
              <a:t>Science and </a:t>
            </a:r>
            <a:r>
              <a:rPr lang="en-US" altLang="en-US" sz="1200" dirty="0"/>
              <a:t>Technology, India, the Science &amp; Engineering Research Board (SERB), India, the Ministry of </a:t>
            </a:r>
            <a:r>
              <a:rPr lang="en-US" altLang="en-US" sz="1200" dirty="0" smtClean="0"/>
              <a:t>Human Resource </a:t>
            </a:r>
            <a:r>
              <a:rPr lang="en-US" altLang="en-US" sz="1200" dirty="0"/>
              <a:t>Development, India, the Spanish </a:t>
            </a:r>
            <a:r>
              <a:rPr lang="en-US" altLang="en-US" sz="1200" dirty="0" err="1"/>
              <a:t>Agencia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Estatal</a:t>
            </a:r>
            <a:r>
              <a:rPr lang="en-US" altLang="en-US" sz="1200" dirty="0"/>
              <a:t> de </a:t>
            </a:r>
            <a:r>
              <a:rPr lang="en-US" altLang="en-US" sz="1200" dirty="0" err="1" smtClean="0"/>
              <a:t>Investigación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(AEI), the Spanish </a:t>
            </a:r>
            <a:r>
              <a:rPr lang="en-US" altLang="en-US" sz="1200" dirty="0" err="1" smtClean="0"/>
              <a:t>Ministerio</a:t>
            </a:r>
            <a:r>
              <a:rPr lang="en-US" altLang="en-US" sz="1200" dirty="0" smtClean="0"/>
              <a:t> de </a:t>
            </a:r>
            <a:r>
              <a:rPr lang="en-US" altLang="en-US" sz="1200" dirty="0" err="1"/>
              <a:t>Ciencia</a:t>
            </a:r>
            <a:r>
              <a:rPr lang="en-US" altLang="en-US" sz="1200" dirty="0"/>
              <a:t> e </a:t>
            </a:r>
            <a:r>
              <a:rPr lang="en-US" altLang="en-US" sz="1200" dirty="0" err="1" smtClean="0"/>
              <a:t>Innovaci</a:t>
            </a:r>
            <a:r>
              <a:rPr lang="en-US" altLang="en-US" sz="1200" dirty="0" err="1"/>
              <a:t>ó</a:t>
            </a:r>
            <a:r>
              <a:rPr lang="en-US" altLang="en-US" sz="1200" dirty="0" err="1" smtClean="0"/>
              <a:t>n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and </a:t>
            </a:r>
            <a:r>
              <a:rPr lang="en-US" altLang="en-US" sz="1200" dirty="0" err="1"/>
              <a:t>Ministerio</a:t>
            </a:r>
            <a:r>
              <a:rPr lang="en-US" altLang="en-US" sz="1200" dirty="0"/>
              <a:t> de </a:t>
            </a:r>
            <a:r>
              <a:rPr lang="en-US" altLang="en-US" sz="1200" dirty="0" err="1"/>
              <a:t>Universidades</a:t>
            </a:r>
            <a:r>
              <a:rPr lang="en-US" altLang="en-US" sz="1200" dirty="0"/>
              <a:t>, the </a:t>
            </a:r>
            <a:r>
              <a:rPr lang="en-US" altLang="en-US" sz="1200" dirty="0" err="1"/>
              <a:t>Conselleria</a:t>
            </a:r>
            <a:r>
              <a:rPr lang="en-US" altLang="en-US" sz="1200" dirty="0"/>
              <a:t> de </a:t>
            </a:r>
            <a:r>
              <a:rPr lang="en-US" altLang="en-US" sz="1200" dirty="0" err="1"/>
              <a:t>Fons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Europeus</a:t>
            </a:r>
            <a:r>
              <a:rPr lang="en-US" altLang="en-US" sz="1200" dirty="0"/>
              <a:t>, </a:t>
            </a:r>
            <a:r>
              <a:rPr lang="en-US" altLang="en-US" sz="1200" dirty="0" err="1" smtClean="0"/>
              <a:t>Universitat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i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Cultura</a:t>
            </a:r>
            <a:r>
              <a:rPr lang="en-US" altLang="en-US" sz="1200" dirty="0"/>
              <a:t> and the </a:t>
            </a:r>
            <a:r>
              <a:rPr lang="en-US" altLang="en-US" sz="1200" dirty="0" err="1" smtClean="0"/>
              <a:t>Direcci</a:t>
            </a:r>
            <a:r>
              <a:rPr lang="en-US" altLang="en-US" sz="1200" dirty="0" err="1"/>
              <a:t>ó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General de </a:t>
            </a:r>
            <a:r>
              <a:rPr lang="en-US" altLang="en-US" sz="1200" dirty="0" err="1" smtClean="0"/>
              <a:t>Política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Universitaria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Recerca</a:t>
            </a:r>
            <a:r>
              <a:rPr lang="en-US" altLang="en-US" sz="1200" dirty="0"/>
              <a:t> del Govern de les </a:t>
            </a:r>
            <a:r>
              <a:rPr lang="en-US" altLang="en-US" sz="1200" dirty="0" err="1"/>
              <a:t>Illes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Balears</a:t>
            </a:r>
            <a:r>
              <a:rPr lang="en-US" altLang="en-US" sz="1200" dirty="0" smtClean="0"/>
              <a:t>, the </a:t>
            </a:r>
            <a:r>
              <a:rPr lang="en-US" altLang="en-US" sz="1200" dirty="0" err="1"/>
              <a:t>Conselleria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d’Innovaci</a:t>
            </a:r>
            <a:r>
              <a:rPr lang="en-US" altLang="en-US" sz="1200" dirty="0" err="1"/>
              <a:t>ó</a:t>
            </a:r>
            <a:r>
              <a:rPr lang="en-US" altLang="en-US" sz="1200" dirty="0" smtClean="0"/>
              <a:t>, </a:t>
            </a:r>
            <a:r>
              <a:rPr lang="en-US" altLang="en-US" sz="1200" dirty="0" err="1"/>
              <a:t>Universitats</a:t>
            </a:r>
            <a:r>
              <a:rPr lang="en-US" altLang="en-US" sz="1200" dirty="0"/>
              <a:t>, </a:t>
            </a:r>
            <a:r>
              <a:rPr lang="en-US" altLang="en-US" sz="1200" dirty="0" err="1" smtClean="0"/>
              <a:t>Ciència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Societat</a:t>
            </a:r>
            <a:r>
              <a:rPr lang="en-US" altLang="en-US" sz="1200" dirty="0"/>
              <a:t> Digital de la </a:t>
            </a:r>
            <a:r>
              <a:rPr lang="en-US" altLang="en-US" sz="1200" dirty="0" err="1"/>
              <a:t>Generalitat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Valenciana</a:t>
            </a:r>
            <a:r>
              <a:rPr lang="en-US" altLang="en-US" sz="1200" dirty="0"/>
              <a:t> and </a:t>
            </a:r>
            <a:r>
              <a:rPr lang="en-US" altLang="en-US" sz="1200" dirty="0" smtClean="0"/>
              <a:t>the CERCA </a:t>
            </a:r>
            <a:r>
              <a:rPr lang="en-US" altLang="en-US" sz="1200" dirty="0" err="1"/>
              <a:t>Programme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Generalitat</a:t>
            </a:r>
            <a:r>
              <a:rPr lang="en-US" altLang="en-US" sz="1200" dirty="0"/>
              <a:t> de </a:t>
            </a:r>
            <a:r>
              <a:rPr lang="en-US" altLang="en-US" sz="1200" dirty="0" err="1"/>
              <a:t>Catalunya</a:t>
            </a:r>
            <a:r>
              <a:rPr lang="en-US" altLang="en-US" sz="1200" dirty="0"/>
              <a:t>, Spain, the National Science Centre of Poland and the </a:t>
            </a:r>
            <a:r>
              <a:rPr lang="en-US" altLang="en-US" sz="1200" dirty="0" smtClean="0"/>
              <a:t>European Union </a:t>
            </a:r>
            <a:r>
              <a:rPr lang="en-US" altLang="en-US" sz="1200" dirty="0"/>
              <a:t>– European Regional Development Fund; Foundation for Polish Science (FNP), the </a:t>
            </a:r>
            <a:r>
              <a:rPr lang="en-US" altLang="en-US" sz="1200" dirty="0" smtClean="0"/>
              <a:t>Swiss National </a:t>
            </a:r>
            <a:r>
              <a:rPr lang="en-US" altLang="en-US" sz="1200" dirty="0"/>
              <a:t>Science Foundation (SNSF), the Russian Foundation for Basic Research, the Russian </a:t>
            </a:r>
            <a:r>
              <a:rPr lang="en-US" altLang="en-US" sz="1200" dirty="0" smtClean="0"/>
              <a:t>Science Foundation</a:t>
            </a:r>
            <a:r>
              <a:rPr lang="en-US" altLang="en-US" sz="1200" dirty="0"/>
              <a:t>, the European Commission, the European Social Funds (ESF), the European Regional </a:t>
            </a:r>
            <a:r>
              <a:rPr lang="en-US" altLang="en-US" sz="1200" dirty="0" smtClean="0"/>
              <a:t>Development Funds </a:t>
            </a:r>
            <a:r>
              <a:rPr lang="en-US" altLang="en-US" sz="1200" dirty="0"/>
              <a:t>(ERDF), the Royal Society, the Scottish Funding Council, the Scottish Universities </a:t>
            </a:r>
            <a:r>
              <a:rPr lang="en-US" altLang="en-US" sz="1200" dirty="0" smtClean="0"/>
              <a:t>Physics Alliance</a:t>
            </a:r>
            <a:r>
              <a:rPr lang="en-US" altLang="en-US" sz="1200" dirty="0"/>
              <a:t>, the Hungarian Scientific Research Fund (OTKA), the French Lyon Institute of Origins (LIO), </a:t>
            </a:r>
            <a:r>
              <a:rPr lang="en-US" altLang="en-US" sz="1200" dirty="0" smtClean="0"/>
              <a:t>the Belgian </a:t>
            </a:r>
            <a:r>
              <a:rPr lang="en-US" altLang="en-US" sz="1200" dirty="0" err="1"/>
              <a:t>Fonds</a:t>
            </a:r>
            <a:r>
              <a:rPr lang="en-US" altLang="en-US" sz="1200" dirty="0"/>
              <a:t> de la </a:t>
            </a:r>
            <a:r>
              <a:rPr lang="en-US" altLang="en-US" sz="1200" dirty="0" err="1"/>
              <a:t>Recherche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Scientifique</a:t>
            </a:r>
            <a:r>
              <a:rPr lang="en-US" altLang="en-US" sz="1200" dirty="0"/>
              <a:t> (FRS-FNRS), Actions de </a:t>
            </a:r>
            <a:r>
              <a:rPr lang="en-US" altLang="en-US" sz="1200" dirty="0" err="1"/>
              <a:t>Recherche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Concertées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(ARC) </a:t>
            </a:r>
            <a:r>
              <a:rPr lang="en-US" altLang="en-US" sz="1200" dirty="0" smtClean="0"/>
              <a:t>and </a:t>
            </a:r>
            <a:r>
              <a:rPr lang="en-US" altLang="en-US" sz="1200" dirty="0" err="1" smtClean="0"/>
              <a:t>Fonds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Wetenschappelijk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Onderzoek</a:t>
            </a:r>
            <a:r>
              <a:rPr lang="en-US" altLang="en-US" sz="1200" dirty="0"/>
              <a:t> – </a:t>
            </a:r>
            <a:r>
              <a:rPr lang="en-US" altLang="en-US" sz="1200" dirty="0" err="1"/>
              <a:t>Vlaanderen</a:t>
            </a:r>
            <a:r>
              <a:rPr lang="en-US" altLang="en-US" sz="1200" dirty="0"/>
              <a:t> (FWO), Belgium, the Paris ˆIle-de-France Region, </a:t>
            </a:r>
            <a:r>
              <a:rPr lang="en-US" altLang="en-US" sz="1200" dirty="0" smtClean="0"/>
              <a:t>the National </a:t>
            </a:r>
            <a:r>
              <a:rPr lang="en-US" altLang="en-US" sz="1200" dirty="0"/>
              <a:t>Research, Development and Innovation Office Hungary (NKFIH), the National Research </a:t>
            </a:r>
            <a:r>
              <a:rPr lang="en-US" altLang="en-US" sz="1200" dirty="0" smtClean="0"/>
              <a:t>Foundation of </a:t>
            </a:r>
            <a:r>
              <a:rPr lang="en-US" altLang="en-US" sz="1200" dirty="0"/>
              <a:t>Korea, the Natural Science and Engineering Research Council Canada, Canadian Foundation </a:t>
            </a:r>
            <a:r>
              <a:rPr lang="en-US" altLang="en-US" sz="1200" dirty="0" smtClean="0"/>
              <a:t>for Innovation </a:t>
            </a:r>
            <a:r>
              <a:rPr lang="en-US" altLang="en-US" sz="1200" dirty="0"/>
              <a:t>(CFI), the Brazilian Ministry of Science, Technology, and Innovations, the International </a:t>
            </a:r>
            <a:r>
              <a:rPr lang="en-US" altLang="en-US" sz="1200" dirty="0" smtClean="0"/>
              <a:t>Center for </a:t>
            </a:r>
            <a:r>
              <a:rPr lang="en-US" altLang="en-US" sz="1200" dirty="0"/>
              <a:t>Theoretical Physics South American Institute for Fundamental Research (ICTP-SAIFR), the </a:t>
            </a:r>
            <a:r>
              <a:rPr lang="en-US" altLang="en-US" sz="1200" dirty="0" smtClean="0"/>
              <a:t>Research Grants </a:t>
            </a:r>
            <a:r>
              <a:rPr lang="en-US" altLang="en-US" sz="1200" dirty="0"/>
              <a:t>Council of Hong Kong, the National Natural Science Foundation of China (NSFC), the </a:t>
            </a:r>
            <a:r>
              <a:rPr lang="en-US" altLang="en-US" sz="1200" dirty="0" err="1" smtClean="0"/>
              <a:t>Leverhulme</a:t>
            </a:r>
            <a:r>
              <a:rPr lang="en-US" altLang="en-US" sz="1200" dirty="0" smtClean="0"/>
              <a:t> Trust</a:t>
            </a:r>
            <a:r>
              <a:rPr lang="en-US" altLang="en-US" sz="1200" dirty="0"/>
              <a:t>, the Research Corporation, the Ministry of Science and Technology (MOST), Taiwan, the United </a:t>
            </a:r>
            <a:r>
              <a:rPr lang="en-US" altLang="en-US" sz="1200" dirty="0" smtClean="0"/>
              <a:t>States Department </a:t>
            </a:r>
            <a:r>
              <a:rPr lang="en-US" altLang="en-US" sz="1200" dirty="0"/>
              <a:t>of Energy, and the </a:t>
            </a:r>
            <a:r>
              <a:rPr lang="en-US" altLang="en-US" sz="1200" dirty="0" err="1"/>
              <a:t>Kavli</a:t>
            </a:r>
            <a:r>
              <a:rPr lang="en-US" altLang="en-US" sz="1200" dirty="0"/>
              <a:t> Foundation. </a:t>
            </a:r>
            <a:r>
              <a:rPr lang="en-US" altLang="en-US" sz="1200" dirty="0" smtClean="0"/>
              <a:t> The </a:t>
            </a:r>
            <a:r>
              <a:rPr lang="en-US" altLang="en-US" sz="1200" dirty="0"/>
              <a:t>authors gratefully acknowledge the support of </a:t>
            </a:r>
            <a:r>
              <a:rPr lang="en-US" altLang="en-US" sz="1200" dirty="0" smtClean="0"/>
              <a:t>the NSF</a:t>
            </a:r>
            <a:r>
              <a:rPr lang="en-US" altLang="en-US" sz="1200" dirty="0"/>
              <a:t>, STFC, INFN and CNRS for provision of computational </a:t>
            </a:r>
            <a:r>
              <a:rPr lang="en-US" altLang="en-US" sz="1200" dirty="0" smtClean="0"/>
              <a:t>resources.  This </a:t>
            </a:r>
            <a:r>
              <a:rPr lang="en-US" altLang="en-US" sz="1200" dirty="0"/>
              <a:t>work was supported by MEXT, JSPS Leading-edge Research Infrastructure Program, JSPS </a:t>
            </a:r>
            <a:r>
              <a:rPr lang="en-US" altLang="en-US" sz="1200" dirty="0" smtClean="0"/>
              <a:t>Grant-in-Aid </a:t>
            </a:r>
            <a:r>
              <a:rPr lang="en-US" altLang="en-US" sz="1200" dirty="0"/>
              <a:t>for Specially Promoted Research 26000005, JSPS Grant-in-Aid for Scientific Research on </a:t>
            </a:r>
            <a:r>
              <a:rPr lang="en-US" altLang="en-US" sz="1200" dirty="0" smtClean="0"/>
              <a:t>Innovative Areas </a:t>
            </a:r>
            <a:r>
              <a:rPr lang="en-US" altLang="en-US" sz="1200" dirty="0"/>
              <a:t>2905: JP17H06358, JP17H06361 and JP17H06364, JSPS Core-to-Core Program A. Advanced </a:t>
            </a:r>
            <a:r>
              <a:rPr lang="en-US" altLang="en-US" sz="1200" dirty="0" smtClean="0"/>
              <a:t>Research Networks</a:t>
            </a:r>
            <a:r>
              <a:rPr lang="en-US" altLang="en-US" sz="1200" dirty="0"/>
              <a:t>, JSPS Grant-in-Aid for Scientific Research (S) 17H06133 and 20H05639 , JSPS </a:t>
            </a:r>
            <a:r>
              <a:rPr lang="en-US" altLang="en-US" sz="1200" dirty="0" smtClean="0"/>
              <a:t>Grant-in-Aid </a:t>
            </a:r>
            <a:r>
              <a:rPr lang="en-US" altLang="en-US" sz="1200" dirty="0"/>
              <a:t>for Transformative Research Areas (A) 20A203: JP20H05854, the joint research program of </a:t>
            </a:r>
            <a:r>
              <a:rPr lang="en-US" altLang="en-US" sz="1200" dirty="0" smtClean="0"/>
              <a:t>the Institute </a:t>
            </a:r>
            <a:r>
              <a:rPr lang="en-US" altLang="en-US" sz="1200" dirty="0"/>
              <a:t>for Cosmic Ray Research, University of Tokyo, National Research Foundation (NRF), </a:t>
            </a:r>
            <a:r>
              <a:rPr lang="en-US" altLang="en-US" sz="1200" dirty="0" smtClean="0"/>
              <a:t>Computing Infrastructure </a:t>
            </a:r>
            <a:r>
              <a:rPr lang="en-US" altLang="en-US" sz="1200" dirty="0"/>
              <a:t>Project of KISTI-GSDC, Korea Astronomy and Space Science Institute (KASI), and </a:t>
            </a:r>
            <a:r>
              <a:rPr lang="en-US" altLang="en-US" sz="1200" dirty="0" smtClean="0"/>
              <a:t>Ministry of </a:t>
            </a:r>
            <a:r>
              <a:rPr lang="en-US" altLang="en-US" sz="1200" dirty="0"/>
              <a:t>Science and ICT (MSIT) in Korea, Academia </a:t>
            </a:r>
            <a:r>
              <a:rPr lang="en-US" altLang="en-US" sz="1200" dirty="0" err="1"/>
              <a:t>Sinica</a:t>
            </a:r>
            <a:r>
              <a:rPr lang="en-US" altLang="en-US" sz="1200" dirty="0"/>
              <a:t> (AS), AS Grid Center (ASGC) and the Ministry of </a:t>
            </a:r>
            <a:r>
              <a:rPr lang="en-US" altLang="en-US" sz="1200" dirty="0" smtClean="0"/>
              <a:t>Science and </a:t>
            </a:r>
            <a:r>
              <a:rPr lang="en-US" altLang="en-US" sz="1200" dirty="0"/>
              <a:t>Technology (</a:t>
            </a:r>
            <a:r>
              <a:rPr lang="en-US" altLang="en-US" sz="1200" dirty="0" err="1"/>
              <a:t>MoST</a:t>
            </a:r>
            <a:r>
              <a:rPr lang="en-US" altLang="en-US" sz="1200" dirty="0"/>
              <a:t>) in Taiwan under grants including AS-CDA-105-M06, Advanced </a:t>
            </a:r>
            <a:r>
              <a:rPr lang="en-US" altLang="en-US" sz="1200" dirty="0" smtClean="0"/>
              <a:t>Technology Center </a:t>
            </a:r>
            <a:r>
              <a:rPr lang="en-US" altLang="en-US" sz="1200" dirty="0"/>
              <a:t>(ATC) of NAOJ, and Mechanical Engineering Center of KEK.</a:t>
            </a:r>
            <a:endParaRPr lang="en-US" sz="10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3" y="37988294"/>
            <a:ext cx="1695450" cy="17052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3403316"/>
            <a:ext cx="30594616" cy="727988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100000">
                <a:srgbClr val="FF3B3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68570" y="3516888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LIGO-G2102190-v3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570" y="3456620"/>
            <a:ext cx="20552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latin typeface="Trebuchet MS" panose="020B0603020202020204" pitchFamily="34" charset="0"/>
              </a:rPr>
              <a:t>Gravitational Wave Physics and Astronomy Workshop — December 14-17, 2021</a:t>
            </a:r>
            <a:endParaRPr lang="en-US" sz="3600" b="1" i="1" dirty="0"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93303" y="271547"/>
            <a:ext cx="6029912" cy="310787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30632400" cy="39776400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976417" y="34554836"/>
            <a:ext cx="10405109" cy="3006431"/>
            <a:chOff x="584533" y="34554836"/>
            <a:chExt cx="10405109" cy="3006431"/>
          </a:xfrm>
        </p:grpSpPr>
        <p:sp>
          <p:nvSpPr>
            <p:cNvPr id="144" name="Rectangle 143"/>
            <p:cNvSpPr/>
            <p:nvPr/>
          </p:nvSpPr>
          <p:spPr>
            <a:xfrm>
              <a:off x="761516" y="34554836"/>
              <a:ext cx="10228126" cy="287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/>
              <a:r>
                <a:rPr lang="en-US" sz="3600" dirty="0" smtClean="0">
                  <a:solidFill>
                    <a:srgbClr val="0000FF"/>
                  </a:solidFill>
                  <a:latin typeface="Trebuchet MS" panose="020B0603020202020204" pitchFamily="34" charset="0"/>
                </a:rPr>
                <a:t>Download LIGO/Virgo Data and Software Tools</a:t>
              </a:r>
            </a:p>
            <a:p>
              <a:pPr lvl="0" defTabSz="914400">
                <a:spcBef>
                  <a:spcPts val="600"/>
                </a:spcBef>
              </a:pPr>
              <a:r>
                <a:rPr lang="en-US" sz="32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from  </a:t>
              </a:r>
              <a:r>
                <a:rPr lang="en-US" sz="28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gw-openscience.org</a:t>
              </a:r>
            </a:p>
            <a:p>
              <a:pPr lvl="0" defTabSz="914400">
                <a:spcBef>
                  <a:spcPts val="1200"/>
                </a:spcBef>
              </a:pPr>
              <a:r>
                <a:rPr lang="en-US" sz="20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addition to online event info and strain data, see guides to the data and analysis methods:</a:t>
              </a:r>
            </a:p>
            <a:p>
              <a:pPr marL="342900" lvl="0" indent="-342900" defTabSz="914400">
                <a:lnSpc>
                  <a:spcPct val="85000"/>
                </a:lnSpc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solidFill>
                    <a:srgbClr val="008000"/>
                  </a:solidFill>
                </a:rPr>
                <a:t>“Open </a:t>
              </a:r>
              <a:r>
                <a:rPr lang="en-US" sz="2000" dirty="0">
                  <a:solidFill>
                    <a:srgbClr val="008000"/>
                  </a:solidFill>
                </a:rPr>
                <a:t>data from the first and second observing runs of Advanced LIGO and Advanced Virgo”, </a:t>
              </a:r>
              <a:r>
                <a:rPr lang="en-US" sz="2000" dirty="0" err="1">
                  <a:solidFill>
                    <a:srgbClr val="008000"/>
                  </a:solidFill>
                </a:rPr>
                <a:t>SoftwareX</a:t>
              </a:r>
              <a:r>
                <a:rPr lang="en-US" sz="2000" dirty="0">
                  <a:solidFill>
                    <a:srgbClr val="008000"/>
                  </a:solidFill>
                </a:rPr>
                <a:t> 13, 100658 (2021</a:t>
              </a:r>
              <a:r>
                <a:rPr lang="en-US" sz="2000" dirty="0" smtClean="0">
                  <a:solidFill>
                    <a:srgbClr val="008000"/>
                  </a:solidFill>
                </a:rPr>
                <a:t>)</a:t>
              </a:r>
            </a:p>
            <a:p>
              <a:pPr marL="342900" lvl="0" indent="-342900" defTabSz="914400">
                <a:lnSpc>
                  <a:spcPct val="85000"/>
                </a:lnSpc>
                <a:spcBef>
                  <a:spcPts val="600"/>
                </a:spcBef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solidFill>
                    <a:srgbClr val="008000"/>
                  </a:solidFill>
                </a:rPr>
                <a:t>“</a:t>
              </a:r>
              <a:r>
                <a:rPr lang="en-US" sz="2000" dirty="0">
                  <a:solidFill>
                    <a:srgbClr val="008000"/>
                  </a:solidFill>
                </a:rPr>
                <a:t>A guide to LIGO-Virgo detector noise and extraction of transient gravitational-wave signals”, Classical and Quantum Gravity 37, 055002 (2020</a:t>
              </a:r>
              <a:r>
                <a:rPr lang="en-US" sz="2000" dirty="0" smtClean="0">
                  <a:solidFill>
                    <a:srgbClr val="008000"/>
                  </a:solidFill>
                </a:rPr>
                <a:t>)</a:t>
              </a:r>
              <a:endParaRPr lang="en-US" sz="4800" i="1" dirty="0">
                <a:solidFill>
                  <a:srgbClr val="008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4533" y="34554836"/>
              <a:ext cx="10405109" cy="3006431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7"/>
            <a:srcRect t="9302" r="39954" b="81298"/>
            <a:stretch/>
          </p:blipFill>
          <p:spPr>
            <a:xfrm>
              <a:off x="5395974" y="35255466"/>
              <a:ext cx="4072834" cy="47969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23" y="7162553"/>
            <a:ext cx="3342961" cy="15245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454737" y="1861770"/>
            <a:ext cx="597677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 of 13 Dec 2021— more are coming</a:t>
            </a:r>
            <a:endParaRPr lang="en-US" sz="4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7813932" y="1812758"/>
            <a:ext cx="640805" cy="640805"/>
          </a:xfrm>
          <a:prstGeom prst="star5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35554" y="4570459"/>
            <a:ext cx="24699014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274320" tIns="182880" rIns="274320" bIns="18288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The Advanced LIGO and Advanced Virgo gravitational-wave detectors collected data from April 2019 through March 2020 in their </a:t>
            </a:r>
            <a:r>
              <a:rPr lang="en-US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third observing run (O3)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while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KAGRA collected its first observational data in April 2020, concurrent with ongoing GEO600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operation (O3GK).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This data has greatly enlarged the catalog of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observed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compact binary mergers and their properties, some of which are quite exceptional. The LIGO, Virgo and KAGRA collaborations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(LVK) have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published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papers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based on those compact binary mergers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and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have, in addition, completed a wide range of searches for other transient, continuous-wave and stochastic gravitational-wave signals. </a:t>
            </a:r>
            <a:r>
              <a:rPr lang="en-US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Here we list all O3 papers released so far by the LVK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, grouped to give </a:t>
            </a:r>
            <a:r>
              <a:rPr lang="en-US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a big-picture overview of those analyses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and notable 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results.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The LSC and Virgo have co-authored all of these papers; KAGRA has co-authored several papers using data from the second half of the O3 run.  </a:t>
            </a:r>
            <a:b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(An analysis of the coincident GEO-KAGRA data is in preparation.)</a:t>
            </a:r>
            <a:r>
              <a:rPr lang="en-US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 The public list of all LVK papers is maintained at </a:t>
            </a:r>
            <a:r>
              <a:rPr lang="en-US" sz="2800" b="1" dirty="0">
                <a:solidFill>
                  <a:srgbClr val="7030A0"/>
                </a:solidFill>
                <a:latin typeface="Trebuchet MS" panose="020B0603020202020204" pitchFamily="34" charset="0"/>
                <a:hlinkClick r:id="rId9"/>
              </a:rPr>
              <a:t>https://</a:t>
            </a:r>
            <a:r>
              <a:rPr lang="en-US" sz="2800" b="1" dirty="0" smtClean="0">
                <a:solidFill>
                  <a:srgbClr val="7030A0"/>
                </a:solidFill>
                <a:latin typeface="Trebuchet MS" panose="020B0603020202020204" pitchFamily="34" charset="0"/>
                <a:hlinkClick r:id="rId9"/>
              </a:rPr>
              <a:t>pnp.ligo.org/ppcomm/Papers.html</a:t>
            </a:r>
            <a:endParaRPr lang="en-US" sz="2800" b="1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/>
          <a:stretch/>
        </p:blipFill>
        <p:spPr>
          <a:xfrm>
            <a:off x="11623428" y="19134728"/>
            <a:ext cx="18357577" cy="9313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7459831" y="13068728"/>
                <a:ext cx="12474737" cy="5408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buClr>
                    <a:srgbClr val="C00000"/>
                  </a:buClr>
                </a:pPr>
                <a:r>
                  <a:rPr lang="en-US" sz="4800" dirty="0" smtClean="0">
                    <a:solidFill>
                      <a:srgbClr val="0000FF"/>
                    </a:solidFill>
                    <a:latin typeface="Trebuchet MS" panose="020B0603020202020204" pitchFamily="34" charset="0"/>
                  </a:rPr>
                  <a:t>Exceptional Compact Binary Coalescences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Distinctly asymmetric system detected early in the O3 run</a:t>
                </a:r>
                <a:r>
                  <a:rPr lang="en-US" sz="2400" b="1" dirty="0"/>
                  <a:t> </a:t>
                </a:r>
                <a:r>
                  <a:rPr lang="en-US" sz="2400" dirty="0"/>
                  <a:t>—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“GW190412</a:t>
                </a:r>
                <a:r>
                  <a:rPr lang="en-US" sz="2400" dirty="0">
                    <a:solidFill>
                      <a:srgbClr val="008000"/>
                    </a:solidFill>
                  </a:rPr>
                  <a:t>: Observation of a Binary-Black-Hole Coalescence with Asymmetric Masses”, PRD 102, 043015 (2020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Second binary neutron star merger detected </a:t>
                </a:r>
                <a:r>
                  <a:rPr lang="en-US" sz="2400" dirty="0" smtClean="0"/>
                  <a:t>—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“GW190425</a:t>
                </a:r>
                <a:r>
                  <a:rPr lang="en-US" sz="2400" dirty="0">
                    <a:solidFill>
                      <a:srgbClr val="008000"/>
                    </a:solidFill>
                  </a:rPr>
                  <a:t>: Observation of a compact binary coalescence with total mass ~3.4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”, </a:t>
                </a:r>
                <a:r>
                  <a:rPr lang="en-US" sz="2400" dirty="0" err="1">
                    <a:solidFill>
                      <a:srgbClr val="008000"/>
                    </a:solidFill>
                  </a:rPr>
                  <a:t>ApJL</a:t>
                </a:r>
                <a:r>
                  <a:rPr lang="en-US" sz="2400" dirty="0">
                    <a:solidFill>
                      <a:srgbClr val="008000"/>
                    </a:solidFill>
                  </a:rPr>
                  <a:t> 892, L3 (2020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Highest-mass confidently detected CBC</a:t>
                </a:r>
                <a:r>
                  <a:rPr lang="en-US" sz="2400" b="1" dirty="0"/>
                  <a:t> </a:t>
                </a:r>
                <a:r>
                  <a:rPr lang="en-US" sz="2400" dirty="0"/>
                  <a:t>—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“GW190521</a:t>
                </a:r>
                <a:r>
                  <a:rPr lang="en-US" sz="2400" dirty="0">
                    <a:solidFill>
                      <a:srgbClr val="008000"/>
                    </a:solidFill>
                  </a:rPr>
                  <a:t>: A Binary Black Hole Merger with a Total Mass of 150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”, PRL 125, 101102 (2020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“Properties </a:t>
                </a:r>
                <a:r>
                  <a:rPr lang="en-US" sz="2400" dirty="0">
                    <a:solidFill>
                      <a:srgbClr val="008000"/>
                    </a:solidFill>
                  </a:rPr>
                  <a:t>and astrophysical implications of the 150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 binary black hole merger GW190521”, </a:t>
                </a:r>
                <a:r>
                  <a:rPr lang="en-US" sz="2400" dirty="0" err="1">
                    <a:solidFill>
                      <a:srgbClr val="008000"/>
                    </a:solidFill>
                  </a:rPr>
                  <a:t>ApJL</a:t>
                </a:r>
                <a:r>
                  <a:rPr lang="en-US" sz="2400" dirty="0">
                    <a:solidFill>
                      <a:srgbClr val="008000"/>
                    </a:solidFill>
                  </a:rPr>
                  <a:t> 900, L13 (2020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Extremely asymmetric system; is the secondary object an exceptionally heavy neutron star or an exceptionally light black hole??</a:t>
                </a:r>
                <a:r>
                  <a:rPr lang="en-US" sz="2400" b="1" dirty="0"/>
                  <a:t> </a:t>
                </a:r>
                <a:r>
                  <a:rPr lang="en-US" sz="2400" dirty="0"/>
                  <a:t>—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“GW190814</a:t>
                </a:r>
                <a:r>
                  <a:rPr lang="en-US" sz="2400" dirty="0">
                    <a:solidFill>
                      <a:srgbClr val="008000"/>
                    </a:solidFill>
                  </a:rPr>
                  <a:t>: Gravitational Waves from the Coalescence of a 23 Solar Mass Black Hole with a 2.6 Solar Mass Compact Object”, </a:t>
                </a:r>
                <a:r>
                  <a:rPr lang="en-US" sz="2400" dirty="0" err="1">
                    <a:solidFill>
                      <a:srgbClr val="008000"/>
                    </a:solidFill>
                  </a:rPr>
                  <a:t>ApJL</a:t>
                </a:r>
                <a:r>
                  <a:rPr lang="en-US" sz="2400" dirty="0">
                    <a:solidFill>
                      <a:srgbClr val="008000"/>
                    </a:solidFill>
                  </a:rPr>
                  <a:t> 896, L44 (2020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First confident detection of NS-BH mergers</a:t>
                </a:r>
                <a:r>
                  <a:rPr lang="en-US" sz="2400" b="1" dirty="0"/>
                  <a:t> </a:t>
                </a:r>
                <a:r>
                  <a:rPr lang="en-US" sz="2400" dirty="0"/>
                  <a:t>—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“Observation </a:t>
                </a:r>
                <a:r>
                  <a:rPr lang="en-US" sz="2400" dirty="0">
                    <a:solidFill>
                      <a:srgbClr val="008000"/>
                    </a:solidFill>
                  </a:rPr>
                  <a:t>of gravitational waves from two neutron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star–black </a:t>
                </a:r>
                <a:r>
                  <a:rPr lang="en-US" sz="2400" dirty="0">
                    <a:solidFill>
                      <a:srgbClr val="008000"/>
                    </a:solidFill>
                  </a:rPr>
                  <a:t>hole coalescences”, </a:t>
                </a:r>
                <a:r>
                  <a:rPr lang="en-US" sz="2400" dirty="0" err="1">
                    <a:solidFill>
                      <a:srgbClr val="008000"/>
                    </a:solidFill>
                  </a:rPr>
                  <a:t>ApJL</a:t>
                </a:r>
                <a:r>
                  <a:rPr lang="en-US" sz="2400" dirty="0">
                    <a:solidFill>
                      <a:srgbClr val="008000"/>
                    </a:solidFill>
                  </a:rPr>
                  <a:t> 915, L5 (2021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).  </a:t>
                </a:r>
                <a:r>
                  <a:rPr lang="en-US" sz="2000" dirty="0" smtClean="0"/>
                  <a:t>(Though GW200105 is not in GWTC-3.)</a:t>
                </a:r>
                <a:endParaRPr lang="en-US" sz="24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9831" y="13068728"/>
                <a:ext cx="12474737" cy="5408788"/>
              </a:xfrm>
              <a:prstGeom prst="rect">
                <a:avLst/>
              </a:prstGeom>
              <a:blipFill>
                <a:blip r:embed="rId11"/>
                <a:stretch>
                  <a:fillRect l="-2198" t="-2593" r="-1172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Rectangle 132"/>
          <p:cNvSpPr/>
          <p:nvPr/>
        </p:nvSpPr>
        <p:spPr>
          <a:xfrm>
            <a:off x="927106" y="9318495"/>
            <a:ext cx="15652730" cy="1145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Searches for Continuous-Wave GW Sources</a:t>
            </a:r>
          </a:p>
          <a:p>
            <a:pPr lvl="0" defTabSz="914400">
              <a:spcBef>
                <a:spcPts val="600"/>
              </a:spcBef>
              <a:buClr>
                <a:srgbClr val="C00000"/>
              </a:buClr>
            </a:pPr>
            <a:r>
              <a:rPr lang="en-US" sz="3200" dirty="0" smtClean="0">
                <a:latin typeface="Trebuchet MS" panose="020B0603020202020204" pitchFamily="34" charset="0"/>
              </a:rPr>
              <a:t>Directed searches for GWs from supernova remnants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8000"/>
                </a:solidFill>
              </a:rPr>
              <a:t>“Searches for continuous gravitational waves from young supernova remnants in the early third observing run of Advanced LIGO and Virgo”, </a:t>
            </a:r>
            <a:r>
              <a:rPr lang="en-US" sz="2400" dirty="0" err="1">
                <a:solidFill>
                  <a:srgbClr val="008000"/>
                </a:solidFill>
              </a:rPr>
              <a:t>ApJ</a:t>
            </a:r>
            <a:r>
              <a:rPr lang="en-US" sz="2400" dirty="0">
                <a:solidFill>
                  <a:srgbClr val="008000"/>
                </a:solidFill>
              </a:rPr>
              <a:t> 921, 80 (2021)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dirty="0">
                <a:solidFill>
                  <a:srgbClr val="008000"/>
                </a:solidFill>
              </a:rPr>
              <a:t>Search of the Early O3 LIGO Data for Continuous Gravitational Waves from the Cassiopeia A and Vela Jr. Supernova Remnants”, </a:t>
            </a:r>
            <a:r>
              <a:rPr lang="en-US" sz="2400" dirty="0" smtClean="0">
                <a:solidFill>
                  <a:srgbClr val="008000"/>
                </a:solidFill>
              </a:rPr>
              <a:t>arXiv:2111.15116</a:t>
            </a:r>
          </a:p>
          <a:p>
            <a:pPr lvl="0" defTabSz="914400">
              <a:spcBef>
                <a:spcPts val="1200"/>
              </a:spcBef>
              <a:buClr>
                <a:srgbClr val="C00000"/>
              </a:buClr>
            </a:pPr>
            <a: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Searches </a:t>
            </a:r>
            <a:r>
              <a:rPr lang="en-US" sz="3200" dirty="0">
                <a:solidFill>
                  <a:prstClr val="black"/>
                </a:solidFill>
                <a:latin typeface="Trebuchet MS" panose="020B0603020202020204" pitchFamily="34" charset="0"/>
              </a:rPr>
              <a:t>for GWs </a:t>
            </a:r>
            <a: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from the X-ray pulsar PSR J0537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6910</a:t>
            </a:r>
            <a:r>
              <a:rPr lang="en-US" sz="3200" dirty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US" sz="24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with </a:t>
            </a:r>
            <a:r>
              <a:rPr lang="en-US" sz="2400" b="1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timing data from NICER, glitches identified by NICER team members</a:t>
            </a:r>
            <a:endParaRPr lang="en-US" sz="2400" b="1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lvl="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“Diving below the spin-down limit: Constraints on gravitational waves from the energetic young pulsar PSR J0537‒6910”, </a:t>
            </a:r>
            <a:r>
              <a:rPr lang="en-US" sz="2400" dirty="0" err="1" smtClean="0">
                <a:solidFill>
                  <a:srgbClr val="008000"/>
                </a:solidFill>
              </a:rPr>
              <a:t>ApJL</a:t>
            </a:r>
            <a:r>
              <a:rPr lang="en-US" sz="2400" dirty="0" smtClean="0">
                <a:solidFill>
                  <a:srgbClr val="008000"/>
                </a:solidFill>
              </a:rPr>
              <a:t> 913, L27 (2021)</a:t>
            </a:r>
          </a:p>
          <a:p>
            <a:pPr marL="342900" lvl="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dirty="0">
                <a:solidFill>
                  <a:srgbClr val="008000"/>
                </a:solidFill>
              </a:rPr>
              <a:t>Constraints from LIGO O3 data on gravitational-wave emission due to r-modes in the </a:t>
            </a:r>
            <a:r>
              <a:rPr lang="en-US" sz="2400" dirty="0" err="1">
                <a:solidFill>
                  <a:srgbClr val="008000"/>
                </a:solidFill>
              </a:rPr>
              <a:t>glitching</a:t>
            </a:r>
            <a:r>
              <a:rPr lang="en-US" sz="2400" dirty="0">
                <a:solidFill>
                  <a:srgbClr val="008000"/>
                </a:solidFill>
              </a:rPr>
              <a:t> pulsar PSR </a:t>
            </a:r>
            <a:r>
              <a:rPr lang="en-US" sz="2400" dirty="0" smtClean="0">
                <a:solidFill>
                  <a:srgbClr val="008000"/>
                </a:solidFill>
              </a:rPr>
              <a:t>J0537</a:t>
            </a:r>
            <a:r>
              <a:rPr lang="en-US" sz="2400" dirty="0">
                <a:solidFill>
                  <a:srgbClr val="008000"/>
                </a:solidFill>
              </a:rPr>
              <a:t>‒</a:t>
            </a:r>
            <a:r>
              <a:rPr lang="en-US" sz="2400" dirty="0" smtClean="0">
                <a:solidFill>
                  <a:srgbClr val="008000"/>
                </a:solidFill>
              </a:rPr>
              <a:t>6910”, </a:t>
            </a:r>
            <a:r>
              <a:rPr lang="en-US" sz="2400" dirty="0" err="1">
                <a:solidFill>
                  <a:srgbClr val="008000"/>
                </a:solidFill>
              </a:rPr>
              <a:t>ApJ</a:t>
            </a:r>
            <a:r>
              <a:rPr lang="en-US" sz="2400" dirty="0">
                <a:solidFill>
                  <a:srgbClr val="008000"/>
                </a:solidFill>
              </a:rPr>
              <a:t> 922, 71 (2021)</a:t>
            </a:r>
          </a:p>
          <a:p>
            <a:pPr lvl="0" defTabSz="914400">
              <a:spcBef>
                <a:spcPts val="1200"/>
              </a:spcBef>
              <a:buClr>
                <a:srgbClr val="C00000"/>
              </a:buClr>
            </a:pPr>
            <a: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Searches for GWs from other known pulsars</a:t>
            </a:r>
            <a:b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US" sz="2400" b="1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with ephemerides provided by radio and X-ray astronomers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“Gravitational-wave </a:t>
            </a:r>
            <a:r>
              <a:rPr lang="en-US" sz="2400" dirty="0">
                <a:solidFill>
                  <a:srgbClr val="008000"/>
                </a:solidFill>
              </a:rPr>
              <a:t>constraints on the equatorial </a:t>
            </a:r>
            <a:r>
              <a:rPr lang="en-US" sz="2400" dirty="0" err="1">
                <a:solidFill>
                  <a:srgbClr val="008000"/>
                </a:solidFill>
              </a:rPr>
              <a:t>ellipticity</a:t>
            </a:r>
            <a:r>
              <a:rPr lang="en-US" sz="2400" dirty="0">
                <a:solidFill>
                  <a:srgbClr val="008000"/>
                </a:solidFill>
              </a:rPr>
              <a:t> of millisecond pulsars</a:t>
            </a:r>
            <a:r>
              <a:rPr lang="en-US" sz="2400" dirty="0" smtClean="0">
                <a:solidFill>
                  <a:srgbClr val="008000"/>
                </a:solidFill>
              </a:rPr>
              <a:t>”,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ApJL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902, L21 (2020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dirty="0">
                <a:solidFill>
                  <a:srgbClr val="008000"/>
                </a:solidFill>
              </a:rPr>
              <a:t>Search for continuous gravitational waves from 20 accreting millisecond X-ray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pulsars </a:t>
            </a:r>
            <a:r>
              <a:rPr lang="en-US" sz="2400" dirty="0">
                <a:solidFill>
                  <a:srgbClr val="008000"/>
                </a:solidFill>
              </a:rPr>
              <a:t>in O3 LIGO data</a:t>
            </a:r>
            <a:r>
              <a:rPr lang="en-US" sz="2400" dirty="0" smtClean="0">
                <a:solidFill>
                  <a:srgbClr val="008000"/>
                </a:solidFill>
              </a:rPr>
              <a:t>”, arXiv:2109.09255</a:t>
            </a:r>
          </a:p>
          <a:p>
            <a:pPr marL="342900" lvl="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8000"/>
                </a:solidFill>
              </a:rPr>
              <a:t>“Searches for Gravitational Waves from Known Pulsars at Two Harmonics in the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Second </a:t>
            </a:r>
            <a:r>
              <a:rPr lang="en-US" sz="2400" dirty="0">
                <a:solidFill>
                  <a:srgbClr val="008000"/>
                </a:solidFill>
              </a:rPr>
              <a:t>and Third LIGO-Virgo Observing Runs”, arXiv:2111.13106</a:t>
            </a:r>
          </a:p>
          <a:p>
            <a:pPr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</a:pPr>
            <a: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All-sky searches for continuous-wave GWs from </a:t>
            </a:r>
            <a:b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unknown sources</a:t>
            </a:r>
            <a:endParaRPr lang="en-US" sz="2400" dirty="0" smtClean="0"/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dirty="0">
                <a:solidFill>
                  <a:srgbClr val="008000"/>
                </a:solidFill>
              </a:rPr>
              <a:t>All-sky search in early O3 LIGO data for continuous gravitational-wave signals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from </a:t>
            </a:r>
            <a:r>
              <a:rPr lang="en-US" sz="2400" dirty="0">
                <a:solidFill>
                  <a:srgbClr val="008000"/>
                </a:solidFill>
              </a:rPr>
              <a:t>unknown neutron stars in binary systems”, PRD 103, 064017 (2021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8000"/>
                </a:solidFill>
              </a:rPr>
              <a:t>“All-sky Search for Continuous Gravitational Waves in the Early O3 LIGO Data”,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PRD </a:t>
            </a:r>
            <a:r>
              <a:rPr lang="en-US" sz="2400" dirty="0">
                <a:solidFill>
                  <a:srgbClr val="008000"/>
                </a:solidFill>
              </a:rPr>
              <a:t>104, 082004 (2021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27106" y="20996663"/>
            <a:ext cx="94170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Fundamental Physics Searches with Continuous-Wave Signatures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dirty="0">
                <a:solidFill>
                  <a:srgbClr val="008000"/>
                </a:solidFill>
              </a:rPr>
              <a:t>Constraints on </a:t>
            </a:r>
            <a:r>
              <a:rPr lang="en-US" sz="2400" b="1" dirty="0"/>
              <a:t>dark photon dark matter </a:t>
            </a:r>
            <a:r>
              <a:rPr lang="en-US" sz="2400" dirty="0">
                <a:solidFill>
                  <a:srgbClr val="008000"/>
                </a:solidFill>
              </a:rPr>
              <a:t>using data from LIGO's and Virgo's third observing run”, </a:t>
            </a:r>
            <a:r>
              <a:rPr lang="en-US" sz="2400" dirty="0" smtClean="0">
                <a:solidFill>
                  <a:srgbClr val="008000"/>
                </a:solidFill>
              </a:rPr>
              <a:t>arXiv:2105.13085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“All-sky </a:t>
            </a:r>
            <a:r>
              <a:rPr lang="en-US" sz="2400" dirty="0">
                <a:solidFill>
                  <a:srgbClr val="008000"/>
                </a:solidFill>
              </a:rPr>
              <a:t>search for gravitational wave emission from </a:t>
            </a:r>
            <a:r>
              <a:rPr lang="en-US" sz="2400" b="1" dirty="0"/>
              <a:t>scalar boson clouds</a:t>
            </a:r>
            <a:r>
              <a:rPr lang="en-US" sz="2400" dirty="0">
                <a:solidFill>
                  <a:srgbClr val="008000"/>
                </a:solidFill>
              </a:rPr>
              <a:t> around spinning black holes in LIGO O3 data”, </a:t>
            </a:r>
            <a:r>
              <a:rPr lang="en-US" sz="2400" dirty="0" smtClean="0">
                <a:solidFill>
                  <a:srgbClr val="008000"/>
                </a:solidFill>
              </a:rPr>
              <a:t>arXiv:2111.15507</a:t>
            </a: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Rectangle 136"/>
              <p:cNvSpPr/>
              <p:nvPr/>
            </p:nvSpPr>
            <p:spPr>
              <a:xfrm>
                <a:off x="11946315" y="29464746"/>
                <a:ext cx="9830624" cy="536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buClr>
                    <a:srgbClr val="C00000"/>
                  </a:buClr>
                </a:pPr>
                <a:r>
                  <a:rPr lang="en-US" sz="4800" dirty="0" smtClean="0">
                    <a:solidFill>
                      <a:srgbClr val="0000FF"/>
                    </a:solidFill>
                    <a:latin typeface="Trebuchet MS" panose="020B0603020202020204" pitchFamily="34" charset="0"/>
                  </a:rPr>
                  <a:t>				   </a:t>
                </a:r>
                <a:r>
                  <a:rPr lang="en-US" sz="4800" u="sng" dirty="0" smtClean="0">
                    <a:solidFill>
                      <a:srgbClr val="0000FF"/>
                    </a:solidFill>
                    <a:latin typeface="Trebuchet MS" panose="020B0603020202020204" pitchFamily="34" charset="0"/>
                  </a:rPr>
                  <a:t>O3a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008000"/>
                    </a:solidFill>
                  </a:rPr>
                  <a:t>“</a:t>
                </a:r>
                <a:r>
                  <a:rPr lang="en-US" sz="2400" b="1" dirty="0" smtClean="0"/>
                  <a:t>GWTC-2</a:t>
                </a:r>
                <a:r>
                  <a:rPr lang="en-US" sz="2400" dirty="0">
                    <a:solidFill>
                      <a:srgbClr val="008000"/>
                    </a:solidFill>
                  </a:rPr>
                  <a:t>: Compact Binary Coalescences Observed by LIGO and Virgo during the First Half of the Third Observing Run”, PRX 11, 021053 (2021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008000"/>
                    </a:solidFill>
                  </a:rPr>
                  <a:t>“</a:t>
                </a:r>
                <a:r>
                  <a:rPr lang="en-US" sz="2400" b="1" dirty="0"/>
                  <a:t>Population properties </a:t>
                </a:r>
                <a:r>
                  <a:rPr lang="en-US" sz="2400" dirty="0">
                    <a:solidFill>
                      <a:srgbClr val="008000"/>
                    </a:solidFill>
                  </a:rPr>
                  <a:t>of compact objects from the second LIGO-Virgo Gravitational-Wave Transient Catalog”, </a:t>
                </a:r>
                <a:r>
                  <a:rPr lang="en-US" sz="2400" dirty="0" err="1">
                    <a:solidFill>
                      <a:srgbClr val="008000"/>
                    </a:solidFill>
                  </a:rPr>
                  <a:t>ApJL</a:t>
                </a:r>
                <a:r>
                  <a:rPr lang="en-US" sz="2400" dirty="0">
                    <a:solidFill>
                      <a:srgbClr val="008000"/>
                    </a:solidFill>
                  </a:rPr>
                  <a:t> 913, L7 (2021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8000"/>
                    </a:solidFill>
                  </a:rPr>
                  <a:t>“Search for </a:t>
                </a:r>
                <a:r>
                  <a:rPr lang="en-US" sz="2400" b="1" dirty="0"/>
                  <a:t>lensing signatures </a:t>
                </a:r>
                <a:r>
                  <a:rPr lang="en-US" sz="2400" dirty="0">
                    <a:solidFill>
                      <a:srgbClr val="008000"/>
                    </a:solidFill>
                  </a:rPr>
                  <a:t>in the gravitational-wave observations from the first half of LIGO-Virgo's third observing run”, </a:t>
                </a:r>
                <a:r>
                  <a:rPr lang="en-US" sz="2400" dirty="0" err="1">
                    <a:solidFill>
                      <a:srgbClr val="008000"/>
                    </a:solidFill>
                  </a:rPr>
                  <a:t>ApJ</a:t>
                </a:r>
                <a:r>
                  <a:rPr lang="en-US" sz="2400" dirty="0">
                    <a:solidFill>
                      <a:srgbClr val="008000"/>
                    </a:solidFill>
                  </a:rPr>
                  <a:t> 923, 14 (2021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8000"/>
                    </a:solidFill>
                  </a:rPr>
                  <a:t>“</a:t>
                </a:r>
                <a:r>
                  <a:rPr lang="en-US" sz="2400" b="1" dirty="0"/>
                  <a:t>Tests of general relativity </a:t>
                </a:r>
                <a:r>
                  <a:rPr lang="en-US" sz="2400" dirty="0">
                    <a:solidFill>
                      <a:srgbClr val="008000"/>
                    </a:solidFill>
                  </a:rPr>
                  <a:t>with binary black holes from the second LIGO-Virgo gravitational-wave transient catalog”, PRD 103, 122002 (2021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342900" indent="-342900" defTabSz="914400">
                  <a:lnSpc>
                    <a:spcPct val="85000"/>
                  </a:lnSpc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8000"/>
                    </a:solidFill>
                  </a:rPr>
                  <a:t>“</a:t>
                </a:r>
                <a:r>
                  <a:rPr lang="en-US" sz="2400" b="1" dirty="0"/>
                  <a:t>GWTC-2.1</a:t>
                </a:r>
                <a:r>
                  <a:rPr lang="en-US" sz="2400" dirty="0">
                    <a:solidFill>
                      <a:srgbClr val="008000"/>
                    </a:solidFill>
                  </a:rPr>
                  <a:t>: Deep Extended Catalog of Compact Binary Coalescences Observed by LIGO and Virgo During the First Half of the Third Observing Run”, </a:t>
                </a:r>
                <a:r>
                  <a:rPr lang="en-US" sz="2400" dirty="0">
                    <a:solidFill>
                      <a:srgbClr val="008000"/>
                    </a:solidFill>
                  </a:rPr>
                  <a:t>arXiv:2108.01045</a:t>
                </a:r>
                <a:r>
                  <a:rPr lang="en-US" sz="2400" dirty="0"/>
                  <a:t>.  Note: updates properties of GWTC-2 events </a:t>
                </a:r>
                <a:br>
                  <a:rPr lang="en-US" sz="2400" dirty="0"/>
                </a:br>
                <a:r>
                  <a:rPr lang="en-US" sz="2400" dirty="0"/>
                  <a:t>(FAR,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𝑎𝑠𝑡𝑟𝑜</m:t>
                        </m:r>
                      </m:sub>
                    </m:sSub>
                  </m:oMath>
                </a14:m>
                <a:r>
                  <a:rPr lang="en-US" sz="2400" dirty="0"/>
                  <a:t>) and finds eight new candidates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𝑎𝑠𝑡𝑟𝑜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315" y="29464746"/>
                <a:ext cx="9830624" cy="5367623"/>
              </a:xfrm>
              <a:prstGeom prst="rect">
                <a:avLst/>
              </a:prstGeom>
              <a:blipFill>
                <a:blip r:embed="rId12"/>
                <a:stretch>
                  <a:fillRect l="-868" t="-2611" r="-248" b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/>
          <p:cNvSpPr/>
          <p:nvPr/>
        </p:nvSpPr>
        <p:spPr>
          <a:xfrm>
            <a:off x="13728067" y="28698678"/>
            <a:ext cx="15216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Catalog Updates and Analysis of Collected CBC Events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2152188" y="29464746"/>
            <a:ext cx="793142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		 </a:t>
            </a:r>
            <a:r>
              <a:rPr lang="en-US" sz="4800" u="sng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O3b / Full O3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b="1" dirty="0" smtClean="0"/>
              <a:t>GWTC-3</a:t>
            </a:r>
            <a:r>
              <a:rPr lang="en-US" sz="2400" dirty="0">
                <a:solidFill>
                  <a:srgbClr val="008000"/>
                </a:solidFill>
              </a:rPr>
              <a:t>: Compact Binary Coalescences Observed by LIGO and Virgo During the Second Part of the Third Observing Run”, </a:t>
            </a:r>
            <a:r>
              <a:rPr lang="en-US" sz="2400" dirty="0" smtClean="0">
                <a:solidFill>
                  <a:srgbClr val="008000"/>
                </a:solidFill>
              </a:rPr>
              <a:t>arXiv:2111.03606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“The </a:t>
            </a:r>
            <a:r>
              <a:rPr lang="en-US" sz="2400" b="1" dirty="0"/>
              <a:t>population</a:t>
            </a:r>
            <a:r>
              <a:rPr lang="en-US" sz="2400" dirty="0">
                <a:solidFill>
                  <a:srgbClr val="008000"/>
                </a:solidFill>
              </a:rPr>
              <a:t> of merging compact binaries inferred using gravitational waves through GWTC-3”, </a:t>
            </a:r>
            <a:r>
              <a:rPr lang="en-US" sz="2400" dirty="0" smtClean="0">
                <a:solidFill>
                  <a:srgbClr val="008000"/>
                </a:solidFill>
              </a:rPr>
              <a:t>arXiv:2111.03634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“Constraints </a:t>
            </a:r>
            <a:r>
              <a:rPr lang="en-US" sz="2400" dirty="0">
                <a:solidFill>
                  <a:srgbClr val="008000"/>
                </a:solidFill>
              </a:rPr>
              <a:t>on the </a:t>
            </a:r>
            <a:r>
              <a:rPr lang="en-US" sz="2400" b="1" dirty="0"/>
              <a:t>cosmic expansion history </a:t>
            </a:r>
            <a:r>
              <a:rPr lang="en-US" sz="2400" dirty="0">
                <a:solidFill>
                  <a:srgbClr val="008000"/>
                </a:solidFill>
              </a:rPr>
              <a:t>from the third LIGO-Virgo-KAGRA Gravitational-Wave Transient Catalog”, </a:t>
            </a:r>
            <a:r>
              <a:rPr lang="en-US" sz="2400" dirty="0" smtClean="0">
                <a:solidFill>
                  <a:srgbClr val="008000"/>
                </a:solidFill>
              </a:rPr>
              <a:t>arXiv:2111.03604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8000"/>
                </a:solidFill>
              </a:rPr>
              <a:t>“</a:t>
            </a:r>
            <a:r>
              <a:rPr lang="en-US" sz="2400" b="1" dirty="0"/>
              <a:t>Tests of General Relativity </a:t>
            </a:r>
            <a:r>
              <a:rPr lang="en-US" sz="2400" dirty="0">
                <a:solidFill>
                  <a:srgbClr val="008000"/>
                </a:solidFill>
              </a:rPr>
              <a:t>using the third LIGO-Virgo Gravitational-Wave Transient Catalog (O3 CBC TGR)”, arXiv:2112.06861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7459831" y="9286915"/>
            <a:ext cx="1110072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Searches for GWs Associated with</a:t>
            </a:r>
            <a:b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</a:b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Gamma-Ray Bursts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“Search </a:t>
            </a:r>
            <a:r>
              <a:rPr lang="en-US" sz="2400" dirty="0">
                <a:solidFill>
                  <a:srgbClr val="008000"/>
                </a:solidFill>
              </a:rPr>
              <a:t>for Gravitational Waves Associated with Gamma-Ray Bursts Detected by Fermi and Swift during the LIGO-Virgo Run O3a”, </a:t>
            </a:r>
            <a:r>
              <a:rPr lang="en-US" sz="2400" dirty="0" err="1">
                <a:solidFill>
                  <a:srgbClr val="008000"/>
                </a:solidFill>
              </a:rPr>
              <a:t>ApJ</a:t>
            </a:r>
            <a:r>
              <a:rPr lang="en-US" sz="2400" dirty="0">
                <a:solidFill>
                  <a:srgbClr val="008000"/>
                </a:solidFill>
              </a:rPr>
              <a:t> 915, 86 (2021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</a:t>
            </a:r>
            <a:r>
              <a:rPr lang="en-US" sz="2400" dirty="0">
                <a:solidFill>
                  <a:srgbClr val="008000"/>
                </a:solidFill>
              </a:rPr>
              <a:t>Search for Gravitational Waves Associated with Gamma-Ray Bursts detected by Fermi and Swift during the O3b LIGO-Virgo Run”, </a:t>
            </a:r>
            <a:r>
              <a:rPr lang="en-US" sz="2400" dirty="0" smtClean="0">
                <a:solidFill>
                  <a:srgbClr val="008000"/>
                </a:solidFill>
              </a:rPr>
              <a:t>arXiv:2111.03608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4263280" y="35008292"/>
            <a:ext cx="13626116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Searches for CBCs with Higher or Lower Masses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“Search </a:t>
            </a:r>
            <a:r>
              <a:rPr lang="en-US" sz="2400" dirty="0">
                <a:solidFill>
                  <a:srgbClr val="008000"/>
                </a:solidFill>
              </a:rPr>
              <a:t>for </a:t>
            </a:r>
            <a:r>
              <a:rPr lang="en-US" sz="2400" b="1" dirty="0"/>
              <a:t>intermediate mass black hole binaries </a:t>
            </a:r>
            <a:r>
              <a:rPr lang="en-US" sz="2400" dirty="0">
                <a:solidFill>
                  <a:srgbClr val="008000"/>
                </a:solidFill>
              </a:rPr>
              <a:t>in the third observing run of Advanced LIGO and Advanced Virgo”, A&amp;A in press, </a:t>
            </a:r>
            <a:r>
              <a:rPr lang="en-US" sz="2400" dirty="0" smtClean="0">
                <a:solidFill>
                  <a:srgbClr val="008000"/>
                </a:solidFill>
              </a:rPr>
              <a:t>arXiv:2105.15120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“Search </a:t>
            </a:r>
            <a:r>
              <a:rPr lang="en-US" sz="2400" dirty="0">
                <a:solidFill>
                  <a:srgbClr val="008000"/>
                </a:solidFill>
              </a:rPr>
              <a:t>for </a:t>
            </a:r>
            <a:r>
              <a:rPr lang="en-US" sz="2400" b="1" dirty="0"/>
              <a:t>subsolar-mass binaries </a:t>
            </a:r>
            <a:r>
              <a:rPr lang="en-US" sz="2400" dirty="0">
                <a:solidFill>
                  <a:srgbClr val="008000"/>
                </a:solidFill>
              </a:rPr>
              <a:t>in the first half of Advanced LIGO and Virgo's third observing run” (by LSC, Virgo, KAGRA, D. </a:t>
            </a:r>
            <a:r>
              <a:rPr lang="en-US" sz="2400" dirty="0" err="1">
                <a:solidFill>
                  <a:srgbClr val="008000"/>
                </a:solidFill>
              </a:rPr>
              <a:t>Jeong</a:t>
            </a:r>
            <a:r>
              <a:rPr lang="en-US" sz="2400" dirty="0">
                <a:solidFill>
                  <a:srgbClr val="008000"/>
                </a:solidFill>
              </a:rPr>
              <a:t> and S. </a:t>
            </a:r>
            <a:r>
              <a:rPr lang="en-US" sz="2400" dirty="0" err="1">
                <a:solidFill>
                  <a:srgbClr val="008000"/>
                </a:solidFill>
              </a:rPr>
              <a:t>Shandera</a:t>
            </a:r>
            <a:r>
              <a:rPr lang="en-US" sz="2400" dirty="0">
                <a:solidFill>
                  <a:srgbClr val="008000"/>
                </a:solidFill>
              </a:rPr>
              <a:t>), </a:t>
            </a:r>
            <a:r>
              <a:rPr lang="en-US" sz="2400" dirty="0" smtClean="0">
                <a:solidFill>
                  <a:srgbClr val="008000"/>
                </a:solidFill>
              </a:rPr>
              <a:t>arXiv:2109.12197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914400" y="30310056"/>
            <a:ext cx="991482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C00000"/>
              </a:buClr>
            </a:pPr>
            <a:r>
              <a:rPr lang="en-US" sz="4800" dirty="0" err="1" smtClean="0">
                <a:solidFill>
                  <a:srgbClr val="0000FF"/>
                </a:solidFill>
                <a:latin typeface="Trebuchet MS" panose="020B0603020202020204" pitchFamily="34" charset="0"/>
              </a:rPr>
              <a:t>Unmodeled</a:t>
            </a: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Searches for GW Bursts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“All-sky </a:t>
            </a:r>
            <a:r>
              <a:rPr lang="en-US" sz="2400" dirty="0">
                <a:solidFill>
                  <a:srgbClr val="008000"/>
                </a:solidFill>
              </a:rPr>
              <a:t>search for </a:t>
            </a:r>
            <a:r>
              <a:rPr lang="en-US" sz="2400" b="1" dirty="0"/>
              <a:t>short gravitational-wave bursts </a:t>
            </a:r>
            <a:r>
              <a:rPr lang="en-US" sz="2400" dirty="0">
                <a:solidFill>
                  <a:srgbClr val="008000"/>
                </a:solidFill>
              </a:rPr>
              <a:t>in the third Advanced LIGO and Advanced Virgo run”, PRD in press, </a:t>
            </a:r>
            <a:r>
              <a:rPr lang="en-US" sz="2400" dirty="0" smtClean="0">
                <a:solidFill>
                  <a:srgbClr val="008000"/>
                </a:solidFill>
              </a:rPr>
              <a:t>arXiv:2107.03701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“All-sky </a:t>
            </a:r>
            <a:r>
              <a:rPr lang="en-US" sz="2400" dirty="0">
                <a:solidFill>
                  <a:srgbClr val="008000"/>
                </a:solidFill>
              </a:rPr>
              <a:t>search for </a:t>
            </a:r>
            <a:r>
              <a:rPr lang="en-US" sz="2400" b="1" dirty="0"/>
              <a:t>long-duration gravitational-wave transients</a:t>
            </a:r>
            <a:r>
              <a:rPr lang="en-US" sz="2400" dirty="0">
                <a:solidFill>
                  <a:srgbClr val="008000"/>
                </a:solidFill>
              </a:rPr>
              <a:t> in the third Advanced LIGO observing run”, PRD 104, 102001 (2021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Burst </a:t>
            </a:r>
            <a:r>
              <a:rPr lang="en-US" sz="2400" dirty="0" smtClean="0"/>
              <a:t>detection</a:t>
            </a:r>
            <a:r>
              <a:rPr lang="en-US" sz="2400" dirty="0" smtClean="0"/>
              <a:t> </a:t>
            </a:r>
            <a:r>
              <a:rPr lang="en-US" sz="2400" dirty="0" smtClean="0"/>
              <a:t>pipelines</a:t>
            </a:r>
            <a:r>
              <a:rPr lang="en-US" sz="2400" dirty="0" smtClean="0"/>
              <a:t> </a:t>
            </a:r>
            <a:r>
              <a:rPr lang="en-US" sz="2400" dirty="0" smtClean="0"/>
              <a:t>were also used to search for GW transients from cosmic strings in the paper listed above</a:t>
            </a:r>
            <a:r>
              <a:rPr lang="en-US" sz="2400" dirty="0" smtClean="0"/>
              <a:t>, to find some of the binary black hole mergers reported in the </a:t>
            </a:r>
            <a:r>
              <a:rPr lang="en-US" sz="2400" dirty="0" smtClean="0"/>
              <a:t>O3a and O3b catalog updates, </a:t>
            </a:r>
            <a:r>
              <a:rPr lang="en-US" sz="2400" dirty="0" smtClean="0"/>
              <a:t>and to search for </a:t>
            </a:r>
            <a:r>
              <a:rPr lang="en-US" sz="2400" dirty="0" smtClean="0"/>
              <a:t>intermediate mass black hole mergers in the paper listed at lower right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914400" y="24427029"/>
            <a:ext cx="9264316" cy="563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buClr>
                <a:srgbClr val="C00000"/>
              </a:buClr>
            </a:pPr>
            <a:r>
              <a:rPr lang="en-US" sz="48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Searches for a Stochastic GW Background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Isotropic </a:t>
            </a:r>
            <a:r>
              <a:rPr lang="en-US" sz="2400" dirty="0" smtClean="0"/>
              <a:t>— </a:t>
            </a:r>
            <a:r>
              <a:rPr lang="en-US" sz="2400" dirty="0" smtClean="0">
                <a:solidFill>
                  <a:srgbClr val="008000"/>
                </a:solidFill>
              </a:rPr>
              <a:t>“Upper </a:t>
            </a:r>
            <a:r>
              <a:rPr lang="en-US" sz="2400" dirty="0">
                <a:solidFill>
                  <a:srgbClr val="008000"/>
                </a:solidFill>
              </a:rPr>
              <a:t>limits on the isotropic gravitational-wave background from Advanced LIGO and Advanced Virgo's third observing run”, PRD 104, 022004 (2021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Anisotropic </a:t>
            </a:r>
            <a:r>
              <a:rPr lang="en-US" sz="2400" dirty="0" smtClean="0"/>
              <a:t>— </a:t>
            </a:r>
            <a:r>
              <a:rPr lang="en-US" sz="2400" dirty="0" smtClean="0">
                <a:solidFill>
                  <a:srgbClr val="008000"/>
                </a:solidFill>
              </a:rPr>
              <a:t>“Search </a:t>
            </a:r>
            <a:r>
              <a:rPr lang="en-US" sz="2400" dirty="0">
                <a:solidFill>
                  <a:srgbClr val="008000"/>
                </a:solidFill>
              </a:rPr>
              <a:t>for anisotropic gravitational-wave backgrounds using data from Advanced LIGO's and Advanced Virgo's first three observing runs”, PRD 104, 022005 (2021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“Constraints </a:t>
            </a:r>
            <a:r>
              <a:rPr lang="en-US" sz="2400" dirty="0">
                <a:solidFill>
                  <a:srgbClr val="008000"/>
                </a:solidFill>
              </a:rPr>
              <a:t>on </a:t>
            </a:r>
            <a:r>
              <a:rPr lang="en-US" sz="2400" b="1" dirty="0"/>
              <a:t>cosmic strings </a:t>
            </a:r>
            <a:r>
              <a:rPr lang="en-US" sz="2400" dirty="0">
                <a:solidFill>
                  <a:srgbClr val="008000"/>
                </a:solidFill>
              </a:rPr>
              <a:t>using data from the third Advanced LIGO-Virgo observing run”, PRL 126, 241102 (</a:t>
            </a:r>
            <a:r>
              <a:rPr lang="en-US" sz="2400" dirty="0" smtClean="0">
                <a:solidFill>
                  <a:srgbClr val="008000"/>
                </a:solidFill>
              </a:rPr>
              <a:t>2021)</a:t>
            </a:r>
          </a:p>
          <a:p>
            <a:pPr marL="342900" indent="-342900" defTabSz="9144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“All-sky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b="1" dirty="0"/>
              <a:t>all-frequency directional search </a:t>
            </a:r>
            <a:r>
              <a:rPr lang="en-US" sz="2400" dirty="0">
                <a:solidFill>
                  <a:srgbClr val="008000"/>
                </a:solidFill>
              </a:rPr>
              <a:t>for persistent gravitational waves from Advanced LIGO's and Advanced Virgo's first three observing runs”, </a:t>
            </a:r>
            <a:r>
              <a:rPr lang="en-US" sz="2400" dirty="0" smtClean="0">
                <a:solidFill>
                  <a:srgbClr val="008000"/>
                </a:solidFill>
              </a:rPr>
              <a:t>arXiv:2110.09834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706600" y="19491158"/>
            <a:ext cx="8385412" cy="8378992"/>
          </a:xfrm>
          <a:prstGeom prst="roundRect">
            <a:avLst>
              <a:gd name="adj" fmla="val 8595"/>
            </a:avLst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23092011" y="19523242"/>
            <a:ext cx="6741995" cy="8346908"/>
          </a:xfrm>
          <a:prstGeom prst="roundRect">
            <a:avLst>
              <a:gd name="adj" fmla="val 8595"/>
            </a:avLst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8134334" y="26621526"/>
            <a:ext cx="1892969" cy="112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O3a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6175184" y="26621526"/>
            <a:ext cx="1892969" cy="112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O3b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5207916" y="14135405"/>
            <a:ext cx="2438400" cy="7786287"/>
          </a:xfrm>
          <a:custGeom>
            <a:avLst/>
            <a:gdLst>
              <a:gd name="connsiteX0" fmla="*/ 0 w 2839453"/>
              <a:gd name="connsiteY0" fmla="*/ 6022251 h 6022251"/>
              <a:gd name="connsiteX1" fmla="*/ 112295 w 2839453"/>
              <a:gd name="connsiteY1" fmla="*/ 4177409 h 6022251"/>
              <a:gd name="connsiteX2" fmla="*/ 449179 w 2839453"/>
              <a:gd name="connsiteY2" fmla="*/ 2444862 h 6022251"/>
              <a:gd name="connsiteX3" fmla="*/ 1187116 w 2839453"/>
              <a:gd name="connsiteY3" fmla="*/ 808567 h 6022251"/>
              <a:gd name="connsiteX4" fmla="*/ 1909011 w 2839453"/>
              <a:gd name="connsiteY4" fmla="*/ 150841 h 6022251"/>
              <a:gd name="connsiteX5" fmla="*/ 2486526 w 2839453"/>
              <a:gd name="connsiteY5" fmla="*/ 6462 h 6022251"/>
              <a:gd name="connsiteX6" fmla="*/ 2839453 w 2839453"/>
              <a:gd name="connsiteY6" fmla="*/ 38546 h 6022251"/>
              <a:gd name="connsiteX0" fmla="*/ 0 w 2839453"/>
              <a:gd name="connsiteY0" fmla="*/ 6009607 h 6009607"/>
              <a:gd name="connsiteX1" fmla="*/ 112295 w 2839453"/>
              <a:gd name="connsiteY1" fmla="*/ 4164765 h 6009607"/>
              <a:gd name="connsiteX2" fmla="*/ 449179 w 2839453"/>
              <a:gd name="connsiteY2" fmla="*/ 2432218 h 6009607"/>
              <a:gd name="connsiteX3" fmla="*/ 1187116 w 2839453"/>
              <a:gd name="connsiteY3" fmla="*/ 795923 h 6009607"/>
              <a:gd name="connsiteX4" fmla="*/ 1909011 w 2839453"/>
              <a:gd name="connsiteY4" fmla="*/ 138197 h 6009607"/>
              <a:gd name="connsiteX5" fmla="*/ 2438399 w 2839453"/>
              <a:gd name="connsiteY5" fmla="*/ 9860 h 6009607"/>
              <a:gd name="connsiteX6" fmla="*/ 2839453 w 2839453"/>
              <a:gd name="connsiteY6" fmla="*/ 25902 h 6009607"/>
              <a:gd name="connsiteX0" fmla="*/ 0 w 2839453"/>
              <a:gd name="connsiteY0" fmla="*/ 6017900 h 6017900"/>
              <a:gd name="connsiteX1" fmla="*/ 112295 w 2839453"/>
              <a:gd name="connsiteY1" fmla="*/ 4173058 h 6017900"/>
              <a:gd name="connsiteX2" fmla="*/ 449179 w 2839453"/>
              <a:gd name="connsiteY2" fmla="*/ 2440511 h 6017900"/>
              <a:gd name="connsiteX3" fmla="*/ 1187116 w 2839453"/>
              <a:gd name="connsiteY3" fmla="*/ 804216 h 6017900"/>
              <a:gd name="connsiteX4" fmla="*/ 1828800 w 2839453"/>
              <a:gd name="connsiteY4" fmla="*/ 258785 h 6017900"/>
              <a:gd name="connsiteX5" fmla="*/ 2438399 w 2839453"/>
              <a:gd name="connsiteY5" fmla="*/ 18153 h 6017900"/>
              <a:gd name="connsiteX6" fmla="*/ 2839453 w 2839453"/>
              <a:gd name="connsiteY6" fmla="*/ 34195 h 6017900"/>
              <a:gd name="connsiteX0" fmla="*/ 0 w 2839453"/>
              <a:gd name="connsiteY0" fmla="*/ 5995060 h 5995060"/>
              <a:gd name="connsiteX1" fmla="*/ 112295 w 2839453"/>
              <a:gd name="connsiteY1" fmla="*/ 4150218 h 5995060"/>
              <a:gd name="connsiteX2" fmla="*/ 449179 w 2839453"/>
              <a:gd name="connsiteY2" fmla="*/ 2417671 h 5995060"/>
              <a:gd name="connsiteX3" fmla="*/ 1187116 w 2839453"/>
              <a:gd name="connsiteY3" fmla="*/ 781376 h 5995060"/>
              <a:gd name="connsiteX4" fmla="*/ 1828800 w 2839453"/>
              <a:gd name="connsiteY4" fmla="*/ 235945 h 5995060"/>
              <a:gd name="connsiteX5" fmla="*/ 2422357 w 2839453"/>
              <a:gd name="connsiteY5" fmla="*/ 43439 h 5995060"/>
              <a:gd name="connsiteX6" fmla="*/ 2839453 w 2839453"/>
              <a:gd name="connsiteY6" fmla="*/ 11355 h 5995060"/>
              <a:gd name="connsiteX0" fmla="*/ 0 w 2839453"/>
              <a:gd name="connsiteY0" fmla="*/ 5995060 h 5995060"/>
              <a:gd name="connsiteX1" fmla="*/ 112295 w 2839453"/>
              <a:gd name="connsiteY1" fmla="*/ 4150218 h 5995060"/>
              <a:gd name="connsiteX2" fmla="*/ 449179 w 2839453"/>
              <a:gd name="connsiteY2" fmla="*/ 2417671 h 5995060"/>
              <a:gd name="connsiteX3" fmla="*/ 1155032 w 2839453"/>
              <a:gd name="connsiteY3" fmla="*/ 861587 h 5995060"/>
              <a:gd name="connsiteX4" fmla="*/ 1828800 w 2839453"/>
              <a:gd name="connsiteY4" fmla="*/ 235945 h 5995060"/>
              <a:gd name="connsiteX5" fmla="*/ 2422357 w 2839453"/>
              <a:gd name="connsiteY5" fmla="*/ 43439 h 5995060"/>
              <a:gd name="connsiteX6" fmla="*/ 2839453 w 2839453"/>
              <a:gd name="connsiteY6" fmla="*/ 11355 h 5995060"/>
              <a:gd name="connsiteX0" fmla="*/ 0 w 2839453"/>
              <a:gd name="connsiteY0" fmla="*/ 5995060 h 5995060"/>
              <a:gd name="connsiteX1" fmla="*/ 112295 w 2839453"/>
              <a:gd name="connsiteY1" fmla="*/ 4150218 h 5995060"/>
              <a:gd name="connsiteX2" fmla="*/ 449179 w 2839453"/>
              <a:gd name="connsiteY2" fmla="*/ 2417671 h 5995060"/>
              <a:gd name="connsiteX3" fmla="*/ 1122948 w 2839453"/>
              <a:gd name="connsiteY3" fmla="*/ 973882 h 5995060"/>
              <a:gd name="connsiteX4" fmla="*/ 1828800 w 2839453"/>
              <a:gd name="connsiteY4" fmla="*/ 235945 h 5995060"/>
              <a:gd name="connsiteX5" fmla="*/ 2422357 w 2839453"/>
              <a:gd name="connsiteY5" fmla="*/ 43439 h 5995060"/>
              <a:gd name="connsiteX6" fmla="*/ 2839453 w 2839453"/>
              <a:gd name="connsiteY6" fmla="*/ 11355 h 5995060"/>
              <a:gd name="connsiteX0" fmla="*/ 0 w 2839453"/>
              <a:gd name="connsiteY0" fmla="*/ 5997436 h 5997436"/>
              <a:gd name="connsiteX1" fmla="*/ 112295 w 2839453"/>
              <a:gd name="connsiteY1" fmla="*/ 4152594 h 5997436"/>
              <a:gd name="connsiteX2" fmla="*/ 449179 w 2839453"/>
              <a:gd name="connsiteY2" fmla="*/ 2420047 h 5997436"/>
              <a:gd name="connsiteX3" fmla="*/ 1122948 w 2839453"/>
              <a:gd name="connsiteY3" fmla="*/ 976258 h 5997436"/>
              <a:gd name="connsiteX4" fmla="*/ 1796716 w 2839453"/>
              <a:gd name="connsiteY4" fmla="*/ 302490 h 5997436"/>
              <a:gd name="connsiteX5" fmla="*/ 2422357 w 2839453"/>
              <a:gd name="connsiteY5" fmla="*/ 45815 h 5997436"/>
              <a:gd name="connsiteX6" fmla="*/ 2839453 w 2839453"/>
              <a:gd name="connsiteY6" fmla="*/ 13731 h 59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453" h="5997436">
                <a:moveTo>
                  <a:pt x="0" y="5997436"/>
                </a:moveTo>
                <a:cubicBezTo>
                  <a:pt x="18716" y="5373130"/>
                  <a:pt x="37432" y="4748825"/>
                  <a:pt x="112295" y="4152594"/>
                </a:cubicBezTo>
                <a:cubicBezTo>
                  <a:pt x="187158" y="3556362"/>
                  <a:pt x="280737" y="2949436"/>
                  <a:pt x="449179" y="2420047"/>
                </a:cubicBezTo>
                <a:cubicBezTo>
                  <a:pt x="617621" y="1890658"/>
                  <a:pt x="898359" y="1329184"/>
                  <a:pt x="1122948" y="976258"/>
                </a:cubicBezTo>
                <a:cubicBezTo>
                  <a:pt x="1347537" y="623332"/>
                  <a:pt x="1580148" y="457564"/>
                  <a:pt x="1796716" y="302490"/>
                </a:cubicBezTo>
                <a:cubicBezTo>
                  <a:pt x="2013284" y="147416"/>
                  <a:pt x="2248567" y="93942"/>
                  <a:pt x="2422357" y="45815"/>
                </a:cubicBezTo>
                <a:cubicBezTo>
                  <a:pt x="2596147" y="-2312"/>
                  <a:pt x="2740526" y="-11669"/>
                  <a:pt x="2839453" y="13731"/>
                </a:cubicBezTo>
              </a:path>
            </a:pathLst>
          </a:custGeom>
          <a:noFill/>
          <a:ln w="1905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5945853" y="14901533"/>
            <a:ext cx="1700463" cy="10606614"/>
          </a:xfrm>
          <a:custGeom>
            <a:avLst/>
            <a:gdLst>
              <a:gd name="connsiteX0" fmla="*/ 0 w 2839453"/>
              <a:gd name="connsiteY0" fmla="*/ 6022251 h 6022251"/>
              <a:gd name="connsiteX1" fmla="*/ 112295 w 2839453"/>
              <a:gd name="connsiteY1" fmla="*/ 4177409 h 6022251"/>
              <a:gd name="connsiteX2" fmla="*/ 449179 w 2839453"/>
              <a:gd name="connsiteY2" fmla="*/ 2444862 h 6022251"/>
              <a:gd name="connsiteX3" fmla="*/ 1187116 w 2839453"/>
              <a:gd name="connsiteY3" fmla="*/ 808567 h 6022251"/>
              <a:gd name="connsiteX4" fmla="*/ 1909011 w 2839453"/>
              <a:gd name="connsiteY4" fmla="*/ 150841 h 6022251"/>
              <a:gd name="connsiteX5" fmla="*/ 2486526 w 2839453"/>
              <a:gd name="connsiteY5" fmla="*/ 6462 h 6022251"/>
              <a:gd name="connsiteX6" fmla="*/ 2839453 w 2839453"/>
              <a:gd name="connsiteY6" fmla="*/ 38546 h 6022251"/>
              <a:gd name="connsiteX0" fmla="*/ 0 w 2839453"/>
              <a:gd name="connsiteY0" fmla="*/ 6009607 h 6009607"/>
              <a:gd name="connsiteX1" fmla="*/ 112295 w 2839453"/>
              <a:gd name="connsiteY1" fmla="*/ 4164765 h 6009607"/>
              <a:gd name="connsiteX2" fmla="*/ 449179 w 2839453"/>
              <a:gd name="connsiteY2" fmla="*/ 2432218 h 6009607"/>
              <a:gd name="connsiteX3" fmla="*/ 1187116 w 2839453"/>
              <a:gd name="connsiteY3" fmla="*/ 795923 h 6009607"/>
              <a:gd name="connsiteX4" fmla="*/ 1909011 w 2839453"/>
              <a:gd name="connsiteY4" fmla="*/ 138197 h 6009607"/>
              <a:gd name="connsiteX5" fmla="*/ 2438399 w 2839453"/>
              <a:gd name="connsiteY5" fmla="*/ 9860 h 6009607"/>
              <a:gd name="connsiteX6" fmla="*/ 2839453 w 2839453"/>
              <a:gd name="connsiteY6" fmla="*/ 25902 h 6009607"/>
              <a:gd name="connsiteX0" fmla="*/ 0 w 2839453"/>
              <a:gd name="connsiteY0" fmla="*/ 6017900 h 6017900"/>
              <a:gd name="connsiteX1" fmla="*/ 112295 w 2839453"/>
              <a:gd name="connsiteY1" fmla="*/ 4173058 h 6017900"/>
              <a:gd name="connsiteX2" fmla="*/ 449179 w 2839453"/>
              <a:gd name="connsiteY2" fmla="*/ 2440511 h 6017900"/>
              <a:gd name="connsiteX3" fmla="*/ 1187116 w 2839453"/>
              <a:gd name="connsiteY3" fmla="*/ 804216 h 6017900"/>
              <a:gd name="connsiteX4" fmla="*/ 1828800 w 2839453"/>
              <a:gd name="connsiteY4" fmla="*/ 258785 h 6017900"/>
              <a:gd name="connsiteX5" fmla="*/ 2438399 w 2839453"/>
              <a:gd name="connsiteY5" fmla="*/ 18153 h 6017900"/>
              <a:gd name="connsiteX6" fmla="*/ 2839453 w 2839453"/>
              <a:gd name="connsiteY6" fmla="*/ 34195 h 6017900"/>
              <a:gd name="connsiteX0" fmla="*/ 0 w 2839453"/>
              <a:gd name="connsiteY0" fmla="*/ 5995060 h 5995060"/>
              <a:gd name="connsiteX1" fmla="*/ 112295 w 2839453"/>
              <a:gd name="connsiteY1" fmla="*/ 4150218 h 5995060"/>
              <a:gd name="connsiteX2" fmla="*/ 449179 w 2839453"/>
              <a:gd name="connsiteY2" fmla="*/ 2417671 h 5995060"/>
              <a:gd name="connsiteX3" fmla="*/ 1187116 w 2839453"/>
              <a:gd name="connsiteY3" fmla="*/ 781376 h 5995060"/>
              <a:gd name="connsiteX4" fmla="*/ 1828800 w 2839453"/>
              <a:gd name="connsiteY4" fmla="*/ 235945 h 5995060"/>
              <a:gd name="connsiteX5" fmla="*/ 2422357 w 2839453"/>
              <a:gd name="connsiteY5" fmla="*/ 43439 h 5995060"/>
              <a:gd name="connsiteX6" fmla="*/ 2839453 w 2839453"/>
              <a:gd name="connsiteY6" fmla="*/ 11355 h 5995060"/>
              <a:gd name="connsiteX0" fmla="*/ 0 w 2839453"/>
              <a:gd name="connsiteY0" fmla="*/ 5995060 h 5995060"/>
              <a:gd name="connsiteX1" fmla="*/ 112295 w 2839453"/>
              <a:gd name="connsiteY1" fmla="*/ 4150218 h 5995060"/>
              <a:gd name="connsiteX2" fmla="*/ 449179 w 2839453"/>
              <a:gd name="connsiteY2" fmla="*/ 2417671 h 5995060"/>
              <a:gd name="connsiteX3" fmla="*/ 1155032 w 2839453"/>
              <a:gd name="connsiteY3" fmla="*/ 861587 h 5995060"/>
              <a:gd name="connsiteX4" fmla="*/ 1828800 w 2839453"/>
              <a:gd name="connsiteY4" fmla="*/ 235945 h 5995060"/>
              <a:gd name="connsiteX5" fmla="*/ 2422357 w 2839453"/>
              <a:gd name="connsiteY5" fmla="*/ 43439 h 5995060"/>
              <a:gd name="connsiteX6" fmla="*/ 2839453 w 2839453"/>
              <a:gd name="connsiteY6" fmla="*/ 11355 h 5995060"/>
              <a:gd name="connsiteX0" fmla="*/ 0 w 2839453"/>
              <a:gd name="connsiteY0" fmla="*/ 5995060 h 5995060"/>
              <a:gd name="connsiteX1" fmla="*/ 112295 w 2839453"/>
              <a:gd name="connsiteY1" fmla="*/ 4150218 h 5995060"/>
              <a:gd name="connsiteX2" fmla="*/ 449179 w 2839453"/>
              <a:gd name="connsiteY2" fmla="*/ 2417671 h 5995060"/>
              <a:gd name="connsiteX3" fmla="*/ 1122948 w 2839453"/>
              <a:gd name="connsiteY3" fmla="*/ 973882 h 5995060"/>
              <a:gd name="connsiteX4" fmla="*/ 1828800 w 2839453"/>
              <a:gd name="connsiteY4" fmla="*/ 235945 h 5995060"/>
              <a:gd name="connsiteX5" fmla="*/ 2422357 w 2839453"/>
              <a:gd name="connsiteY5" fmla="*/ 43439 h 5995060"/>
              <a:gd name="connsiteX6" fmla="*/ 2839453 w 2839453"/>
              <a:gd name="connsiteY6" fmla="*/ 11355 h 5995060"/>
              <a:gd name="connsiteX0" fmla="*/ 0 w 2839453"/>
              <a:gd name="connsiteY0" fmla="*/ 5997436 h 5997436"/>
              <a:gd name="connsiteX1" fmla="*/ 112295 w 2839453"/>
              <a:gd name="connsiteY1" fmla="*/ 4152594 h 5997436"/>
              <a:gd name="connsiteX2" fmla="*/ 449179 w 2839453"/>
              <a:gd name="connsiteY2" fmla="*/ 2420047 h 5997436"/>
              <a:gd name="connsiteX3" fmla="*/ 1122948 w 2839453"/>
              <a:gd name="connsiteY3" fmla="*/ 976258 h 5997436"/>
              <a:gd name="connsiteX4" fmla="*/ 1796716 w 2839453"/>
              <a:gd name="connsiteY4" fmla="*/ 302490 h 5997436"/>
              <a:gd name="connsiteX5" fmla="*/ 2422357 w 2839453"/>
              <a:gd name="connsiteY5" fmla="*/ 45815 h 5997436"/>
              <a:gd name="connsiteX6" fmla="*/ 2839453 w 2839453"/>
              <a:gd name="connsiteY6" fmla="*/ 13731 h 5997436"/>
              <a:gd name="connsiteX0" fmla="*/ 0 w 2839453"/>
              <a:gd name="connsiteY0" fmla="*/ 5995082 h 5995082"/>
              <a:gd name="connsiteX1" fmla="*/ 112295 w 2839453"/>
              <a:gd name="connsiteY1" fmla="*/ 4150240 h 5995082"/>
              <a:gd name="connsiteX2" fmla="*/ 449179 w 2839453"/>
              <a:gd name="connsiteY2" fmla="*/ 2417693 h 5995082"/>
              <a:gd name="connsiteX3" fmla="*/ 1122948 w 2839453"/>
              <a:gd name="connsiteY3" fmla="*/ 973904 h 5995082"/>
              <a:gd name="connsiteX4" fmla="*/ 1394907 w 2839453"/>
              <a:gd name="connsiteY4" fmla="*/ 236640 h 5995082"/>
              <a:gd name="connsiteX5" fmla="*/ 2422357 w 2839453"/>
              <a:gd name="connsiteY5" fmla="*/ 43461 h 5995082"/>
              <a:gd name="connsiteX6" fmla="*/ 2839453 w 2839453"/>
              <a:gd name="connsiteY6" fmla="*/ 11377 h 5995082"/>
              <a:gd name="connsiteX0" fmla="*/ 0 w 2839453"/>
              <a:gd name="connsiteY0" fmla="*/ 5995082 h 5995082"/>
              <a:gd name="connsiteX1" fmla="*/ 112295 w 2839453"/>
              <a:gd name="connsiteY1" fmla="*/ 4150240 h 5995082"/>
              <a:gd name="connsiteX2" fmla="*/ 449179 w 2839453"/>
              <a:gd name="connsiteY2" fmla="*/ 2417693 h 5995082"/>
              <a:gd name="connsiteX3" fmla="*/ 372904 w 2839453"/>
              <a:gd name="connsiteY3" fmla="*/ 982975 h 5995082"/>
              <a:gd name="connsiteX4" fmla="*/ 1394907 w 2839453"/>
              <a:gd name="connsiteY4" fmla="*/ 236640 h 5995082"/>
              <a:gd name="connsiteX5" fmla="*/ 2422357 w 2839453"/>
              <a:gd name="connsiteY5" fmla="*/ 43461 h 5995082"/>
              <a:gd name="connsiteX6" fmla="*/ 2839453 w 2839453"/>
              <a:gd name="connsiteY6" fmla="*/ 11377 h 5995082"/>
              <a:gd name="connsiteX0" fmla="*/ 0 w 2839453"/>
              <a:gd name="connsiteY0" fmla="*/ 5995082 h 5995082"/>
              <a:gd name="connsiteX1" fmla="*/ 112295 w 2839453"/>
              <a:gd name="connsiteY1" fmla="*/ 4150240 h 5995082"/>
              <a:gd name="connsiteX2" fmla="*/ 100943 w 2839453"/>
              <a:gd name="connsiteY2" fmla="*/ 2408622 h 5995082"/>
              <a:gd name="connsiteX3" fmla="*/ 372904 w 2839453"/>
              <a:gd name="connsiteY3" fmla="*/ 982975 h 5995082"/>
              <a:gd name="connsiteX4" fmla="*/ 1394907 w 2839453"/>
              <a:gd name="connsiteY4" fmla="*/ 236640 h 5995082"/>
              <a:gd name="connsiteX5" fmla="*/ 2422357 w 2839453"/>
              <a:gd name="connsiteY5" fmla="*/ 43461 h 5995082"/>
              <a:gd name="connsiteX6" fmla="*/ 2839453 w 2839453"/>
              <a:gd name="connsiteY6" fmla="*/ 11377 h 5995082"/>
              <a:gd name="connsiteX0" fmla="*/ 0 w 2839453"/>
              <a:gd name="connsiteY0" fmla="*/ 5995082 h 5995082"/>
              <a:gd name="connsiteX1" fmla="*/ 58721 w 2839453"/>
              <a:gd name="connsiteY1" fmla="*/ 4132098 h 5995082"/>
              <a:gd name="connsiteX2" fmla="*/ 100943 w 2839453"/>
              <a:gd name="connsiteY2" fmla="*/ 2408622 h 5995082"/>
              <a:gd name="connsiteX3" fmla="*/ 372904 w 2839453"/>
              <a:gd name="connsiteY3" fmla="*/ 982975 h 5995082"/>
              <a:gd name="connsiteX4" fmla="*/ 1394907 w 2839453"/>
              <a:gd name="connsiteY4" fmla="*/ 236640 h 5995082"/>
              <a:gd name="connsiteX5" fmla="*/ 2422357 w 2839453"/>
              <a:gd name="connsiteY5" fmla="*/ 43461 h 5995082"/>
              <a:gd name="connsiteX6" fmla="*/ 2839453 w 2839453"/>
              <a:gd name="connsiteY6" fmla="*/ 11377 h 5995082"/>
              <a:gd name="connsiteX0" fmla="*/ 0 w 2839453"/>
              <a:gd name="connsiteY0" fmla="*/ 5997436 h 5997436"/>
              <a:gd name="connsiteX1" fmla="*/ 58721 w 2839453"/>
              <a:gd name="connsiteY1" fmla="*/ 4134452 h 5997436"/>
              <a:gd name="connsiteX2" fmla="*/ 100943 w 2839453"/>
              <a:gd name="connsiteY2" fmla="*/ 2410976 h 5997436"/>
              <a:gd name="connsiteX3" fmla="*/ 372904 w 2839453"/>
              <a:gd name="connsiteY3" fmla="*/ 985329 h 5997436"/>
              <a:gd name="connsiteX4" fmla="*/ 1234183 w 2839453"/>
              <a:gd name="connsiteY4" fmla="*/ 302491 h 5997436"/>
              <a:gd name="connsiteX5" fmla="*/ 2422357 w 2839453"/>
              <a:gd name="connsiteY5" fmla="*/ 45815 h 5997436"/>
              <a:gd name="connsiteX6" fmla="*/ 2839453 w 2839453"/>
              <a:gd name="connsiteY6" fmla="*/ 13731 h 5997436"/>
              <a:gd name="connsiteX0" fmla="*/ 0 w 2839453"/>
              <a:gd name="connsiteY0" fmla="*/ 5997436 h 5997436"/>
              <a:gd name="connsiteX1" fmla="*/ 58721 w 2839453"/>
              <a:gd name="connsiteY1" fmla="*/ 4134452 h 5997436"/>
              <a:gd name="connsiteX2" fmla="*/ 100943 w 2839453"/>
              <a:gd name="connsiteY2" fmla="*/ 2410976 h 5997436"/>
              <a:gd name="connsiteX3" fmla="*/ 372904 w 2839453"/>
              <a:gd name="connsiteY3" fmla="*/ 985329 h 5997436"/>
              <a:gd name="connsiteX4" fmla="*/ 1234183 w 2839453"/>
              <a:gd name="connsiteY4" fmla="*/ 302491 h 5997436"/>
              <a:gd name="connsiteX5" fmla="*/ 2234846 w 2839453"/>
              <a:gd name="connsiteY5" fmla="*/ 45815 h 5997436"/>
              <a:gd name="connsiteX6" fmla="*/ 2839453 w 2839453"/>
              <a:gd name="connsiteY6" fmla="*/ 13731 h 59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453" h="5997436">
                <a:moveTo>
                  <a:pt x="0" y="5997436"/>
                </a:moveTo>
                <a:cubicBezTo>
                  <a:pt x="18716" y="5373130"/>
                  <a:pt x="41897" y="4732195"/>
                  <a:pt x="58721" y="4134452"/>
                </a:cubicBezTo>
                <a:cubicBezTo>
                  <a:pt x="75545" y="3536709"/>
                  <a:pt x="48579" y="2935830"/>
                  <a:pt x="100943" y="2410976"/>
                </a:cubicBezTo>
                <a:cubicBezTo>
                  <a:pt x="153307" y="1886122"/>
                  <a:pt x="184031" y="1336743"/>
                  <a:pt x="372904" y="985329"/>
                </a:cubicBezTo>
                <a:cubicBezTo>
                  <a:pt x="561777" y="633915"/>
                  <a:pt x="923859" y="459077"/>
                  <a:pt x="1234183" y="302491"/>
                </a:cubicBezTo>
                <a:cubicBezTo>
                  <a:pt x="1544507" y="145905"/>
                  <a:pt x="1967301" y="93942"/>
                  <a:pt x="2234846" y="45815"/>
                </a:cubicBezTo>
                <a:cubicBezTo>
                  <a:pt x="2502391" y="-2312"/>
                  <a:pt x="2740526" y="-11669"/>
                  <a:pt x="2839453" y="13731"/>
                </a:cubicBezTo>
              </a:path>
            </a:pathLst>
          </a:custGeom>
          <a:noFill/>
          <a:ln w="1905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6569173" y="15663651"/>
            <a:ext cx="1077144" cy="4019233"/>
          </a:xfrm>
          <a:custGeom>
            <a:avLst/>
            <a:gdLst>
              <a:gd name="connsiteX0" fmla="*/ 901600 w 1078063"/>
              <a:gd name="connsiteY0" fmla="*/ 3934296 h 3934296"/>
              <a:gd name="connsiteX1" fmla="*/ 885558 w 1078063"/>
              <a:gd name="connsiteY1" fmla="*/ 3453033 h 3934296"/>
              <a:gd name="connsiteX2" fmla="*/ 741179 w 1078063"/>
              <a:gd name="connsiteY2" fmla="*/ 3035939 h 3934296"/>
              <a:gd name="connsiteX3" fmla="*/ 292000 w 1078063"/>
              <a:gd name="connsiteY3" fmla="*/ 2458423 h 3934296"/>
              <a:gd name="connsiteX4" fmla="*/ 35326 w 1078063"/>
              <a:gd name="connsiteY4" fmla="*/ 1896949 h 3934296"/>
              <a:gd name="connsiteX5" fmla="*/ 19284 w 1078063"/>
              <a:gd name="connsiteY5" fmla="*/ 1175054 h 3934296"/>
              <a:gd name="connsiteX6" fmla="*/ 195747 w 1078063"/>
              <a:gd name="connsiteY6" fmla="*/ 485244 h 3934296"/>
              <a:gd name="connsiteX7" fmla="*/ 484505 w 1078063"/>
              <a:gd name="connsiteY7" fmla="*/ 116275 h 3934296"/>
              <a:gd name="connsiteX8" fmla="*/ 837431 w 1078063"/>
              <a:gd name="connsiteY8" fmla="*/ 3981 h 3934296"/>
              <a:gd name="connsiteX9" fmla="*/ 1078063 w 1078063"/>
              <a:gd name="connsiteY9" fmla="*/ 36065 h 3934296"/>
              <a:gd name="connsiteX0" fmla="*/ 901600 w 1078063"/>
              <a:gd name="connsiteY0" fmla="*/ 3904486 h 3904486"/>
              <a:gd name="connsiteX1" fmla="*/ 885558 w 1078063"/>
              <a:gd name="connsiteY1" fmla="*/ 3423223 h 3904486"/>
              <a:gd name="connsiteX2" fmla="*/ 741179 w 1078063"/>
              <a:gd name="connsiteY2" fmla="*/ 3006129 h 3904486"/>
              <a:gd name="connsiteX3" fmla="*/ 292000 w 1078063"/>
              <a:gd name="connsiteY3" fmla="*/ 2428613 h 3904486"/>
              <a:gd name="connsiteX4" fmla="*/ 35326 w 1078063"/>
              <a:gd name="connsiteY4" fmla="*/ 1867139 h 3904486"/>
              <a:gd name="connsiteX5" fmla="*/ 19284 w 1078063"/>
              <a:gd name="connsiteY5" fmla="*/ 1145244 h 3904486"/>
              <a:gd name="connsiteX6" fmla="*/ 195747 w 1078063"/>
              <a:gd name="connsiteY6" fmla="*/ 455434 h 3904486"/>
              <a:gd name="connsiteX7" fmla="*/ 484505 w 1078063"/>
              <a:gd name="connsiteY7" fmla="*/ 86465 h 3904486"/>
              <a:gd name="connsiteX8" fmla="*/ 782840 w 1078063"/>
              <a:gd name="connsiteY8" fmla="*/ 42409 h 3904486"/>
              <a:gd name="connsiteX9" fmla="*/ 1078063 w 1078063"/>
              <a:gd name="connsiteY9" fmla="*/ 6255 h 3904486"/>
              <a:gd name="connsiteX0" fmla="*/ 901600 w 1078063"/>
              <a:gd name="connsiteY0" fmla="*/ 3906614 h 3906614"/>
              <a:gd name="connsiteX1" fmla="*/ 885558 w 1078063"/>
              <a:gd name="connsiteY1" fmla="*/ 3425351 h 3906614"/>
              <a:gd name="connsiteX2" fmla="*/ 741179 w 1078063"/>
              <a:gd name="connsiteY2" fmla="*/ 3008257 h 3906614"/>
              <a:gd name="connsiteX3" fmla="*/ 292000 w 1078063"/>
              <a:gd name="connsiteY3" fmla="*/ 2430741 h 3906614"/>
              <a:gd name="connsiteX4" fmla="*/ 35326 w 1078063"/>
              <a:gd name="connsiteY4" fmla="*/ 1869267 h 3906614"/>
              <a:gd name="connsiteX5" fmla="*/ 19284 w 1078063"/>
              <a:gd name="connsiteY5" fmla="*/ 1147372 h 3906614"/>
              <a:gd name="connsiteX6" fmla="*/ 195747 w 1078063"/>
              <a:gd name="connsiteY6" fmla="*/ 457562 h 3906614"/>
              <a:gd name="connsiteX7" fmla="*/ 416267 w 1078063"/>
              <a:gd name="connsiteY7" fmla="*/ 197776 h 3906614"/>
              <a:gd name="connsiteX8" fmla="*/ 782840 w 1078063"/>
              <a:gd name="connsiteY8" fmla="*/ 44537 h 3906614"/>
              <a:gd name="connsiteX9" fmla="*/ 1078063 w 1078063"/>
              <a:gd name="connsiteY9" fmla="*/ 8383 h 3906614"/>
              <a:gd name="connsiteX0" fmla="*/ 900681 w 1077144"/>
              <a:gd name="connsiteY0" fmla="*/ 3906614 h 3906614"/>
              <a:gd name="connsiteX1" fmla="*/ 884639 w 1077144"/>
              <a:gd name="connsiteY1" fmla="*/ 3425351 h 3906614"/>
              <a:gd name="connsiteX2" fmla="*/ 740260 w 1077144"/>
              <a:gd name="connsiteY2" fmla="*/ 3008257 h 3906614"/>
              <a:gd name="connsiteX3" fmla="*/ 291081 w 1077144"/>
              <a:gd name="connsiteY3" fmla="*/ 2430741 h 3906614"/>
              <a:gd name="connsiteX4" fmla="*/ 34407 w 1077144"/>
              <a:gd name="connsiteY4" fmla="*/ 1869267 h 3906614"/>
              <a:gd name="connsiteX5" fmla="*/ 18365 w 1077144"/>
              <a:gd name="connsiteY5" fmla="*/ 1147372 h 3906614"/>
              <a:gd name="connsiteX6" fmla="*/ 181180 w 1077144"/>
              <a:gd name="connsiteY6" fmla="*/ 607688 h 3906614"/>
              <a:gd name="connsiteX7" fmla="*/ 415348 w 1077144"/>
              <a:gd name="connsiteY7" fmla="*/ 197776 h 3906614"/>
              <a:gd name="connsiteX8" fmla="*/ 781921 w 1077144"/>
              <a:gd name="connsiteY8" fmla="*/ 44537 h 3906614"/>
              <a:gd name="connsiteX9" fmla="*/ 1077144 w 1077144"/>
              <a:gd name="connsiteY9" fmla="*/ 8383 h 3906614"/>
              <a:gd name="connsiteX0" fmla="*/ 900681 w 1077144"/>
              <a:gd name="connsiteY0" fmla="*/ 3907717 h 3907717"/>
              <a:gd name="connsiteX1" fmla="*/ 884639 w 1077144"/>
              <a:gd name="connsiteY1" fmla="*/ 3426454 h 3907717"/>
              <a:gd name="connsiteX2" fmla="*/ 740260 w 1077144"/>
              <a:gd name="connsiteY2" fmla="*/ 3009360 h 3907717"/>
              <a:gd name="connsiteX3" fmla="*/ 291081 w 1077144"/>
              <a:gd name="connsiteY3" fmla="*/ 2431844 h 3907717"/>
              <a:gd name="connsiteX4" fmla="*/ 34407 w 1077144"/>
              <a:gd name="connsiteY4" fmla="*/ 1870370 h 3907717"/>
              <a:gd name="connsiteX5" fmla="*/ 18365 w 1077144"/>
              <a:gd name="connsiteY5" fmla="*/ 1148475 h 3907717"/>
              <a:gd name="connsiteX6" fmla="*/ 181180 w 1077144"/>
              <a:gd name="connsiteY6" fmla="*/ 608791 h 3907717"/>
              <a:gd name="connsiteX7" fmla="*/ 456291 w 1077144"/>
              <a:gd name="connsiteY7" fmla="*/ 239822 h 3907717"/>
              <a:gd name="connsiteX8" fmla="*/ 781921 w 1077144"/>
              <a:gd name="connsiteY8" fmla="*/ 45640 h 3907717"/>
              <a:gd name="connsiteX9" fmla="*/ 1077144 w 1077144"/>
              <a:gd name="connsiteY9" fmla="*/ 9486 h 3907717"/>
              <a:gd name="connsiteX0" fmla="*/ 914329 w 1077144"/>
              <a:gd name="connsiteY0" fmla="*/ 3935012 h 3935012"/>
              <a:gd name="connsiteX1" fmla="*/ 884639 w 1077144"/>
              <a:gd name="connsiteY1" fmla="*/ 3426454 h 3935012"/>
              <a:gd name="connsiteX2" fmla="*/ 740260 w 1077144"/>
              <a:gd name="connsiteY2" fmla="*/ 3009360 h 3935012"/>
              <a:gd name="connsiteX3" fmla="*/ 291081 w 1077144"/>
              <a:gd name="connsiteY3" fmla="*/ 2431844 h 3935012"/>
              <a:gd name="connsiteX4" fmla="*/ 34407 w 1077144"/>
              <a:gd name="connsiteY4" fmla="*/ 1870370 h 3935012"/>
              <a:gd name="connsiteX5" fmla="*/ 18365 w 1077144"/>
              <a:gd name="connsiteY5" fmla="*/ 1148475 h 3935012"/>
              <a:gd name="connsiteX6" fmla="*/ 181180 w 1077144"/>
              <a:gd name="connsiteY6" fmla="*/ 608791 h 3935012"/>
              <a:gd name="connsiteX7" fmla="*/ 456291 w 1077144"/>
              <a:gd name="connsiteY7" fmla="*/ 239822 h 3935012"/>
              <a:gd name="connsiteX8" fmla="*/ 781921 w 1077144"/>
              <a:gd name="connsiteY8" fmla="*/ 45640 h 3935012"/>
              <a:gd name="connsiteX9" fmla="*/ 1077144 w 1077144"/>
              <a:gd name="connsiteY9" fmla="*/ 9486 h 3935012"/>
              <a:gd name="connsiteX0" fmla="*/ 938392 w 1077144"/>
              <a:gd name="connsiteY0" fmla="*/ 4019233 h 4019233"/>
              <a:gd name="connsiteX1" fmla="*/ 884639 w 1077144"/>
              <a:gd name="connsiteY1" fmla="*/ 3426454 h 4019233"/>
              <a:gd name="connsiteX2" fmla="*/ 740260 w 1077144"/>
              <a:gd name="connsiteY2" fmla="*/ 3009360 h 4019233"/>
              <a:gd name="connsiteX3" fmla="*/ 291081 w 1077144"/>
              <a:gd name="connsiteY3" fmla="*/ 2431844 h 4019233"/>
              <a:gd name="connsiteX4" fmla="*/ 34407 w 1077144"/>
              <a:gd name="connsiteY4" fmla="*/ 1870370 h 4019233"/>
              <a:gd name="connsiteX5" fmla="*/ 18365 w 1077144"/>
              <a:gd name="connsiteY5" fmla="*/ 1148475 h 4019233"/>
              <a:gd name="connsiteX6" fmla="*/ 181180 w 1077144"/>
              <a:gd name="connsiteY6" fmla="*/ 608791 h 4019233"/>
              <a:gd name="connsiteX7" fmla="*/ 456291 w 1077144"/>
              <a:gd name="connsiteY7" fmla="*/ 239822 h 4019233"/>
              <a:gd name="connsiteX8" fmla="*/ 781921 w 1077144"/>
              <a:gd name="connsiteY8" fmla="*/ 45640 h 4019233"/>
              <a:gd name="connsiteX9" fmla="*/ 1077144 w 1077144"/>
              <a:gd name="connsiteY9" fmla="*/ 9486 h 4019233"/>
              <a:gd name="connsiteX0" fmla="*/ 938392 w 1077144"/>
              <a:gd name="connsiteY0" fmla="*/ 4019233 h 4019233"/>
              <a:gd name="connsiteX1" fmla="*/ 884639 w 1077144"/>
              <a:gd name="connsiteY1" fmla="*/ 3426454 h 4019233"/>
              <a:gd name="connsiteX2" fmla="*/ 740260 w 1077144"/>
              <a:gd name="connsiteY2" fmla="*/ 3009360 h 4019233"/>
              <a:gd name="connsiteX3" fmla="*/ 291081 w 1077144"/>
              <a:gd name="connsiteY3" fmla="*/ 2431844 h 4019233"/>
              <a:gd name="connsiteX4" fmla="*/ 34407 w 1077144"/>
              <a:gd name="connsiteY4" fmla="*/ 1870370 h 4019233"/>
              <a:gd name="connsiteX5" fmla="*/ 18365 w 1077144"/>
              <a:gd name="connsiteY5" fmla="*/ 1148475 h 4019233"/>
              <a:gd name="connsiteX6" fmla="*/ 181180 w 1077144"/>
              <a:gd name="connsiteY6" fmla="*/ 608791 h 4019233"/>
              <a:gd name="connsiteX7" fmla="*/ 456291 w 1077144"/>
              <a:gd name="connsiteY7" fmla="*/ 239822 h 4019233"/>
              <a:gd name="connsiteX8" fmla="*/ 781921 w 1077144"/>
              <a:gd name="connsiteY8" fmla="*/ 45640 h 4019233"/>
              <a:gd name="connsiteX9" fmla="*/ 1077144 w 1077144"/>
              <a:gd name="connsiteY9" fmla="*/ 9486 h 4019233"/>
              <a:gd name="connsiteX0" fmla="*/ 938392 w 1077144"/>
              <a:gd name="connsiteY0" fmla="*/ 4019233 h 4019233"/>
              <a:gd name="connsiteX1" fmla="*/ 920734 w 1077144"/>
              <a:gd name="connsiteY1" fmla="*/ 3402390 h 4019233"/>
              <a:gd name="connsiteX2" fmla="*/ 740260 w 1077144"/>
              <a:gd name="connsiteY2" fmla="*/ 3009360 h 4019233"/>
              <a:gd name="connsiteX3" fmla="*/ 291081 w 1077144"/>
              <a:gd name="connsiteY3" fmla="*/ 2431844 h 4019233"/>
              <a:gd name="connsiteX4" fmla="*/ 34407 w 1077144"/>
              <a:gd name="connsiteY4" fmla="*/ 1870370 h 4019233"/>
              <a:gd name="connsiteX5" fmla="*/ 18365 w 1077144"/>
              <a:gd name="connsiteY5" fmla="*/ 1148475 h 4019233"/>
              <a:gd name="connsiteX6" fmla="*/ 181180 w 1077144"/>
              <a:gd name="connsiteY6" fmla="*/ 608791 h 4019233"/>
              <a:gd name="connsiteX7" fmla="*/ 456291 w 1077144"/>
              <a:gd name="connsiteY7" fmla="*/ 239822 h 4019233"/>
              <a:gd name="connsiteX8" fmla="*/ 781921 w 1077144"/>
              <a:gd name="connsiteY8" fmla="*/ 45640 h 4019233"/>
              <a:gd name="connsiteX9" fmla="*/ 1077144 w 1077144"/>
              <a:gd name="connsiteY9" fmla="*/ 9486 h 40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144" h="4019233">
                <a:moveTo>
                  <a:pt x="938392" y="4019233"/>
                </a:moveTo>
                <a:cubicBezTo>
                  <a:pt x="943739" y="3769243"/>
                  <a:pt x="953756" y="3570702"/>
                  <a:pt x="920734" y="3402390"/>
                </a:cubicBezTo>
                <a:cubicBezTo>
                  <a:pt x="887712" y="3234078"/>
                  <a:pt x="845202" y="3171118"/>
                  <a:pt x="740260" y="3009360"/>
                </a:cubicBezTo>
                <a:cubicBezTo>
                  <a:pt x="635318" y="2847602"/>
                  <a:pt x="408723" y="2621676"/>
                  <a:pt x="291081" y="2431844"/>
                </a:cubicBezTo>
                <a:cubicBezTo>
                  <a:pt x="173439" y="2242012"/>
                  <a:pt x="79860" y="2084265"/>
                  <a:pt x="34407" y="1870370"/>
                </a:cubicBezTo>
                <a:cubicBezTo>
                  <a:pt x="-11046" y="1656475"/>
                  <a:pt x="-6097" y="1358738"/>
                  <a:pt x="18365" y="1148475"/>
                </a:cubicBezTo>
                <a:cubicBezTo>
                  <a:pt x="42827" y="938212"/>
                  <a:pt x="108192" y="760233"/>
                  <a:pt x="181180" y="608791"/>
                </a:cubicBezTo>
                <a:cubicBezTo>
                  <a:pt x="254168" y="457349"/>
                  <a:pt x="356167" y="333681"/>
                  <a:pt x="456291" y="239822"/>
                </a:cubicBezTo>
                <a:cubicBezTo>
                  <a:pt x="556415" y="145963"/>
                  <a:pt x="678446" y="84029"/>
                  <a:pt x="781921" y="45640"/>
                </a:cubicBezTo>
                <a:cubicBezTo>
                  <a:pt x="885396" y="7251"/>
                  <a:pt x="1006291" y="-13240"/>
                  <a:pt x="1077144" y="9486"/>
                </a:cubicBezTo>
              </a:path>
            </a:pathLst>
          </a:custGeom>
          <a:noFill/>
          <a:ln w="1905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7033802" y="16798501"/>
            <a:ext cx="3912523" cy="5716594"/>
          </a:xfrm>
          <a:custGeom>
            <a:avLst/>
            <a:gdLst>
              <a:gd name="connsiteX0" fmla="*/ 3867204 w 3932316"/>
              <a:gd name="connsiteY0" fmla="*/ 5750379 h 5750379"/>
              <a:gd name="connsiteX1" fmla="*/ 3883246 w 3932316"/>
              <a:gd name="connsiteY1" fmla="*/ 5060569 h 5750379"/>
              <a:gd name="connsiteX2" fmla="*/ 3931373 w 3932316"/>
              <a:gd name="connsiteY2" fmla="*/ 4033874 h 5750379"/>
              <a:gd name="connsiteX3" fmla="*/ 3835120 w 3932316"/>
              <a:gd name="connsiteY3" fmla="*/ 3488442 h 5750379"/>
              <a:gd name="connsiteX4" fmla="*/ 3273646 w 3932316"/>
              <a:gd name="connsiteY4" fmla="*/ 2959053 h 5750379"/>
              <a:gd name="connsiteX5" fmla="*/ 2311120 w 3932316"/>
              <a:gd name="connsiteY5" fmla="*/ 2397579 h 5750379"/>
              <a:gd name="connsiteX6" fmla="*/ 1220257 w 3932316"/>
              <a:gd name="connsiteY6" fmla="*/ 2140906 h 5750379"/>
              <a:gd name="connsiteX7" fmla="*/ 482320 w 3932316"/>
              <a:gd name="connsiteY7" fmla="*/ 1739853 h 5750379"/>
              <a:gd name="connsiteX8" fmla="*/ 49183 w 3932316"/>
              <a:gd name="connsiteY8" fmla="*/ 1066085 h 5750379"/>
              <a:gd name="connsiteX9" fmla="*/ 33141 w 3932316"/>
              <a:gd name="connsiteY9" fmla="*/ 344190 h 5750379"/>
              <a:gd name="connsiteX10" fmla="*/ 257730 w 3932316"/>
              <a:gd name="connsiteY10" fmla="*/ 39390 h 5750379"/>
              <a:gd name="connsiteX11" fmla="*/ 450236 w 3932316"/>
              <a:gd name="connsiteY11" fmla="*/ 7306 h 5750379"/>
              <a:gd name="connsiteX12" fmla="*/ 594615 w 3932316"/>
              <a:gd name="connsiteY12" fmla="*/ 71474 h 5750379"/>
              <a:gd name="connsiteX0" fmla="*/ 3867204 w 3906654"/>
              <a:gd name="connsiteY0" fmla="*/ 5750379 h 5750379"/>
              <a:gd name="connsiteX1" fmla="*/ 3883246 w 3906654"/>
              <a:gd name="connsiteY1" fmla="*/ 5060569 h 5750379"/>
              <a:gd name="connsiteX2" fmla="*/ 3904077 w 3906654"/>
              <a:gd name="connsiteY2" fmla="*/ 4102113 h 5750379"/>
              <a:gd name="connsiteX3" fmla="*/ 3835120 w 3906654"/>
              <a:gd name="connsiteY3" fmla="*/ 3488442 h 5750379"/>
              <a:gd name="connsiteX4" fmla="*/ 3273646 w 3906654"/>
              <a:gd name="connsiteY4" fmla="*/ 2959053 h 5750379"/>
              <a:gd name="connsiteX5" fmla="*/ 2311120 w 3906654"/>
              <a:gd name="connsiteY5" fmla="*/ 2397579 h 5750379"/>
              <a:gd name="connsiteX6" fmla="*/ 1220257 w 3906654"/>
              <a:gd name="connsiteY6" fmla="*/ 2140906 h 5750379"/>
              <a:gd name="connsiteX7" fmla="*/ 482320 w 3906654"/>
              <a:gd name="connsiteY7" fmla="*/ 1739853 h 5750379"/>
              <a:gd name="connsiteX8" fmla="*/ 49183 w 3906654"/>
              <a:gd name="connsiteY8" fmla="*/ 1066085 h 5750379"/>
              <a:gd name="connsiteX9" fmla="*/ 33141 w 3906654"/>
              <a:gd name="connsiteY9" fmla="*/ 344190 h 5750379"/>
              <a:gd name="connsiteX10" fmla="*/ 257730 w 3906654"/>
              <a:gd name="connsiteY10" fmla="*/ 39390 h 5750379"/>
              <a:gd name="connsiteX11" fmla="*/ 450236 w 3906654"/>
              <a:gd name="connsiteY11" fmla="*/ 7306 h 5750379"/>
              <a:gd name="connsiteX12" fmla="*/ 594615 w 3906654"/>
              <a:gd name="connsiteY12" fmla="*/ 71474 h 5750379"/>
              <a:gd name="connsiteX0" fmla="*/ 3867204 w 3910896"/>
              <a:gd name="connsiteY0" fmla="*/ 5750379 h 5750379"/>
              <a:gd name="connsiteX1" fmla="*/ 3883246 w 3910896"/>
              <a:gd name="connsiteY1" fmla="*/ 5060569 h 5750379"/>
              <a:gd name="connsiteX2" fmla="*/ 3904077 w 3910896"/>
              <a:gd name="connsiteY2" fmla="*/ 4102113 h 5750379"/>
              <a:gd name="connsiteX3" fmla="*/ 3753234 w 3910896"/>
              <a:gd name="connsiteY3" fmla="*/ 3488442 h 5750379"/>
              <a:gd name="connsiteX4" fmla="*/ 3273646 w 3910896"/>
              <a:gd name="connsiteY4" fmla="*/ 2959053 h 5750379"/>
              <a:gd name="connsiteX5" fmla="*/ 2311120 w 3910896"/>
              <a:gd name="connsiteY5" fmla="*/ 2397579 h 5750379"/>
              <a:gd name="connsiteX6" fmla="*/ 1220257 w 3910896"/>
              <a:gd name="connsiteY6" fmla="*/ 2140906 h 5750379"/>
              <a:gd name="connsiteX7" fmla="*/ 482320 w 3910896"/>
              <a:gd name="connsiteY7" fmla="*/ 1739853 h 5750379"/>
              <a:gd name="connsiteX8" fmla="*/ 49183 w 3910896"/>
              <a:gd name="connsiteY8" fmla="*/ 1066085 h 5750379"/>
              <a:gd name="connsiteX9" fmla="*/ 33141 w 3910896"/>
              <a:gd name="connsiteY9" fmla="*/ 344190 h 5750379"/>
              <a:gd name="connsiteX10" fmla="*/ 257730 w 3910896"/>
              <a:gd name="connsiteY10" fmla="*/ 39390 h 5750379"/>
              <a:gd name="connsiteX11" fmla="*/ 450236 w 3910896"/>
              <a:gd name="connsiteY11" fmla="*/ 7306 h 5750379"/>
              <a:gd name="connsiteX12" fmla="*/ 594615 w 3910896"/>
              <a:gd name="connsiteY12" fmla="*/ 71474 h 5750379"/>
              <a:gd name="connsiteX0" fmla="*/ 3867204 w 3910896"/>
              <a:gd name="connsiteY0" fmla="*/ 5750379 h 5750379"/>
              <a:gd name="connsiteX1" fmla="*/ 3883246 w 3910896"/>
              <a:gd name="connsiteY1" fmla="*/ 5060569 h 5750379"/>
              <a:gd name="connsiteX2" fmla="*/ 3904077 w 3910896"/>
              <a:gd name="connsiteY2" fmla="*/ 4102113 h 5750379"/>
              <a:gd name="connsiteX3" fmla="*/ 3753234 w 3910896"/>
              <a:gd name="connsiteY3" fmla="*/ 3488442 h 5750379"/>
              <a:gd name="connsiteX4" fmla="*/ 3273646 w 3910896"/>
              <a:gd name="connsiteY4" fmla="*/ 2959053 h 5750379"/>
              <a:gd name="connsiteX5" fmla="*/ 2256529 w 3910896"/>
              <a:gd name="connsiteY5" fmla="*/ 2479466 h 5750379"/>
              <a:gd name="connsiteX6" fmla="*/ 1220257 w 3910896"/>
              <a:gd name="connsiteY6" fmla="*/ 2140906 h 5750379"/>
              <a:gd name="connsiteX7" fmla="*/ 482320 w 3910896"/>
              <a:gd name="connsiteY7" fmla="*/ 1739853 h 5750379"/>
              <a:gd name="connsiteX8" fmla="*/ 49183 w 3910896"/>
              <a:gd name="connsiteY8" fmla="*/ 1066085 h 5750379"/>
              <a:gd name="connsiteX9" fmla="*/ 33141 w 3910896"/>
              <a:gd name="connsiteY9" fmla="*/ 344190 h 5750379"/>
              <a:gd name="connsiteX10" fmla="*/ 257730 w 3910896"/>
              <a:gd name="connsiteY10" fmla="*/ 39390 h 5750379"/>
              <a:gd name="connsiteX11" fmla="*/ 450236 w 3910896"/>
              <a:gd name="connsiteY11" fmla="*/ 7306 h 5750379"/>
              <a:gd name="connsiteX12" fmla="*/ 594615 w 3910896"/>
              <a:gd name="connsiteY12" fmla="*/ 71474 h 5750379"/>
              <a:gd name="connsiteX0" fmla="*/ 3875072 w 3918764"/>
              <a:gd name="connsiteY0" fmla="*/ 5761436 h 5761436"/>
              <a:gd name="connsiteX1" fmla="*/ 3891114 w 3918764"/>
              <a:gd name="connsiteY1" fmla="*/ 5071626 h 5761436"/>
              <a:gd name="connsiteX2" fmla="*/ 3911945 w 3918764"/>
              <a:gd name="connsiteY2" fmla="*/ 4113170 h 5761436"/>
              <a:gd name="connsiteX3" fmla="*/ 3761102 w 3918764"/>
              <a:gd name="connsiteY3" fmla="*/ 3499499 h 5761436"/>
              <a:gd name="connsiteX4" fmla="*/ 3281514 w 3918764"/>
              <a:gd name="connsiteY4" fmla="*/ 2970110 h 5761436"/>
              <a:gd name="connsiteX5" fmla="*/ 2264397 w 3918764"/>
              <a:gd name="connsiteY5" fmla="*/ 2490523 h 5761436"/>
              <a:gd name="connsiteX6" fmla="*/ 1228125 w 3918764"/>
              <a:gd name="connsiteY6" fmla="*/ 2151963 h 5761436"/>
              <a:gd name="connsiteX7" fmla="*/ 490188 w 3918764"/>
              <a:gd name="connsiteY7" fmla="*/ 1750910 h 5761436"/>
              <a:gd name="connsiteX8" fmla="*/ 57051 w 3918764"/>
              <a:gd name="connsiteY8" fmla="*/ 1077142 h 5761436"/>
              <a:gd name="connsiteX9" fmla="*/ 27361 w 3918764"/>
              <a:gd name="connsiteY9" fmla="*/ 532668 h 5761436"/>
              <a:gd name="connsiteX10" fmla="*/ 265598 w 3918764"/>
              <a:gd name="connsiteY10" fmla="*/ 50447 h 5761436"/>
              <a:gd name="connsiteX11" fmla="*/ 458104 w 3918764"/>
              <a:gd name="connsiteY11" fmla="*/ 18363 h 5761436"/>
              <a:gd name="connsiteX12" fmla="*/ 602483 w 3918764"/>
              <a:gd name="connsiteY12" fmla="*/ 82531 h 5761436"/>
              <a:gd name="connsiteX0" fmla="*/ 3872362 w 3916054"/>
              <a:gd name="connsiteY0" fmla="*/ 5747261 h 5747261"/>
              <a:gd name="connsiteX1" fmla="*/ 3888404 w 3916054"/>
              <a:gd name="connsiteY1" fmla="*/ 5057451 h 5747261"/>
              <a:gd name="connsiteX2" fmla="*/ 3909235 w 3916054"/>
              <a:gd name="connsiteY2" fmla="*/ 4098995 h 5747261"/>
              <a:gd name="connsiteX3" fmla="*/ 3758392 w 3916054"/>
              <a:gd name="connsiteY3" fmla="*/ 3485324 h 5747261"/>
              <a:gd name="connsiteX4" fmla="*/ 3278804 w 3916054"/>
              <a:gd name="connsiteY4" fmla="*/ 2955935 h 5747261"/>
              <a:gd name="connsiteX5" fmla="*/ 2261687 w 3916054"/>
              <a:gd name="connsiteY5" fmla="*/ 2476348 h 5747261"/>
              <a:gd name="connsiteX6" fmla="*/ 1225415 w 3916054"/>
              <a:gd name="connsiteY6" fmla="*/ 2137788 h 5747261"/>
              <a:gd name="connsiteX7" fmla="*/ 487478 w 3916054"/>
              <a:gd name="connsiteY7" fmla="*/ 1736735 h 5747261"/>
              <a:gd name="connsiteX8" fmla="*/ 54341 w 3916054"/>
              <a:gd name="connsiteY8" fmla="*/ 1062967 h 5747261"/>
              <a:gd name="connsiteX9" fmla="*/ 24651 w 3916054"/>
              <a:gd name="connsiteY9" fmla="*/ 518493 h 5747261"/>
              <a:gd name="connsiteX10" fmla="*/ 221945 w 3916054"/>
              <a:gd name="connsiteY10" fmla="*/ 186398 h 5747261"/>
              <a:gd name="connsiteX11" fmla="*/ 455394 w 3916054"/>
              <a:gd name="connsiteY11" fmla="*/ 4188 h 5747261"/>
              <a:gd name="connsiteX12" fmla="*/ 599773 w 3916054"/>
              <a:gd name="connsiteY12" fmla="*/ 68356 h 5747261"/>
              <a:gd name="connsiteX0" fmla="*/ 3872362 w 3916054"/>
              <a:gd name="connsiteY0" fmla="*/ 5689179 h 5689179"/>
              <a:gd name="connsiteX1" fmla="*/ 3888404 w 3916054"/>
              <a:gd name="connsiteY1" fmla="*/ 4999369 h 5689179"/>
              <a:gd name="connsiteX2" fmla="*/ 3909235 w 3916054"/>
              <a:gd name="connsiteY2" fmla="*/ 4040913 h 5689179"/>
              <a:gd name="connsiteX3" fmla="*/ 3758392 w 3916054"/>
              <a:gd name="connsiteY3" fmla="*/ 3427242 h 5689179"/>
              <a:gd name="connsiteX4" fmla="*/ 3278804 w 3916054"/>
              <a:gd name="connsiteY4" fmla="*/ 2897853 h 5689179"/>
              <a:gd name="connsiteX5" fmla="*/ 2261687 w 3916054"/>
              <a:gd name="connsiteY5" fmla="*/ 2418266 h 5689179"/>
              <a:gd name="connsiteX6" fmla="*/ 1225415 w 3916054"/>
              <a:gd name="connsiteY6" fmla="*/ 2079706 h 5689179"/>
              <a:gd name="connsiteX7" fmla="*/ 487478 w 3916054"/>
              <a:gd name="connsiteY7" fmla="*/ 1678653 h 5689179"/>
              <a:gd name="connsiteX8" fmla="*/ 54341 w 3916054"/>
              <a:gd name="connsiteY8" fmla="*/ 1004885 h 5689179"/>
              <a:gd name="connsiteX9" fmla="*/ 24651 w 3916054"/>
              <a:gd name="connsiteY9" fmla="*/ 460411 h 5689179"/>
              <a:gd name="connsiteX10" fmla="*/ 221945 w 3916054"/>
              <a:gd name="connsiteY10" fmla="*/ 128316 h 5689179"/>
              <a:gd name="connsiteX11" fmla="*/ 414451 w 3916054"/>
              <a:gd name="connsiteY11" fmla="*/ 41640 h 5689179"/>
              <a:gd name="connsiteX12" fmla="*/ 599773 w 3916054"/>
              <a:gd name="connsiteY12" fmla="*/ 10274 h 5689179"/>
              <a:gd name="connsiteX0" fmla="*/ 3870592 w 3914284"/>
              <a:gd name="connsiteY0" fmla="*/ 5691398 h 5691398"/>
              <a:gd name="connsiteX1" fmla="*/ 3886634 w 3914284"/>
              <a:gd name="connsiteY1" fmla="*/ 5001588 h 5691398"/>
              <a:gd name="connsiteX2" fmla="*/ 3907465 w 3914284"/>
              <a:gd name="connsiteY2" fmla="*/ 4043132 h 5691398"/>
              <a:gd name="connsiteX3" fmla="*/ 3756622 w 3914284"/>
              <a:gd name="connsiteY3" fmla="*/ 3429461 h 5691398"/>
              <a:gd name="connsiteX4" fmla="*/ 3277034 w 3914284"/>
              <a:gd name="connsiteY4" fmla="*/ 2900072 h 5691398"/>
              <a:gd name="connsiteX5" fmla="*/ 2259917 w 3914284"/>
              <a:gd name="connsiteY5" fmla="*/ 2420485 h 5691398"/>
              <a:gd name="connsiteX6" fmla="*/ 1223645 w 3914284"/>
              <a:gd name="connsiteY6" fmla="*/ 2081925 h 5691398"/>
              <a:gd name="connsiteX7" fmla="*/ 485708 w 3914284"/>
              <a:gd name="connsiteY7" fmla="*/ 1680872 h 5691398"/>
              <a:gd name="connsiteX8" fmla="*/ 52571 w 3914284"/>
              <a:gd name="connsiteY8" fmla="*/ 1007104 h 5691398"/>
              <a:gd name="connsiteX9" fmla="*/ 22881 w 3914284"/>
              <a:gd name="connsiteY9" fmla="*/ 462630 h 5691398"/>
              <a:gd name="connsiteX10" fmla="*/ 192880 w 3914284"/>
              <a:gd name="connsiteY10" fmla="*/ 212421 h 5691398"/>
              <a:gd name="connsiteX11" fmla="*/ 412681 w 3914284"/>
              <a:gd name="connsiteY11" fmla="*/ 43859 h 5691398"/>
              <a:gd name="connsiteX12" fmla="*/ 598003 w 3914284"/>
              <a:gd name="connsiteY12" fmla="*/ 12493 h 5691398"/>
              <a:gd name="connsiteX0" fmla="*/ 3870592 w 3914284"/>
              <a:gd name="connsiteY0" fmla="*/ 5685159 h 5685159"/>
              <a:gd name="connsiteX1" fmla="*/ 3886634 w 3914284"/>
              <a:gd name="connsiteY1" fmla="*/ 4995349 h 5685159"/>
              <a:gd name="connsiteX2" fmla="*/ 3907465 w 3914284"/>
              <a:gd name="connsiteY2" fmla="*/ 4036893 h 5685159"/>
              <a:gd name="connsiteX3" fmla="*/ 3756622 w 3914284"/>
              <a:gd name="connsiteY3" fmla="*/ 3423222 h 5685159"/>
              <a:gd name="connsiteX4" fmla="*/ 3277034 w 3914284"/>
              <a:gd name="connsiteY4" fmla="*/ 2893833 h 5685159"/>
              <a:gd name="connsiteX5" fmla="*/ 2259917 w 3914284"/>
              <a:gd name="connsiteY5" fmla="*/ 2414246 h 5685159"/>
              <a:gd name="connsiteX6" fmla="*/ 1223645 w 3914284"/>
              <a:gd name="connsiteY6" fmla="*/ 2075686 h 5685159"/>
              <a:gd name="connsiteX7" fmla="*/ 485708 w 3914284"/>
              <a:gd name="connsiteY7" fmla="*/ 1674633 h 5685159"/>
              <a:gd name="connsiteX8" fmla="*/ 52571 w 3914284"/>
              <a:gd name="connsiteY8" fmla="*/ 1000865 h 5685159"/>
              <a:gd name="connsiteX9" fmla="*/ 22881 w 3914284"/>
              <a:gd name="connsiteY9" fmla="*/ 456391 h 5685159"/>
              <a:gd name="connsiteX10" fmla="*/ 192880 w 3914284"/>
              <a:gd name="connsiteY10" fmla="*/ 206182 h 5685159"/>
              <a:gd name="connsiteX11" fmla="*/ 385385 w 3914284"/>
              <a:gd name="connsiteY11" fmla="*/ 92211 h 5685159"/>
              <a:gd name="connsiteX12" fmla="*/ 598003 w 3914284"/>
              <a:gd name="connsiteY12" fmla="*/ 6254 h 5685159"/>
              <a:gd name="connsiteX0" fmla="*/ 3870592 w 3914284"/>
              <a:gd name="connsiteY0" fmla="*/ 5613975 h 5613975"/>
              <a:gd name="connsiteX1" fmla="*/ 3886634 w 3914284"/>
              <a:gd name="connsiteY1" fmla="*/ 4924165 h 5613975"/>
              <a:gd name="connsiteX2" fmla="*/ 3907465 w 3914284"/>
              <a:gd name="connsiteY2" fmla="*/ 3965709 h 5613975"/>
              <a:gd name="connsiteX3" fmla="*/ 3756622 w 3914284"/>
              <a:gd name="connsiteY3" fmla="*/ 3352038 h 5613975"/>
              <a:gd name="connsiteX4" fmla="*/ 3277034 w 3914284"/>
              <a:gd name="connsiteY4" fmla="*/ 2822649 h 5613975"/>
              <a:gd name="connsiteX5" fmla="*/ 2259917 w 3914284"/>
              <a:gd name="connsiteY5" fmla="*/ 2343062 h 5613975"/>
              <a:gd name="connsiteX6" fmla="*/ 1223645 w 3914284"/>
              <a:gd name="connsiteY6" fmla="*/ 2004502 h 5613975"/>
              <a:gd name="connsiteX7" fmla="*/ 485708 w 3914284"/>
              <a:gd name="connsiteY7" fmla="*/ 1603449 h 5613975"/>
              <a:gd name="connsiteX8" fmla="*/ 52571 w 3914284"/>
              <a:gd name="connsiteY8" fmla="*/ 929681 h 5613975"/>
              <a:gd name="connsiteX9" fmla="*/ 22881 w 3914284"/>
              <a:gd name="connsiteY9" fmla="*/ 385207 h 5613975"/>
              <a:gd name="connsiteX10" fmla="*/ 192880 w 3914284"/>
              <a:gd name="connsiteY10" fmla="*/ 134998 h 5613975"/>
              <a:gd name="connsiteX11" fmla="*/ 385385 w 3914284"/>
              <a:gd name="connsiteY11" fmla="*/ 21027 h 5613975"/>
              <a:gd name="connsiteX12" fmla="*/ 625298 w 3914284"/>
              <a:gd name="connsiteY12" fmla="*/ 16957 h 5613975"/>
              <a:gd name="connsiteX0" fmla="*/ 3870592 w 3914284"/>
              <a:gd name="connsiteY0" fmla="*/ 5635254 h 5635254"/>
              <a:gd name="connsiteX1" fmla="*/ 3886634 w 3914284"/>
              <a:gd name="connsiteY1" fmla="*/ 4945444 h 5635254"/>
              <a:gd name="connsiteX2" fmla="*/ 3907465 w 3914284"/>
              <a:gd name="connsiteY2" fmla="*/ 3986988 h 5635254"/>
              <a:gd name="connsiteX3" fmla="*/ 3756622 w 3914284"/>
              <a:gd name="connsiteY3" fmla="*/ 3373317 h 5635254"/>
              <a:gd name="connsiteX4" fmla="*/ 3277034 w 3914284"/>
              <a:gd name="connsiteY4" fmla="*/ 2843928 h 5635254"/>
              <a:gd name="connsiteX5" fmla="*/ 2259917 w 3914284"/>
              <a:gd name="connsiteY5" fmla="*/ 2364341 h 5635254"/>
              <a:gd name="connsiteX6" fmla="*/ 1223645 w 3914284"/>
              <a:gd name="connsiteY6" fmla="*/ 2025781 h 5635254"/>
              <a:gd name="connsiteX7" fmla="*/ 485708 w 3914284"/>
              <a:gd name="connsiteY7" fmla="*/ 1624728 h 5635254"/>
              <a:gd name="connsiteX8" fmla="*/ 52571 w 3914284"/>
              <a:gd name="connsiteY8" fmla="*/ 950960 h 5635254"/>
              <a:gd name="connsiteX9" fmla="*/ 22881 w 3914284"/>
              <a:gd name="connsiteY9" fmla="*/ 406486 h 5635254"/>
              <a:gd name="connsiteX10" fmla="*/ 192880 w 3914284"/>
              <a:gd name="connsiteY10" fmla="*/ 156277 h 5635254"/>
              <a:gd name="connsiteX11" fmla="*/ 385385 w 3914284"/>
              <a:gd name="connsiteY11" fmla="*/ 42306 h 5635254"/>
              <a:gd name="connsiteX12" fmla="*/ 638946 w 3914284"/>
              <a:gd name="connsiteY12" fmla="*/ 10941 h 5635254"/>
              <a:gd name="connsiteX0" fmla="*/ 3870592 w 3914284"/>
              <a:gd name="connsiteY0" fmla="*/ 5635254 h 5635254"/>
              <a:gd name="connsiteX1" fmla="*/ 3886634 w 3914284"/>
              <a:gd name="connsiteY1" fmla="*/ 4945444 h 5635254"/>
              <a:gd name="connsiteX2" fmla="*/ 3907465 w 3914284"/>
              <a:gd name="connsiteY2" fmla="*/ 3986988 h 5635254"/>
              <a:gd name="connsiteX3" fmla="*/ 3756622 w 3914284"/>
              <a:gd name="connsiteY3" fmla="*/ 3373317 h 5635254"/>
              <a:gd name="connsiteX4" fmla="*/ 3277034 w 3914284"/>
              <a:gd name="connsiteY4" fmla="*/ 2843928 h 5635254"/>
              <a:gd name="connsiteX5" fmla="*/ 2259917 w 3914284"/>
              <a:gd name="connsiteY5" fmla="*/ 2364341 h 5635254"/>
              <a:gd name="connsiteX6" fmla="*/ 1223645 w 3914284"/>
              <a:gd name="connsiteY6" fmla="*/ 2025781 h 5635254"/>
              <a:gd name="connsiteX7" fmla="*/ 485708 w 3914284"/>
              <a:gd name="connsiteY7" fmla="*/ 1624728 h 5635254"/>
              <a:gd name="connsiteX8" fmla="*/ 52571 w 3914284"/>
              <a:gd name="connsiteY8" fmla="*/ 950960 h 5635254"/>
              <a:gd name="connsiteX9" fmla="*/ 22881 w 3914284"/>
              <a:gd name="connsiteY9" fmla="*/ 406486 h 5635254"/>
              <a:gd name="connsiteX10" fmla="*/ 192880 w 3914284"/>
              <a:gd name="connsiteY10" fmla="*/ 156277 h 5635254"/>
              <a:gd name="connsiteX11" fmla="*/ 385385 w 3914284"/>
              <a:gd name="connsiteY11" fmla="*/ 42306 h 5635254"/>
              <a:gd name="connsiteX12" fmla="*/ 625298 w 3914284"/>
              <a:gd name="connsiteY12" fmla="*/ 10941 h 5635254"/>
              <a:gd name="connsiteX0" fmla="*/ 3870592 w 3914284"/>
              <a:gd name="connsiteY0" fmla="*/ 5645753 h 5645753"/>
              <a:gd name="connsiteX1" fmla="*/ 3886634 w 3914284"/>
              <a:gd name="connsiteY1" fmla="*/ 4955943 h 5645753"/>
              <a:gd name="connsiteX2" fmla="*/ 3907465 w 3914284"/>
              <a:gd name="connsiteY2" fmla="*/ 3997487 h 5645753"/>
              <a:gd name="connsiteX3" fmla="*/ 3756622 w 3914284"/>
              <a:gd name="connsiteY3" fmla="*/ 3383816 h 5645753"/>
              <a:gd name="connsiteX4" fmla="*/ 3277034 w 3914284"/>
              <a:gd name="connsiteY4" fmla="*/ 2854427 h 5645753"/>
              <a:gd name="connsiteX5" fmla="*/ 2259917 w 3914284"/>
              <a:gd name="connsiteY5" fmla="*/ 2374840 h 5645753"/>
              <a:gd name="connsiteX6" fmla="*/ 1223645 w 3914284"/>
              <a:gd name="connsiteY6" fmla="*/ 2036280 h 5645753"/>
              <a:gd name="connsiteX7" fmla="*/ 485708 w 3914284"/>
              <a:gd name="connsiteY7" fmla="*/ 1635227 h 5645753"/>
              <a:gd name="connsiteX8" fmla="*/ 52571 w 3914284"/>
              <a:gd name="connsiteY8" fmla="*/ 961459 h 5645753"/>
              <a:gd name="connsiteX9" fmla="*/ 22881 w 3914284"/>
              <a:gd name="connsiteY9" fmla="*/ 416985 h 5645753"/>
              <a:gd name="connsiteX10" fmla="*/ 192880 w 3914284"/>
              <a:gd name="connsiteY10" fmla="*/ 166776 h 5645753"/>
              <a:gd name="connsiteX11" fmla="*/ 385385 w 3914284"/>
              <a:gd name="connsiteY11" fmla="*/ 52805 h 5645753"/>
              <a:gd name="connsiteX12" fmla="*/ 565141 w 3914284"/>
              <a:gd name="connsiteY12" fmla="*/ 9408 h 5645753"/>
              <a:gd name="connsiteX0" fmla="*/ 3870592 w 3914284"/>
              <a:gd name="connsiteY0" fmla="*/ 5644404 h 5644404"/>
              <a:gd name="connsiteX1" fmla="*/ 3886634 w 3914284"/>
              <a:gd name="connsiteY1" fmla="*/ 4954594 h 5644404"/>
              <a:gd name="connsiteX2" fmla="*/ 3907465 w 3914284"/>
              <a:gd name="connsiteY2" fmla="*/ 3996138 h 5644404"/>
              <a:gd name="connsiteX3" fmla="*/ 3756622 w 3914284"/>
              <a:gd name="connsiteY3" fmla="*/ 3382467 h 5644404"/>
              <a:gd name="connsiteX4" fmla="*/ 3277034 w 3914284"/>
              <a:gd name="connsiteY4" fmla="*/ 2853078 h 5644404"/>
              <a:gd name="connsiteX5" fmla="*/ 2259917 w 3914284"/>
              <a:gd name="connsiteY5" fmla="*/ 2373491 h 5644404"/>
              <a:gd name="connsiteX6" fmla="*/ 1223645 w 3914284"/>
              <a:gd name="connsiteY6" fmla="*/ 2034931 h 5644404"/>
              <a:gd name="connsiteX7" fmla="*/ 485708 w 3914284"/>
              <a:gd name="connsiteY7" fmla="*/ 1633878 h 5644404"/>
              <a:gd name="connsiteX8" fmla="*/ 52571 w 3914284"/>
              <a:gd name="connsiteY8" fmla="*/ 960110 h 5644404"/>
              <a:gd name="connsiteX9" fmla="*/ 22881 w 3914284"/>
              <a:gd name="connsiteY9" fmla="*/ 415636 h 5644404"/>
              <a:gd name="connsiteX10" fmla="*/ 192880 w 3914284"/>
              <a:gd name="connsiteY10" fmla="*/ 165427 h 5644404"/>
              <a:gd name="connsiteX11" fmla="*/ 349290 w 3914284"/>
              <a:gd name="connsiteY11" fmla="*/ 63487 h 5644404"/>
              <a:gd name="connsiteX12" fmla="*/ 565141 w 3914284"/>
              <a:gd name="connsiteY12" fmla="*/ 8059 h 5644404"/>
              <a:gd name="connsiteX0" fmla="*/ 3869061 w 3912753"/>
              <a:gd name="connsiteY0" fmla="*/ 5644404 h 5644404"/>
              <a:gd name="connsiteX1" fmla="*/ 3885103 w 3912753"/>
              <a:gd name="connsiteY1" fmla="*/ 4954594 h 5644404"/>
              <a:gd name="connsiteX2" fmla="*/ 3905934 w 3912753"/>
              <a:gd name="connsiteY2" fmla="*/ 3996138 h 5644404"/>
              <a:gd name="connsiteX3" fmla="*/ 3755091 w 3912753"/>
              <a:gd name="connsiteY3" fmla="*/ 3382467 h 5644404"/>
              <a:gd name="connsiteX4" fmla="*/ 3275503 w 3912753"/>
              <a:gd name="connsiteY4" fmla="*/ 2853078 h 5644404"/>
              <a:gd name="connsiteX5" fmla="*/ 2258386 w 3912753"/>
              <a:gd name="connsiteY5" fmla="*/ 2373491 h 5644404"/>
              <a:gd name="connsiteX6" fmla="*/ 1222114 w 3912753"/>
              <a:gd name="connsiteY6" fmla="*/ 2034931 h 5644404"/>
              <a:gd name="connsiteX7" fmla="*/ 484177 w 3912753"/>
              <a:gd name="connsiteY7" fmla="*/ 1633878 h 5644404"/>
              <a:gd name="connsiteX8" fmla="*/ 51040 w 3912753"/>
              <a:gd name="connsiteY8" fmla="*/ 960110 h 5644404"/>
              <a:gd name="connsiteX9" fmla="*/ 21350 w 3912753"/>
              <a:gd name="connsiteY9" fmla="*/ 415636 h 5644404"/>
              <a:gd name="connsiteX10" fmla="*/ 167286 w 3912753"/>
              <a:gd name="connsiteY10" fmla="*/ 165427 h 5644404"/>
              <a:gd name="connsiteX11" fmla="*/ 347759 w 3912753"/>
              <a:gd name="connsiteY11" fmla="*/ 63487 h 5644404"/>
              <a:gd name="connsiteX12" fmla="*/ 563610 w 3912753"/>
              <a:gd name="connsiteY12" fmla="*/ 8059 h 5644404"/>
              <a:gd name="connsiteX0" fmla="*/ 3881092 w 3912523"/>
              <a:gd name="connsiteY0" fmla="*/ 5716594 h 5716594"/>
              <a:gd name="connsiteX1" fmla="*/ 3885103 w 3912523"/>
              <a:gd name="connsiteY1" fmla="*/ 4954594 h 5716594"/>
              <a:gd name="connsiteX2" fmla="*/ 3905934 w 3912523"/>
              <a:gd name="connsiteY2" fmla="*/ 3996138 h 5716594"/>
              <a:gd name="connsiteX3" fmla="*/ 3755091 w 3912523"/>
              <a:gd name="connsiteY3" fmla="*/ 3382467 h 5716594"/>
              <a:gd name="connsiteX4" fmla="*/ 3275503 w 3912523"/>
              <a:gd name="connsiteY4" fmla="*/ 2853078 h 5716594"/>
              <a:gd name="connsiteX5" fmla="*/ 2258386 w 3912523"/>
              <a:gd name="connsiteY5" fmla="*/ 2373491 h 5716594"/>
              <a:gd name="connsiteX6" fmla="*/ 1222114 w 3912523"/>
              <a:gd name="connsiteY6" fmla="*/ 2034931 h 5716594"/>
              <a:gd name="connsiteX7" fmla="*/ 484177 w 3912523"/>
              <a:gd name="connsiteY7" fmla="*/ 1633878 h 5716594"/>
              <a:gd name="connsiteX8" fmla="*/ 51040 w 3912523"/>
              <a:gd name="connsiteY8" fmla="*/ 960110 h 5716594"/>
              <a:gd name="connsiteX9" fmla="*/ 21350 w 3912523"/>
              <a:gd name="connsiteY9" fmla="*/ 415636 h 5716594"/>
              <a:gd name="connsiteX10" fmla="*/ 167286 w 3912523"/>
              <a:gd name="connsiteY10" fmla="*/ 165427 h 5716594"/>
              <a:gd name="connsiteX11" fmla="*/ 347759 w 3912523"/>
              <a:gd name="connsiteY11" fmla="*/ 63487 h 5716594"/>
              <a:gd name="connsiteX12" fmla="*/ 563610 w 3912523"/>
              <a:gd name="connsiteY12" fmla="*/ 8059 h 571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2523" h="5716594">
                <a:moveTo>
                  <a:pt x="3881092" y="5716594"/>
                </a:moveTo>
                <a:cubicBezTo>
                  <a:pt x="3883765" y="5514731"/>
                  <a:pt x="3880963" y="5241337"/>
                  <a:pt x="3885103" y="4954594"/>
                </a:cubicBezTo>
                <a:cubicBezTo>
                  <a:pt x="3889243" y="4667851"/>
                  <a:pt x="3927603" y="4258159"/>
                  <a:pt x="3905934" y="3996138"/>
                </a:cubicBezTo>
                <a:cubicBezTo>
                  <a:pt x="3884265" y="3734117"/>
                  <a:pt x="3860163" y="3572977"/>
                  <a:pt x="3755091" y="3382467"/>
                </a:cubicBezTo>
                <a:cubicBezTo>
                  <a:pt x="3650019" y="3191957"/>
                  <a:pt x="3524954" y="3021241"/>
                  <a:pt x="3275503" y="2853078"/>
                </a:cubicBezTo>
                <a:cubicBezTo>
                  <a:pt x="3026052" y="2684915"/>
                  <a:pt x="2600617" y="2509849"/>
                  <a:pt x="2258386" y="2373491"/>
                </a:cubicBezTo>
                <a:cubicBezTo>
                  <a:pt x="1916154" y="2237133"/>
                  <a:pt x="1517815" y="2158200"/>
                  <a:pt x="1222114" y="2034931"/>
                </a:cubicBezTo>
                <a:cubicBezTo>
                  <a:pt x="926413" y="1911662"/>
                  <a:pt x="679356" y="1813015"/>
                  <a:pt x="484177" y="1633878"/>
                </a:cubicBezTo>
                <a:cubicBezTo>
                  <a:pt x="288998" y="1454741"/>
                  <a:pt x="128178" y="1163150"/>
                  <a:pt x="51040" y="960110"/>
                </a:cubicBezTo>
                <a:cubicBezTo>
                  <a:pt x="-26098" y="757070"/>
                  <a:pt x="1976" y="548083"/>
                  <a:pt x="21350" y="415636"/>
                </a:cubicBezTo>
                <a:cubicBezTo>
                  <a:pt x="40724" y="283189"/>
                  <a:pt x="112885" y="224118"/>
                  <a:pt x="167286" y="165427"/>
                </a:cubicBezTo>
                <a:cubicBezTo>
                  <a:pt x="221687" y="106736"/>
                  <a:pt x="281705" y="89715"/>
                  <a:pt x="347759" y="63487"/>
                </a:cubicBezTo>
                <a:cubicBezTo>
                  <a:pt x="413813" y="37259"/>
                  <a:pt x="519494" y="-21352"/>
                  <a:pt x="563610" y="8059"/>
                </a:cubicBezTo>
              </a:path>
            </a:pathLst>
          </a:custGeom>
          <a:noFill/>
          <a:ln w="1905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25087885" y="23277220"/>
            <a:ext cx="1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GW200115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669493" y="18152268"/>
                <a:ext cx="29663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Events in GWTC-3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𝒂𝒔𝒕𝒓𝒐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93" y="18152268"/>
                <a:ext cx="2966307" cy="954107"/>
              </a:xfrm>
              <a:prstGeom prst="rect">
                <a:avLst/>
              </a:prstGeom>
              <a:blipFill>
                <a:blip r:embed="rId13"/>
                <a:stretch>
                  <a:fillRect l="-4107" t="-6410" r="-20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5434</TotalTime>
  <Words>1442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Trebuchet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Shawhan</dc:creator>
  <cp:lastModifiedBy>Peter Shawhan</cp:lastModifiedBy>
  <cp:revision>160</cp:revision>
  <dcterms:created xsi:type="dcterms:W3CDTF">2019-03-29T02:11:30Z</dcterms:created>
  <dcterms:modified xsi:type="dcterms:W3CDTF">2021-12-17T16:59:22Z</dcterms:modified>
</cp:coreProperties>
</file>