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6" roundtripDataSignature="AMtx7mjkT1vdEvyUHCx74TtKetyxIrrz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SourceCodePro-regular.fntdata"/><Relationship Id="rId21" Type="http://schemas.openxmlformats.org/officeDocument/2006/relationships/slide" Target="slides/slide15.xml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SourceCodePr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710a3052c_1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710a3052c_1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e710a3052c_1_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710a3052c_1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710a3052c_1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e710a3052c_1_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a0647ef1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a0647ef13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ea0647ef13_1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a0410448a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a0410448a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ea0410448a_0_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a0410448a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a0410448a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ea0410448a_0_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710a3052c_1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710a3052c_1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e710a3052c_1_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710a305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710a3052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e710a3052c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10a3052c_1_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710a3052c_1_1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e710a3052c_1_1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710a3052c_1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710a3052c_1_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e710a3052c_1_7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710a3052c_1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710a3052c_1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e710a3052c_1_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710a3052c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710a3052c_1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e710a3052c_1_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710a3052c_1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710a3052c_1_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e710a3052c_1_8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710a3052c_1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710a3052c_1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e710a3052c_1_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710a3052c_1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710a3052c_1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e710a3052c_1_10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685800" y="32004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  <a:defRPr sz="1800">
                <a:solidFill>
                  <a:srgbClr val="CCCCCC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ctrTitle"/>
          </p:nvPr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2675B4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2675B4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2675B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2675B4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2675B4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09600" y="1828800"/>
            <a:ext cx="3886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4648200" y="1828800"/>
            <a:ext cx="3886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30000" sz="1200">
                <a:solidFill>
                  <a:srgbClr val="CCCC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/>
          <p:nvPr/>
        </p:nvSpPr>
        <p:spPr>
          <a:xfrm>
            <a:off x="0" y="-76200"/>
            <a:ext cx="9144000" cy="2895600"/>
          </a:xfrm>
          <a:prstGeom prst="rect">
            <a:avLst/>
          </a:prstGeom>
          <a:gradFill>
            <a:gsLst>
              <a:gs pos="0">
                <a:srgbClr val="333333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609600" y="6172200"/>
            <a:ext cx="46640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Boston University 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School/college name here</a:t>
            </a:r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2675B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/>
        </p:nvSpPr>
        <p:spPr>
          <a:xfrm>
            <a:off x="0" y="-42862"/>
            <a:ext cx="9144000" cy="347662"/>
          </a:xfrm>
          <a:prstGeom prst="rect">
            <a:avLst/>
          </a:prstGeom>
          <a:gradFill>
            <a:gsLst>
              <a:gs pos="0">
                <a:srgbClr val="333333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2675B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/>
        </p:nvSpPr>
        <p:spPr>
          <a:xfrm>
            <a:off x="609600" y="1524000"/>
            <a:ext cx="79248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Boston University</a:t>
            </a: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Slideshow Title Goes Here</a:t>
            </a:r>
            <a:endParaRPr/>
          </a:p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1200" u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/>
        </p:nvSpPr>
        <p:spPr>
          <a:xfrm>
            <a:off x="609600" y="6172200"/>
            <a:ext cx="4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hyperlink" Target="https://ldas-jobs.ligo.caltech.edu/~detchar/summary/O3b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s://www.nasa.gov/jpl/nustar/pia1884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hyperlink" Target="https://arxiv.org/pdf/1801.02699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news.olemiss.edu/physicists-studies-black-holes-spins-make-prestigious-journal/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s://link.springer.com/article/10.1007/s41114-020-00026-9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Sensitivity of the Gravitational Wave Detector Network to High Mass Binary Black Hole Mergers in Observing Run 3 and Beyond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685800" y="32004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LIGO Summer Undergraduate Research Fellowship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Presenter: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Sabrina Barbaro (Boston University)</a:t>
            </a:r>
            <a:r>
              <a:rPr baseline="-25000" lang="en-US">
                <a:solidFill>
                  <a:schemeClr val="dk2"/>
                </a:solidFill>
              </a:rPr>
              <a:t> (she/her)</a:t>
            </a:r>
            <a:endParaRPr baseline="-25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Mentors: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Alan Weinstein (California Institute of Technology)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Richard Udall </a:t>
            </a:r>
            <a:r>
              <a:rPr lang="en-US">
                <a:solidFill>
                  <a:schemeClr val="dk1"/>
                </a:solidFill>
              </a:rPr>
              <a:t>(California Institute of Technology)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554" y="4758520"/>
            <a:ext cx="1294396" cy="13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59525" y="6058700"/>
            <a:ext cx="3484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LIGO T2100334-v1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002" y="4124992"/>
            <a:ext cx="1475500" cy="6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860" y="3200400"/>
            <a:ext cx="1283789" cy="9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10a3052c_1_40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Simplifying </a:t>
            </a:r>
            <a:r>
              <a:rPr b="1" lang="en-US"/>
              <a:t>Assumptions</a:t>
            </a:r>
            <a:endParaRPr b="1"/>
          </a:p>
        </p:txBody>
      </p:sp>
      <p:sp>
        <p:nvSpPr>
          <p:cNvPr id="196" name="Google Shape;196;ge710a3052c_1_40"/>
          <p:cNvSpPr txBox="1"/>
          <p:nvPr>
            <p:ph idx="1" type="body"/>
          </p:nvPr>
        </p:nvSpPr>
        <p:spPr>
          <a:xfrm>
            <a:off x="609600" y="1447800"/>
            <a:ext cx="79248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Power Spectral Densities are Estimates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SNR Threshold is the basis for detection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Duty Cycle is assumed to be 100%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Precession and higher order modes are not used in search pipeline template banks</a:t>
            </a:r>
            <a:endParaRPr/>
          </a:p>
        </p:txBody>
      </p:sp>
      <p:sp>
        <p:nvSpPr>
          <p:cNvPr id="197" name="Google Shape;197;ge710a3052c_1_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ge710a3052c_1_40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Considerations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9" name="Google Shape;199;ge710a3052c_1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00" y="3814961"/>
            <a:ext cx="4084550" cy="276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710a3052c_1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4250" y="3814938"/>
            <a:ext cx="4859751" cy="242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e710a3052c_1_40"/>
          <p:cNvSpPr txBox="1"/>
          <p:nvPr/>
        </p:nvSpPr>
        <p:spPr>
          <a:xfrm>
            <a:off x="5656375" y="6244800"/>
            <a:ext cx="290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Image Credits: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Detchar Summary Pages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710a3052c_1_47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Results: Efficiency Curves</a:t>
            </a:r>
            <a:endParaRPr b="1"/>
          </a:p>
        </p:txBody>
      </p:sp>
      <p:sp>
        <p:nvSpPr>
          <p:cNvPr id="208" name="Google Shape;208;ge710a3052c_1_4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ge710a3052c_1_47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0" name="Google Shape;210;ge710a3052c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738" y="3974646"/>
            <a:ext cx="6152526" cy="279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e710a3052c_1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738" y="1242100"/>
            <a:ext cx="6152525" cy="27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a0647ef13_1_0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No! Wrong Colloms!</a:t>
            </a:r>
            <a:endParaRPr b="1"/>
          </a:p>
        </p:txBody>
      </p:sp>
      <p:sp>
        <p:nvSpPr>
          <p:cNvPr id="218" name="Google Shape;218;gea0647ef13_1_0"/>
          <p:cNvSpPr txBox="1"/>
          <p:nvPr>
            <p:ph idx="1" type="body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ea0647ef13_1_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0" name="Google Shape;220;gea0647ef1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902" y="1694525"/>
            <a:ext cx="4300198" cy="43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a0410448a_0_8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Sensitive</a:t>
            </a:r>
            <a:r>
              <a:rPr b="1" lang="en-US"/>
              <a:t> Distance by Total Mass</a:t>
            </a:r>
            <a:endParaRPr b="1"/>
          </a:p>
        </p:txBody>
      </p:sp>
      <p:sp>
        <p:nvSpPr>
          <p:cNvPr id="227" name="Google Shape;227;gea0410448a_0_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gea0410448a_0_8"/>
          <p:cNvPicPr preferRelativeResize="0"/>
          <p:nvPr/>
        </p:nvPicPr>
        <p:blipFill rotWithShape="1">
          <a:blip r:embed="rId3">
            <a:alphaModFix/>
          </a:blip>
          <a:srcRect b="32939" l="51749" r="30418" t="51710"/>
          <a:stretch/>
        </p:blipFill>
        <p:spPr>
          <a:xfrm>
            <a:off x="3240600" y="4658050"/>
            <a:ext cx="2662798" cy="12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ea0410448a_0_8"/>
          <p:cNvPicPr preferRelativeResize="0"/>
          <p:nvPr/>
        </p:nvPicPr>
        <p:blipFill rotWithShape="1">
          <a:blip r:embed="rId4">
            <a:alphaModFix/>
          </a:blip>
          <a:srcRect b="33862" l="9672" r="3657" t="26331"/>
          <a:stretch/>
        </p:blipFill>
        <p:spPr>
          <a:xfrm>
            <a:off x="-103650" y="1949615"/>
            <a:ext cx="9247649" cy="238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a0410448a_0_37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Conclusion</a:t>
            </a:r>
            <a:endParaRPr b="1"/>
          </a:p>
        </p:txBody>
      </p:sp>
      <p:sp>
        <p:nvSpPr>
          <p:cNvPr id="236" name="Google Shape;236;gea0410448a_0_37"/>
          <p:cNvSpPr txBox="1"/>
          <p:nvPr>
            <p:ph idx="1" type="body"/>
          </p:nvPr>
        </p:nvSpPr>
        <p:spPr>
          <a:xfrm>
            <a:off x="609600" y="1447800"/>
            <a:ext cx="79248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Code Pro"/>
              <a:buChar char="▪"/>
            </a:pPr>
            <a:r>
              <a:rPr lang="en-US"/>
              <a:t>Precession/HOMs don’t seem to significantly affect sensitivity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Code Pro"/>
              <a:buChar char="▪"/>
            </a:pPr>
            <a:r>
              <a:rPr lang="en-US"/>
              <a:t>IMBHB merger rates will help us infer the formation methods of high mass black holes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Developing a sensitivity range for IMBHBs will be useful for further studies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ea0410448a_0_3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710a3052c_1_54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Acknowledgements</a:t>
            </a:r>
            <a:endParaRPr b="1"/>
          </a:p>
        </p:txBody>
      </p:sp>
      <p:sp>
        <p:nvSpPr>
          <p:cNvPr id="244" name="Google Shape;244;ge710a3052c_1_54"/>
          <p:cNvSpPr txBox="1"/>
          <p:nvPr>
            <p:ph idx="1" type="body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Thank you to those that made this project possible: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My mentors Alan Weinstein and 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Richard Udall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LIGO Summer Undergraduate Research Fellowship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National Science Foundation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My fellow SURF students!</a:t>
            </a:r>
            <a:endParaRPr/>
          </a:p>
        </p:txBody>
      </p:sp>
      <p:sp>
        <p:nvSpPr>
          <p:cNvPr id="245" name="Google Shape;245;ge710a3052c_1_5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710a3052c_0_0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Background/Motivation</a:t>
            </a:r>
            <a:endParaRPr b="1"/>
          </a:p>
        </p:txBody>
      </p:sp>
      <p:sp>
        <p:nvSpPr>
          <p:cNvPr id="97" name="Google Shape;97;ge710a3052c_0_0"/>
          <p:cNvSpPr txBox="1"/>
          <p:nvPr>
            <p:ph idx="1" type="body"/>
          </p:nvPr>
        </p:nvSpPr>
        <p:spPr>
          <a:xfrm>
            <a:off x="609600" y="1447800"/>
            <a:ext cx="79248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Intermediate Mass Black Hole Binary (IMBHB) mergers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Pair Instability, Pair Instability Mass Gap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GW190521: 64 on 85 solar masses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Astrophysical implications for formation- want to observe more events</a:t>
            </a:r>
            <a:endParaRPr/>
          </a:p>
        </p:txBody>
      </p:sp>
      <p:sp>
        <p:nvSpPr>
          <p:cNvPr id="98" name="Google Shape;98;ge710a3052c_0_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ge710a3052c_0_0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Background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ge710a3052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533" y="3867575"/>
            <a:ext cx="4842931" cy="272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e710a3052c_0_0"/>
          <p:cNvSpPr txBox="1"/>
          <p:nvPr/>
        </p:nvSpPr>
        <p:spPr>
          <a:xfrm>
            <a:off x="3490800" y="6591725"/>
            <a:ext cx="2162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FFFFF"/>
                </a:highlight>
              </a:rPr>
              <a:t>Image credit: </a:t>
            </a:r>
            <a:r>
              <a:rPr lang="en-US" sz="1050" u="sng">
                <a:solidFill>
                  <a:srgbClr val="DB4437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NASA/JPL-Caltech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710a3052c_1_114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Fate of the Most Massive Stars: </a:t>
            </a:r>
            <a:r>
              <a:rPr b="1" lang="en-US"/>
              <a:t>Pair Instability</a:t>
            </a:r>
            <a:endParaRPr b="1"/>
          </a:p>
        </p:txBody>
      </p:sp>
      <p:sp>
        <p:nvSpPr>
          <p:cNvPr id="108" name="Google Shape;108;ge710a3052c_1_114"/>
          <p:cNvSpPr txBox="1"/>
          <p:nvPr>
            <p:ph idx="1" type="body"/>
          </p:nvPr>
        </p:nvSpPr>
        <p:spPr>
          <a:xfrm>
            <a:off x="609600" y="1447800"/>
            <a:ext cx="49536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Large stars are heated past 10</a:t>
            </a:r>
            <a:r>
              <a:rPr baseline="30000" lang="en-US"/>
              <a:t>9</a:t>
            </a:r>
            <a:r>
              <a:rPr lang="en-US"/>
              <a:t>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Photons dissociate into electron-positron pairs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electron-positron pairs provide less radiation pressure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Pulsational vs. Supernova Remnants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100-150M๏ are in the pulsational range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140-260M๏ have no remnant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 define the IMBHB mass range as ~ 65 to 250 M</a:t>
            </a:r>
            <a:r>
              <a:rPr baseline="-25000" lang="en-US" sz="2800"/>
              <a:t>☉</a:t>
            </a:r>
            <a:endParaRPr baseline="-25000" sz="2800"/>
          </a:p>
        </p:txBody>
      </p:sp>
      <p:sp>
        <p:nvSpPr>
          <p:cNvPr id="109" name="Google Shape;109;ge710a3052c_1_1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e710a3052c_1_114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Background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1" name="Google Shape;111;ge710a3052c_1_114"/>
          <p:cNvPicPr preferRelativeResize="0"/>
          <p:nvPr/>
        </p:nvPicPr>
        <p:blipFill rotWithShape="1">
          <a:blip r:embed="rId3">
            <a:alphaModFix/>
          </a:blip>
          <a:srcRect b="19797" l="11142" r="41522" t="24932"/>
          <a:stretch/>
        </p:blipFill>
        <p:spPr>
          <a:xfrm>
            <a:off x="5452538" y="2230038"/>
            <a:ext cx="3652523" cy="23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e710a3052c_1_114"/>
          <p:cNvSpPr txBox="1"/>
          <p:nvPr/>
        </p:nvSpPr>
        <p:spPr>
          <a:xfrm>
            <a:off x="6170388" y="4627950"/>
            <a:ext cx="290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/>
              <a:t>Image Credits: </a:t>
            </a:r>
            <a:r>
              <a:rPr lang="en-US" sz="1050" u="sng">
                <a:solidFill>
                  <a:srgbClr val="DB443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Colm Talbot and Eric Thrane</a:t>
            </a:r>
            <a:endParaRPr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710a3052c_1_79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Goal: Determine The Sensitivity of the Detector Network to High Mass Systems</a:t>
            </a:r>
            <a:endParaRPr b="1"/>
          </a:p>
        </p:txBody>
      </p:sp>
      <p:sp>
        <p:nvSpPr>
          <p:cNvPr id="119" name="Google Shape;119;ge710a3052c_1_79"/>
          <p:cNvSpPr txBox="1"/>
          <p:nvPr>
            <p:ph idx="1" type="body"/>
          </p:nvPr>
        </p:nvSpPr>
        <p:spPr>
          <a:xfrm>
            <a:off x="609600" y="1828800"/>
            <a:ext cx="7924800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Question: How sensitive is the detector network to IMBHB mergers?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With effects such as precession and higher order modes?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 O3? In the future? With more detectors?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Express the sensitivity as a rate of events per space-time volume</a:t>
            </a:r>
            <a:endParaRPr/>
          </a:p>
        </p:txBody>
      </p:sp>
      <p:sp>
        <p:nvSpPr>
          <p:cNvPr id="120" name="Google Shape;120;ge710a3052c_1_7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e710a3052c_1_79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ge710a3052c_1_79"/>
          <p:cNvSpPr txBox="1"/>
          <p:nvPr/>
        </p:nvSpPr>
        <p:spPr>
          <a:xfrm>
            <a:off x="760350" y="5019625"/>
            <a:ext cx="762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N = RVT</a:t>
            </a:r>
            <a:endParaRPr b="1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710a3052c_1_19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Number of Observed Events and Distance Sensitivity</a:t>
            </a:r>
            <a:endParaRPr b="1"/>
          </a:p>
        </p:txBody>
      </p:sp>
      <p:sp>
        <p:nvSpPr>
          <p:cNvPr id="129" name="Google Shape;129;ge710a3052c_1_19"/>
          <p:cNvSpPr txBox="1"/>
          <p:nvPr>
            <p:ph idx="1" type="body"/>
          </p:nvPr>
        </p:nvSpPr>
        <p:spPr>
          <a:xfrm>
            <a:off x="609600" y="3879325"/>
            <a:ext cx="7924800" cy="221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 = Number of Detected Events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V</a:t>
            </a:r>
            <a:r>
              <a:rPr baseline="-25000" lang="en-US"/>
              <a:t>s</a:t>
            </a:r>
            <a:r>
              <a:rPr lang="en-US"/>
              <a:t> = Sensitive Volume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dV</a:t>
            </a:r>
            <a:r>
              <a:rPr baseline="-25000" lang="en-US"/>
              <a:t>c</a:t>
            </a:r>
            <a:r>
              <a:rPr lang="en-US"/>
              <a:t>/dz = Comoving Volume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 = Rate of IMBHB mergers (assumed constant) 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 = Time (without dilation factor)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ε(z|θ) = efficiency function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z = redshift</a:t>
            </a:r>
            <a:endParaRPr/>
          </a:p>
        </p:txBody>
      </p:sp>
      <p:sp>
        <p:nvSpPr>
          <p:cNvPr id="130" name="Google Shape;130;ge710a3052c_1_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ge710a3052c_1_19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Goals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2" name="Google Shape;132;ge710a3052c_1_19"/>
          <p:cNvCxnSpPr/>
          <p:nvPr/>
        </p:nvCxnSpPr>
        <p:spPr>
          <a:xfrm>
            <a:off x="4418075" y="2119225"/>
            <a:ext cx="1263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ge710a3052c_1_19"/>
          <p:cNvPicPr preferRelativeResize="0"/>
          <p:nvPr/>
        </p:nvPicPr>
        <p:blipFill rotWithShape="1">
          <a:blip r:embed="rId3">
            <a:alphaModFix/>
          </a:blip>
          <a:srcRect b="52694" l="40034" r="30800" t="37430"/>
          <a:stretch/>
        </p:blipFill>
        <p:spPr>
          <a:xfrm>
            <a:off x="609600" y="1246913"/>
            <a:ext cx="6738765" cy="12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e710a3052c_1_19"/>
          <p:cNvPicPr preferRelativeResize="0"/>
          <p:nvPr/>
        </p:nvPicPr>
        <p:blipFill rotWithShape="1">
          <a:blip r:embed="rId3">
            <a:alphaModFix/>
          </a:blip>
          <a:srcRect b="28692" l="45998" r="36912" t="62446"/>
          <a:stretch/>
        </p:blipFill>
        <p:spPr>
          <a:xfrm>
            <a:off x="609600" y="2409950"/>
            <a:ext cx="4043411" cy="11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e710a3052c_1_19"/>
          <p:cNvSpPr/>
          <p:nvPr/>
        </p:nvSpPr>
        <p:spPr>
          <a:xfrm>
            <a:off x="5976075" y="1447800"/>
            <a:ext cx="1263000" cy="831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e710a3052c_1_19"/>
          <p:cNvSpPr/>
          <p:nvPr/>
        </p:nvSpPr>
        <p:spPr>
          <a:xfrm>
            <a:off x="3459388" y="2525125"/>
            <a:ext cx="1263000" cy="948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710a3052c_1_26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Parameters Affecting Detector Sensitivity: θ</a:t>
            </a:r>
            <a:endParaRPr b="1"/>
          </a:p>
        </p:txBody>
      </p:sp>
      <p:sp>
        <p:nvSpPr>
          <p:cNvPr id="143" name="Google Shape;143;ge710a3052c_1_26"/>
          <p:cNvSpPr txBox="1"/>
          <p:nvPr>
            <p:ph idx="1" type="body"/>
          </p:nvPr>
        </p:nvSpPr>
        <p:spPr>
          <a:xfrm>
            <a:off x="609600" y="1447800"/>
            <a:ext cx="79248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</a:t>
            </a:r>
            <a:r>
              <a:rPr lang="en-US"/>
              <a:t>asses</a:t>
            </a:r>
            <a:r>
              <a:rPr lang="en-US"/>
              <a:t>, spins, precession, sky location, orbital orientation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Not eccentricity or tidal deformation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Antenna pattern of the detectors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Detectors in the network</a:t>
            </a:r>
            <a:endParaRPr/>
          </a:p>
        </p:txBody>
      </p:sp>
      <p:sp>
        <p:nvSpPr>
          <p:cNvPr id="144" name="Google Shape;144;ge710a3052c_1_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ge710a3052c_1_26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Parameters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ge710a3052c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25" y="3507629"/>
            <a:ext cx="4196275" cy="2825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e710a3052c_1_26"/>
          <p:cNvSpPr txBox="1"/>
          <p:nvPr/>
        </p:nvSpPr>
        <p:spPr>
          <a:xfrm>
            <a:off x="2389975" y="3507625"/>
            <a:ext cx="2671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/>
              <a:t>Image Credits: </a:t>
            </a:r>
            <a:r>
              <a:rPr lang="en-US" sz="1050" u="sng">
                <a:solidFill>
                  <a:srgbClr val="DB443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Midori Kitagawa</a:t>
            </a:r>
            <a:endParaRPr sz="1050"/>
          </a:p>
        </p:txBody>
      </p:sp>
      <p:pic>
        <p:nvPicPr>
          <p:cNvPr id="148" name="Google Shape;148;ge710a3052c_1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507625"/>
            <a:ext cx="4408785" cy="282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e710a3052c_1_26"/>
          <p:cNvSpPr txBox="1"/>
          <p:nvPr/>
        </p:nvSpPr>
        <p:spPr>
          <a:xfrm>
            <a:off x="7138075" y="6426275"/>
            <a:ext cx="141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Image Credits: </a:t>
            </a:r>
            <a:r>
              <a:rPr lang="en-US" sz="1000" u="sng">
                <a:solidFill>
                  <a:srgbClr val="009668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10a3052c_1_86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Averaged Parameters vs Sampled Parameters</a:t>
            </a:r>
            <a:endParaRPr b="1"/>
          </a:p>
        </p:txBody>
      </p:sp>
      <p:sp>
        <p:nvSpPr>
          <p:cNvPr id="156" name="Google Shape;156;ge710a3052c_1_86"/>
          <p:cNvSpPr txBox="1"/>
          <p:nvPr>
            <p:ph idx="1" type="body"/>
          </p:nvPr>
        </p:nvSpPr>
        <p:spPr>
          <a:xfrm>
            <a:off x="609600" y="1447800"/>
            <a:ext cx="79248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Searching for overall sensitivity of the network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Average the Extrinsic Variables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Sky location/orientation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Assume uniformly random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Spin values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Assume gaussian distributions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Presence of precession/higher order modes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Sampled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Precession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Network Configurations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Redshift</a:t>
            </a:r>
            <a:r>
              <a:rPr lang="en-US"/>
              <a:t>/ luminosity distance</a:t>
            </a:r>
            <a:endParaRPr/>
          </a:p>
        </p:txBody>
      </p:sp>
      <p:sp>
        <p:nvSpPr>
          <p:cNvPr id="157" name="Google Shape;157;ge710a3052c_1_8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ge710a3052c_1_86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Parameters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710a3052c_1_33"/>
          <p:cNvSpPr txBox="1"/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Methodology: How Parameters Affect the Waveform</a:t>
            </a:r>
            <a:endParaRPr b="1"/>
          </a:p>
        </p:txBody>
      </p:sp>
      <p:sp>
        <p:nvSpPr>
          <p:cNvPr id="165" name="Google Shape;165;ge710a3052c_1_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ge710a3052c_1_33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Methodology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7" name="Google Shape;167;ge710a3052c_1_33"/>
          <p:cNvPicPr preferRelativeResize="0"/>
          <p:nvPr/>
        </p:nvPicPr>
        <p:blipFill rotWithShape="1">
          <a:blip r:embed="rId3">
            <a:alphaModFix/>
          </a:blip>
          <a:srcRect b="7652" l="5943" r="49999" t="61772"/>
          <a:stretch/>
        </p:blipFill>
        <p:spPr>
          <a:xfrm>
            <a:off x="609600" y="3980339"/>
            <a:ext cx="3962401" cy="274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e710a3052c_1_33"/>
          <p:cNvPicPr preferRelativeResize="0"/>
          <p:nvPr/>
        </p:nvPicPr>
        <p:blipFill rotWithShape="1">
          <a:blip r:embed="rId4">
            <a:alphaModFix/>
          </a:blip>
          <a:srcRect b="62516" l="8379" r="8404" t="10362"/>
          <a:stretch/>
        </p:blipFill>
        <p:spPr>
          <a:xfrm>
            <a:off x="871175" y="1447800"/>
            <a:ext cx="7133800" cy="23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e710a3052c_1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2250" y="4156337"/>
            <a:ext cx="3754543" cy="23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e710a3052c_1_33"/>
          <p:cNvSpPr txBox="1"/>
          <p:nvPr/>
        </p:nvSpPr>
        <p:spPr>
          <a:xfrm>
            <a:off x="609600" y="144780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a)</a:t>
            </a:r>
            <a:endParaRPr/>
          </a:p>
        </p:txBody>
      </p:sp>
      <p:sp>
        <p:nvSpPr>
          <p:cNvPr id="171" name="Google Shape;171;ge710a3052c_1_33"/>
          <p:cNvSpPr txBox="1"/>
          <p:nvPr/>
        </p:nvSpPr>
        <p:spPr>
          <a:xfrm>
            <a:off x="609600" y="377270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a)</a:t>
            </a:r>
            <a:endParaRPr/>
          </a:p>
        </p:txBody>
      </p:sp>
      <p:sp>
        <p:nvSpPr>
          <p:cNvPr id="172" name="Google Shape;172;ge710a3052c_1_33"/>
          <p:cNvSpPr txBox="1"/>
          <p:nvPr/>
        </p:nvSpPr>
        <p:spPr>
          <a:xfrm>
            <a:off x="4462250" y="1334825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a)</a:t>
            </a:r>
            <a:endParaRPr/>
          </a:p>
        </p:txBody>
      </p:sp>
      <p:sp>
        <p:nvSpPr>
          <p:cNvPr id="173" name="Google Shape;173;ge710a3052c_1_33"/>
          <p:cNvSpPr txBox="1"/>
          <p:nvPr/>
        </p:nvSpPr>
        <p:spPr>
          <a:xfrm>
            <a:off x="4462250" y="377270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710a3052c_1_101"/>
          <p:cNvSpPr txBox="1"/>
          <p:nvPr>
            <p:ph type="title"/>
          </p:nvPr>
        </p:nvSpPr>
        <p:spPr>
          <a:xfrm>
            <a:off x="609588" y="381000"/>
            <a:ext cx="79248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Redshift and Cosmology</a:t>
            </a:r>
            <a:endParaRPr b="1"/>
          </a:p>
        </p:txBody>
      </p:sp>
      <p:sp>
        <p:nvSpPr>
          <p:cNvPr id="180" name="Google Shape;180;ge710a3052c_1_101"/>
          <p:cNvSpPr txBox="1"/>
          <p:nvPr>
            <p:ph idx="1" type="body"/>
          </p:nvPr>
        </p:nvSpPr>
        <p:spPr>
          <a:xfrm>
            <a:off x="609600" y="1066800"/>
            <a:ext cx="7924800" cy="18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Frequency is shifted to lower wavelengths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Frequency band is 20-2000 Hz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Masses are therefore redshifted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Time dilation of the rate per spacetime volume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Rate is proportional to the comoving volume</a:t>
            </a:r>
            <a:endParaRPr/>
          </a:p>
        </p:txBody>
      </p:sp>
      <p:sp>
        <p:nvSpPr>
          <p:cNvPr id="181" name="Google Shape;181;ge710a3052c_1_10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ge710a3052c_1_101"/>
          <p:cNvSpPr txBox="1"/>
          <p:nvPr/>
        </p:nvSpPr>
        <p:spPr>
          <a:xfrm>
            <a:off x="72000" y="-19200"/>
            <a:ext cx="9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Parameters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83" name="Google Shape;183;ge710a3052c_1_101"/>
          <p:cNvGrpSpPr/>
          <p:nvPr/>
        </p:nvGrpSpPr>
        <p:grpSpPr>
          <a:xfrm>
            <a:off x="1937781" y="3428998"/>
            <a:ext cx="5268443" cy="3293559"/>
            <a:chOff x="2181375" y="3721071"/>
            <a:chExt cx="4781235" cy="2881252"/>
          </a:xfrm>
        </p:grpSpPr>
        <p:pic>
          <p:nvPicPr>
            <p:cNvPr id="184" name="Google Shape;184;ge710a3052c_1_10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1375" y="3721071"/>
              <a:ext cx="4781235" cy="2881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ge710a3052c_1_101"/>
            <p:cNvSpPr/>
            <p:nvPr/>
          </p:nvSpPr>
          <p:spPr>
            <a:xfrm>
              <a:off x="2668392" y="4707885"/>
              <a:ext cx="2528902" cy="568564"/>
            </a:xfrm>
            <a:custGeom>
              <a:rect b="b" l="l" r="r" t="t"/>
              <a:pathLst>
                <a:path extrusionOk="0" h="49237" w="177125">
                  <a:moveTo>
                    <a:pt x="0" y="0"/>
                  </a:moveTo>
                  <a:cubicBezTo>
                    <a:pt x="2025" y="746"/>
                    <a:pt x="8633" y="3197"/>
                    <a:pt x="12150" y="4476"/>
                  </a:cubicBezTo>
                  <a:cubicBezTo>
                    <a:pt x="15667" y="5755"/>
                    <a:pt x="17905" y="6607"/>
                    <a:pt x="21102" y="7673"/>
                  </a:cubicBezTo>
                  <a:cubicBezTo>
                    <a:pt x="24299" y="8739"/>
                    <a:pt x="27603" y="9592"/>
                    <a:pt x="31333" y="10871"/>
                  </a:cubicBezTo>
                  <a:cubicBezTo>
                    <a:pt x="35063" y="12150"/>
                    <a:pt x="39219" y="13855"/>
                    <a:pt x="43482" y="15347"/>
                  </a:cubicBezTo>
                  <a:cubicBezTo>
                    <a:pt x="47745" y="16839"/>
                    <a:pt x="52328" y="18118"/>
                    <a:pt x="56911" y="19823"/>
                  </a:cubicBezTo>
                  <a:cubicBezTo>
                    <a:pt x="61494" y="21528"/>
                    <a:pt x="67248" y="24193"/>
                    <a:pt x="70978" y="25578"/>
                  </a:cubicBezTo>
                  <a:cubicBezTo>
                    <a:pt x="74708" y="26963"/>
                    <a:pt x="76307" y="27069"/>
                    <a:pt x="79291" y="28135"/>
                  </a:cubicBezTo>
                  <a:cubicBezTo>
                    <a:pt x="82275" y="29201"/>
                    <a:pt x="85046" y="30480"/>
                    <a:pt x="88883" y="31972"/>
                  </a:cubicBezTo>
                  <a:cubicBezTo>
                    <a:pt x="92720" y="33464"/>
                    <a:pt x="97835" y="35596"/>
                    <a:pt x="102311" y="37088"/>
                  </a:cubicBezTo>
                  <a:cubicBezTo>
                    <a:pt x="106787" y="38580"/>
                    <a:pt x="111156" y="39752"/>
                    <a:pt x="115739" y="40924"/>
                  </a:cubicBezTo>
                  <a:cubicBezTo>
                    <a:pt x="120322" y="42096"/>
                    <a:pt x="125331" y="43055"/>
                    <a:pt x="129807" y="44121"/>
                  </a:cubicBezTo>
                  <a:cubicBezTo>
                    <a:pt x="134283" y="45187"/>
                    <a:pt x="138333" y="46573"/>
                    <a:pt x="142596" y="47319"/>
                  </a:cubicBezTo>
                  <a:cubicBezTo>
                    <a:pt x="146859" y="48065"/>
                    <a:pt x="151335" y="48385"/>
                    <a:pt x="155385" y="48598"/>
                  </a:cubicBezTo>
                  <a:cubicBezTo>
                    <a:pt x="159435" y="48811"/>
                    <a:pt x="163271" y="48492"/>
                    <a:pt x="166894" y="48598"/>
                  </a:cubicBezTo>
                  <a:cubicBezTo>
                    <a:pt x="170517" y="48705"/>
                    <a:pt x="175420" y="49131"/>
                    <a:pt x="177125" y="49237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86" name="Google Shape;186;ge710a3052c_1_101"/>
            <p:cNvSpPr/>
            <p:nvPr/>
          </p:nvSpPr>
          <p:spPr>
            <a:xfrm>
              <a:off x="5197294" y="5276449"/>
              <a:ext cx="465618" cy="1107590"/>
            </a:xfrm>
            <a:custGeom>
              <a:rect b="b" l="l" r="r" t="t"/>
              <a:pathLst>
                <a:path extrusionOk="0" h="95916" w="32612">
                  <a:moveTo>
                    <a:pt x="0" y="0"/>
                  </a:moveTo>
                  <a:cubicBezTo>
                    <a:pt x="1279" y="213"/>
                    <a:pt x="5543" y="0"/>
                    <a:pt x="7674" y="1279"/>
                  </a:cubicBezTo>
                  <a:cubicBezTo>
                    <a:pt x="9806" y="2558"/>
                    <a:pt x="11510" y="5542"/>
                    <a:pt x="12789" y="7673"/>
                  </a:cubicBezTo>
                  <a:cubicBezTo>
                    <a:pt x="14068" y="9805"/>
                    <a:pt x="14388" y="11191"/>
                    <a:pt x="15347" y="14068"/>
                  </a:cubicBezTo>
                  <a:cubicBezTo>
                    <a:pt x="16306" y="16946"/>
                    <a:pt x="17372" y="20462"/>
                    <a:pt x="18544" y="24938"/>
                  </a:cubicBezTo>
                  <a:cubicBezTo>
                    <a:pt x="19716" y="29414"/>
                    <a:pt x="21315" y="35595"/>
                    <a:pt x="22381" y="40924"/>
                  </a:cubicBezTo>
                  <a:cubicBezTo>
                    <a:pt x="23447" y="46253"/>
                    <a:pt x="23873" y="51581"/>
                    <a:pt x="24939" y="56910"/>
                  </a:cubicBezTo>
                  <a:cubicBezTo>
                    <a:pt x="26005" y="62239"/>
                    <a:pt x="27496" y="66395"/>
                    <a:pt x="28775" y="72896"/>
                  </a:cubicBezTo>
                  <a:cubicBezTo>
                    <a:pt x="30054" y="79397"/>
                    <a:pt x="31973" y="92079"/>
                    <a:pt x="32612" y="95916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87" name="Google Shape;187;ge710a3052c_1_101"/>
            <p:cNvSpPr/>
            <p:nvPr/>
          </p:nvSpPr>
          <p:spPr>
            <a:xfrm>
              <a:off x="5531150" y="6154600"/>
              <a:ext cx="465600" cy="22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e710a3052c_1_101"/>
            <p:cNvSpPr/>
            <p:nvPr/>
          </p:nvSpPr>
          <p:spPr>
            <a:xfrm>
              <a:off x="2518325" y="4707875"/>
              <a:ext cx="465600" cy="22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9" name="Google Shape;189;ge710a3052c_1_101"/>
            <p:cNvCxnSpPr/>
            <p:nvPr/>
          </p:nvCxnSpPr>
          <p:spPr>
            <a:xfrm flipH="1">
              <a:off x="5419425" y="5115525"/>
              <a:ext cx="255600" cy="111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U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2008-01-28T19:49:47Z</dcterms:created>
  <dc:creator>user</dc:creator>
</cp:coreProperties>
</file>