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4013" r:id="rId2"/>
    <p:sldMasterId id="2147484031" r:id="rId3"/>
  </p:sldMasterIdLst>
  <p:notesMasterIdLst>
    <p:notesMasterId r:id="rId20"/>
  </p:notesMasterIdLst>
  <p:sldIdLst>
    <p:sldId id="256" r:id="rId4"/>
    <p:sldId id="264" r:id="rId5"/>
    <p:sldId id="267" r:id="rId6"/>
    <p:sldId id="272" r:id="rId7"/>
    <p:sldId id="269" r:id="rId8"/>
    <p:sldId id="262" r:id="rId9"/>
    <p:sldId id="260" r:id="rId10"/>
    <p:sldId id="265" r:id="rId11"/>
    <p:sldId id="274" r:id="rId12"/>
    <p:sldId id="275" r:id="rId13"/>
    <p:sldId id="276" r:id="rId14"/>
    <p:sldId id="278" r:id="rId15"/>
    <p:sldId id="259" r:id="rId16"/>
    <p:sldId id="277" r:id="rId17"/>
    <p:sldId id="266" r:id="rId18"/>
    <p:sldId id="279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21" autoAdjust="0"/>
    <p:restoredTop sz="94660"/>
  </p:normalViewPr>
  <p:slideViewPr>
    <p:cSldViewPr snapToGrid="0">
      <p:cViewPr>
        <p:scale>
          <a:sx n="50" d="100"/>
          <a:sy n="50" d="100"/>
        </p:scale>
        <p:origin x="900" y="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224E0-26CA-4C6D-A745-80AAFA179BC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FCD05-9007-4D96-AB78-825773243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56A1-7509-4835-9AFC-D2257E640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66FF9-0ECB-4810-8818-6AD96F843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2752-0099-4762-AB78-A945DE25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E6A5A3-F29F-40F5-A57A-727E3D8E3FD7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C2AE5-B7C3-4623-86F8-60599A4E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CB34B-7B0C-47E9-BCFF-7C43678E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91E3-351B-4EB9-A498-1C8C2406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591E1-852C-4376-987F-D5DBD48EB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99EB4-0703-45C1-BB80-38CD6D8F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0268B-4C9E-44AF-A115-DFAB172AFA5D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5B18-EB1B-47E3-BF84-B3FDBB15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38A48-99F5-411A-BE1B-576601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2CA54-DFA9-44A1-9961-BA0EB7845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67800" y="228600"/>
            <a:ext cx="2717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8735E-55B6-4EDA-8AD1-5C7BDD007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950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3C55C-4346-40D6-BEEA-E4932B39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480B3-0556-4281-BC8C-D040A0788576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2F084-7013-402E-ABBA-EC1AC39A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19EA3-8B34-4250-9C9E-505A9D56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5DE052-9C19-45C4-8FC1-0F51AA2BAE98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C8CB-B969-4BF7-B436-575ABB8737A4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97E-0B34-4DC7-8EBE-1EAF59E9F502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7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5F01-541E-4A8F-9C47-48C989B855DD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85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7048-186B-41DB-B60F-40CA4A698746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FD0-666E-4F44-A416-189EF0DA32B0}" type="datetime1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02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A669-BB3D-4C60-A78C-5926965BE766}" type="datetime1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9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F7F-3509-4604-93A3-AF61CE558989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0688-1C84-4714-911D-E89226D8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45C8-4897-4917-919E-2F9761DFC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EB74A-66C4-4DB8-A8D7-92742420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89D76-9278-4C23-BA44-2C461A5501F5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1C9D4-A941-428F-8361-FC73C6E3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2916D-9E5C-4F99-910F-5E7C84F9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5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592-2E47-4689-8A95-7D6486DBE5E6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5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2E8A-59E5-4AE2-B4B0-7C89D7EEE7CE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1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ED-ACC9-4287-A699-93E3350978F7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7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560-7D9A-416B-B90E-59F9FD67B7EC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0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AF1F-4174-44B9-9F89-8713D3463B93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6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4B7D-8B0C-4884-BAE4-5D8374489B59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18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5508-A34C-4D99-A330-7938D0151A66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06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77F8CBC-E87F-4A1F-B0B2-BF525CB2DCD2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6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09769BD-864E-4DD7-B669-B3210DC65FB0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59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C1E4-0C8C-4D4F-AFA0-E9EACD1F1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A8099-FD58-4334-AF75-003B571AA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DBCA4-5DC9-4A99-B3E0-B1A768D9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15AE-94ED-4EE2-B2E4-961F78783099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39B0A-88E1-4071-9651-AD120396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6C0C8-EAF8-42EE-8ED4-A3CA0226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3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5970-E612-45D3-AD23-6DAC0E95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21AA3-6CA2-4B89-B3B0-B02626A7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156D-3927-4E95-9DD4-E2C7EF0E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567C6-2131-43D9-86CA-6EBE32E0BFAA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A8D9-1928-44DF-94CA-1CD8F28D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191EE-B4F1-4793-BBF1-C30A1E91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7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2F7F-018F-4953-BE55-559065FD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AA45-F2C0-4A4D-AE41-673520985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7A02-30EA-4C81-B62B-97AECEF0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7988-55E4-431F-9290-7B6B556EEFE3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1DCD8-18A2-44CF-AF60-AD7D46E9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987AF-174D-424E-B60F-B45F745E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8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2352-AD40-444C-BC75-2052E3A4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19041-60E0-402A-A17D-AC77ABB74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F30F8-6E3C-4539-ACC3-C1E70EE4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C3D4-A317-4ACD-848C-81F4D5BE649E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7037B-CD30-4799-910F-EA81016D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3B16A-DAFA-45A5-AB02-1C2CFDA2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36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66B9-F766-4DA4-A7E4-71EEA354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CDD8C-CE6C-4CCF-8008-6AE5472ED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A4512-DC45-4766-AB01-1AD1B4324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57CAE-9669-49FA-A7DC-F46BFCA6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667C-633B-46A4-9257-C18E823A4C72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4CB6D-87BA-47BE-A9F6-513622DB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61417-247B-4BB9-A4D8-017154B5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1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EA69-936A-4301-98FF-781ACF70D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37436-3CA8-49B6-83F9-70156165D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7067F-93BD-4180-8DB3-264940146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86873-2979-40F1-BBC4-DE90AF8DA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53147-D46F-4D1B-9592-AFBF0C183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194B4-EA81-4F1F-AA14-90ECA7F3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163E-829A-4CC2-9697-DB103240359E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5D959-6784-47B5-BA09-5E20BA8D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FAAD2B-3437-4673-B186-1E4FB236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5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59886-A561-4F44-980A-9A0DD730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9DEB3-1139-4ADF-9189-DF119212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16DB-1A60-495C-B011-91C8C26BDE7A}" type="datetime1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DF3F5-72F5-48D2-8E51-ED07A4C5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4F71A-2AE6-4255-B512-75B8312D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9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6D7EA-2283-44D3-8B85-B1078B7A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02B7-DAA6-4C6D-9F7D-7289D001B059}" type="datetime1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97BB7-FF6C-4189-9E4C-4EB1C1A0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34686-81C4-4E3A-8050-0EA9EAF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1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6A4D-B483-486A-BE7B-E527479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85D0-A9AE-4E25-AD91-328F19EFB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3F4C-606A-4793-893C-B1C3DC204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CEF15-B7C6-4AB3-ADCE-42D095DC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8435-FD25-49F7-ACDC-1B75FB6352A9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A9DFD-69CF-4D88-9064-AA63525A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BCC96-9972-426C-BFE4-DE47485C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4A22-30FB-4089-8E95-2ED579C2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2161F-16C8-4CB8-84C9-8BF2C4CBE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720E2-8283-4974-AEEC-74E19B88D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D3154-A519-4B74-B2F7-45B3ECC5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6FB0-BD72-4E15-B5DF-48D6FBEFB1FB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F5250-1619-4605-B944-7669041F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4C13E-76E1-4793-869E-08CCB127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54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8997-4631-45F4-8412-6D15F2F1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1C32-4677-41DF-BF10-1253C65EB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70986-D8DD-4F51-B172-AE7F1C5A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3759-5CAC-4A0B-88BC-047DFE137B19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24069-89EE-429B-B1F3-F4540C35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4D7F4-F41A-47C0-B135-F57F6DDB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DDDE5-81C0-4791-9CAE-02E0830B7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BC05B-E937-4834-8E22-E59203666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9DD79-7950-44E9-8E47-13023F95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127B-991E-47C8-8A22-8A69A4323783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EF019-BD7B-431E-BFE5-92B9B754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ECF48-997B-4380-B086-7B4E78DD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5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3FB2-C611-46A5-908E-0661207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7AAAD-F387-4A24-B7E7-DDC995203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241C2-AE38-40C3-BB7E-DB7978D87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6135D-76B1-4948-A16B-0714A48B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51C3C-56D8-4506-AD25-FF3FC1CE9881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4E015-D904-4C76-8856-B0958BBA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4A5CA-6697-4C04-BEB4-55DDAD15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5E75-EDB1-4E81-BC1C-E78A7754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AE274-F755-4450-A254-0A14A842D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6E39D-61FE-4CD6-8755-CD55D4429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5FCAC-B29F-456E-A610-2D1932614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04EB5-8590-4C86-A0EA-1FA883A95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62DEB4-296B-484E-BA89-FF841C22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16241-F7C5-4CA8-B665-253C524A813A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34CE8-C32C-4021-AB23-486AD152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D75FB-8D76-47D7-B5BE-05CA4BFA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3844-5F87-4EAA-B829-FA4DDF75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C3339-ED00-4D13-99B7-CEFF32C1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EF58E-C599-49CF-A973-ED3AF002E6B8}" type="datetime1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CCFFF-FDE3-41BE-BFB2-8652B212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68068-8911-4C05-B0C2-8AF0C9B6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0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CC293-E581-4FDC-8934-690011F5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196E3-8F23-4803-81F0-E85BCDE65140}" type="datetime1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583CB-B502-4E84-B70C-AF519AF6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593BA-B846-4012-AC6F-7FB71E93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4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904F-34BB-4B26-949D-546A3CF9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E33C-D6D0-4B1E-8E20-34876830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8E4A-99D6-475D-A993-615D55056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A5E63-B34E-45BB-9BB1-47DEA44A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C663E-CD4D-4220-9E85-BC1F470950FB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FFFEA-4D42-426C-A634-91942244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497E7-EA84-4196-81B2-5A195077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6D0F-CD1C-4613-A33F-B430769B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FC757-70F5-483B-AA9E-3DBDF042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A90C9-E14D-408A-BD6E-59BB34F2C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78E4C-89CA-4E55-A3E1-5D9BB850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2030C-64FE-4516-A899-6F8CE2414837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55821-E306-48C4-B38B-A27F8A07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551CC-E69A-4283-B435-D2823EA6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6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B9F2798-29D8-4A64-9A5C-54485351B6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fld id="{21A18C95-B4E1-4299-B611-FBD13838796B}" type="datetime1">
              <a:rPr lang="en-US" smtClean="0"/>
              <a:t>8/20/2021</a:t>
            </a:fld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B761381-4272-4A6A-B41B-0E5D36CE5D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E97E46C-1482-4A21-8D74-786ECB0578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78C1974-E966-485E-BB33-6A7C0E762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B9EAA36-BB22-4CF2-B9BD-6540C22BB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0"/>
            <a:ext cx="965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E09E1D4-D31C-4ADA-8EC0-F8D2ABF54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6322792"/>
            <a:ext cx="757258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altLang="en-US" sz="1400" b="0" i="0">
                <a:solidFill>
                  <a:schemeClr val="tx2"/>
                </a:solidFill>
                <a:latin typeface="Helvetica" panose="020B0604020202020204" pitchFamily="34" charset="0"/>
              </a:rPr>
              <a:t>G050253-00-D 			 				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3E2F5140-0046-4FD8-8011-F4B9A159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618" y="6484938"/>
            <a:ext cx="37676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893FD8E8-E92F-4931-973B-758BF9E4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234" y="3189288"/>
            <a:ext cx="472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F7D727AD-2077-4151-8BF3-DCCABC56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234" y="3108325"/>
            <a:ext cx="69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6DDBE973-7EF6-4449-AAFA-58F2BE5BD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3050"/>
            <a:ext cx="12177184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aphicFrame>
        <p:nvGraphicFramePr>
          <p:cNvPr id="3086" name="Object 14">
            <a:extLst>
              <a:ext uri="{FF2B5EF4-FFF2-40B4-BE49-F238E27FC236}">
                <a16:creationId xmlns:a16="http://schemas.microsoft.com/office/drawing/2014/main" id="{BDA0EE5D-BB9E-4474-B235-CC1C82B160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822451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4409524" imgH="3219899" progId="MSPhotoEd.3">
                  <p:embed/>
                </p:oleObj>
              </mc:Choice>
              <mc:Fallback>
                <p:oleObj name="Photo Editor Photo" r:id="rId13" imgW="4409524" imgH="3219899" progId="MSPhotoEd.3">
                  <p:embed/>
                  <p:pic>
                    <p:nvPicPr>
                      <p:cNvPr id="3086" name="Object 14">
                        <a:extLst>
                          <a:ext uri="{FF2B5EF4-FFF2-40B4-BE49-F238E27FC236}">
                            <a16:creationId xmlns:a16="http://schemas.microsoft.com/office/drawing/2014/main" id="{BDA0EE5D-BB9E-4474-B235-CC1C82B16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2451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06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Ø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v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5CD0929-F3CD-4D38-85F1-F790DE7D06BC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0EE7F6-44B5-49A7-9F19-0731E3B4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35DFF-A403-4AB0-AF25-8729F480C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B7171-6419-4089-A785-A6EB4CAD6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A745-4234-4BB0-9A80-8A0CE6AFD523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68B24-CD8E-46A9-BC0B-6DE456126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1F485-EB21-40C3-A4A2-297D6C7CD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9CF4-413A-4450-8260-54F035E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46B7-A1B4-4D61-A2B8-4CA7D831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63" y="1684963"/>
            <a:ext cx="9505758" cy="1744038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Bayes </a:t>
            </a:r>
            <a:r>
              <a:rPr lang="en-US" sz="5400" dirty="0"/>
              <a:t>Theorem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dirty="0"/>
              <a:t>and Low latency </a:t>
            </a:r>
            <a:br>
              <a:rPr lang="en-US" sz="5400" dirty="0"/>
            </a:br>
            <a:r>
              <a:rPr lang="en-US" sz="5400" dirty="0"/>
              <a:t>LIGO alerts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E2843-8DB5-4CDD-BD2F-8540ECF90E6C}"/>
              </a:ext>
            </a:extLst>
          </p:cNvPr>
          <p:cNvSpPr txBox="1"/>
          <p:nvPr/>
        </p:nvSpPr>
        <p:spPr bwMode="auto">
          <a:xfrm>
            <a:off x="0" y="5717283"/>
            <a:ext cx="3932767" cy="6549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By: Nicholas-Tyler Howard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Mentor: Shrey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 Anand</a:t>
            </a:r>
            <a:endParaRPr lang="en-US" sz="1600" kern="12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3334F-FABE-4326-BA52-3A941BE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4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D970-295B-4812-8761-900E1752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516468"/>
            <a:ext cx="8761413" cy="1032932"/>
          </a:xfrm>
        </p:spPr>
        <p:txBody>
          <a:bodyPr/>
          <a:lstStyle/>
          <a:p>
            <a:pPr algn="ctr"/>
            <a:r>
              <a:rPr lang="en-US" dirty="0"/>
              <a:t>Finding True/False Positive Rate</a:t>
            </a:r>
            <a:br>
              <a:rPr lang="en-US" dirty="0"/>
            </a:b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97F3-DC9D-4E0A-BB58-00C258C6A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6950"/>
            <a:ext cx="12192000" cy="2324100"/>
          </a:xfrm>
        </p:spPr>
        <p:txBody>
          <a:bodyPr>
            <a:noAutofit/>
          </a:bodyPr>
          <a:lstStyle/>
          <a:p>
            <a:r>
              <a:rPr lang="en-US" sz="2600" dirty="0"/>
              <a:t>TP (True Positive) : Pastro passes both low latency and catalog threshold</a:t>
            </a:r>
          </a:p>
          <a:p>
            <a:r>
              <a:rPr lang="en-US" sz="2600" dirty="0"/>
              <a:t>FN (False Negative): Pastro fails low latency but passes catalog threshold</a:t>
            </a:r>
          </a:p>
          <a:p>
            <a:r>
              <a:rPr lang="en-US" sz="2600" dirty="0"/>
              <a:t>FP (False Positive): Pastro passes low latency but fails catalog threshold</a:t>
            </a:r>
          </a:p>
          <a:p>
            <a:r>
              <a:rPr lang="en-US" sz="2600" dirty="0"/>
              <a:t>TN (True Negative): Pastro fails both low latency and catalog threshold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ABEA3A-68EB-45AB-AE44-79D98840FBE9}"/>
                  </a:ext>
                </a:extLst>
              </p:cNvPr>
              <p:cNvSpPr txBox="1"/>
              <p:nvPr/>
            </p:nvSpPr>
            <p:spPr>
              <a:xfrm>
                <a:off x="2875804" y="4282772"/>
                <a:ext cx="5728446" cy="222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i="0" dirty="0">
                  <a:latin typeface="+mn-lt"/>
                </a:endParaRPr>
              </a:p>
              <a:p>
                <a:r>
                  <a:rPr lang="en-US" b="0" i="0" dirty="0">
                    <a:latin typeface="+mn-lt"/>
                  </a:rPr>
                  <a:t>TPR (True positive rate)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b="0" i="0" dirty="0">
                    <a:latin typeface="+mn-lt"/>
                  </a:rPr>
                  <a:t> </a:t>
                </a:r>
              </a:p>
              <a:p>
                <a:endParaRPr lang="en-US" b="0" i="0" dirty="0">
                  <a:latin typeface="+mn-lt"/>
                </a:endParaRPr>
              </a:p>
              <a:p>
                <a:r>
                  <a:rPr lang="en-US" b="0" i="0" dirty="0">
                    <a:latin typeface="+mn-lt"/>
                  </a:rPr>
                  <a:t>FPR (False positive rate) =</a:t>
                </a:r>
                <a:r>
                  <a:rPr lang="en-US" sz="4000" b="0" i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</m:oMath>
                </a14:m>
                <a:endParaRPr lang="en-US" sz="3200" b="0" i="0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ABEA3A-68EB-45AB-AE44-79D98840F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804" y="4282772"/>
                <a:ext cx="5728446" cy="2229456"/>
              </a:xfrm>
              <a:prstGeom prst="rect">
                <a:avLst/>
              </a:prstGeom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0839C3-D85B-4A90-8BEC-9B775555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ocument 7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D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B79F4-AA07-4171-B1FA-C3E4FC4C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ROC of pastros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7B7C899-FD0C-4950-9672-DFF47D6D27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1" y="783125"/>
            <a:ext cx="8093370" cy="582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29125-5A04-4776-BD6B-5D2EC50A7194}"/>
              </a:ext>
            </a:extLst>
          </p:cNvPr>
          <p:cNvSpPr txBox="1"/>
          <p:nvPr/>
        </p:nvSpPr>
        <p:spPr>
          <a:xfrm>
            <a:off x="317501" y="3695700"/>
            <a:ext cx="3360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/>
              <a:t>Really good way to see how the low latency is preforming at  given </a:t>
            </a:r>
          </a:p>
          <a:p>
            <a:r>
              <a:rPr lang="en-US" sz="2800" b="0" i="0" dirty="0"/>
              <a:t>threshold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F10056-56B3-4E2E-83FF-051C4421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9BFDD-A1A3-42B6-BD22-F3CC4113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What does this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tell us?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0215CCAF-5DD1-45D8-AFCA-CEF22804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973" y="3236891"/>
            <a:ext cx="2669407" cy="228791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400" dirty="0"/>
              <a:t>Shows how effective OPA bayes factors are</a:t>
            </a:r>
          </a:p>
          <a:p>
            <a:pPr>
              <a:buFontTx/>
              <a:buChar char="-"/>
            </a:pPr>
            <a:r>
              <a:rPr lang="en-US" sz="2400" dirty="0"/>
              <a:t>Able to establish threshold from low latency bayes factors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8B3B5-9FE9-4C2D-A046-69A2ECAB915C}"/>
              </a:ext>
            </a:extLst>
          </p:cNvPr>
          <p:cNvSpPr txBox="1"/>
          <p:nvPr/>
        </p:nvSpPr>
        <p:spPr>
          <a:xfrm>
            <a:off x="151488" y="207302"/>
            <a:ext cx="9811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/>
              <a:t>The next plot will be VERY ugly, but also very </a:t>
            </a:r>
            <a:r>
              <a:rPr lang="en-US" sz="3600" b="0" i="0" dirty="0" err="1"/>
              <a:t>very</a:t>
            </a:r>
            <a:endParaRPr lang="en-US" sz="3600" b="0" i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572F0-4F01-499D-80BA-44CC2A7DAF88}"/>
              </a:ext>
            </a:extLst>
          </p:cNvPr>
          <p:cNvSpPr txBox="1"/>
          <p:nvPr/>
        </p:nvSpPr>
        <p:spPr>
          <a:xfrm>
            <a:off x="9963020" y="238079"/>
            <a:ext cx="2032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BAYESED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B8114-A616-4999-8A96-B4165A96A351}"/>
              </a:ext>
            </a:extLst>
          </p:cNvPr>
          <p:cNvSpPr txBox="1"/>
          <p:nvPr/>
        </p:nvSpPr>
        <p:spPr>
          <a:xfrm>
            <a:off x="300604" y="5492407"/>
            <a:ext cx="4176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thresholds:</a:t>
            </a:r>
          </a:p>
          <a:p>
            <a:r>
              <a:rPr lang="en-US" dirty="0"/>
              <a:t>-</a:t>
            </a:r>
            <a:r>
              <a:rPr lang="en-US" dirty="0" err="1"/>
              <a:t>pycbc</a:t>
            </a:r>
            <a:r>
              <a:rPr lang="en-US" dirty="0"/>
              <a:t>: 3.94 log(BCI) – 84%</a:t>
            </a:r>
          </a:p>
          <a:p>
            <a:r>
              <a:rPr lang="en-US" dirty="0"/>
              <a:t>-</a:t>
            </a:r>
            <a:r>
              <a:rPr lang="en-US" dirty="0" err="1"/>
              <a:t>gstlal</a:t>
            </a:r>
            <a:r>
              <a:rPr lang="en-US" dirty="0"/>
              <a:t>: -0.0261 log(BCI) – 70%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DF7F8AB-D1D4-484A-BF16-94DD7752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204107"/>
            <a:ext cx="7779356" cy="560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D6A29-297D-41F8-87F7-0C5CEF20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1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6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6114C-E36A-463D-AE14-CA267C77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30200"/>
            <a:ext cx="9652000" cy="1143000"/>
          </a:xfrm>
        </p:spPr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A1EFA-3988-4997-98E6-B832A7A4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05594"/>
            <a:ext cx="10363200" cy="496190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Run BAYESTAR and obtain bayes factors for O3 catalog events.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Compare O3 catalog(GWTC-2) bayes factors to low latency(OPA) bayes factors.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Obtain a reliable threshold for bayes factors.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Test it with simulated events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If effective, implement bayes factors into low latency packets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0F968-AD53-4AEA-B9C4-27FF60D8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9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18FC-8075-44BB-B320-FFFEDD02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575" y="593725"/>
            <a:ext cx="5810250" cy="1200150"/>
          </a:xfrm>
        </p:spPr>
        <p:txBody>
          <a:bodyPr/>
          <a:lstStyle/>
          <a:p>
            <a:r>
              <a:rPr lang="en-US" sz="8000" dirty="0">
                <a:solidFill>
                  <a:srgbClr val="FF0000"/>
                </a:solidFill>
              </a:rPr>
              <a:t>Th</a:t>
            </a:r>
            <a:r>
              <a:rPr lang="en-US" sz="8000" dirty="0">
                <a:solidFill>
                  <a:srgbClr val="FF9900"/>
                </a:solidFill>
              </a:rPr>
              <a:t>a</a:t>
            </a:r>
            <a:r>
              <a:rPr lang="en-US" sz="8000" dirty="0">
                <a:solidFill>
                  <a:srgbClr val="FFC000"/>
                </a:solidFill>
              </a:rPr>
              <a:t>n</a:t>
            </a:r>
            <a:r>
              <a:rPr lang="en-US" sz="8000" dirty="0">
                <a:solidFill>
                  <a:srgbClr val="00B050"/>
                </a:solidFill>
              </a:rPr>
              <a:t>k</a:t>
            </a:r>
            <a:r>
              <a:rPr lang="en-US" sz="8000" dirty="0"/>
              <a:t> 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en-US" sz="8000" dirty="0">
                <a:solidFill>
                  <a:srgbClr val="7030A0"/>
                </a:solidFill>
              </a:rPr>
              <a:t>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D92A-0FCA-4216-9BF1-F662CE391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HUGE thanks to the NSF, Caltech, and Shreya Anand for allowing me to partake in the REU this summer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Thank you to all the post docs and grad students who assisted me this summer as well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Thank you to my peers as well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97E34-940F-4E6E-BD44-FCFF295B0C25}"/>
              </a:ext>
            </a:extLst>
          </p:cNvPr>
          <p:cNvSpPr txBox="1"/>
          <p:nvPr/>
        </p:nvSpPr>
        <p:spPr>
          <a:xfrm>
            <a:off x="-681597" y="1150203"/>
            <a:ext cx="681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GW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2B65C-4919-497C-9318-D0BFB216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07407E-6 L 1.66667E-6 -0.07222 " pathEditMode="relative" rAng="0" ptsTypes="AA">
                                      <p:cBhvr>
                                        <p:cTn id="6" dur="88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4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44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44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44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1.05078 0.0032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3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A2AB-8F95-4DBF-8C93-2ECBE73A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660" y="510540"/>
            <a:ext cx="6667500" cy="868680"/>
          </a:xfrm>
        </p:spPr>
        <p:txBody>
          <a:bodyPr>
            <a:normAutofit/>
          </a:bodyPr>
          <a:lstStyle/>
          <a:p>
            <a:r>
              <a:rPr lang="en-US" dirty="0"/>
              <a:t>Questions, Concerns, or Ideas?</a:t>
            </a:r>
          </a:p>
        </p:txBody>
      </p:sp>
      <p:pic>
        <p:nvPicPr>
          <p:cNvPr id="5" name="Content Placeholder 4" descr="A picture containing text, black&#10;&#10;Description automatically generated">
            <a:extLst>
              <a:ext uri="{FF2B5EF4-FFF2-40B4-BE49-F238E27FC236}">
                <a16:creationId xmlns:a16="http://schemas.microsoft.com/office/drawing/2014/main" id="{DDDDD2CC-4A2D-401C-9EB8-3908AA155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88" y="1915160"/>
            <a:ext cx="7879644" cy="44323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3FD2E7-565C-4D40-AB35-55CAF0F3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6270-0C45-4EE8-91F1-9C7F9C56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plots etc.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9224E2B-20DB-48AD-B740-D90A21008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74" y="1638524"/>
            <a:ext cx="4901587" cy="35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2C754-209C-450B-B516-95652E8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16</a:t>
            </a:fld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1CB559F-0574-4181-9000-ED44EF28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9" y="1638524"/>
            <a:ext cx="4813720" cy="34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2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CF0C82-DAD9-40CA-9E63-683B2045058E}"/>
              </a:ext>
            </a:extLst>
          </p:cNvPr>
          <p:cNvSpPr txBox="1"/>
          <p:nvPr/>
        </p:nvSpPr>
        <p:spPr bwMode="auto">
          <a:xfrm>
            <a:off x="1203242" y="321618"/>
            <a:ext cx="9652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73101-9B07-42A1-8377-F3CF322294B0}"/>
              </a:ext>
            </a:extLst>
          </p:cNvPr>
          <p:cNvSpPr txBox="1"/>
          <p:nvPr/>
        </p:nvSpPr>
        <p:spPr bwMode="auto">
          <a:xfrm>
            <a:off x="341222" y="2091035"/>
            <a:ext cx="50800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latin typeface="+mn-lt"/>
              </a:rPr>
              <a:t>Find an efficient low latency method of determining if alerts will make it to a pipeline catalog.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b="0" i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latin typeface="+mn-lt"/>
              </a:rPr>
              <a:t>An efficient low latency method of detection is valuable because it will allow us to conduct rapid multi-messenger counterpart searches upon receiving alerts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latin typeface="+mn-lt"/>
              </a:rPr>
              <a:t>Low latency alerts are disseminated to the public as soon as a GW detector finds a signal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b="0" i="0" dirty="0">
              <a:latin typeface="+mn-lt"/>
            </a:endParaRPr>
          </a:p>
        </p:txBody>
      </p:sp>
      <p:pic>
        <p:nvPicPr>
          <p:cNvPr id="2050" name="Picture 2" descr="Multi-messenger astrophysics | Nature Reviews Physics">
            <a:extLst>
              <a:ext uri="{FF2B5EF4-FFF2-40B4-BE49-F238E27FC236}">
                <a16:creationId xmlns:a16="http://schemas.microsoft.com/office/drawing/2014/main" id="{586309BF-ECDB-459F-8035-48F95890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9242" y="1689100"/>
            <a:ext cx="5080001" cy="44069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27E7F3-92C3-46AA-BBD2-5710358C1629}"/>
              </a:ext>
            </a:extLst>
          </p:cNvPr>
          <p:cNvSpPr txBox="1"/>
          <p:nvPr/>
        </p:nvSpPr>
        <p:spPr>
          <a:xfrm>
            <a:off x="6770779" y="6205835"/>
            <a:ext cx="3933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chemeClr val="tx2"/>
                </a:solidFill>
              </a:rPr>
              <a:t>https://www.nature.com/articles/s42254-019-0101-z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A3B2A0-37DF-46E0-BA56-5C35D10A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1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FFA9E9B-1858-4B31-873C-DEACF3301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67" y="2049228"/>
            <a:ext cx="5121833" cy="4244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058F8-C8A5-4B10-BC5E-F0C091EC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0983" y="0"/>
            <a:ext cx="8572588" cy="1168400"/>
          </a:xfrm>
        </p:spPr>
        <p:txBody>
          <a:bodyPr/>
          <a:lstStyle/>
          <a:p>
            <a:r>
              <a:rPr lang="en-US" sz="3600" dirty="0"/>
              <a:t>But why chase multi-messenger counterparts?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97451-521D-409A-B38C-547E10381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4376" y="1594841"/>
            <a:ext cx="7932234" cy="4272560"/>
          </a:xfrm>
        </p:spPr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Kilonovae will require a rapid EM follow up due to their faintness, short lifespan, and because they peak in infrared, making detections difficult.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    (Kasen et al. 2015)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Hubble constant measurements, NS equation of state, r process nucleoli synthesis   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5BDEF-1492-4B4E-A2D7-A2A80F6CECCB}"/>
              </a:ext>
            </a:extLst>
          </p:cNvPr>
          <p:cNvSpPr txBox="1"/>
          <p:nvPr/>
        </p:nvSpPr>
        <p:spPr>
          <a:xfrm>
            <a:off x="8106466" y="6293842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(Metzger B. D. and Berger E., 2012)</a:t>
            </a:r>
            <a:endParaRPr lang="en-US" sz="1800" b="0" i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F2AC9-B8C8-4057-8D06-E8AB66B2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3900" y="5029120"/>
            <a:ext cx="2540000" cy="457200"/>
          </a:xfrm>
        </p:spPr>
        <p:txBody>
          <a:bodyPr/>
          <a:lstStyle/>
          <a:p>
            <a:fld id="{09FA9CF4-413A-4450-8260-54F035ECFD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6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4C24-655F-40EE-A079-A57302A9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0" y="546100"/>
            <a:ext cx="1905000" cy="558800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A9A55-3687-4310-B693-556FBE3F504B}"/>
              </a:ext>
            </a:extLst>
          </p:cNvPr>
          <p:cNvSpPr txBox="1"/>
          <p:nvPr/>
        </p:nvSpPr>
        <p:spPr>
          <a:xfrm>
            <a:off x="136065" y="1641224"/>
            <a:ext cx="119198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0" i="0" dirty="0">
                <a:solidFill>
                  <a:schemeClr val="tx2"/>
                </a:solidFill>
              </a:rPr>
              <a:t>Our method of obtaining a new low latency method of detection is to use the bayes factors and pastros from low latency alerts(OPA) as well as the O3 catalog(GWTC-2) and compare them.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0" i="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0" i="0" dirty="0">
                <a:solidFill>
                  <a:schemeClr val="tx2"/>
                </a:solidFill>
              </a:rPr>
              <a:t>We will treat the data from GWTC-2 as correct</a:t>
            </a:r>
          </a:p>
          <a:p>
            <a:endParaRPr lang="en-US" sz="2800" b="0" i="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0" i="0" dirty="0">
                <a:solidFill>
                  <a:schemeClr val="tx2"/>
                </a:solidFill>
              </a:rPr>
              <a:t>The comparison may help obtain a reliable threshold that can be used in low latency that can be used to efficiently determine if alerts are astrophysical .</a:t>
            </a:r>
          </a:p>
          <a:p>
            <a:endParaRPr lang="en-US" b="0" i="0" dirty="0">
              <a:solidFill>
                <a:schemeClr val="tx2"/>
              </a:solidFill>
            </a:endParaRPr>
          </a:p>
          <a:p>
            <a:r>
              <a:rPr lang="en-US" b="0" i="0" dirty="0">
                <a:solidFill>
                  <a:schemeClr val="tx2"/>
                </a:solidFill>
              </a:rPr>
              <a:t>GWTC-2 – Gravitational Wave Transient Catalog</a:t>
            </a:r>
          </a:p>
          <a:p>
            <a:r>
              <a:rPr lang="en-US" b="0" i="0" dirty="0">
                <a:solidFill>
                  <a:schemeClr val="tx2"/>
                </a:solidFill>
              </a:rPr>
              <a:t>OPA – Open Public Alerts</a:t>
            </a:r>
          </a:p>
          <a:p>
            <a:endParaRPr lang="en-US" b="0" i="0" dirty="0">
              <a:solidFill>
                <a:schemeClr val="tx2"/>
              </a:solidFill>
            </a:endParaRPr>
          </a:p>
          <a:p>
            <a:endParaRPr lang="en-US" b="0" i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0ED8A-E280-44AD-8467-ED677E92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1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08D28F1E-F359-4690-A40A-6E927E072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15" y="2856805"/>
            <a:ext cx="4678785" cy="37911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A52A0-8AC1-4BA4-8BF0-44063666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520700"/>
            <a:ext cx="9652000" cy="1143000"/>
          </a:xfrm>
        </p:spPr>
        <p:txBody>
          <a:bodyPr/>
          <a:lstStyle/>
          <a:p>
            <a:r>
              <a:rPr lang="en-US" dirty="0"/>
              <a:t>What is pastro and terrestrial probability?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ABBBF-2147-45D1-AEDB-04B1D7E55A47}"/>
              </a:ext>
            </a:extLst>
          </p:cNvPr>
          <p:cNvSpPr txBox="1"/>
          <p:nvPr/>
        </p:nvSpPr>
        <p:spPr>
          <a:xfrm>
            <a:off x="174922" y="2055845"/>
            <a:ext cx="7937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</a:rPr>
              <a:t>Pastro is measured by comparing the differential rates of gravitational waves and background events. </a:t>
            </a:r>
          </a:p>
          <a:p>
            <a:r>
              <a:rPr lang="en-US" b="0" i="0" dirty="0">
                <a:solidFill>
                  <a:schemeClr val="tx2"/>
                </a:solidFill>
              </a:rPr>
              <a:t>(Lynch et al. 2018)</a:t>
            </a:r>
          </a:p>
          <a:p>
            <a:endParaRPr lang="en-US" b="0" i="0" dirty="0">
              <a:solidFill>
                <a:schemeClr val="tx2"/>
              </a:solidFill>
            </a:endParaRPr>
          </a:p>
          <a:p>
            <a:r>
              <a:rPr lang="en-US" b="0" i="0" dirty="0">
                <a:solidFill>
                  <a:schemeClr val="tx2"/>
                </a:solidFill>
              </a:rPr>
              <a:t>Terrestrial probability represents the probability that an alert is the result of a terrestrial event.</a:t>
            </a:r>
          </a:p>
          <a:p>
            <a:r>
              <a:rPr lang="en-US" b="0" i="0" dirty="0">
                <a:solidFill>
                  <a:schemeClr val="tx2"/>
                </a:solidFill>
              </a:rPr>
              <a:t>Terrestrial probability is  1 – pastro. </a:t>
            </a:r>
          </a:p>
          <a:p>
            <a:endParaRPr lang="en-US" b="0" i="0" dirty="0">
              <a:solidFill>
                <a:schemeClr val="tx2"/>
              </a:solidFill>
            </a:endParaRPr>
          </a:p>
          <a:p>
            <a:r>
              <a:rPr lang="en-US" b="0" i="0" dirty="0">
                <a:solidFill>
                  <a:schemeClr val="tx2"/>
                </a:solidFill>
              </a:rPr>
              <a:t>Pastro is a sum of probabilities that an event belongs to a category in the image</a:t>
            </a:r>
          </a:p>
          <a:p>
            <a:endParaRPr lang="en-US" b="0" i="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20085-A112-4B32-BF33-EC4AEA86B784}"/>
              </a:ext>
            </a:extLst>
          </p:cNvPr>
          <p:cNvSpPr txBox="1"/>
          <p:nvPr/>
        </p:nvSpPr>
        <p:spPr>
          <a:xfrm>
            <a:off x="7688136" y="2447665"/>
            <a:ext cx="4328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2"/>
                </a:solidFill>
              </a:rPr>
              <a:t>https://emfollow.docs.ligo.org/userguide/content.html#notice-types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8E9DF-CE4B-4591-8D8E-DCE38040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9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F14B-E52B-4493-8438-7EA7B78B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83664"/>
            <a:ext cx="9652000" cy="691035"/>
          </a:xfrm>
        </p:spPr>
        <p:txBody>
          <a:bodyPr>
            <a:normAutofit/>
          </a:bodyPr>
          <a:lstStyle/>
          <a:p>
            <a:r>
              <a:rPr lang="en-US" dirty="0"/>
              <a:t>How do we apply bayes theorem?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25C6-AD5A-44A1-83D8-B09B0F5C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389"/>
            <a:ext cx="10363200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There are two bayes factors that we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69FEA-D359-4FFC-B756-BF9F8F8F27A7}"/>
              </a:ext>
            </a:extLst>
          </p:cNvPr>
          <p:cNvSpPr txBox="1"/>
          <p:nvPr/>
        </p:nvSpPr>
        <p:spPr>
          <a:xfrm>
            <a:off x="355600" y="2170358"/>
            <a:ext cx="574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sng" dirty="0">
                <a:solidFill>
                  <a:srgbClr val="FF0000"/>
                </a:solidFill>
              </a:rPr>
              <a:t>BSN</a:t>
            </a:r>
          </a:p>
          <a:p>
            <a:r>
              <a:rPr lang="en-US" b="0" i="0" u="sng" dirty="0">
                <a:solidFill>
                  <a:schemeClr val="tx2"/>
                </a:solidFill>
              </a:rPr>
              <a:t>- This is the signal to noise bayes factor</a:t>
            </a:r>
          </a:p>
          <a:p>
            <a:endParaRPr lang="en-US" b="0" i="0" u="sng" dirty="0">
              <a:solidFill>
                <a:schemeClr val="tx2"/>
              </a:solidFill>
            </a:endParaRPr>
          </a:p>
          <a:p>
            <a:r>
              <a:rPr lang="en-US" b="0" i="0" u="sng" dirty="0">
                <a:solidFill>
                  <a:schemeClr val="tx2"/>
                </a:solidFill>
              </a:rPr>
              <a:t>-  I use two variants of this factor, incoherent    and coherent. Incoherent is found from a single detector. Coherent is from all detectors.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6D8E3-44C0-4ECD-9A9E-E96414D9EB7A}"/>
              </a:ext>
            </a:extLst>
          </p:cNvPr>
          <p:cNvSpPr txBox="1"/>
          <p:nvPr/>
        </p:nvSpPr>
        <p:spPr>
          <a:xfrm>
            <a:off x="6096000" y="2170358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sng" dirty="0"/>
              <a:t>BCI</a:t>
            </a:r>
          </a:p>
          <a:p>
            <a:pPr marL="342900" indent="-342900">
              <a:buFontTx/>
              <a:buChar char="-"/>
            </a:pPr>
            <a:r>
              <a:rPr lang="en-US" b="0" i="0" u="sng" dirty="0">
                <a:solidFill>
                  <a:schemeClr val="tx2"/>
                </a:solidFill>
              </a:rPr>
              <a:t>The  coherent  versus  incoherent  log  Bayes  Factor</a:t>
            </a:r>
          </a:p>
          <a:p>
            <a:pPr marL="342900" indent="-342900">
              <a:buFontTx/>
              <a:buChar char="-"/>
            </a:pPr>
            <a:endParaRPr lang="en-US" b="0" i="0" u="sng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0" i="0" u="sng" dirty="0">
                <a:solidFill>
                  <a:schemeClr val="tx2"/>
                </a:solidFill>
              </a:rPr>
              <a:t>This Bayes factor is created from both variants of the BSN Bayes factor.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AD6AE-A4D1-4564-BF73-FCD6D425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13" y="5257611"/>
            <a:ext cx="3549973" cy="872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5EE8C6-5A44-4CF1-A80D-901B4109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69" y="5257611"/>
            <a:ext cx="3643661" cy="8728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17E3E-1E46-4121-9CB8-17D79CE0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8B73A792-C9B1-4793-97B7-E62B0586D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23" y="3183082"/>
            <a:ext cx="5289877" cy="3701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3BB9E-0159-4F61-8945-1E677080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292100"/>
            <a:ext cx="9652000" cy="1143000"/>
          </a:xfrm>
        </p:spPr>
        <p:txBody>
          <a:bodyPr/>
          <a:lstStyle/>
          <a:p>
            <a:r>
              <a:rPr lang="en-US" dirty="0"/>
              <a:t>Initial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0832C-3664-485E-AFC8-08B94A31D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195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method used to create the scatter plot is redundant because we were comparing the low latency(OPA) terrestrial probability to the low latency bayes factors. </a:t>
            </a:r>
          </a:p>
          <a:p>
            <a:r>
              <a:rPr lang="en-US" dirty="0">
                <a:solidFill>
                  <a:schemeClr val="tx2"/>
                </a:solidFill>
              </a:rPr>
              <a:t>A more useful comparison is to compare low latency alerts to O3 catalog(GWTC-2) events. 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949A4FAC-E39B-4FBB-A87C-5707CAEBB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3082"/>
            <a:ext cx="5501101" cy="34493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245E5-5C46-4BE8-82F5-E0BEAA50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E4C2-16A9-4C7A-AD61-89C868BA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/>
              <a:t>Low latency(OPA) vs. O3 catalog(GWTC-2)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94F1921-6E0F-4B2E-8D13-0A08AE568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-4" b="-4"/>
          <a:stretch/>
        </p:blipFill>
        <p:spPr bwMode="auto">
          <a:xfrm>
            <a:off x="139720" y="190504"/>
            <a:ext cx="5854680" cy="43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2BA946C-E878-43BB-A02D-121EBF74F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4" b="4"/>
          <a:stretch/>
        </p:blipFill>
        <p:spPr bwMode="auto">
          <a:xfrm>
            <a:off x="5994400" y="2792011"/>
            <a:ext cx="5510210" cy="406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B42454-C14C-41C2-B781-7267F8463740}"/>
              </a:ext>
            </a:extLst>
          </p:cNvPr>
          <p:cNvSpPr txBox="1"/>
          <p:nvPr/>
        </p:nvSpPr>
        <p:spPr bwMode="auto">
          <a:xfrm>
            <a:off x="6438191" y="2133600"/>
            <a:ext cx="5066419" cy="1170427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342900" indent="-3429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Crossmatched the alerts from the O3 catalog and low latency by their </a:t>
            </a:r>
            <a:r>
              <a:rPr lang="en-US" sz="19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superevent</a:t>
            </a:r>
            <a:r>
              <a:rPr lang="en-US" sz="1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4BC59-058A-4C5C-9E92-BF1BC536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2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>
            <a:extLst>
              <a:ext uri="{FF2B5EF4-FFF2-40B4-BE49-F238E27FC236}">
                <a16:creationId xmlns:a16="http://schemas.microsoft.com/office/drawing/2014/main" id="{41847BFD-6C2A-4C7C-989F-D62C20A15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95" y="3472110"/>
            <a:ext cx="3685045" cy="33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CD0AE84E-2D8C-434D-A49A-83554F46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17" y="3472110"/>
            <a:ext cx="3685045" cy="335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310E8-CF29-48BE-AF1F-3F97EACC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915" y="749000"/>
            <a:ext cx="6601170" cy="1054400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ROC(Receiver Operating Characteristics)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(https://towardsdatascience.com/understanding-auc-roc-curve-68b2303cc9c5)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5A4C4-E61D-4698-AA7A-3063CE690F19}"/>
              </a:ext>
            </a:extLst>
          </p:cNvPr>
          <p:cNvSpPr txBox="1"/>
          <p:nvPr/>
        </p:nvSpPr>
        <p:spPr>
          <a:xfrm>
            <a:off x="5679058" y="296733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AB9CA-1525-41E4-B83A-3E1F58C9F5B5}"/>
              </a:ext>
            </a:extLst>
          </p:cNvPr>
          <p:cNvSpPr txBox="1"/>
          <p:nvPr/>
        </p:nvSpPr>
        <p:spPr>
          <a:xfrm>
            <a:off x="1847139" y="2630276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Realistic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C638F2-A77D-4A7D-A914-DA9D47672AE4}"/>
              </a:ext>
            </a:extLst>
          </p:cNvPr>
          <p:cNvSpPr txBox="1"/>
          <p:nvPr/>
        </p:nvSpPr>
        <p:spPr>
          <a:xfrm>
            <a:off x="9206348" y="296733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indistinguishable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2F56535F-D93F-4C65-9FBF-F5BF873D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" y="3058766"/>
            <a:ext cx="4118924" cy="376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B0455A-6CBF-4A77-AC1D-C64A61503E75}"/>
              </a:ext>
            </a:extLst>
          </p:cNvPr>
          <p:cNvSpPr txBox="1"/>
          <p:nvPr/>
        </p:nvSpPr>
        <p:spPr>
          <a:xfrm>
            <a:off x="4405472" y="34948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Helps establish threshold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3632949-35F3-48DC-9AD6-3FF940C3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CF4-413A-4450-8260-54F035ECFD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GO" id="{84A8DD90-5999-4711-A1AD-235484FF0026}" vid="{3E73C100-8924-409B-B8AE-38BF1C37AA36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9984</TotalTime>
  <Words>783</Words>
  <Application>Microsoft Office PowerPoint</Application>
  <PresentationFormat>Widescreen</PresentationFormat>
  <Paragraphs>110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 Gothic</vt:lpstr>
      <vt:lpstr>Helvetica</vt:lpstr>
      <vt:lpstr>Times New Roman</vt:lpstr>
      <vt:lpstr>Wingdings</vt:lpstr>
      <vt:lpstr>Wingdings 3</vt:lpstr>
      <vt:lpstr>1_LIGO</vt:lpstr>
      <vt:lpstr>Ion Boardroom</vt:lpstr>
      <vt:lpstr>Office Theme</vt:lpstr>
      <vt:lpstr>Photo Editor Photo</vt:lpstr>
      <vt:lpstr>Bayes Theorem and Low latency  LIGO alerts</vt:lpstr>
      <vt:lpstr>PowerPoint Presentation</vt:lpstr>
      <vt:lpstr>But why chase multi-messenger counterparts?</vt:lpstr>
      <vt:lpstr>Method</vt:lpstr>
      <vt:lpstr>What is pastro and terrestrial probability?</vt:lpstr>
      <vt:lpstr>How do we apply bayes theorem?</vt:lpstr>
      <vt:lpstr>Initial method</vt:lpstr>
      <vt:lpstr>Low latency(OPA) vs. O3 catalog(GWTC-2)</vt:lpstr>
      <vt:lpstr>ROC(Receiver Operating Characteristics) (https://towardsdatascience.com/understanding-auc-roc-curve-68b2303cc9c5)</vt:lpstr>
      <vt:lpstr>Finding True/False Positive Rate </vt:lpstr>
      <vt:lpstr>ROC of pastros</vt:lpstr>
      <vt:lpstr>What does this  tell us?</vt:lpstr>
      <vt:lpstr>What comes next?</vt:lpstr>
      <vt:lpstr>Thank you</vt:lpstr>
      <vt:lpstr>Questions, Concerns, or Ideas?</vt:lpstr>
      <vt:lpstr>Random plots etc.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nicholashoward516@yahoo.com</dc:creator>
  <cp:lastModifiedBy>nicholashoward516@yahoo.com</cp:lastModifiedBy>
  <cp:revision>35</cp:revision>
  <dcterms:created xsi:type="dcterms:W3CDTF">2021-07-06T02:10:26Z</dcterms:created>
  <dcterms:modified xsi:type="dcterms:W3CDTF">2021-08-20T16:33:28Z</dcterms:modified>
</cp:coreProperties>
</file>