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Hind Vadodara"/>
      <p:regular r:id="rId29"/>
      <p:bold r:id="rId30"/>
    </p:embeddedFont>
    <p:embeddedFont>
      <p:font typeface="Teko"/>
      <p:regular r:id="rId31"/>
      <p:bold r:id="rId32"/>
    </p:embeddedFont>
    <p:embeddedFont>
      <p:font typeface="Fira Sans Extra Condensed Medium"/>
      <p:regular r:id="rId33"/>
      <p:bold r:id="rId34"/>
      <p:italic r:id="rId35"/>
      <p:boldItalic r:id="rId36"/>
    </p:embeddedFont>
    <p:embeddedFont>
      <p:font typeface="Hind Vadodara Light"/>
      <p:regular r:id="rId37"/>
      <p:bold r:id="rId38"/>
    </p:embeddedFont>
    <p:embeddedFont>
      <p:font typeface="Hind Vadodara Medium"/>
      <p:regular r:id="rId39"/>
      <p:bold r:id="rId40"/>
    </p:embeddedFont>
    <p:embeddedFont>
      <p:font typeface="Teko Light"/>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284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indVadodaraMedium-bold.fntdata"/><Relationship Id="rId20" Type="http://schemas.openxmlformats.org/officeDocument/2006/relationships/slide" Target="slides/slide15.xml"/><Relationship Id="rId42" Type="http://schemas.openxmlformats.org/officeDocument/2006/relationships/font" Target="fonts/TekoLight-bold.fntdata"/><Relationship Id="rId41" Type="http://schemas.openxmlformats.org/officeDocument/2006/relationships/font" Target="fonts/TekoLight-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indVadodar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eko-regular.fntdata"/><Relationship Id="rId30" Type="http://schemas.openxmlformats.org/officeDocument/2006/relationships/font" Target="fonts/HindVadodara-bold.fntdata"/><Relationship Id="rId11" Type="http://schemas.openxmlformats.org/officeDocument/2006/relationships/slide" Target="slides/slide6.xml"/><Relationship Id="rId33" Type="http://schemas.openxmlformats.org/officeDocument/2006/relationships/font" Target="fonts/FiraSansExtraCondensedMedium-regular.fntdata"/><Relationship Id="rId10" Type="http://schemas.openxmlformats.org/officeDocument/2006/relationships/slide" Target="slides/slide5.xml"/><Relationship Id="rId32" Type="http://schemas.openxmlformats.org/officeDocument/2006/relationships/font" Target="fonts/Teko-bold.fntdata"/><Relationship Id="rId13" Type="http://schemas.openxmlformats.org/officeDocument/2006/relationships/slide" Target="slides/slide8.xml"/><Relationship Id="rId35" Type="http://schemas.openxmlformats.org/officeDocument/2006/relationships/font" Target="fonts/FiraSansExtraCondensedMedium-italic.fntdata"/><Relationship Id="rId12" Type="http://schemas.openxmlformats.org/officeDocument/2006/relationships/slide" Target="slides/slide7.xml"/><Relationship Id="rId34" Type="http://schemas.openxmlformats.org/officeDocument/2006/relationships/font" Target="fonts/FiraSansExtraCondensedMedium-bold.fntdata"/><Relationship Id="rId15" Type="http://schemas.openxmlformats.org/officeDocument/2006/relationships/slide" Target="slides/slide10.xml"/><Relationship Id="rId37" Type="http://schemas.openxmlformats.org/officeDocument/2006/relationships/font" Target="fonts/HindVadodaraLight-regular.fntdata"/><Relationship Id="rId14" Type="http://schemas.openxmlformats.org/officeDocument/2006/relationships/slide" Target="slides/slide9.xml"/><Relationship Id="rId36" Type="http://schemas.openxmlformats.org/officeDocument/2006/relationships/font" Target="fonts/FiraSansExtraCondensedMedium-boldItalic.fntdata"/><Relationship Id="rId17" Type="http://schemas.openxmlformats.org/officeDocument/2006/relationships/slide" Target="slides/slide12.xml"/><Relationship Id="rId39" Type="http://schemas.openxmlformats.org/officeDocument/2006/relationships/font" Target="fonts/HindVadodaraMedium-regular.fntdata"/><Relationship Id="rId16" Type="http://schemas.openxmlformats.org/officeDocument/2006/relationships/slide" Target="slides/slide11.xml"/><Relationship Id="rId38" Type="http://schemas.openxmlformats.org/officeDocument/2006/relationships/font" Target="fonts/HindVadodara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3da1a43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3da1a43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823f018b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823f018b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aa6dcb38b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aa6dcb38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aa6dcb38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aa6dcb38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references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86365cea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86365cea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2d0a8256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2d0a8256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a124ca9a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a124ca9a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2d0a8256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2d0a8256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2d0a8256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e2d0a8256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b86365ce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b86365ce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6320de4b7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320de4b7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0c12e5f0d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0c12e5f0d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eaa6dcb38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eaa6dcb38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a124caa3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a124caa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58bfd12a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e58bfd12a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&amp; equations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e2de4c050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e2de4c050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a:p>
            <a:pPr indent="-298450" lvl="0" marL="457200" rtl="0" algn="l">
              <a:spcBef>
                <a:spcPts val="0"/>
              </a:spcBef>
              <a:spcAft>
                <a:spcPts val="0"/>
              </a:spcAft>
              <a:buSzPts val="1100"/>
              <a:buAutoNum type="arabicParenR"/>
            </a:pPr>
            <a:r>
              <a:rPr lang="en"/>
              <a:t>R X Adhikari et al 2020 Class. Quantum Grav. 37 165003</a:t>
            </a:r>
            <a:endParaRPr/>
          </a:p>
          <a:p>
            <a:pPr indent="-298450" lvl="0" marL="457200" rtl="0" algn="l">
              <a:spcBef>
                <a:spcPts val="0"/>
              </a:spcBef>
              <a:spcAft>
                <a:spcPts val="0"/>
              </a:spcAft>
              <a:buSzPts val="1100"/>
              <a:buAutoNum type="arabicParenR"/>
            </a:pPr>
            <a:r>
              <a:rPr lang="en"/>
              <a:t>Evans, M., Ballmer, S., Fejer, M., Fritschel, P., Harry, G., &amp;amp; Ogin, G. (2008). Thermo-optic noise in coated mirrors for high-precision optical measurements. \textit{Physical Review D, 78</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320de4b7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320de4b7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86365cea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86365cea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bulk material will be absorbing the current laser wavelength, which increases the thermal noise in the bulk material. In cryogenic GW detection, </a:t>
            </a:r>
            <a:r>
              <a:rPr lang="en">
                <a:solidFill>
                  <a:schemeClr val="dk1"/>
                </a:solidFill>
              </a:rPr>
              <a:t>w</a:t>
            </a:r>
            <a:r>
              <a:rPr lang="en">
                <a:solidFill>
                  <a:schemeClr val="dk1"/>
                </a:solidFill>
              </a:rPr>
              <a:t>e need to avoid absorbing the laser, which means we need to go to a longer wavelength than what we currently have (from 1064 nm to 2128 nm).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Voyger upgrade will turn the test masses into cryogenic.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2de4c050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2de4c050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current laser is very stable and its noise is well-characterized and well-controlled (frequency noise, amplitude noise, and so on), so we would like to leverage this knowledge in building the new laser. If we know the noise of the current laser very well, and we measure the noise of any sub-system that we introduce to it, then we still have a robust noise </a:t>
            </a:r>
            <a:r>
              <a:rPr lang="en"/>
              <a:t>characterization</a:t>
            </a:r>
            <a:r>
              <a:rPr lang="en"/>
              <a:t> of the noise introduced by the laser.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2d0a8256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2d0a825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2d0a8256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2d0a8256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an incoming high energy photon from the laser with frequency omega_p, and after it goes through DOPO, we get two low energy photons (omega_i and omega_s). The mirrors are highly reflective in both frequencies.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aa6dcb38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aa6dcb38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71081c0e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71081c0e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Ideally, we want the two photons with frequencies (omega_s and omega_i) to be in phase with each other for the conversion process is as efficient as possible. We want the dashed line to be exactly half way through between omega_s and omega_i. This is called </a:t>
            </a:r>
            <a:r>
              <a:rPr lang="en"/>
              <a:t>degenerate</a:t>
            </a:r>
            <a:r>
              <a:rPr lang="en"/>
              <a:t> point.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Explain each term in equation 1. These two equations are conditions.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481725" y="1331450"/>
            <a:ext cx="4180500" cy="17451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p:txBody>
      </p:sp>
      <p:sp>
        <p:nvSpPr>
          <p:cNvPr id="10" name="Google Shape;10;p2"/>
          <p:cNvSpPr txBox="1"/>
          <p:nvPr>
            <p:ph idx="1" type="subTitle"/>
          </p:nvPr>
        </p:nvSpPr>
        <p:spPr>
          <a:xfrm>
            <a:off x="3335000" y="3257551"/>
            <a:ext cx="2473800" cy="477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CUSTOM_12">
    <p:spTree>
      <p:nvGrpSpPr>
        <p:cNvPr id="37" name="Shape 37"/>
        <p:cNvGrpSpPr/>
        <p:nvPr/>
      </p:nvGrpSpPr>
      <p:grpSpPr>
        <a:xfrm>
          <a:off x="0" y="0"/>
          <a:ext cx="0" cy="0"/>
          <a:chOff x="0" y="0"/>
          <a:chExt cx="0" cy="0"/>
        </a:xfrm>
      </p:grpSpPr>
      <p:sp>
        <p:nvSpPr>
          <p:cNvPr id="38" name="Google Shape;38;p11"/>
          <p:cNvSpPr txBox="1"/>
          <p:nvPr>
            <p:ph type="title"/>
          </p:nvPr>
        </p:nvSpPr>
        <p:spPr>
          <a:xfrm>
            <a:off x="625844" y="195325"/>
            <a:ext cx="2649300" cy="18384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accent4"/>
                </a:solidFill>
              </a:defRPr>
            </a:lvl1pPr>
            <a:lvl2pPr lvl="1" rtl="0">
              <a:spcBef>
                <a:spcPts val="0"/>
              </a:spcBef>
              <a:spcAft>
                <a:spcPts val="0"/>
              </a:spcAft>
              <a:buNone/>
              <a:defRPr>
                <a:solidFill>
                  <a:schemeClr val="accent4"/>
                </a:solidFill>
              </a:defRPr>
            </a:lvl2pPr>
            <a:lvl3pPr lvl="2" rtl="0">
              <a:spcBef>
                <a:spcPts val="0"/>
              </a:spcBef>
              <a:spcAft>
                <a:spcPts val="0"/>
              </a:spcAft>
              <a:buNone/>
              <a:defRPr>
                <a:solidFill>
                  <a:schemeClr val="accent4"/>
                </a:solidFill>
              </a:defRPr>
            </a:lvl3pPr>
            <a:lvl4pPr lvl="3" rtl="0">
              <a:spcBef>
                <a:spcPts val="0"/>
              </a:spcBef>
              <a:spcAft>
                <a:spcPts val="0"/>
              </a:spcAft>
              <a:buNone/>
              <a:defRPr>
                <a:solidFill>
                  <a:schemeClr val="accent4"/>
                </a:solidFill>
              </a:defRPr>
            </a:lvl4pPr>
            <a:lvl5pPr lvl="4" rtl="0">
              <a:spcBef>
                <a:spcPts val="0"/>
              </a:spcBef>
              <a:spcAft>
                <a:spcPts val="0"/>
              </a:spcAft>
              <a:buNone/>
              <a:defRPr>
                <a:solidFill>
                  <a:schemeClr val="accent4"/>
                </a:solidFill>
              </a:defRPr>
            </a:lvl5pPr>
            <a:lvl6pPr lvl="5" rtl="0">
              <a:spcBef>
                <a:spcPts val="0"/>
              </a:spcBef>
              <a:spcAft>
                <a:spcPts val="0"/>
              </a:spcAft>
              <a:buNone/>
              <a:defRPr>
                <a:solidFill>
                  <a:schemeClr val="accent4"/>
                </a:solidFill>
              </a:defRPr>
            </a:lvl6pPr>
            <a:lvl7pPr lvl="6" rtl="0">
              <a:spcBef>
                <a:spcPts val="0"/>
              </a:spcBef>
              <a:spcAft>
                <a:spcPts val="0"/>
              </a:spcAft>
              <a:buNone/>
              <a:defRPr>
                <a:solidFill>
                  <a:schemeClr val="accent4"/>
                </a:solidFill>
              </a:defRPr>
            </a:lvl7pPr>
            <a:lvl8pPr lvl="7" rtl="0">
              <a:spcBef>
                <a:spcPts val="0"/>
              </a:spcBef>
              <a:spcAft>
                <a:spcPts val="0"/>
              </a:spcAft>
              <a:buNone/>
              <a:defRPr>
                <a:solidFill>
                  <a:schemeClr val="accent4"/>
                </a:solidFill>
              </a:defRPr>
            </a:lvl8pPr>
            <a:lvl9pPr lvl="8" rtl="0">
              <a:spcBef>
                <a:spcPts val="0"/>
              </a:spcBef>
              <a:spcAft>
                <a:spcPts val="0"/>
              </a:spcAft>
              <a:buNone/>
              <a:defRPr>
                <a:solidFill>
                  <a:schemeClr val="accent4"/>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2"/>
          <p:cNvSpPr txBox="1"/>
          <p:nvPr>
            <p:ph type="ctrTitle"/>
          </p:nvPr>
        </p:nvSpPr>
        <p:spPr>
          <a:xfrm flipH="1">
            <a:off x="773250" y="1735721"/>
            <a:ext cx="2504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41" name="Google Shape;41;p12"/>
          <p:cNvSpPr txBox="1"/>
          <p:nvPr>
            <p:ph idx="1" type="subTitle"/>
          </p:nvPr>
        </p:nvSpPr>
        <p:spPr>
          <a:xfrm flipH="1">
            <a:off x="773250" y="2243946"/>
            <a:ext cx="25041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2" name="Google Shape;42;p12"/>
          <p:cNvSpPr txBox="1"/>
          <p:nvPr>
            <p:ph hasCustomPrompt="1" idx="2" type="title"/>
          </p:nvPr>
        </p:nvSpPr>
        <p:spPr>
          <a:xfrm>
            <a:off x="1760724" y="1238601"/>
            <a:ext cx="5292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p:nvPr>
            <p:ph idx="3" type="ctrTitle"/>
          </p:nvPr>
        </p:nvSpPr>
        <p:spPr>
          <a:xfrm flipH="1">
            <a:off x="3379651" y="1735789"/>
            <a:ext cx="23847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44" name="Google Shape;44;p12"/>
          <p:cNvSpPr txBox="1"/>
          <p:nvPr>
            <p:ph idx="4" type="subTitle"/>
          </p:nvPr>
        </p:nvSpPr>
        <p:spPr>
          <a:xfrm flipH="1">
            <a:off x="3277350" y="2243949"/>
            <a:ext cx="25893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5" name="Google Shape;45;p12"/>
          <p:cNvSpPr txBox="1"/>
          <p:nvPr>
            <p:ph hasCustomPrompt="1" idx="5" type="title"/>
          </p:nvPr>
        </p:nvSpPr>
        <p:spPr>
          <a:xfrm>
            <a:off x="4098299" y="1238612"/>
            <a:ext cx="947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p:nvPr>
            <p:ph idx="6" type="ctrTitle"/>
          </p:nvPr>
        </p:nvSpPr>
        <p:spPr>
          <a:xfrm flipH="1">
            <a:off x="5792712" y="1742097"/>
            <a:ext cx="2453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47" name="Google Shape;47;p12"/>
          <p:cNvSpPr txBox="1"/>
          <p:nvPr>
            <p:ph idx="7" type="subTitle"/>
          </p:nvPr>
        </p:nvSpPr>
        <p:spPr>
          <a:xfrm flipH="1">
            <a:off x="5724613" y="2243940"/>
            <a:ext cx="2589300" cy="74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48" name="Google Shape;48;p12"/>
          <p:cNvSpPr txBox="1"/>
          <p:nvPr>
            <p:ph hasCustomPrompt="1" idx="8" type="title"/>
          </p:nvPr>
        </p:nvSpPr>
        <p:spPr>
          <a:xfrm>
            <a:off x="6492612" y="1239070"/>
            <a:ext cx="10533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p:nvPr>
            <p:ph idx="9" type="ctrTitle"/>
          </p:nvPr>
        </p:nvSpPr>
        <p:spPr>
          <a:xfrm flipH="1">
            <a:off x="2042356" y="3407989"/>
            <a:ext cx="2453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50" name="Google Shape;50;p12"/>
          <p:cNvSpPr txBox="1"/>
          <p:nvPr>
            <p:ph idx="13" type="subTitle"/>
          </p:nvPr>
        </p:nvSpPr>
        <p:spPr>
          <a:xfrm flipH="1">
            <a:off x="2042356" y="3918766"/>
            <a:ext cx="24531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1" name="Google Shape;51;p12"/>
          <p:cNvSpPr txBox="1"/>
          <p:nvPr>
            <p:ph hasCustomPrompt="1" idx="14" type="title"/>
          </p:nvPr>
        </p:nvSpPr>
        <p:spPr>
          <a:xfrm>
            <a:off x="2795206" y="2903084"/>
            <a:ext cx="947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p:nvPr>
            <p:ph idx="15" type="ctrTitle"/>
          </p:nvPr>
        </p:nvSpPr>
        <p:spPr>
          <a:xfrm flipH="1">
            <a:off x="4571146" y="3407989"/>
            <a:ext cx="24531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53" name="Google Shape;53;p12"/>
          <p:cNvSpPr txBox="1"/>
          <p:nvPr>
            <p:ph idx="16" type="subTitle"/>
          </p:nvPr>
        </p:nvSpPr>
        <p:spPr>
          <a:xfrm flipH="1">
            <a:off x="4605346" y="3918766"/>
            <a:ext cx="23847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4" name="Google Shape;54;p12"/>
          <p:cNvSpPr txBox="1"/>
          <p:nvPr>
            <p:ph hasCustomPrompt="1" idx="17" type="title"/>
          </p:nvPr>
        </p:nvSpPr>
        <p:spPr>
          <a:xfrm>
            <a:off x="5323996" y="2903084"/>
            <a:ext cx="947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p:nvPr>
            <p:ph idx="18"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3"/>
          <p:cNvSpPr txBox="1"/>
          <p:nvPr>
            <p:ph type="ctrTitle"/>
          </p:nvPr>
        </p:nvSpPr>
        <p:spPr>
          <a:xfrm flipH="1">
            <a:off x="6552430" y="2010857"/>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58" name="Google Shape;58;p13"/>
          <p:cNvSpPr txBox="1"/>
          <p:nvPr>
            <p:ph idx="1" type="subTitle"/>
          </p:nvPr>
        </p:nvSpPr>
        <p:spPr>
          <a:xfrm flipH="1">
            <a:off x="6472706" y="2473075"/>
            <a:ext cx="1719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59" name="Google Shape;59;p13"/>
          <p:cNvSpPr txBox="1"/>
          <p:nvPr>
            <p:ph idx="2" type="ctrTitle"/>
          </p:nvPr>
        </p:nvSpPr>
        <p:spPr>
          <a:xfrm flipH="1">
            <a:off x="3791699" y="2463578"/>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0" name="Google Shape;60;p13"/>
          <p:cNvSpPr txBox="1"/>
          <p:nvPr>
            <p:ph idx="3" type="subTitle"/>
          </p:nvPr>
        </p:nvSpPr>
        <p:spPr>
          <a:xfrm flipH="1">
            <a:off x="3791699" y="2938421"/>
            <a:ext cx="15606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1" name="Google Shape;61;p13"/>
          <p:cNvSpPr txBox="1"/>
          <p:nvPr>
            <p:ph idx="4" type="ctrTitle"/>
          </p:nvPr>
        </p:nvSpPr>
        <p:spPr>
          <a:xfrm flipH="1">
            <a:off x="1071599" y="2010857"/>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2" name="Google Shape;62;p13"/>
          <p:cNvSpPr txBox="1"/>
          <p:nvPr>
            <p:ph idx="5" type="subTitle"/>
          </p:nvPr>
        </p:nvSpPr>
        <p:spPr>
          <a:xfrm flipH="1">
            <a:off x="1071600" y="2473075"/>
            <a:ext cx="15606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3" name="Google Shape;63;p13"/>
          <p:cNvSpPr txBox="1"/>
          <p:nvPr>
            <p:ph idx="6"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type="ctrTitle"/>
          </p:nvPr>
        </p:nvSpPr>
        <p:spPr>
          <a:xfrm flipH="1">
            <a:off x="5126168" y="3534082"/>
            <a:ext cx="18693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6" name="Google Shape;66;p14"/>
          <p:cNvSpPr txBox="1"/>
          <p:nvPr>
            <p:ph idx="1" type="subTitle"/>
          </p:nvPr>
        </p:nvSpPr>
        <p:spPr>
          <a:xfrm flipH="1">
            <a:off x="5126168" y="296685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7" name="Google Shape;67;p14"/>
          <p:cNvSpPr txBox="1"/>
          <p:nvPr>
            <p:ph idx="2" type="ctrTitle"/>
          </p:nvPr>
        </p:nvSpPr>
        <p:spPr>
          <a:xfrm flipH="1">
            <a:off x="5150318" y="2085436"/>
            <a:ext cx="1821000" cy="45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8" name="Google Shape;68;p14"/>
          <p:cNvSpPr txBox="1"/>
          <p:nvPr>
            <p:ph idx="3" type="subTitle"/>
          </p:nvPr>
        </p:nvSpPr>
        <p:spPr>
          <a:xfrm flipH="1">
            <a:off x="5126168" y="151715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9" name="Google Shape;69;p14"/>
          <p:cNvSpPr txBox="1"/>
          <p:nvPr>
            <p:ph idx="4" type="ctrTitle"/>
          </p:nvPr>
        </p:nvSpPr>
        <p:spPr>
          <a:xfrm flipH="1">
            <a:off x="2241967" y="2088936"/>
            <a:ext cx="1793700" cy="45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0" name="Google Shape;70;p14"/>
          <p:cNvSpPr txBox="1"/>
          <p:nvPr>
            <p:ph idx="5" type="subTitle"/>
          </p:nvPr>
        </p:nvSpPr>
        <p:spPr>
          <a:xfrm flipH="1">
            <a:off x="2204167" y="151716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1" name="Google Shape;71;p14"/>
          <p:cNvSpPr txBox="1"/>
          <p:nvPr>
            <p:ph idx="6" type="ctrTitle"/>
          </p:nvPr>
        </p:nvSpPr>
        <p:spPr>
          <a:xfrm flipH="1">
            <a:off x="2204167" y="3534082"/>
            <a:ext cx="18693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2" name="Google Shape;72;p14"/>
          <p:cNvSpPr txBox="1"/>
          <p:nvPr>
            <p:ph idx="7" type="subTitle"/>
          </p:nvPr>
        </p:nvSpPr>
        <p:spPr>
          <a:xfrm flipH="1">
            <a:off x="2204167" y="2966850"/>
            <a:ext cx="1869300" cy="64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3" name="Google Shape;73;p14"/>
          <p:cNvSpPr txBox="1"/>
          <p:nvPr>
            <p:ph idx="8"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ms 2">
  <p:cSld name="TITLE_AND_TWO_COLUMNS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5"/>
          <p:cNvSpPr txBox="1"/>
          <p:nvPr>
            <p:ph type="ctrTitle"/>
          </p:nvPr>
        </p:nvSpPr>
        <p:spPr>
          <a:xfrm flipH="1">
            <a:off x="989230" y="2431689"/>
            <a:ext cx="20121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6" name="Google Shape;76;p15"/>
          <p:cNvSpPr txBox="1"/>
          <p:nvPr>
            <p:ph idx="1" type="subTitle"/>
          </p:nvPr>
        </p:nvSpPr>
        <p:spPr>
          <a:xfrm flipH="1">
            <a:off x="715630" y="2828489"/>
            <a:ext cx="22857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7" name="Google Shape;77;p15"/>
          <p:cNvSpPr txBox="1"/>
          <p:nvPr>
            <p:ph idx="2" type="ctrTitle"/>
          </p:nvPr>
        </p:nvSpPr>
        <p:spPr>
          <a:xfrm flipH="1">
            <a:off x="5754257" y="3249841"/>
            <a:ext cx="1560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8" name="Google Shape;78;p15"/>
          <p:cNvSpPr txBox="1"/>
          <p:nvPr>
            <p:ph idx="3" type="subTitle"/>
          </p:nvPr>
        </p:nvSpPr>
        <p:spPr>
          <a:xfrm flipH="1">
            <a:off x="5754257" y="3646373"/>
            <a:ext cx="22857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9" name="Google Shape;79;p15"/>
          <p:cNvSpPr txBox="1"/>
          <p:nvPr>
            <p:ph idx="4" type="ctrTitle"/>
          </p:nvPr>
        </p:nvSpPr>
        <p:spPr>
          <a:xfrm flipH="1">
            <a:off x="6095335" y="1398079"/>
            <a:ext cx="1560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200"/>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80" name="Google Shape;80;p15"/>
          <p:cNvSpPr txBox="1"/>
          <p:nvPr>
            <p:ph idx="5" type="subTitle"/>
          </p:nvPr>
        </p:nvSpPr>
        <p:spPr>
          <a:xfrm flipH="1">
            <a:off x="6095335" y="1794611"/>
            <a:ext cx="22857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1" name="Google Shape;81;p15"/>
          <p:cNvSpPr txBox="1"/>
          <p:nvPr>
            <p:ph idx="6"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6"/>
          <p:cNvSpPr txBox="1"/>
          <p:nvPr>
            <p:ph type="ctrTitle"/>
          </p:nvPr>
        </p:nvSpPr>
        <p:spPr>
          <a:xfrm flipH="1">
            <a:off x="2543653" y="1245955"/>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84" name="Google Shape;84;p16"/>
          <p:cNvSpPr txBox="1"/>
          <p:nvPr>
            <p:ph idx="1" type="subTitle"/>
          </p:nvPr>
        </p:nvSpPr>
        <p:spPr>
          <a:xfrm flipH="1">
            <a:off x="2266603" y="1627785"/>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5" name="Google Shape;85;p16"/>
          <p:cNvSpPr txBox="1"/>
          <p:nvPr>
            <p:ph idx="2" type="ctrTitle"/>
          </p:nvPr>
        </p:nvSpPr>
        <p:spPr>
          <a:xfrm flipH="1">
            <a:off x="2543653" y="3575283"/>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86" name="Google Shape;86;p16"/>
          <p:cNvSpPr txBox="1"/>
          <p:nvPr>
            <p:ph idx="3" type="subTitle"/>
          </p:nvPr>
        </p:nvSpPr>
        <p:spPr>
          <a:xfrm flipH="1">
            <a:off x="2266608" y="3958300"/>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7" name="Google Shape;87;p16"/>
          <p:cNvSpPr txBox="1"/>
          <p:nvPr>
            <p:ph idx="4" type="ctrTitle"/>
          </p:nvPr>
        </p:nvSpPr>
        <p:spPr>
          <a:xfrm flipH="1">
            <a:off x="2543653" y="2410347"/>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88" name="Google Shape;88;p16"/>
          <p:cNvSpPr txBox="1"/>
          <p:nvPr>
            <p:ph idx="5" type="subTitle"/>
          </p:nvPr>
        </p:nvSpPr>
        <p:spPr>
          <a:xfrm flipH="1">
            <a:off x="2266608" y="2792175"/>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9" name="Google Shape;89;p16"/>
          <p:cNvSpPr txBox="1"/>
          <p:nvPr>
            <p:ph idx="6" type="ctrTitle"/>
          </p:nvPr>
        </p:nvSpPr>
        <p:spPr>
          <a:xfrm flipH="1">
            <a:off x="5039747" y="2410346"/>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90" name="Google Shape;90;p16"/>
          <p:cNvSpPr txBox="1"/>
          <p:nvPr>
            <p:ph idx="7" type="subTitle"/>
          </p:nvPr>
        </p:nvSpPr>
        <p:spPr>
          <a:xfrm flipH="1">
            <a:off x="4762697" y="2793356"/>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1" name="Google Shape;91;p16"/>
          <p:cNvSpPr txBox="1"/>
          <p:nvPr>
            <p:ph idx="8" type="ctrTitle"/>
          </p:nvPr>
        </p:nvSpPr>
        <p:spPr>
          <a:xfrm flipH="1">
            <a:off x="5039747" y="3575283"/>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92" name="Google Shape;92;p16"/>
          <p:cNvSpPr txBox="1"/>
          <p:nvPr>
            <p:ph idx="9" type="subTitle"/>
          </p:nvPr>
        </p:nvSpPr>
        <p:spPr>
          <a:xfrm flipH="1">
            <a:off x="4762697" y="3958293"/>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3" name="Google Shape;93;p16"/>
          <p:cNvSpPr txBox="1"/>
          <p:nvPr>
            <p:ph idx="13" type="ctrTitle"/>
          </p:nvPr>
        </p:nvSpPr>
        <p:spPr>
          <a:xfrm flipH="1">
            <a:off x="5039747" y="1245955"/>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a:solidFill>
                  <a:schemeClr val="accent1"/>
                </a:solidFill>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94" name="Google Shape;94;p16"/>
          <p:cNvSpPr txBox="1"/>
          <p:nvPr>
            <p:ph idx="14" type="subTitle"/>
          </p:nvPr>
        </p:nvSpPr>
        <p:spPr>
          <a:xfrm flipH="1">
            <a:off x="4762697" y="1627785"/>
            <a:ext cx="21147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5" name="Google Shape;95;p16"/>
          <p:cNvSpPr txBox="1"/>
          <p:nvPr>
            <p:ph idx="15"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2">
  <p:cSld name="CUSTOM_6">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17"/>
          <p:cNvSpPr txBox="1"/>
          <p:nvPr>
            <p:ph type="ctrTitle"/>
          </p:nvPr>
        </p:nvSpPr>
        <p:spPr>
          <a:xfrm flipH="1">
            <a:off x="612075" y="1881706"/>
            <a:ext cx="4182900" cy="1123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6000">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p:txBody>
      </p:sp>
      <p:sp>
        <p:nvSpPr>
          <p:cNvPr id="98" name="Google Shape;98;p17"/>
          <p:cNvSpPr txBox="1"/>
          <p:nvPr>
            <p:ph idx="1" type="subTitle"/>
          </p:nvPr>
        </p:nvSpPr>
        <p:spPr>
          <a:xfrm flipH="1">
            <a:off x="612075" y="2837144"/>
            <a:ext cx="25599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9" name="Google Shape;99;p17"/>
          <p:cNvSpPr txBox="1"/>
          <p:nvPr>
            <p:ph hasCustomPrompt="1" idx="2" type="title"/>
          </p:nvPr>
        </p:nvSpPr>
        <p:spPr>
          <a:xfrm flipH="1">
            <a:off x="4880701" y="2478400"/>
            <a:ext cx="13119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3">
  <p:cSld name="CUSTOM_6_1">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18"/>
          <p:cNvSpPr txBox="1"/>
          <p:nvPr>
            <p:ph type="ctrTitle"/>
          </p:nvPr>
        </p:nvSpPr>
        <p:spPr>
          <a:xfrm>
            <a:off x="619650" y="2247705"/>
            <a:ext cx="2559900" cy="757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60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2" name="Google Shape;102;p18"/>
          <p:cNvSpPr txBox="1"/>
          <p:nvPr>
            <p:ph idx="1" type="subTitle"/>
          </p:nvPr>
        </p:nvSpPr>
        <p:spPr>
          <a:xfrm>
            <a:off x="619650" y="2837337"/>
            <a:ext cx="25599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3" name="Google Shape;103;p18"/>
          <p:cNvSpPr txBox="1"/>
          <p:nvPr>
            <p:ph hasCustomPrompt="1" idx="2" type="title"/>
          </p:nvPr>
        </p:nvSpPr>
        <p:spPr>
          <a:xfrm>
            <a:off x="4145650" y="2884438"/>
            <a:ext cx="22407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5">
  <p:cSld name="CUSTOM_6_1_1">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19"/>
          <p:cNvSpPr txBox="1"/>
          <p:nvPr>
            <p:ph type="ctrTitle"/>
          </p:nvPr>
        </p:nvSpPr>
        <p:spPr>
          <a:xfrm flipH="1">
            <a:off x="2726850" y="2897239"/>
            <a:ext cx="3690300" cy="45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6000">
                <a:solidFill>
                  <a:schemeClr val="accen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6" name="Google Shape;106;p19"/>
          <p:cNvSpPr txBox="1"/>
          <p:nvPr>
            <p:ph idx="1" type="subTitle"/>
          </p:nvPr>
        </p:nvSpPr>
        <p:spPr>
          <a:xfrm flipH="1">
            <a:off x="3292050" y="3488360"/>
            <a:ext cx="25599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07" name="Google Shape;107;p19"/>
          <p:cNvSpPr txBox="1"/>
          <p:nvPr>
            <p:ph hasCustomPrompt="1" idx="2" type="title"/>
          </p:nvPr>
        </p:nvSpPr>
        <p:spPr>
          <a:xfrm flipH="1">
            <a:off x="3451650" y="1351346"/>
            <a:ext cx="22407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4">
  <p:cSld name="CUSTOM_6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0"/>
          <p:cNvSpPr txBox="1"/>
          <p:nvPr>
            <p:ph type="ctrTitle"/>
          </p:nvPr>
        </p:nvSpPr>
        <p:spPr>
          <a:xfrm flipH="1">
            <a:off x="4847211" y="2553180"/>
            <a:ext cx="3690300" cy="453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60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0" name="Google Shape;110;p20"/>
          <p:cNvSpPr txBox="1"/>
          <p:nvPr>
            <p:ph idx="1" type="subTitle"/>
          </p:nvPr>
        </p:nvSpPr>
        <p:spPr>
          <a:xfrm flipH="1">
            <a:off x="5977611" y="2837721"/>
            <a:ext cx="25599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1" name="Google Shape;111;p20"/>
          <p:cNvSpPr txBox="1"/>
          <p:nvPr>
            <p:ph hasCustomPrompt="1" idx="2" type="title"/>
          </p:nvPr>
        </p:nvSpPr>
        <p:spPr>
          <a:xfrm flipH="1">
            <a:off x="2133750" y="2079350"/>
            <a:ext cx="20001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7200">
                <a:solidFill>
                  <a:schemeClr val="lt1"/>
                </a:solidFill>
              </a:defRPr>
            </a:lvl1pPr>
            <a:lvl2pPr lvl="1"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4007825" y="1945343"/>
            <a:ext cx="4535700" cy="822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6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3" name="Google Shape;13;p3"/>
          <p:cNvSpPr txBox="1"/>
          <p:nvPr>
            <p:ph idx="1" type="subTitle"/>
          </p:nvPr>
        </p:nvSpPr>
        <p:spPr>
          <a:xfrm>
            <a:off x="5621050" y="2620363"/>
            <a:ext cx="29223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595072" y="2093275"/>
            <a:ext cx="10530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2"/>
              </a:buClr>
              <a:buSzPts val="5500"/>
              <a:buNone/>
              <a:defRPr sz="7200">
                <a:solidFill>
                  <a:schemeClr val="lt1"/>
                </a:solidFill>
              </a:defRPr>
            </a:lvl1pPr>
            <a:lvl2pPr lvl="1"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3">
    <p:bg>
      <p:bgPr>
        <a:solidFill>
          <a:schemeClr val="lt2"/>
        </a:solidFill>
      </p:bgPr>
    </p:bg>
    <p:spTree>
      <p:nvGrpSpPr>
        <p:cNvPr id="112" name="Shape 112"/>
        <p:cNvGrpSpPr/>
        <p:nvPr/>
      </p:nvGrpSpPr>
      <p:grpSpPr>
        <a:xfrm>
          <a:off x="0" y="0"/>
          <a:ext cx="0" cy="0"/>
          <a:chOff x="0" y="0"/>
          <a:chExt cx="0" cy="0"/>
        </a:xfrm>
      </p:grpSpPr>
      <p:sp>
        <p:nvSpPr>
          <p:cNvPr id="113" name="Google Shape;113;p21"/>
          <p:cNvSpPr txBox="1"/>
          <p:nvPr>
            <p:ph idx="1" type="body"/>
          </p:nvPr>
        </p:nvSpPr>
        <p:spPr>
          <a:xfrm>
            <a:off x="2069575" y="1357150"/>
            <a:ext cx="51402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2"/>
              </a:buClr>
              <a:buSzPts val="1600"/>
              <a:buFont typeface="Nunito Light"/>
              <a:buChar char="●"/>
              <a:defRPr sz="1400"/>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04800" lvl="4" marL="2286000" rtl="0">
              <a:spcBef>
                <a:spcPts val="1600"/>
              </a:spcBef>
              <a:spcAft>
                <a:spcPts val="0"/>
              </a:spcAft>
              <a:buSzPts val="1200"/>
              <a:buFont typeface="Nunito Light"/>
              <a:buChar char="○"/>
              <a:defRPr/>
            </a:lvl5pPr>
            <a:lvl6pPr indent="-304800" lvl="5" marL="2743200" rtl="0">
              <a:spcBef>
                <a:spcPts val="1600"/>
              </a:spcBef>
              <a:spcAft>
                <a:spcPts val="0"/>
              </a:spcAft>
              <a:buSzPts val="12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04800" lvl="8" marL="4114800" rtl="0">
              <a:spcBef>
                <a:spcPts val="1600"/>
              </a:spcBef>
              <a:spcAft>
                <a:spcPts val="1600"/>
              </a:spcAft>
              <a:buSzPts val="1200"/>
              <a:buFont typeface="Nunito Light"/>
              <a:buChar char="■"/>
              <a:defRPr/>
            </a:lvl9pPr>
          </a:lstStyle>
          <a:p/>
        </p:txBody>
      </p:sp>
      <p:sp>
        <p:nvSpPr>
          <p:cNvPr id="114" name="Google Shape;114;p21"/>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TITLE_AND_DESCRIPTION_1">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625025" y="35533"/>
            <a:ext cx="4045200" cy="14823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72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7" name="Google Shape;117;p22"/>
          <p:cNvSpPr txBox="1"/>
          <p:nvPr>
            <p:ph idx="1" type="subTitle"/>
          </p:nvPr>
        </p:nvSpPr>
        <p:spPr>
          <a:xfrm>
            <a:off x="625025" y="1331190"/>
            <a:ext cx="3375300" cy="143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8" name="Google Shape;118;p22"/>
          <p:cNvSpPr txBox="1"/>
          <p:nvPr/>
        </p:nvSpPr>
        <p:spPr>
          <a:xfrm>
            <a:off x="621618" y="3589129"/>
            <a:ext cx="2418000" cy="93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CREDITS: This presentation template was created by </a:t>
            </a:r>
            <a:r>
              <a:rPr lang="en" sz="1000">
                <a:solidFill>
                  <a:schemeClr val="dk1"/>
                </a:solidFill>
                <a:uFill>
                  <a:noFill/>
                </a:uFill>
                <a:latin typeface="Hind Vadodara Medium"/>
                <a:ea typeface="Hind Vadodara Medium"/>
                <a:cs typeface="Hind Vadodara Medium"/>
                <a:sym typeface="Hind Vadodara Medium"/>
                <a:hlinkClick r:id="rId3">
                  <a:extLst>
                    <a:ext uri="{A12FA001-AC4F-418D-AE19-62706E023703}">
                      <ahyp:hlinkClr val="tx"/>
                    </a:ext>
                  </a:extLst>
                </a:hlinkClick>
              </a:rPr>
              <a:t>Slidesgo</a:t>
            </a:r>
            <a:r>
              <a:rPr lang="en" sz="1000">
                <a:solidFill>
                  <a:schemeClr val="dk1"/>
                </a:solidFill>
                <a:latin typeface="Hind Vadodara Light"/>
                <a:ea typeface="Hind Vadodara Light"/>
                <a:cs typeface="Hind Vadodara Light"/>
                <a:sym typeface="Hind Vadodara Light"/>
              </a:rPr>
              <a:t>, including icons by </a:t>
            </a:r>
            <a:r>
              <a:rPr lang="en" sz="1000">
                <a:solidFill>
                  <a:schemeClr val="dk1"/>
                </a:solidFill>
                <a:uFill>
                  <a:noFill/>
                </a:uFill>
                <a:latin typeface="Hind Vadodara Medium"/>
                <a:ea typeface="Hind Vadodara Medium"/>
                <a:cs typeface="Hind Vadodara Medium"/>
                <a:sym typeface="Hind Vadodara Medium"/>
                <a:hlinkClick r:id="rId4">
                  <a:extLst>
                    <a:ext uri="{A12FA001-AC4F-418D-AE19-62706E023703}">
                      <ahyp:hlinkClr val="tx"/>
                    </a:ext>
                  </a:extLst>
                </a:hlinkClick>
              </a:rPr>
              <a:t>Flaticon</a:t>
            </a:r>
            <a:r>
              <a:rPr lang="en" sz="1000">
                <a:solidFill>
                  <a:schemeClr val="dk1"/>
                </a:solidFill>
                <a:latin typeface="Hind Vadodara Light"/>
                <a:ea typeface="Hind Vadodara Light"/>
                <a:cs typeface="Hind Vadodara Light"/>
                <a:sym typeface="Hind Vadodara Light"/>
              </a:rPr>
              <a:t>, and infographics &amp; images by </a:t>
            </a:r>
            <a:r>
              <a:rPr lang="en" sz="1000">
                <a:solidFill>
                  <a:schemeClr val="dk1"/>
                </a:solidFill>
                <a:uFill>
                  <a:noFill/>
                </a:uFill>
                <a:latin typeface="Hind Vadodara Medium"/>
                <a:ea typeface="Hind Vadodara Medium"/>
                <a:cs typeface="Hind Vadodara Medium"/>
                <a:sym typeface="Hind Vadodara Medium"/>
                <a:hlinkClick r:id="rId5">
                  <a:extLst>
                    <a:ext uri="{A12FA001-AC4F-418D-AE19-62706E023703}">
                      <ahyp:hlinkClr val="tx"/>
                    </a:ext>
                  </a:extLst>
                </a:hlinkClick>
              </a:rPr>
              <a:t>Freepik</a:t>
            </a:r>
            <a:endParaRPr>
              <a:solidFill>
                <a:schemeClr val="dk1"/>
              </a:solidFill>
              <a:latin typeface="Hind Vadodara Medium"/>
              <a:ea typeface="Hind Vadodara Medium"/>
              <a:cs typeface="Hind Vadodara Medium"/>
              <a:sym typeface="Hind Vadodara Medium"/>
            </a:endParaRPr>
          </a:p>
          <a:p>
            <a:pPr indent="0" lvl="0" marL="0" rtl="0" algn="l">
              <a:spcBef>
                <a:spcPts val="0"/>
              </a:spcBef>
              <a:spcAft>
                <a:spcPts val="0"/>
              </a:spcAft>
              <a:buNone/>
            </a:pPr>
            <a:r>
              <a:t/>
            </a:r>
            <a:endParaRPr>
              <a:solidFill>
                <a:schemeClr val="dk1"/>
              </a:solidFill>
              <a:latin typeface="Hind Vadodara Light"/>
              <a:ea typeface="Hind Vadodara Light"/>
              <a:cs typeface="Hind Vadodara Light"/>
              <a:sym typeface="Hind Vadodara Light"/>
            </a:endParaRPr>
          </a:p>
          <a:p>
            <a:pPr indent="0" lvl="0" marL="0" rtl="0" algn="l">
              <a:lnSpc>
                <a:spcPct val="115000"/>
              </a:lnSpc>
              <a:spcBef>
                <a:spcPts val="300"/>
              </a:spcBef>
              <a:spcAft>
                <a:spcPts val="0"/>
              </a:spcAft>
              <a:buNone/>
            </a:pPr>
            <a:r>
              <a:t/>
            </a:r>
            <a:endParaRPr sz="1000">
              <a:solidFill>
                <a:schemeClr val="dk1"/>
              </a:solidFill>
              <a:latin typeface="Hind Vadodara Light"/>
              <a:ea typeface="Hind Vadodara Light"/>
              <a:cs typeface="Hind Vadodara Light"/>
              <a:sym typeface="Hind Vadodar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bg>
      <p:bgPr>
        <a:solidFill>
          <a:schemeClr val="lt2"/>
        </a:solidFill>
      </p:bgPr>
    </p:bg>
    <p:spTree>
      <p:nvGrpSpPr>
        <p:cNvPr id="119" name="Shape 11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0"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idx="1" type="body"/>
          </p:nvPr>
        </p:nvSpPr>
        <p:spPr>
          <a:xfrm>
            <a:off x="712480" y="1297750"/>
            <a:ext cx="3128100" cy="2908800"/>
          </a:xfrm>
          <a:prstGeom prst="rect">
            <a:avLst/>
          </a:prstGeom>
        </p:spPr>
        <p:txBody>
          <a:bodyPr anchorCtr="0" anchor="b" bIns="91425" lIns="91425" spcFirstLastPara="1" rIns="91425" wrap="square" tIns="91425">
            <a:noAutofit/>
          </a:bodyPr>
          <a:lstStyle>
            <a:lvl1pPr indent="-330200" lvl="0" marL="457200">
              <a:lnSpc>
                <a:spcPct val="100000"/>
              </a:lnSpc>
              <a:spcBef>
                <a:spcPts val="0"/>
              </a:spcBef>
              <a:spcAft>
                <a:spcPts val="0"/>
              </a:spcAft>
              <a:buSzPts val="1600"/>
              <a:buFont typeface="Nunito Light"/>
              <a:buChar char="●"/>
              <a:defRPr/>
            </a:lvl1pPr>
            <a:lvl2pPr indent="-330200" lvl="1" marL="914400">
              <a:spcBef>
                <a:spcPts val="1600"/>
              </a:spcBef>
              <a:spcAft>
                <a:spcPts val="0"/>
              </a:spcAft>
              <a:buSzPts val="1600"/>
              <a:buFont typeface="Nunito Light"/>
              <a:buChar char="○"/>
              <a:defRPr/>
            </a:lvl2pPr>
            <a:lvl3pPr indent="-323850" lvl="2" marL="1371600">
              <a:spcBef>
                <a:spcPts val="1600"/>
              </a:spcBef>
              <a:spcAft>
                <a:spcPts val="0"/>
              </a:spcAft>
              <a:buSzPts val="1500"/>
              <a:buFont typeface="Nunito Light"/>
              <a:buChar char="■"/>
              <a:defRPr/>
            </a:lvl3pPr>
            <a:lvl4pPr indent="-323850" lvl="3" marL="1828800">
              <a:spcBef>
                <a:spcPts val="1600"/>
              </a:spcBef>
              <a:spcAft>
                <a:spcPts val="0"/>
              </a:spcAft>
              <a:buSzPts val="1500"/>
              <a:buFont typeface="Nunito Light"/>
              <a:buChar char="●"/>
              <a:defRPr/>
            </a:lvl4pPr>
            <a:lvl5pPr indent="-304800" lvl="4" marL="2286000">
              <a:spcBef>
                <a:spcPts val="1600"/>
              </a:spcBef>
              <a:spcAft>
                <a:spcPts val="0"/>
              </a:spcAft>
              <a:buSzPts val="1200"/>
              <a:buFont typeface="Nunito Light"/>
              <a:buChar char="○"/>
              <a:defRPr/>
            </a:lvl5pPr>
            <a:lvl6pPr indent="-304800" lvl="5" marL="2743200">
              <a:spcBef>
                <a:spcPts val="1600"/>
              </a:spcBef>
              <a:spcAft>
                <a:spcPts val="0"/>
              </a:spcAft>
              <a:buSzPts val="1200"/>
              <a:buFont typeface="Nunito Light"/>
              <a:buChar char="■"/>
              <a:defRPr/>
            </a:lvl6pPr>
            <a:lvl7pPr indent="-311150" lvl="6" marL="3200400">
              <a:spcBef>
                <a:spcPts val="1600"/>
              </a:spcBef>
              <a:spcAft>
                <a:spcPts val="0"/>
              </a:spcAft>
              <a:buSzPts val="1300"/>
              <a:buFont typeface="Nunito Light"/>
              <a:buChar char="●"/>
              <a:defRPr/>
            </a:lvl7pPr>
            <a:lvl8pPr indent="-311150" lvl="7" marL="3657600">
              <a:spcBef>
                <a:spcPts val="1600"/>
              </a:spcBef>
              <a:spcAft>
                <a:spcPts val="0"/>
              </a:spcAft>
              <a:buSzPts val="1300"/>
              <a:buFont typeface="Nunito Light"/>
              <a:buChar char="○"/>
              <a:defRPr/>
            </a:lvl8pPr>
            <a:lvl9pPr indent="-304800" lvl="8" marL="4114800">
              <a:spcBef>
                <a:spcPts val="1600"/>
              </a:spcBef>
              <a:spcAft>
                <a:spcPts val="1600"/>
              </a:spcAft>
              <a:buSzPts val="1200"/>
              <a:buFont typeface="Nunito Light"/>
              <a:buChar char="■"/>
              <a:defRPr/>
            </a:lvl9pPr>
          </a:lstStyle>
          <a:p/>
        </p:txBody>
      </p:sp>
      <p:sp>
        <p:nvSpPr>
          <p:cNvPr id="17" name="Google Shape;17;p4"/>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flipH="1">
            <a:off x="5408076" y="1087185"/>
            <a:ext cx="22500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0" name="Google Shape;20;p5"/>
          <p:cNvSpPr txBox="1"/>
          <p:nvPr>
            <p:ph idx="1" type="subTitle"/>
          </p:nvPr>
        </p:nvSpPr>
        <p:spPr>
          <a:xfrm flipH="1">
            <a:off x="1483662" y="4161895"/>
            <a:ext cx="2250000" cy="61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0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1" name="Google Shape;21;p5"/>
          <p:cNvSpPr txBox="1"/>
          <p:nvPr>
            <p:ph idx="2" type="ctrTitle"/>
          </p:nvPr>
        </p:nvSpPr>
        <p:spPr>
          <a:xfrm flipH="1">
            <a:off x="1505901" y="3702014"/>
            <a:ext cx="2205600" cy="62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2" name="Google Shape;22;p5"/>
          <p:cNvSpPr txBox="1"/>
          <p:nvPr>
            <p:ph idx="3" type="subTitle"/>
          </p:nvPr>
        </p:nvSpPr>
        <p:spPr>
          <a:xfrm flipH="1">
            <a:off x="5408076" y="1497548"/>
            <a:ext cx="2250000" cy="61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0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3" name="Google Shape;23;p5"/>
          <p:cNvSpPr txBox="1"/>
          <p:nvPr>
            <p:ph idx="4"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idx="1" type="subTitle"/>
          </p:nvPr>
        </p:nvSpPr>
        <p:spPr>
          <a:xfrm flipH="1">
            <a:off x="546575" y="2518225"/>
            <a:ext cx="8050800" cy="188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rgbClr val="434343"/>
              </a:buClr>
              <a:buSzPts val="1200"/>
              <a:buFont typeface="Raleway"/>
              <a:buAutoNum type="arabicPeriod"/>
              <a:defRPr sz="1200"/>
            </a:lvl1pPr>
            <a:lvl2pPr lvl="1" rtl="0" algn="ctr">
              <a:lnSpc>
                <a:spcPct val="100000"/>
              </a:lnSpc>
              <a:spcBef>
                <a:spcPts val="0"/>
              </a:spcBef>
              <a:spcAft>
                <a:spcPts val="0"/>
              </a:spcAft>
              <a:buClr>
                <a:srgbClr val="434343"/>
              </a:buClr>
              <a:buSzPts val="1200"/>
              <a:buFont typeface="Roboto Condensed Light"/>
              <a:buAutoNum type="alphaLcPeriod"/>
              <a:defRPr sz="1200"/>
            </a:lvl2pPr>
            <a:lvl3pPr lvl="2" rtl="0" algn="ctr">
              <a:lnSpc>
                <a:spcPct val="100000"/>
              </a:lnSpc>
              <a:spcBef>
                <a:spcPts val="0"/>
              </a:spcBef>
              <a:spcAft>
                <a:spcPts val="0"/>
              </a:spcAft>
              <a:buClr>
                <a:srgbClr val="434343"/>
              </a:buClr>
              <a:buSzPts val="1200"/>
              <a:buFont typeface="Roboto Condensed Light"/>
              <a:buAutoNum type="romanLcPeriod"/>
              <a:defRPr sz="1200"/>
            </a:lvl3pPr>
            <a:lvl4pPr lvl="3" rtl="0" algn="ctr">
              <a:lnSpc>
                <a:spcPct val="100000"/>
              </a:lnSpc>
              <a:spcBef>
                <a:spcPts val="0"/>
              </a:spcBef>
              <a:spcAft>
                <a:spcPts val="0"/>
              </a:spcAft>
              <a:buClr>
                <a:srgbClr val="434343"/>
              </a:buClr>
              <a:buSzPts val="1200"/>
              <a:buFont typeface="Roboto Condensed Light"/>
              <a:buAutoNum type="arabicPeriod"/>
              <a:defRPr sz="1200"/>
            </a:lvl4pPr>
            <a:lvl5pPr lvl="4" rtl="0" algn="ctr">
              <a:lnSpc>
                <a:spcPct val="100000"/>
              </a:lnSpc>
              <a:spcBef>
                <a:spcPts val="0"/>
              </a:spcBef>
              <a:spcAft>
                <a:spcPts val="0"/>
              </a:spcAft>
              <a:buClr>
                <a:srgbClr val="434343"/>
              </a:buClr>
              <a:buSzPts val="1200"/>
              <a:buFont typeface="Roboto Condensed Light"/>
              <a:buAutoNum type="alphaLcPeriod"/>
              <a:defRPr sz="1200"/>
            </a:lvl5pPr>
            <a:lvl6pPr lvl="5" rtl="0" algn="ctr">
              <a:lnSpc>
                <a:spcPct val="100000"/>
              </a:lnSpc>
              <a:spcBef>
                <a:spcPts val="0"/>
              </a:spcBef>
              <a:spcAft>
                <a:spcPts val="0"/>
              </a:spcAft>
              <a:buClr>
                <a:srgbClr val="434343"/>
              </a:buClr>
              <a:buSzPts val="1200"/>
              <a:buFont typeface="Roboto Condensed Light"/>
              <a:buAutoNum type="romanLcPeriod"/>
              <a:defRPr sz="1200"/>
            </a:lvl6pPr>
            <a:lvl7pPr lvl="6" rtl="0" algn="ctr">
              <a:lnSpc>
                <a:spcPct val="100000"/>
              </a:lnSpc>
              <a:spcBef>
                <a:spcPts val="0"/>
              </a:spcBef>
              <a:spcAft>
                <a:spcPts val="0"/>
              </a:spcAft>
              <a:buClr>
                <a:srgbClr val="434343"/>
              </a:buClr>
              <a:buSzPts val="1200"/>
              <a:buFont typeface="Roboto Condensed Light"/>
              <a:buAutoNum type="arabicPeriod"/>
              <a:defRPr sz="1200"/>
            </a:lvl7pPr>
            <a:lvl8pPr lvl="7" rtl="0" algn="ctr">
              <a:lnSpc>
                <a:spcPct val="100000"/>
              </a:lnSpc>
              <a:spcBef>
                <a:spcPts val="0"/>
              </a:spcBef>
              <a:spcAft>
                <a:spcPts val="0"/>
              </a:spcAft>
              <a:buClr>
                <a:srgbClr val="434343"/>
              </a:buClr>
              <a:buSzPts val="1200"/>
              <a:buFont typeface="Roboto Condensed Light"/>
              <a:buAutoNum type="alphaLcPeriod"/>
              <a:defRPr sz="1200"/>
            </a:lvl8pPr>
            <a:lvl9pPr lvl="8" rtl="0" algn="ctr">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8" name="Google Shape;28;p7"/>
          <p:cNvSpPr txBox="1"/>
          <p:nvPr>
            <p:ph type="title"/>
          </p:nvPr>
        </p:nvSpPr>
        <p:spPr>
          <a:xfrm>
            <a:off x="2421000" y="283608"/>
            <a:ext cx="4302000" cy="630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sz="3600">
                <a:solidFill>
                  <a:schemeClr val="accent2"/>
                </a:solidFill>
              </a:defRPr>
            </a:lvl2pPr>
            <a:lvl3pPr lvl="2" rtl="0" algn="ctr">
              <a:spcBef>
                <a:spcPts val="0"/>
              </a:spcBef>
              <a:spcAft>
                <a:spcPts val="0"/>
              </a:spcAft>
              <a:buNone/>
              <a:defRPr sz="3600">
                <a:solidFill>
                  <a:schemeClr val="accent2"/>
                </a:solidFill>
              </a:defRPr>
            </a:lvl3pPr>
            <a:lvl4pPr lvl="3" rtl="0" algn="ctr">
              <a:spcBef>
                <a:spcPts val="0"/>
              </a:spcBef>
              <a:spcAft>
                <a:spcPts val="0"/>
              </a:spcAft>
              <a:buNone/>
              <a:defRPr sz="3600">
                <a:solidFill>
                  <a:schemeClr val="accent2"/>
                </a:solidFill>
              </a:defRPr>
            </a:lvl4pPr>
            <a:lvl5pPr lvl="4" rtl="0" algn="ctr">
              <a:spcBef>
                <a:spcPts val="0"/>
              </a:spcBef>
              <a:spcAft>
                <a:spcPts val="0"/>
              </a:spcAft>
              <a:buNone/>
              <a:defRPr sz="3600">
                <a:solidFill>
                  <a:schemeClr val="accent2"/>
                </a:solidFill>
              </a:defRPr>
            </a:lvl5pPr>
            <a:lvl6pPr lvl="5" rtl="0" algn="ctr">
              <a:spcBef>
                <a:spcPts val="0"/>
              </a:spcBef>
              <a:spcAft>
                <a:spcPts val="0"/>
              </a:spcAft>
              <a:buNone/>
              <a:defRPr sz="3600">
                <a:solidFill>
                  <a:schemeClr val="accent2"/>
                </a:solidFill>
              </a:defRPr>
            </a:lvl6pPr>
            <a:lvl7pPr lvl="6" rtl="0" algn="ctr">
              <a:spcBef>
                <a:spcPts val="0"/>
              </a:spcBef>
              <a:spcAft>
                <a:spcPts val="0"/>
              </a:spcAft>
              <a:buNone/>
              <a:defRPr sz="3600">
                <a:solidFill>
                  <a:schemeClr val="accent2"/>
                </a:solidFill>
              </a:defRPr>
            </a:lvl7pPr>
            <a:lvl8pPr lvl="7" rtl="0" algn="ctr">
              <a:spcBef>
                <a:spcPts val="0"/>
              </a:spcBef>
              <a:spcAft>
                <a:spcPts val="0"/>
              </a:spcAft>
              <a:buNone/>
              <a:defRPr sz="3600">
                <a:solidFill>
                  <a:schemeClr val="accent2"/>
                </a:solidFill>
              </a:defRPr>
            </a:lvl8pPr>
            <a:lvl9pPr lvl="8" rtl="0" algn="ctr">
              <a:spcBef>
                <a:spcPts val="0"/>
              </a:spcBef>
              <a:spcAft>
                <a:spcPts val="0"/>
              </a:spcAft>
              <a:buNone/>
              <a:defRPr sz="3600">
                <a:solidFill>
                  <a:schemeClr val="accent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type="title"/>
          </p:nvPr>
        </p:nvSpPr>
        <p:spPr>
          <a:xfrm>
            <a:off x="2208600" y="1016100"/>
            <a:ext cx="4726800" cy="3111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type="title"/>
          </p:nvPr>
        </p:nvSpPr>
        <p:spPr>
          <a:xfrm>
            <a:off x="625025" y="35533"/>
            <a:ext cx="4045200" cy="14823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3" name="Google Shape;33;p9"/>
          <p:cNvSpPr txBox="1"/>
          <p:nvPr>
            <p:ph idx="1" type="subTitle"/>
          </p:nvPr>
        </p:nvSpPr>
        <p:spPr>
          <a:xfrm>
            <a:off x="625025" y="1331190"/>
            <a:ext cx="3375300" cy="1431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0"/>
          <p:cNvSpPr txBox="1"/>
          <p:nvPr>
            <p:ph type="ctrTitle"/>
          </p:nvPr>
        </p:nvSpPr>
        <p:spPr>
          <a:xfrm flipH="1">
            <a:off x="616848" y="1589117"/>
            <a:ext cx="3301800" cy="1325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000">
                <a:solidFill>
                  <a:schemeClr val="accent1"/>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36" name="Google Shape;36;p10"/>
          <p:cNvSpPr txBox="1"/>
          <p:nvPr>
            <p:ph idx="1" type="subTitle"/>
          </p:nvPr>
        </p:nvSpPr>
        <p:spPr>
          <a:xfrm flipH="1">
            <a:off x="616948" y="2831770"/>
            <a:ext cx="23313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indent="-317500" lvl="1" marL="9144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indent="-304800" lvl="2" marL="13716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indent="-304800" lvl="3" marL="1828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indent="-304800" lvl="4" marL="22860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indent="-304800" lvl="5" marL="27432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indent="-304800" lvl="6" marL="32004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indent="-304800" lvl="7" marL="36576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indent="-304800" lvl="8" marL="411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44.png"/><Relationship Id="rId7"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0.jpg"/><Relationship Id="rId5"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idx="1" type="subTitle"/>
          </p:nvPr>
        </p:nvSpPr>
        <p:spPr>
          <a:xfrm>
            <a:off x="1945725" y="3319500"/>
            <a:ext cx="4632000" cy="11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Hind Vadodara"/>
                <a:ea typeface="Hind Vadodara"/>
                <a:cs typeface="Hind Vadodara"/>
                <a:sym typeface="Hind Vadodara"/>
              </a:rPr>
              <a:t>Presented by:</a:t>
            </a:r>
            <a:r>
              <a:rPr lang="en" sz="2500"/>
              <a:t> Rahaf Youssef</a:t>
            </a:r>
            <a:endParaRPr sz="2500"/>
          </a:p>
          <a:p>
            <a:pPr indent="0" lvl="0" marL="0" rtl="0" algn="l">
              <a:spcBef>
                <a:spcPts val="0"/>
              </a:spcBef>
              <a:spcAft>
                <a:spcPts val="0"/>
              </a:spcAft>
              <a:buNone/>
            </a:pPr>
            <a:r>
              <a:t/>
            </a:r>
            <a:endParaRPr b="1">
              <a:latin typeface="Hind Vadodara"/>
              <a:ea typeface="Hind Vadodara"/>
              <a:cs typeface="Hind Vadodara"/>
              <a:sym typeface="Hind Vadodara"/>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
        <p:nvSpPr>
          <p:cNvPr id="126" name="Google Shape;126;p25"/>
          <p:cNvSpPr txBox="1"/>
          <p:nvPr>
            <p:ph type="ctrTitle"/>
          </p:nvPr>
        </p:nvSpPr>
        <p:spPr>
          <a:xfrm>
            <a:off x="1263975" y="1828500"/>
            <a:ext cx="5995500" cy="131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900">
                <a:latin typeface="Teko"/>
                <a:ea typeface="Teko"/>
                <a:cs typeface="Teko"/>
                <a:sym typeface="Teko"/>
              </a:rPr>
              <a:t>Low-noise Nonlinear Cavity for Cryogenic Interferometers</a:t>
            </a:r>
            <a:endParaRPr b="1" sz="3900">
              <a:latin typeface="Teko"/>
              <a:ea typeface="Teko"/>
              <a:cs typeface="Teko"/>
              <a:sym typeface="Tek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Teko"/>
                <a:ea typeface="Teko"/>
                <a:cs typeface="Teko"/>
                <a:sym typeface="Teko"/>
              </a:rPr>
              <a:t>Dispersion Near </a:t>
            </a:r>
            <a:r>
              <a:rPr b="1" lang="en" sz="3600">
                <a:solidFill>
                  <a:schemeClr val="dk1"/>
                </a:solidFill>
                <a:latin typeface="Teko"/>
                <a:ea typeface="Teko"/>
                <a:cs typeface="Teko"/>
                <a:sym typeface="Teko"/>
              </a:rPr>
              <a:t>Degeneracy</a:t>
            </a:r>
            <a:endParaRPr b="1" sz="3600">
              <a:solidFill>
                <a:schemeClr val="dk1"/>
              </a:solidFill>
              <a:latin typeface="Teko"/>
              <a:ea typeface="Teko"/>
              <a:cs typeface="Teko"/>
              <a:sym typeface="Teko"/>
            </a:endParaRPr>
          </a:p>
        </p:txBody>
      </p:sp>
      <p:sp>
        <p:nvSpPr>
          <p:cNvPr id="207" name="Google Shape;207;p34"/>
          <p:cNvSpPr txBox="1"/>
          <p:nvPr>
            <p:ph idx="1" type="body"/>
          </p:nvPr>
        </p:nvSpPr>
        <p:spPr>
          <a:xfrm>
            <a:off x="0" y="1284750"/>
            <a:ext cx="9144000" cy="36612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Font typeface="Hind Vadodara"/>
              <a:buChar char="●"/>
            </a:pPr>
            <a:r>
              <a:rPr lang="en" sz="2500">
                <a:latin typeface="Hind Vadodara"/>
                <a:ea typeface="Hind Vadodara"/>
                <a:cs typeface="Hind Vadodara"/>
                <a:sym typeface="Hind Vadodara"/>
              </a:rPr>
              <a:t>Phase-matching condition: </a:t>
            </a:r>
            <a:endParaRPr sz="2500">
              <a:latin typeface="Hind Vadodara"/>
              <a:ea typeface="Hind Vadodara"/>
              <a:cs typeface="Hind Vadodara"/>
              <a:sym typeface="Hind Vadodara"/>
            </a:endParaRPr>
          </a:p>
          <a:p>
            <a:pPr indent="-387350" lvl="1" marL="914400" rtl="0" algn="l">
              <a:lnSpc>
                <a:spcPct val="150000"/>
              </a:lnSpc>
              <a:spcBef>
                <a:spcPts val="0"/>
              </a:spcBef>
              <a:spcAft>
                <a:spcPts val="0"/>
              </a:spcAft>
              <a:buSzPts val="2500"/>
              <a:buFont typeface="Hind Vadodara"/>
              <a:buChar char="○"/>
            </a:pPr>
            <a:r>
              <a:rPr lang="en" sz="2500"/>
              <a:t>Δk = 0</a:t>
            </a:r>
            <a:endParaRPr sz="2500"/>
          </a:p>
          <a:p>
            <a:pPr indent="0" lvl="0" marL="0" rtl="0" algn="l">
              <a:lnSpc>
                <a:spcPct val="150000"/>
              </a:lnSpc>
              <a:spcBef>
                <a:spcPts val="0"/>
              </a:spcBef>
              <a:spcAft>
                <a:spcPts val="0"/>
              </a:spcAft>
              <a:buNone/>
            </a:pPr>
            <a:r>
              <a:t/>
            </a:r>
            <a:endParaRPr sz="2500"/>
          </a:p>
          <a:p>
            <a:pPr indent="-387350" lvl="0" marL="457200" rtl="0" algn="l">
              <a:lnSpc>
                <a:spcPct val="150000"/>
              </a:lnSpc>
              <a:spcBef>
                <a:spcPts val="0"/>
              </a:spcBef>
              <a:spcAft>
                <a:spcPts val="0"/>
              </a:spcAft>
              <a:buSzPts val="2500"/>
              <a:buFont typeface="Hind Vadodara"/>
              <a:buChar char="●"/>
            </a:pPr>
            <a:r>
              <a:rPr lang="en" sz="2500">
                <a:latin typeface="Hind Vadodara"/>
                <a:ea typeface="Hind Vadodara"/>
                <a:cs typeface="Hind Vadodara"/>
                <a:sym typeface="Hind Vadodara"/>
              </a:rPr>
              <a:t>Near degeneracy: </a:t>
            </a:r>
            <a:endParaRPr sz="2500">
              <a:latin typeface="Hind Vadodara"/>
              <a:ea typeface="Hind Vadodara"/>
              <a:cs typeface="Hind Vadodara"/>
              <a:sym typeface="Hind Vadodara"/>
            </a:endParaRPr>
          </a:p>
          <a:p>
            <a:pPr indent="-387350" lvl="0" marL="457200" rtl="0" algn="l">
              <a:lnSpc>
                <a:spcPct val="150000"/>
              </a:lnSpc>
              <a:spcBef>
                <a:spcPts val="0"/>
              </a:spcBef>
              <a:spcAft>
                <a:spcPts val="0"/>
              </a:spcAft>
              <a:buSzPts val="2500"/>
              <a:buFont typeface="Hind Vadodara"/>
              <a:buAutoNum type="arabicPeriod"/>
            </a:pPr>
            <a:r>
              <a:rPr lang="en" sz="2500">
                <a:latin typeface="Hind Vadodara"/>
                <a:ea typeface="Hind Vadodara"/>
                <a:cs typeface="Hind Vadodara"/>
                <a:sym typeface="Hind Vadodara"/>
              </a:rPr>
              <a:t>Assume                  and                  .</a:t>
            </a:r>
            <a:endParaRPr sz="2500">
              <a:latin typeface="Hind Vadodara"/>
              <a:ea typeface="Hind Vadodara"/>
              <a:cs typeface="Hind Vadodara"/>
              <a:sym typeface="Hind Vadodara"/>
            </a:endParaRPr>
          </a:p>
          <a:p>
            <a:pPr indent="-387350" lvl="0" marL="457200" rtl="0" algn="l">
              <a:lnSpc>
                <a:spcPct val="150000"/>
              </a:lnSpc>
              <a:spcBef>
                <a:spcPts val="0"/>
              </a:spcBef>
              <a:spcAft>
                <a:spcPts val="0"/>
              </a:spcAft>
              <a:buSzPts val="2500"/>
              <a:buFont typeface="Hind Vadodara"/>
              <a:buAutoNum type="arabicPeriod"/>
            </a:pPr>
            <a:r>
              <a:rPr lang="en" sz="2500">
                <a:latin typeface="Hind Vadodara"/>
                <a:ea typeface="Hind Vadodara"/>
                <a:cs typeface="Hind Vadodara"/>
                <a:sym typeface="Hind Vadodara"/>
              </a:rPr>
              <a:t>Taylor expand around      to get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rPr lang="en" sz="2500">
                <a:latin typeface="Hind Vadodara"/>
                <a:ea typeface="Hind Vadodara"/>
                <a:cs typeface="Hind Vadodara"/>
                <a:sym typeface="Hind Vadodara"/>
              </a:rPr>
              <a:t>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t/>
            </a:r>
            <a:endParaRPr sz="2500"/>
          </a:p>
          <a:p>
            <a:pPr indent="0" lvl="0" marL="457200" rtl="0" algn="ctr">
              <a:lnSpc>
                <a:spcPct val="150000"/>
              </a:lnSpc>
              <a:spcBef>
                <a:spcPts val="1600"/>
              </a:spcBef>
              <a:spcAft>
                <a:spcPts val="0"/>
              </a:spcAft>
              <a:buNone/>
            </a:pPr>
            <a:r>
              <a:t/>
            </a:r>
            <a:endParaRPr sz="2500"/>
          </a:p>
          <a:p>
            <a:pPr indent="0" lvl="0" marL="0" rtl="0" algn="l">
              <a:lnSpc>
                <a:spcPct val="150000"/>
              </a:lnSpc>
              <a:spcBef>
                <a:spcPts val="1600"/>
              </a:spcBef>
              <a:spcAft>
                <a:spcPts val="1600"/>
              </a:spcAft>
              <a:buNone/>
            </a:pPr>
            <a:r>
              <a:t/>
            </a:r>
            <a:endParaRPr sz="2500"/>
          </a:p>
        </p:txBody>
      </p:sp>
      <p:pic>
        <p:nvPicPr>
          <p:cNvPr id="208" name="Google Shape;208;p34"/>
          <p:cNvPicPr preferRelativeResize="0"/>
          <p:nvPr/>
        </p:nvPicPr>
        <p:blipFill>
          <a:blip r:embed="rId3">
            <a:alphaModFix/>
          </a:blip>
          <a:stretch>
            <a:fillRect/>
          </a:stretch>
        </p:blipFill>
        <p:spPr>
          <a:xfrm>
            <a:off x="3549625" y="4295050"/>
            <a:ext cx="267900" cy="446500"/>
          </a:xfrm>
          <a:prstGeom prst="rect">
            <a:avLst/>
          </a:prstGeom>
          <a:noFill/>
          <a:ln>
            <a:noFill/>
          </a:ln>
        </p:spPr>
      </p:pic>
      <p:pic>
        <p:nvPicPr>
          <p:cNvPr id="209" name="Google Shape;209;p34"/>
          <p:cNvPicPr preferRelativeResize="0"/>
          <p:nvPr/>
        </p:nvPicPr>
        <p:blipFill>
          <a:blip r:embed="rId4">
            <a:alphaModFix/>
          </a:blip>
          <a:stretch>
            <a:fillRect/>
          </a:stretch>
        </p:blipFill>
        <p:spPr>
          <a:xfrm>
            <a:off x="1670550" y="3724550"/>
            <a:ext cx="1228725" cy="381000"/>
          </a:xfrm>
          <a:prstGeom prst="rect">
            <a:avLst/>
          </a:prstGeom>
          <a:noFill/>
          <a:ln>
            <a:noFill/>
          </a:ln>
        </p:spPr>
      </p:pic>
      <p:pic>
        <p:nvPicPr>
          <p:cNvPr id="210" name="Google Shape;210;p34"/>
          <p:cNvPicPr preferRelativeResize="0"/>
          <p:nvPr/>
        </p:nvPicPr>
        <p:blipFill>
          <a:blip r:embed="rId5">
            <a:alphaModFix/>
          </a:blip>
          <a:stretch>
            <a:fillRect/>
          </a:stretch>
        </p:blipFill>
        <p:spPr>
          <a:xfrm>
            <a:off x="3549625" y="3724550"/>
            <a:ext cx="1228725" cy="381000"/>
          </a:xfrm>
          <a:prstGeom prst="rect">
            <a:avLst/>
          </a:prstGeom>
          <a:noFill/>
          <a:ln>
            <a:noFill/>
          </a:ln>
        </p:spPr>
      </p:pic>
      <p:grpSp>
        <p:nvGrpSpPr>
          <p:cNvPr id="211" name="Google Shape;211;p34"/>
          <p:cNvGrpSpPr/>
          <p:nvPr/>
        </p:nvGrpSpPr>
        <p:grpSpPr>
          <a:xfrm>
            <a:off x="5043375" y="738956"/>
            <a:ext cx="3542463" cy="2483500"/>
            <a:chOff x="4494925" y="1240325"/>
            <a:chExt cx="4122499" cy="3142875"/>
          </a:xfrm>
        </p:grpSpPr>
        <p:pic>
          <p:nvPicPr>
            <p:cNvPr id="212" name="Google Shape;212;p34"/>
            <p:cNvPicPr preferRelativeResize="0"/>
            <p:nvPr/>
          </p:nvPicPr>
          <p:blipFill>
            <a:blip r:embed="rId6">
              <a:alphaModFix/>
            </a:blip>
            <a:stretch>
              <a:fillRect/>
            </a:stretch>
          </p:blipFill>
          <p:spPr>
            <a:xfrm>
              <a:off x="4494925" y="1240325"/>
              <a:ext cx="4122499" cy="3142875"/>
            </a:xfrm>
            <a:prstGeom prst="rect">
              <a:avLst/>
            </a:prstGeom>
            <a:noFill/>
            <a:ln>
              <a:noFill/>
            </a:ln>
          </p:spPr>
        </p:pic>
        <p:cxnSp>
          <p:nvCxnSpPr>
            <p:cNvPr id="213" name="Google Shape;213;p34"/>
            <p:cNvCxnSpPr/>
            <p:nvPr/>
          </p:nvCxnSpPr>
          <p:spPr>
            <a:xfrm>
              <a:off x="6766125" y="2959275"/>
              <a:ext cx="1251000" cy="0"/>
            </a:xfrm>
            <a:prstGeom prst="straightConnector1">
              <a:avLst/>
            </a:prstGeom>
            <a:noFill/>
            <a:ln cap="flat" cmpd="sng" w="38100">
              <a:solidFill>
                <a:srgbClr val="FF0000"/>
              </a:solidFill>
              <a:prstDash val="solid"/>
              <a:round/>
              <a:headEnd len="med" w="med" type="none"/>
              <a:tailEnd len="med" w="med" type="none"/>
            </a:ln>
          </p:spPr>
        </p:cxnSp>
      </p:grpSp>
      <p:sp>
        <p:nvSpPr>
          <p:cNvPr id="214" name="Google Shape;214;p34"/>
          <p:cNvSpPr txBox="1"/>
          <p:nvPr>
            <p:ph idx="1" type="body"/>
          </p:nvPr>
        </p:nvSpPr>
        <p:spPr>
          <a:xfrm>
            <a:off x="4778213" y="3222450"/>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Figure 2</a:t>
            </a:r>
            <a:r>
              <a:rPr lang="en" sz="1600"/>
              <a:t>. </a:t>
            </a:r>
            <a:r>
              <a:rPr i="1" lang="en" sz="1600"/>
              <a:t>Boyd, Robert (2008)</a:t>
            </a:r>
            <a:r>
              <a:rPr lang="en" sz="1600"/>
              <a:t>. P 109</a:t>
            </a:r>
            <a:endParaRPr sz="1600"/>
          </a:p>
        </p:txBody>
      </p:sp>
      <p:pic>
        <p:nvPicPr>
          <p:cNvPr id="215" name="Google Shape;215;p34"/>
          <p:cNvPicPr preferRelativeResize="0"/>
          <p:nvPr/>
        </p:nvPicPr>
        <p:blipFill>
          <a:blip r:embed="rId7">
            <a:alphaModFix/>
          </a:blip>
          <a:stretch>
            <a:fillRect/>
          </a:stretch>
        </p:blipFill>
        <p:spPr>
          <a:xfrm>
            <a:off x="4869200" y="4105550"/>
            <a:ext cx="3890824" cy="68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idx="1" type="body"/>
          </p:nvPr>
        </p:nvSpPr>
        <p:spPr>
          <a:xfrm>
            <a:off x="-45325" y="857100"/>
            <a:ext cx="9144000" cy="376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500">
                <a:latin typeface="Hind Vadodara"/>
                <a:ea typeface="Hind Vadodara"/>
                <a:cs typeface="Hind Vadodara"/>
                <a:sym typeface="Hind Vadodara"/>
              </a:rPr>
              <a:t>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rPr lang="en" sz="2500">
                <a:latin typeface="Hind Vadodara"/>
                <a:ea typeface="Hind Vadodara"/>
                <a:cs typeface="Hind Vadodara"/>
                <a:sym typeface="Hind Vadodara"/>
              </a:rPr>
              <a:t> 3.	Finally, we find that ω</a:t>
            </a:r>
            <a:r>
              <a:rPr baseline="-25000" lang="en" sz="2500">
                <a:latin typeface="Hind Vadodara"/>
                <a:ea typeface="Hind Vadodara"/>
                <a:cs typeface="Hind Vadodara"/>
                <a:sym typeface="Hind Vadodara"/>
              </a:rPr>
              <a:t>i,s</a:t>
            </a:r>
            <a:r>
              <a:rPr lang="en" sz="2500">
                <a:latin typeface="Hind Vadodara"/>
                <a:ea typeface="Hind Vadodara"/>
                <a:cs typeface="Hind Vadodara"/>
                <a:sym typeface="Hind Vadodara"/>
              </a:rPr>
              <a:t>=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CC0000"/>
              </a:solidFill>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CC0000"/>
              </a:solidFill>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CC0000"/>
              </a:solidFill>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t/>
            </a:r>
            <a:endParaRPr sz="2500"/>
          </a:p>
          <a:p>
            <a:pPr indent="0" lvl="0" marL="457200" rtl="0" algn="ctr">
              <a:lnSpc>
                <a:spcPct val="150000"/>
              </a:lnSpc>
              <a:spcBef>
                <a:spcPts val="1600"/>
              </a:spcBef>
              <a:spcAft>
                <a:spcPts val="0"/>
              </a:spcAft>
              <a:buNone/>
            </a:pPr>
            <a:r>
              <a:t/>
            </a:r>
            <a:endParaRPr sz="2500"/>
          </a:p>
          <a:p>
            <a:pPr indent="0" lvl="0" marL="0" rtl="0" algn="l">
              <a:lnSpc>
                <a:spcPct val="150000"/>
              </a:lnSpc>
              <a:spcBef>
                <a:spcPts val="1600"/>
              </a:spcBef>
              <a:spcAft>
                <a:spcPts val="1600"/>
              </a:spcAft>
              <a:buNone/>
            </a:pPr>
            <a:r>
              <a:t/>
            </a:r>
            <a:endParaRPr sz="2500"/>
          </a:p>
        </p:txBody>
      </p:sp>
      <p:sp>
        <p:nvSpPr>
          <p:cNvPr id="221" name="Google Shape;221;p35"/>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Teko"/>
                <a:ea typeface="Teko"/>
                <a:cs typeface="Teko"/>
                <a:sym typeface="Teko"/>
              </a:rPr>
              <a:t>Dispersion Near Degeneracy</a:t>
            </a:r>
            <a:endParaRPr b="1" sz="3600">
              <a:solidFill>
                <a:schemeClr val="dk1"/>
              </a:solidFill>
              <a:latin typeface="Teko"/>
              <a:ea typeface="Teko"/>
              <a:cs typeface="Teko"/>
              <a:sym typeface="Teko"/>
            </a:endParaRPr>
          </a:p>
        </p:txBody>
      </p:sp>
      <p:pic>
        <p:nvPicPr>
          <p:cNvPr id="222" name="Google Shape;222;p35"/>
          <p:cNvPicPr preferRelativeResize="0"/>
          <p:nvPr/>
        </p:nvPicPr>
        <p:blipFill>
          <a:blip r:embed="rId3">
            <a:alphaModFix/>
          </a:blip>
          <a:stretch>
            <a:fillRect/>
          </a:stretch>
        </p:blipFill>
        <p:spPr>
          <a:xfrm>
            <a:off x="3888513" y="1272438"/>
            <a:ext cx="3686175" cy="904875"/>
          </a:xfrm>
          <a:prstGeom prst="rect">
            <a:avLst/>
          </a:prstGeom>
          <a:noFill/>
          <a:ln>
            <a:noFill/>
          </a:ln>
        </p:spPr>
      </p:pic>
      <p:pic>
        <p:nvPicPr>
          <p:cNvPr id="223" name="Google Shape;223;p35"/>
          <p:cNvPicPr preferRelativeResize="0"/>
          <p:nvPr/>
        </p:nvPicPr>
        <p:blipFill>
          <a:blip r:embed="rId4">
            <a:alphaModFix/>
          </a:blip>
          <a:stretch>
            <a:fillRect/>
          </a:stretch>
        </p:blipFill>
        <p:spPr>
          <a:xfrm>
            <a:off x="934075" y="3242925"/>
            <a:ext cx="2552700" cy="285750"/>
          </a:xfrm>
          <a:prstGeom prst="rect">
            <a:avLst/>
          </a:prstGeom>
          <a:noFill/>
          <a:ln>
            <a:noFill/>
          </a:ln>
        </p:spPr>
      </p:pic>
      <p:pic>
        <p:nvPicPr>
          <p:cNvPr id="224" name="Google Shape;224;p35"/>
          <p:cNvPicPr preferRelativeResize="0"/>
          <p:nvPr/>
        </p:nvPicPr>
        <p:blipFill>
          <a:blip r:embed="rId5">
            <a:alphaModFix/>
          </a:blip>
          <a:stretch>
            <a:fillRect/>
          </a:stretch>
        </p:blipFill>
        <p:spPr>
          <a:xfrm>
            <a:off x="4058963" y="3185775"/>
            <a:ext cx="4962525" cy="342900"/>
          </a:xfrm>
          <a:prstGeom prst="rect">
            <a:avLst/>
          </a:prstGeom>
          <a:noFill/>
          <a:ln>
            <a:noFill/>
          </a:ln>
        </p:spPr>
      </p:pic>
      <p:sp>
        <p:nvSpPr>
          <p:cNvPr id="225" name="Google Shape;225;p35"/>
          <p:cNvSpPr/>
          <p:nvPr/>
        </p:nvSpPr>
        <p:spPr>
          <a:xfrm>
            <a:off x="7091627" y="1590000"/>
            <a:ext cx="757825" cy="1581725"/>
          </a:xfrm>
          <a:custGeom>
            <a:rect b="b" l="l" r="r" t="t"/>
            <a:pathLst>
              <a:path extrusionOk="0" h="63269" w="30313">
                <a:moveTo>
                  <a:pt x="20484" y="0"/>
                </a:moveTo>
                <a:cubicBezTo>
                  <a:pt x="23380" y="362"/>
                  <a:pt x="26603" y="1668"/>
                  <a:pt x="28222" y="4096"/>
                </a:cubicBezTo>
                <a:cubicBezTo>
                  <a:pt x="32360" y="10302"/>
                  <a:pt x="29173" y="19474"/>
                  <a:pt x="26402" y="26400"/>
                </a:cubicBezTo>
                <a:cubicBezTo>
                  <a:pt x="23369" y="33981"/>
                  <a:pt x="13968" y="37013"/>
                  <a:pt x="8195" y="42786"/>
                </a:cubicBezTo>
                <a:cubicBezTo>
                  <a:pt x="4290" y="46691"/>
                  <a:pt x="3643" y="53195"/>
                  <a:pt x="3643" y="58718"/>
                </a:cubicBezTo>
                <a:cubicBezTo>
                  <a:pt x="3643" y="60014"/>
                  <a:pt x="3356" y="63078"/>
                  <a:pt x="2277" y="62359"/>
                </a:cubicBezTo>
                <a:cubicBezTo>
                  <a:pt x="799" y="61374"/>
                  <a:pt x="-799" y="58608"/>
                  <a:pt x="457" y="57352"/>
                </a:cubicBezTo>
                <a:cubicBezTo>
                  <a:pt x="2095" y="55714"/>
                  <a:pt x="1782" y="63269"/>
                  <a:pt x="4098" y="63269"/>
                </a:cubicBezTo>
                <a:cubicBezTo>
                  <a:pt x="6076" y="63269"/>
                  <a:pt x="5515" y="59148"/>
                  <a:pt x="7284" y="58262"/>
                </a:cubicBezTo>
              </a:path>
            </a:pathLst>
          </a:custGeom>
          <a:noFill/>
          <a:ln cap="flat" cmpd="sng" w="28575">
            <a:solidFill>
              <a:srgbClr val="CC0000"/>
            </a:solidFill>
            <a:prstDash val="solid"/>
            <a:round/>
            <a:headEnd len="med" w="med" type="none"/>
            <a:tailEnd len="med" w="med" type="none"/>
          </a:ln>
        </p:spPr>
      </p:sp>
      <p:sp>
        <p:nvSpPr>
          <p:cNvPr id="226" name="Google Shape;226;p35"/>
          <p:cNvSpPr/>
          <p:nvPr/>
        </p:nvSpPr>
        <p:spPr>
          <a:xfrm>
            <a:off x="2493307" y="2204475"/>
            <a:ext cx="2914200" cy="1092425"/>
          </a:xfrm>
          <a:custGeom>
            <a:rect b="b" l="l" r="r" t="t"/>
            <a:pathLst>
              <a:path extrusionOk="0" h="43697" w="116568">
                <a:moveTo>
                  <a:pt x="116568" y="0"/>
                </a:moveTo>
                <a:cubicBezTo>
                  <a:pt x="100906" y="6526"/>
                  <a:pt x="86982" y="17452"/>
                  <a:pt x="70595" y="21849"/>
                </a:cubicBezTo>
                <a:cubicBezTo>
                  <a:pt x="50574" y="27221"/>
                  <a:pt x="29018" y="23702"/>
                  <a:pt x="8691" y="27766"/>
                </a:cubicBezTo>
                <a:cubicBezTo>
                  <a:pt x="5472" y="28409"/>
                  <a:pt x="3768" y="32721"/>
                  <a:pt x="3229" y="35959"/>
                </a:cubicBezTo>
                <a:cubicBezTo>
                  <a:pt x="2904" y="37911"/>
                  <a:pt x="4651" y="41251"/>
                  <a:pt x="2774" y="41877"/>
                </a:cubicBezTo>
                <a:cubicBezTo>
                  <a:pt x="903" y="42501"/>
                  <a:pt x="-897" y="37810"/>
                  <a:pt x="498" y="36415"/>
                </a:cubicBezTo>
                <a:cubicBezTo>
                  <a:pt x="2331" y="34582"/>
                  <a:pt x="637" y="43697"/>
                  <a:pt x="3229" y="43697"/>
                </a:cubicBezTo>
                <a:cubicBezTo>
                  <a:pt x="6233" y="43697"/>
                  <a:pt x="8259" y="40012"/>
                  <a:pt x="9602" y="37325"/>
                </a:cubicBezTo>
              </a:path>
            </a:pathLst>
          </a:custGeom>
          <a:noFill/>
          <a:ln cap="flat" cmpd="sng" w="28575">
            <a:solidFill>
              <a:srgbClr val="CC0000"/>
            </a:solidFill>
            <a:prstDash val="solid"/>
            <a:round/>
            <a:headEnd len="med" w="med" type="none"/>
            <a:tailEnd len="med" w="med" type="none"/>
          </a:ln>
        </p:spPr>
      </p:sp>
      <p:sp>
        <p:nvSpPr>
          <p:cNvPr id="227" name="Google Shape;227;p35"/>
          <p:cNvSpPr txBox="1"/>
          <p:nvPr/>
        </p:nvSpPr>
        <p:spPr>
          <a:xfrm>
            <a:off x="4849875" y="3433463"/>
            <a:ext cx="3906600" cy="646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Hind Vadodara"/>
              <a:buChar char="●"/>
            </a:pPr>
            <a:r>
              <a:rPr b="1" lang="en" sz="1500">
                <a:solidFill>
                  <a:schemeClr val="dk1"/>
                </a:solidFill>
                <a:latin typeface="Hind Vadodara"/>
                <a:ea typeface="Hind Vadodara"/>
                <a:cs typeface="Hind Vadodara"/>
                <a:sym typeface="Hind Vadodara"/>
              </a:rPr>
              <a:t>n</a:t>
            </a:r>
            <a:r>
              <a:rPr b="1" baseline="-25000" lang="en" sz="1500">
                <a:solidFill>
                  <a:schemeClr val="dk1"/>
                </a:solidFill>
                <a:latin typeface="Hind Vadodara"/>
                <a:ea typeface="Hind Vadodara"/>
                <a:cs typeface="Hind Vadodara"/>
                <a:sym typeface="Hind Vadodara"/>
              </a:rPr>
              <a:t>z</a:t>
            </a:r>
            <a:r>
              <a:rPr b="1" lang="en" sz="1500">
                <a:solidFill>
                  <a:schemeClr val="dk1"/>
                </a:solidFill>
                <a:latin typeface="Hind Vadodara"/>
                <a:ea typeface="Hind Vadodara"/>
                <a:cs typeface="Hind Vadodara"/>
                <a:sym typeface="Hind Vadodara"/>
              </a:rPr>
              <a:t> </a:t>
            </a:r>
            <a:r>
              <a:rPr lang="en" sz="1500">
                <a:solidFill>
                  <a:schemeClr val="dk1"/>
                </a:solidFill>
                <a:latin typeface="Hind Vadodara Light"/>
                <a:ea typeface="Hind Vadodara Light"/>
                <a:cs typeface="Hind Vadodara Light"/>
                <a:sym typeface="Hind Vadodara Light"/>
              </a:rPr>
              <a:t>using </a:t>
            </a:r>
            <a:r>
              <a:rPr lang="en" sz="1500">
                <a:solidFill>
                  <a:schemeClr val="dk1"/>
                </a:solidFill>
                <a:latin typeface="Hind Vadodara"/>
                <a:ea typeface="Hind Vadodara"/>
                <a:cs typeface="Hind Vadodara"/>
                <a:sym typeface="Hind Vadodara"/>
              </a:rPr>
              <a:t>Sellmeier equations.</a:t>
            </a:r>
            <a:endParaRPr sz="1500">
              <a:solidFill>
                <a:schemeClr val="dk1"/>
              </a:solidFill>
              <a:latin typeface="Hind Vadodara"/>
              <a:ea typeface="Hind Vadodara"/>
              <a:cs typeface="Hind Vadodara"/>
              <a:sym typeface="Hind Vadodara"/>
            </a:endParaRPr>
          </a:p>
          <a:p>
            <a:pPr indent="-323850" lvl="0" marL="457200" rtl="0" algn="l">
              <a:spcBef>
                <a:spcPts val="0"/>
              </a:spcBef>
              <a:spcAft>
                <a:spcPts val="0"/>
              </a:spcAft>
              <a:buClr>
                <a:schemeClr val="dk1"/>
              </a:buClr>
              <a:buSzPts val="1500"/>
              <a:buFont typeface="Hind Vadodara"/>
              <a:buChar char="●"/>
            </a:pPr>
            <a:r>
              <a:rPr b="1" lang="en" sz="1500">
                <a:solidFill>
                  <a:schemeClr val="dk1"/>
                </a:solidFill>
                <a:latin typeface="Hind Vadodara"/>
                <a:ea typeface="Hind Vadodara"/>
                <a:cs typeface="Hind Vadodara"/>
                <a:sym typeface="Hind Vadodara"/>
              </a:rPr>
              <a:t>X</a:t>
            </a:r>
            <a:r>
              <a:rPr b="1" baseline="-25000" lang="en" sz="1500">
                <a:solidFill>
                  <a:schemeClr val="dk1"/>
                </a:solidFill>
                <a:latin typeface="Hind Vadodara"/>
                <a:ea typeface="Hind Vadodara"/>
                <a:cs typeface="Hind Vadodara"/>
                <a:sym typeface="Hind Vadodara"/>
              </a:rPr>
              <a:t>1,2</a:t>
            </a:r>
            <a:r>
              <a:rPr b="1" lang="en" sz="1500">
                <a:solidFill>
                  <a:schemeClr val="dk1"/>
                </a:solidFill>
                <a:latin typeface="Hind Vadodara"/>
                <a:ea typeface="Hind Vadodara"/>
                <a:cs typeface="Hind Vadodara"/>
                <a:sym typeface="Hind Vadodara"/>
              </a:rPr>
              <a:t>: </a:t>
            </a:r>
            <a:r>
              <a:rPr lang="en" sz="1500">
                <a:solidFill>
                  <a:schemeClr val="dk1"/>
                </a:solidFill>
                <a:latin typeface="Hind Vadodara Light"/>
                <a:ea typeface="Hind Vadodara Light"/>
                <a:cs typeface="Hind Vadodara Light"/>
                <a:sym typeface="Hind Vadodara Light"/>
              </a:rPr>
              <a:t>parabolic coefficients.</a:t>
            </a:r>
            <a:endParaRPr sz="1500">
              <a:solidFill>
                <a:schemeClr val="dk1"/>
              </a:solidFill>
              <a:latin typeface="Hind Vadodara Light"/>
              <a:ea typeface="Hind Vadodara Light"/>
              <a:cs typeface="Hind Vadodara Light"/>
              <a:sym typeface="Hind Vadodara Light"/>
            </a:endParaRPr>
          </a:p>
        </p:txBody>
      </p:sp>
      <p:sp>
        <p:nvSpPr>
          <p:cNvPr id="228" name="Google Shape;228;p35"/>
          <p:cNvSpPr txBox="1"/>
          <p:nvPr>
            <p:ph idx="1" type="body"/>
          </p:nvPr>
        </p:nvSpPr>
        <p:spPr>
          <a:xfrm>
            <a:off x="770100" y="4673100"/>
            <a:ext cx="7929600" cy="470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t>Aerie. Ady et al. “Temperature-dependant Dispersion Equations for KTiOPO</a:t>
            </a:r>
            <a:r>
              <a:rPr baseline="-25000" lang="en" sz="1200"/>
              <a:t>4</a:t>
            </a:r>
            <a:r>
              <a:rPr lang="en" sz="1200"/>
              <a:t> and KTiOASO</a:t>
            </a:r>
            <a:r>
              <a:rPr baseline="-25000" lang="en" sz="1200"/>
              <a:t>4</a:t>
            </a:r>
            <a:r>
              <a:rPr lang="en" sz="1200"/>
              <a:t>”. December 2003.</a:t>
            </a:r>
            <a:endParaRPr sz="1200"/>
          </a:p>
          <a:p>
            <a:pPr indent="0" lvl="0" marL="0" rtl="0" algn="ctr">
              <a:lnSpc>
                <a:spcPct val="100000"/>
              </a:lnSpc>
              <a:spcBef>
                <a:spcPts val="0"/>
              </a:spcBef>
              <a:spcAft>
                <a:spcPts val="0"/>
              </a:spcAft>
              <a:buNone/>
            </a:pPr>
            <a:r>
              <a:rPr lang="en" sz="1200"/>
              <a:t>Kato, Kiyoshi et al. “Sellmeier and thermo-optic dispersion formulas for KTP”. 2002.</a:t>
            </a:r>
            <a:endParaRPr sz="1200"/>
          </a:p>
          <a:p>
            <a:pPr indent="0" lvl="0" marL="0" rtl="0" algn="ctr">
              <a:lnSpc>
                <a:spcPct val="100000"/>
              </a:lnSpc>
              <a:spcBef>
                <a:spcPts val="0"/>
              </a:spcBef>
              <a:spcAft>
                <a:spcPts val="0"/>
              </a:spcAft>
              <a:buNone/>
            </a:pPr>
            <a:r>
              <a:t/>
            </a:r>
            <a:endParaRPr sz="1200"/>
          </a:p>
          <a:p>
            <a:pPr indent="0" lvl="0" marL="0" rtl="0" algn="ctr">
              <a:lnSpc>
                <a:spcPct val="100000"/>
              </a:lnSpc>
              <a:spcBef>
                <a:spcPts val="1600"/>
              </a:spcBef>
              <a:spcAft>
                <a:spcPts val="0"/>
              </a:spcAft>
              <a:buNone/>
            </a:pPr>
            <a:r>
              <a:t/>
            </a:r>
            <a:endParaRPr sz="1200"/>
          </a:p>
          <a:p>
            <a:pPr indent="0" lvl="0" marL="0" rtl="0" algn="ctr">
              <a:lnSpc>
                <a:spcPct val="100000"/>
              </a:lnSpc>
              <a:spcBef>
                <a:spcPts val="1600"/>
              </a:spcBef>
              <a:spcAft>
                <a:spcPts val="0"/>
              </a:spcAft>
              <a:buNone/>
            </a:pPr>
            <a:r>
              <a:t/>
            </a:r>
            <a:endParaRPr sz="1200"/>
          </a:p>
          <a:p>
            <a:pPr indent="0" lvl="0" marL="0" rtl="0" algn="ctr">
              <a:lnSpc>
                <a:spcPct val="150000"/>
              </a:lnSpc>
              <a:spcBef>
                <a:spcPts val="1600"/>
              </a:spcBef>
              <a:spcAft>
                <a:spcPts val="1600"/>
              </a:spcAft>
              <a:buNone/>
            </a:pPr>
            <a:r>
              <a:t/>
            </a:r>
            <a:endParaRPr sz="1200"/>
          </a:p>
        </p:txBody>
      </p:sp>
      <p:sp>
        <p:nvSpPr>
          <p:cNvPr id="229" name="Google Shape;229;p35"/>
          <p:cNvSpPr txBox="1"/>
          <p:nvPr/>
        </p:nvSpPr>
        <p:spPr>
          <a:xfrm>
            <a:off x="74750" y="2639675"/>
            <a:ext cx="920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CC0000"/>
                </a:solidFill>
                <a:latin typeface="Hind Vadodara"/>
                <a:ea typeface="Hind Vadodara"/>
                <a:cs typeface="Hind Vadodara"/>
                <a:sym typeface="Hind Vadodara"/>
              </a:rPr>
              <a:t>BUT… </a:t>
            </a:r>
            <a:endParaRPr b="1" sz="2000">
              <a:solidFill>
                <a:srgbClr val="CC0000"/>
              </a:solidFill>
              <a:latin typeface="Hind Vadodara"/>
              <a:ea typeface="Hind Vadodara"/>
              <a:cs typeface="Hind Vadodara"/>
              <a:sym typeface="Hind Vado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Teko"/>
                <a:ea typeface="Teko"/>
                <a:cs typeface="Teko"/>
                <a:sym typeface="Teko"/>
              </a:rPr>
              <a:t>Constants</a:t>
            </a:r>
            <a:endParaRPr b="1" sz="3600">
              <a:solidFill>
                <a:schemeClr val="dk1"/>
              </a:solidFill>
              <a:latin typeface="Teko"/>
              <a:ea typeface="Teko"/>
              <a:cs typeface="Teko"/>
              <a:sym typeface="Teko"/>
            </a:endParaRPr>
          </a:p>
        </p:txBody>
      </p:sp>
      <p:pic>
        <p:nvPicPr>
          <p:cNvPr id="235" name="Google Shape;235;p36"/>
          <p:cNvPicPr preferRelativeResize="0"/>
          <p:nvPr/>
        </p:nvPicPr>
        <p:blipFill>
          <a:blip r:embed="rId3">
            <a:alphaModFix/>
          </a:blip>
          <a:stretch>
            <a:fillRect/>
          </a:stretch>
        </p:blipFill>
        <p:spPr>
          <a:xfrm>
            <a:off x="484600" y="602625"/>
            <a:ext cx="8432449" cy="3391825"/>
          </a:xfrm>
          <a:prstGeom prst="rect">
            <a:avLst/>
          </a:prstGeom>
          <a:noFill/>
          <a:ln>
            <a:noFill/>
          </a:ln>
        </p:spPr>
      </p:pic>
      <p:sp>
        <p:nvSpPr>
          <p:cNvPr id="236" name="Google Shape;236;p36"/>
          <p:cNvSpPr txBox="1"/>
          <p:nvPr>
            <p:ph idx="1" type="body"/>
          </p:nvPr>
        </p:nvSpPr>
        <p:spPr>
          <a:xfrm>
            <a:off x="736025" y="4518300"/>
            <a:ext cx="7929600" cy="86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Aerie. Ady et al. “Temperature-dependant Dispersion Equations for KTiOPO</a:t>
            </a:r>
            <a:r>
              <a:rPr baseline="-25000" lang="en" sz="1200"/>
              <a:t>4</a:t>
            </a:r>
            <a:r>
              <a:rPr lang="en" sz="1200"/>
              <a:t> and KTiOASO</a:t>
            </a:r>
            <a:r>
              <a:rPr baseline="-25000" lang="en" sz="1200"/>
              <a:t>4</a:t>
            </a:r>
            <a:r>
              <a:rPr lang="en" sz="1200"/>
              <a:t>”. December 2003.</a:t>
            </a:r>
            <a:endParaRPr sz="1200"/>
          </a:p>
          <a:p>
            <a:pPr indent="0" lvl="0" marL="0" rtl="0" algn="ctr">
              <a:lnSpc>
                <a:spcPct val="100000"/>
              </a:lnSpc>
              <a:spcBef>
                <a:spcPts val="0"/>
              </a:spcBef>
              <a:spcAft>
                <a:spcPts val="0"/>
              </a:spcAft>
              <a:buNone/>
            </a:pPr>
            <a:r>
              <a:rPr lang="en" sz="1200"/>
              <a:t>Kato, Kiyoshi et al. “Sellmeier and thermo-optic dispersion formulas for KTP”. 2002.</a:t>
            </a:r>
            <a:endParaRPr sz="1200"/>
          </a:p>
          <a:p>
            <a:pPr indent="0" lvl="0" marL="0" rtl="0" algn="ctr">
              <a:lnSpc>
                <a:spcPct val="100000"/>
              </a:lnSpc>
              <a:spcBef>
                <a:spcPts val="0"/>
              </a:spcBef>
              <a:spcAft>
                <a:spcPts val="0"/>
              </a:spcAft>
              <a:buNone/>
            </a:pPr>
            <a:r>
              <a:rPr lang="en" sz="1200"/>
              <a:t>Refractiveindex.info </a:t>
            </a:r>
            <a:endParaRPr sz="1200"/>
          </a:p>
          <a:p>
            <a:pPr indent="0" lvl="0" marL="0" rtl="0" algn="ctr">
              <a:lnSpc>
                <a:spcPct val="100000"/>
              </a:lnSpc>
              <a:spcBef>
                <a:spcPts val="0"/>
              </a:spcBef>
              <a:spcAft>
                <a:spcPts val="0"/>
              </a:spcAft>
              <a:buNone/>
            </a:pPr>
            <a:r>
              <a:t/>
            </a:r>
            <a:endParaRPr sz="1200"/>
          </a:p>
          <a:p>
            <a:pPr indent="0" lvl="0" marL="0" rtl="0" algn="ctr">
              <a:lnSpc>
                <a:spcPct val="100000"/>
              </a:lnSpc>
              <a:spcBef>
                <a:spcPts val="0"/>
              </a:spcBef>
              <a:spcAft>
                <a:spcPts val="0"/>
              </a:spcAft>
              <a:buNone/>
            </a:pPr>
            <a:r>
              <a:t/>
            </a:r>
            <a:endParaRPr sz="1200"/>
          </a:p>
          <a:p>
            <a:pPr indent="0" lvl="0" marL="0" rtl="0" algn="ctr">
              <a:lnSpc>
                <a:spcPct val="100000"/>
              </a:lnSpc>
              <a:spcBef>
                <a:spcPts val="1600"/>
              </a:spcBef>
              <a:spcAft>
                <a:spcPts val="0"/>
              </a:spcAft>
              <a:buNone/>
            </a:pPr>
            <a:r>
              <a:t/>
            </a:r>
            <a:endParaRPr sz="1200"/>
          </a:p>
          <a:p>
            <a:pPr indent="0" lvl="0" marL="0" rtl="0" algn="ctr">
              <a:lnSpc>
                <a:spcPct val="100000"/>
              </a:lnSpc>
              <a:spcBef>
                <a:spcPts val="1600"/>
              </a:spcBef>
              <a:spcAft>
                <a:spcPts val="0"/>
              </a:spcAft>
              <a:buNone/>
            </a:pPr>
            <a:r>
              <a:t/>
            </a:r>
            <a:endParaRPr sz="1200"/>
          </a:p>
          <a:p>
            <a:pPr indent="0" lvl="0" marL="0" rtl="0" algn="ctr">
              <a:lnSpc>
                <a:spcPct val="150000"/>
              </a:lnSpc>
              <a:spcBef>
                <a:spcPts val="1600"/>
              </a:spcBef>
              <a:spcAft>
                <a:spcPts val="1600"/>
              </a:spcAft>
              <a:buNone/>
            </a:pPr>
            <a:r>
              <a:t/>
            </a:r>
            <a:endParaRPr sz="1200"/>
          </a:p>
        </p:txBody>
      </p:sp>
      <p:sp>
        <p:nvSpPr>
          <p:cNvPr id="237" name="Google Shape;237;p36"/>
          <p:cNvSpPr txBox="1"/>
          <p:nvPr>
            <p:ph idx="1" type="body"/>
          </p:nvPr>
        </p:nvSpPr>
        <p:spPr>
          <a:xfrm>
            <a:off x="2854750" y="3918275"/>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Table 1</a:t>
            </a:r>
            <a:r>
              <a:rPr b="1" lang="en" sz="1600">
                <a:latin typeface="Hind Vadodara"/>
                <a:ea typeface="Hind Vadodara"/>
                <a:cs typeface="Hind Vadodara"/>
                <a:sym typeface="Hind Vadodara"/>
              </a:rPr>
              <a:t>.</a:t>
            </a:r>
            <a:r>
              <a:rPr lang="en" sz="1600"/>
              <a:t> Temperature tuning constants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789450" y="165350"/>
            <a:ext cx="7565100" cy="7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Temperature Tuning Curve</a:t>
            </a:r>
            <a:endParaRPr b="1">
              <a:latin typeface="Teko"/>
              <a:ea typeface="Teko"/>
              <a:cs typeface="Teko"/>
              <a:sym typeface="Teko"/>
            </a:endParaRPr>
          </a:p>
        </p:txBody>
      </p:sp>
      <p:pic>
        <p:nvPicPr>
          <p:cNvPr id="243" name="Google Shape;243;p37"/>
          <p:cNvPicPr preferRelativeResize="0"/>
          <p:nvPr/>
        </p:nvPicPr>
        <p:blipFill>
          <a:blip r:embed="rId3">
            <a:alphaModFix/>
          </a:blip>
          <a:stretch>
            <a:fillRect/>
          </a:stretch>
        </p:blipFill>
        <p:spPr>
          <a:xfrm>
            <a:off x="1710726" y="815400"/>
            <a:ext cx="5917375" cy="3959624"/>
          </a:xfrm>
          <a:prstGeom prst="rect">
            <a:avLst/>
          </a:prstGeom>
          <a:noFill/>
          <a:ln>
            <a:noFill/>
          </a:ln>
        </p:spPr>
      </p:pic>
      <p:sp>
        <p:nvSpPr>
          <p:cNvPr id="244" name="Google Shape;244;p37"/>
          <p:cNvSpPr txBox="1"/>
          <p:nvPr>
            <p:ph idx="1" type="body"/>
          </p:nvPr>
        </p:nvSpPr>
        <p:spPr>
          <a:xfrm>
            <a:off x="2866100" y="4713925"/>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Figure 4.</a:t>
            </a:r>
            <a:r>
              <a:rPr lang="en" sz="1600"/>
              <a:t> Temperature Tuning Curve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8"/>
          <p:cNvSpPr txBox="1"/>
          <p:nvPr>
            <p:ph idx="2" type="title"/>
          </p:nvPr>
        </p:nvSpPr>
        <p:spPr>
          <a:xfrm>
            <a:off x="2595072" y="2093275"/>
            <a:ext cx="1053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3</a:t>
            </a:r>
            <a:endParaRPr b="1">
              <a:latin typeface="Teko"/>
              <a:ea typeface="Teko"/>
              <a:cs typeface="Teko"/>
              <a:sym typeface="Teko"/>
            </a:endParaRPr>
          </a:p>
        </p:txBody>
      </p:sp>
      <p:sp>
        <p:nvSpPr>
          <p:cNvPr id="250" name="Google Shape;250;p38"/>
          <p:cNvSpPr txBox="1"/>
          <p:nvPr>
            <p:ph type="ctrTitle"/>
          </p:nvPr>
        </p:nvSpPr>
        <p:spPr>
          <a:xfrm>
            <a:off x="4572000" y="1722458"/>
            <a:ext cx="4535700" cy="16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Experimental</a:t>
            </a:r>
            <a:r>
              <a:rPr b="1" lang="en">
                <a:latin typeface="Teko"/>
                <a:ea typeface="Teko"/>
                <a:cs typeface="Teko"/>
                <a:sym typeface="Teko"/>
              </a:rPr>
              <a:t> Setup</a:t>
            </a:r>
            <a:endParaRPr b="1">
              <a:latin typeface="Teko"/>
              <a:ea typeface="Teko"/>
              <a:cs typeface="Teko"/>
              <a:sym typeface="Tek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p:nvPr/>
        </p:nvSpPr>
        <p:spPr>
          <a:xfrm>
            <a:off x="3697880" y="2273387"/>
            <a:ext cx="726600" cy="5406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0">
              <a:latin typeface="Times New Roman"/>
              <a:ea typeface="Times New Roman"/>
              <a:cs typeface="Times New Roman"/>
              <a:sym typeface="Times New Roman"/>
            </a:endParaRPr>
          </a:p>
        </p:txBody>
      </p:sp>
      <p:cxnSp>
        <p:nvCxnSpPr>
          <p:cNvPr id="256" name="Google Shape;256;p39"/>
          <p:cNvCxnSpPr/>
          <p:nvPr/>
        </p:nvCxnSpPr>
        <p:spPr>
          <a:xfrm rot="10800000">
            <a:off x="4055775" y="1673425"/>
            <a:ext cx="10800" cy="605100"/>
          </a:xfrm>
          <a:prstGeom prst="straightConnector1">
            <a:avLst/>
          </a:prstGeom>
          <a:noFill/>
          <a:ln cap="flat" cmpd="sng" w="28575">
            <a:solidFill>
              <a:srgbClr val="000000"/>
            </a:solidFill>
            <a:prstDash val="solid"/>
            <a:round/>
            <a:headEnd len="med" w="med" type="none"/>
            <a:tailEnd len="med" w="med" type="triangle"/>
          </a:ln>
        </p:spPr>
      </p:cxnSp>
      <p:sp>
        <p:nvSpPr>
          <p:cNvPr id="257" name="Google Shape;257;p39"/>
          <p:cNvSpPr txBox="1"/>
          <p:nvPr/>
        </p:nvSpPr>
        <p:spPr>
          <a:xfrm>
            <a:off x="3749784" y="2396454"/>
            <a:ext cx="622800" cy="29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LO</a:t>
            </a:r>
            <a:endParaRPr b="1" sz="2000">
              <a:latin typeface="Times New Roman"/>
              <a:ea typeface="Times New Roman"/>
              <a:cs typeface="Times New Roman"/>
              <a:sym typeface="Times New Roman"/>
            </a:endParaRPr>
          </a:p>
        </p:txBody>
      </p:sp>
      <p:sp>
        <p:nvSpPr>
          <p:cNvPr id="258" name="Google Shape;258;p39"/>
          <p:cNvSpPr txBox="1"/>
          <p:nvPr/>
        </p:nvSpPr>
        <p:spPr>
          <a:xfrm>
            <a:off x="766635" y="111775"/>
            <a:ext cx="8478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BS 1</a:t>
            </a:r>
            <a:endParaRPr b="1" sz="2000">
              <a:latin typeface="Times New Roman"/>
              <a:ea typeface="Times New Roman"/>
              <a:cs typeface="Times New Roman"/>
              <a:sym typeface="Times New Roman"/>
            </a:endParaRPr>
          </a:p>
        </p:txBody>
      </p:sp>
      <p:sp>
        <p:nvSpPr>
          <p:cNvPr id="259" name="Google Shape;259;p39"/>
          <p:cNvSpPr/>
          <p:nvPr/>
        </p:nvSpPr>
        <p:spPr>
          <a:xfrm>
            <a:off x="3091125" y="441074"/>
            <a:ext cx="1011900" cy="4566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DOPO</a:t>
            </a:r>
            <a:endParaRPr b="1" sz="2000">
              <a:latin typeface="Times New Roman"/>
              <a:ea typeface="Times New Roman"/>
              <a:cs typeface="Times New Roman"/>
              <a:sym typeface="Times New Roman"/>
            </a:endParaRPr>
          </a:p>
        </p:txBody>
      </p:sp>
      <p:cxnSp>
        <p:nvCxnSpPr>
          <p:cNvPr id="260" name="Google Shape;260;p39"/>
          <p:cNvCxnSpPr/>
          <p:nvPr/>
        </p:nvCxnSpPr>
        <p:spPr>
          <a:xfrm>
            <a:off x="5898545" y="673784"/>
            <a:ext cx="547500" cy="8100"/>
          </a:xfrm>
          <a:prstGeom prst="straightConnector1">
            <a:avLst/>
          </a:prstGeom>
          <a:noFill/>
          <a:ln cap="flat" cmpd="sng" w="28575">
            <a:solidFill>
              <a:srgbClr val="6AA84F"/>
            </a:solidFill>
            <a:prstDash val="solid"/>
            <a:round/>
            <a:headEnd len="med" w="med" type="none"/>
            <a:tailEnd len="med" w="med" type="triangle"/>
          </a:ln>
        </p:spPr>
      </p:cxnSp>
      <p:sp>
        <p:nvSpPr>
          <p:cNvPr id="261" name="Google Shape;261;p39"/>
          <p:cNvSpPr/>
          <p:nvPr/>
        </p:nvSpPr>
        <p:spPr>
          <a:xfrm>
            <a:off x="4801038" y="392981"/>
            <a:ext cx="1097400" cy="4566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latin typeface="Times New Roman"/>
                <a:ea typeface="Times New Roman"/>
                <a:cs typeface="Times New Roman"/>
                <a:sym typeface="Times New Roman"/>
              </a:rPr>
              <a:t>SHG</a:t>
            </a:r>
            <a:endParaRPr b="1" sz="2500">
              <a:latin typeface="Times New Roman"/>
              <a:ea typeface="Times New Roman"/>
              <a:cs typeface="Times New Roman"/>
              <a:sym typeface="Times New Roman"/>
            </a:endParaRPr>
          </a:p>
        </p:txBody>
      </p:sp>
      <p:cxnSp>
        <p:nvCxnSpPr>
          <p:cNvPr id="262" name="Google Shape;262;p39"/>
          <p:cNvCxnSpPr>
            <a:endCxn id="259" idx="1"/>
          </p:cNvCxnSpPr>
          <p:nvPr/>
        </p:nvCxnSpPr>
        <p:spPr>
          <a:xfrm flipH="1" rot="10800000">
            <a:off x="1523925" y="669374"/>
            <a:ext cx="1567200" cy="8400"/>
          </a:xfrm>
          <a:prstGeom prst="straightConnector1">
            <a:avLst/>
          </a:prstGeom>
          <a:noFill/>
          <a:ln cap="flat" cmpd="sng" w="28575">
            <a:solidFill>
              <a:srgbClr val="6AA84F"/>
            </a:solidFill>
            <a:prstDash val="solid"/>
            <a:round/>
            <a:headEnd len="med" w="med" type="none"/>
            <a:tailEnd len="med" w="med" type="triangle"/>
          </a:ln>
        </p:spPr>
      </p:cxnSp>
      <p:cxnSp>
        <p:nvCxnSpPr>
          <p:cNvPr id="263" name="Google Shape;263;p39"/>
          <p:cNvCxnSpPr/>
          <p:nvPr/>
        </p:nvCxnSpPr>
        <p:spPr>
          <a:xfrm flipH="1">
            <a:off x="6216388" y="359635"/>
            <a:ext cx="482100" cy="648300"/>
          </a:xfrm>
          <a:prstGeom prst="straightConnector1">
            <a:avLst/>
          </a:prstGeom>
          <a:noFill/>
          <a:ln cap="flat" cmpd="sng" w="28575">
            <a:solidFill>
              <a:srgbClr val="000000"/>
            </a:solidFill>
            <a:prstDash val="solid"/>
            <a:round/>
            <a:headEnd len="med" w="med" type="none"/>
            <a:tailEnd len="med" w="med" type="none"/>
          </a:ln>
        </p:spPr>
      </p:cxnSp>
      <p:sp>
        <p:nvSpPr>
          <p:cNvPr id="264" name="Google Shape;264;p39"/>
          <p:cNvSpPr txBox="1"/>
          <p:nvPr/>
        </p:nvSpPr>
        <p:spPr>
          <a:xfrm>
            <a:off x="6216405" y="111775"/>
            <a:ext cx="8478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BS 2</a:t>
            </a:r>
            <a:endParaRPr b="1" sz="2000">
              <a:latin typeface="Times New Roman"/>
              <a:ea typeface="Times New Roman"/>
              <a:cs typeface="Times New Roman"/>
              <a:sym typeface="Times New Roman"/>
            </a:endParaRPr>
          </a:p>
        </p:txBody>
      </p:sp>
      <p:cxnSp>
        <p:nvCxnSpPr>
          <p:cNvPr id="265" name="Google Shape;265;p39"/>
          <p:cNvCxnSpPr/>
          <p:nvPr/>
        </p:nvCxnSpPr>
        <p:spPr>
          <a:xfrm flipH="1">
            <a:off x="1519186" y="671597"/>
            <a:ext cx="5100" cy="797400"/>
          </a:xfrm>
          <a:prstGeom prst="straightConnector1">
            <a:avLst/>
          </a:prstGeom>
          <a:noFill/>
          <a:ln cap="flat" cmpd="sng" w="28575">
            <a:solidFill>
              <a:srgbClr val="CC0000"/>
            </a:solidFill>
            <a:prstDash val="solid"/>
            <a:round/>
            <a:headEnd len="med" w="med" type="none"/>
            <a:tailEnd len="med" w="med" type="none"/>
          </a:ln>
        </p:spPr>
      </p:cxnSp>
      <p:cxnSp>
        <p:nvCxnSpPr>
          <p:cNvPr id="266" name="Google Shape;266;p39"/>
          <p:cNvCxnSpPr>
            <a:stCxn id="267" idx="3"/>
          </p:cNvCxnSpPr>
          <p:nvPr/>
        </p:nvCxnSpPr>
        <p:spPr>
          <a:xfrm flipH="1" rot="10800000">
            <a:off x="4513430" y="1457436"/>
            <a:ext cx="1944000" cy="15900"/>
          </a:xfrm>
          <a:prstGeom prst="straightConnector1">
            <a:avLst/>
          </a:prstGeom>
          <a:noFill/>
          <a:ln cap="flat" cmpd="sng" w="28575">
            <a:solidFill>
              <a:srgbClr val="CC0000"/>
            </a:solidFill>
            <a:prstDash val="solid"/>
            <a:round/>
            <a:headEnd len="med" w="med" type="none"/>
            <a:tailEnd len="med" w="med" type="none"/>
          </a:ln>
        </p:spPr>
      </p:cxnSp>
      <p:cxnSp>
        <p:nvCxnSpPr>
          <p:cNvPr id="268" name="Google Shape;268;p39"/>
          <p:cNvCxnSpPr/>
          <p:nvPr/>
        </p:nvCxnSpPr>
        <p:spPr>
          <a:xfrm rot="10800000">
            <a:off x="6446200" y="734175"/>
            <a:ext cx="22500" cy="745200"/>
          </a:xfrm>
          <a:prstGeom prst="straightConnector1">
            <a:avLst/>
          </a:prstGeom>
          <a:noFill/>
          <a:ln cap="flat" cmpd="sng" w="28575">
            <a:solidFill>
              <a:srgbClr val="CC0000"/>
            </a:solidFill>
            <a:prstDash val="solid"/>
            <a:round/>
            <a:headEnd len="med" w="med" type="none"/>
            <a:tailEnd len="med" w="med" type="triangle"/>
          </a:ln>
        </p:spPr>
      </p:cxnSp>
      <p:sp>
        <p:nvSpPr>
          <p:cNvPr id="269" name="Google Shape;269;p39"/>
          <p:cNvSpPr/>
          <p:nvPr/>
        </p:nvSpPr>
        <p:spPr>
          <a:xfrm>
            <a:off x="7494200" y="448750"/>
            <a:ext cx="639900" cy="350400"/>
          </a:xfrm>
          <a:prstGeom prst="flowChartDelay">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PD</a:t>
            </a:r>
            <a:endParaRPr b="1" sz="2000">
              <a:latin typeface="Times New Roman"/>
              <a:ea typeface="Times New Roman"/>
              <a:cs typeface="Times New Roman"/>
              <a:sym typeface="Times New Roman"/>
            </a:endParaRPr>
          </a:p>
        </p:txBody>
      </p:sp>
      <p:cxnSp>
        <p:nvCxnSpPr>
          <p:cNvPr id="270" name="Google Shape;270;p39"/>
          <p:cNvCxnSpPr/>
          <p:nvPr/>
        </p:nvCxnSpPr>
        <p:spPr>
          <a:xfrm>
            <a:off x="6482306" y="674494"/>
            <a:ext cx="1011900" cy="0"/>
          </a:xfrm>
          <a:prstGeom prst="straightConnector1">
            <a:avLst/>
          </a:prstGeom>
          <a:noFill/>
          <a:ln cap="flat" cmpd="sng" w="28575">
            <a:solidFill>
              <a:srgbClr val="000000"/>
            </a:solidFill>
            <a:prstDash val="solid"/>
            <a:round/>
            <a:headEnd len="med" w="med" type="none"/>
            <a:tailEnd len="med" w="med" type="triangle"/>
          </a:ln>
        </p:spPr>
      </p:cxnSp>
      <p:cxnSp>
        <p:nvCxnSpPr>
          <p:cNvPr id="271" name="Google Shape;271;p39"/>
          <p:cNvCxnSpPr>
            <a:endCxn id="272" idx="0"/>
          </p:cNvCxnSpPr>
          <p:nvPr/>
        </p:nvCxnSpPr>
        <p:spPr>
          <a:xfrm>
            <a:off x="7805750" y="812200"/>
            <a:ext cx="300" cy="1137300"/>
          </a:xfrm>
          <a:prstGeom prst="straightConnector1">
            <a:avLst/>
          </a:prstGeom>
          <a:noFill/>
          <a:ln cap="flat" cmpd="sng" w="28575">
            <a:solidFill>
              <a:srgbClr val="000000"/>
            </a:solidFill>
            <a:prstDash val="solid"/>
            <a:round/>
            <a:headEnd len="med" w="med" type="none"/>
            <a:tailEnd len="med" w="med" type="triangle"/>
          </a:ln>
        </p:spPr>
      </p:cxnSp>
      <p:cxnSp>
        <p:nvCxnSpPr>
          <p:cNvPr id="273" name="Google Shape;273;p39"/>
          <p:cNvCxnSpPr/>
          <p:nvPr/>
        </p:nvCxnSpPr>
        <p:spPr>
          <a:xfrm>
            <a:off x="1513919" y="1468544"/>
            <a:ext cx="2115000" cy="11700"/>
          </a:xfrm>
          <a:prstGeom prst="straightConnector1">
            <a:avLst/>
          </a:prstGeom>
          <a:noFill/>
          <a:ln cap="flat" cmpd="sng" w="28575">
            <a:solidFill>
              <a:srgbClr val="CC0000"/>
            </a:solidFill>
            <a:prstDash val="solid"/>
            <a:round/>
            <a:headEnd len="med" w="med" type="none"/>
            <a:tailEnd len="med" w="med" type="triangle"/>
          </a:ln>
        </p:spPr>
      </p:cxnSp>
      <p:cxnSp>
        <p:nvCxnSpPr>
          <p:cNvPr id="274" name="Google Shape;274;p39"/>
          <p:cNvCxnSpPr/>
          <p:nvPr/>
        </p:nvCxnSpPr>
        <p:spPr>
          <a:xfrm>
            <a:off x="958318" y="682566"/>
            <a:ext cx="464400" cy="2400"/>
          </a:xfrm>
          <a:prstGeom prst="straightConnector1">
            <a:avLst/>
          </a:prstGeom>
          <a:noFill/>
          <a:ln cap="flat" cmpd="sng" w="28575">
            <a:solidFill>
              <a:srgbClr val="000000"/>
            </a:solidFill>
            <a:prstDash val="solid"/>
            <a:round/>
            <a:headEnd len="med" w="med" type="none"/>
            <a:tailEnd len="med" w="med" type="triangle"/>
          </a:ln>
        </p:spPr>
      </p:cxnSp>
      <p:cxnSp>
        <p:nvCxnSpPr>
          <p:cNvPr id="275" name="Google Shape;275;p39"/>
          <p:cNvCxnSpPr/>
          <p:nvPr/>
        </p:nvCxnSpPr>
        <p:spPr>
          <a:xfrm>
            <a:off x="1233298" y="403325"/>
            <a:ext cx="639900" cy="540600"/>
          </a:xfrm>
          <a:prstGeom prst="straightConnector1">
            <a:avLst/>
          </a:prstGeom>
          <a:noFill/>
          <a:ln cap="flat" cmpd="sng" w="28575">
            <a:solidFill>
              <a:srgbClr val="000000"/>
            </a:solidFill>
            <a:prstDash val="solid"/>
            <a:round/>
            <a:headEnd len="med" w="med" type="none"/>
            <a:tailEnd len="med" w="med" type="none"/>
          </a:ln>
        </p:spPr>
      </p:cxnSp>
      <p:cxnSp>
        <p:nvCxnSpPr>
          <p:cNvPr id="276" name="Google Shape;276;p39"/>
          <p:cNvCxnSpPr/>
          <p:nvPr/>
        </p:nvCxnSpPr>
        <p:spPr>
          <a:xfrm flipH="1">
            <a:off x="6216338" y="1124184"/>
            <a:ext cx="506400" cy="682800"/>
          </a:xfrm>
          <a:prstGeom prst="straightConnector1">
            <a:avLst/>
          </a:prstGeom>
          <a:noFill/>
          <a:ln cap="flat" cmpd="sng" w="28575">
            <a:solidFill>
              <a:srgbClr val="000000"/>
            </a:solidFill>
            <a:prstDash val="solid"/>
            <a:round/>
            <a:headEnd len="med" w="med" type="none"/>
            <a:tailEnd len="med" w="med" type="none"/>
          </a:ln>
        </p:spPr>
      </p:cxnSp>
      <p:cxnSp>
        <p:nvCxnSpPr>
          <p:cNvPr id="277" name="Google Shape;277;p39"/>
          <p:cNvCxnSpPr/>
          <p:nvPr/>
        </p:nvCxnSpPr>
        <p:spPr>
          <a:xfrm>
            <a:off x="1210324" y="1195278"/>
            <a:ext cx="622800" cy="540600"/>
          </a:xfrm>
          <a:prstGeom prst="straightConnector1">
            <a:avLst/>
          </a:prstGeom>
          <a:noFill/>
          <a:ln cap="flat" cmpd="sng" w="28575">
            <a:solidFill>
              <a:srgbClr val="000000"/>
            </a:solidFill>
            <a:prstDash val="solid"/>
            <a:round/>
            <a:headEnd len="med" w="med" type="none"/>
            <a:tailEnd len="med" w="med" type="none"/>
          </a:ln>
        </p:spPr>
      </p:cxnSp>
      <p:sp>
        <p:nvSpPr>
          <p:cNvPr id="278" name="Google Shape;278;p39"/>
          <p:cNvSpPr txBox="1"/>
          <p:nvPr/>
        </p:nvSpPr>
        <p:spPr>
          <a:xfrm>
            <a:off x="6259678" y="1457792"/>
            <a:ext cx="14010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Mirror 2</a:t>
            </a:r>
            <a:endParaRPr b="1" sz="1800">
              <a:latin typeface="Times New Roman"/>
              <a:ea typeface="Times New Roman"/>
              <a:cs typeface="Times New Roman"/>
              <a:sym typeface="Times New Roman"/>
            </a:endParaRPr>
          </a:p>
        </p:txBody>
      </p:sp>
      <p:sp>
        <p:nvSpPr>
          <p:cNvPr id="279" name="Google Shape;279;p39"/>
          <p:cNvSpPr txBox="1"/>
          <p:nvPr/>
        </p:nvSpPr>
        <p:spPr>
          <a:xfrm>
            <a:off x="346882" y="1455778"/>
            <a:ext cx="12675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Mirror</a:t>
            </a:r>
            <a:r>
              <a:rPr b="1" lang="en" sz="2000">
                <a:latin typeface="Times New Roman"/>
                <a:ea typeface="Times New Roman"/>
                <a:cs typeface="Times New Roman"/>
                <a:sym typeface="Times New Roman"/>
              </a:rPr>
              <a:t> 1</a:t>
            </a:r>
            <a:endParaRPr b="1" sz="2000">
              <a:latin typeface="Times New Roman"/>
              <a:ea typeface="Times New Roman"/>
              <a:cs typeface="Times New Roman"/>
              <a:sym typeface="Times New Roman"/>
            </a:endParaRPr>
          </a:p>
        </p:txBody>
      </p:sp>
      <p:sp>
        <p:nvSpPr>
          <p:cNvPr id="267" name="Google Shape;267;p39"/>
          <p:cNvSpPr/>
          <p:nvPr/>
        </p:nvSpPr>
        <p:spPr>
          <a:xfrm>
            <a:off x="3608930" y="1273236"/>
            <a:ext cx="904500" cy="4002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AOM</a:t>
            </a:r>
            <a:endParaRPr b="1" sz="2000">
              <a:latin typeface="Times New Roman"/>
              <a:ea typeface="Times New Roman"/>
              <a:cs typeface="Times New Roman"/>
              <a:sym typeface="Times New Roman"/>
            </a:endParaRPr>
          </a:p>
        </p:txBody>
      </p:sp>
      <p:sp>
        <p:nvSpPr>
          <p:cNvPr id="280" name="Google Shape;280;p39"/>
          <p:cNvSpPr/>
          <p:nvPr/>
        </p:nvSpPr>
        <p:spPr>
          <a:xfrm>
            <a:off x="82125" y="536950"/>
            <a:ext cx="847800" cy="2751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Laser</a:t>
            </a:r>
            <a:endParaRPr b="1" sz="2000">
              <a:latin typeface="Times New Roman"/>
              <a:ea typeface="Times New Roman"/>
              <a:cs typeface="Times New Roman"/>
              <a:sym typeface="Times New Roman"/>
            </a:endParaRPr>
          </a:p>
        </p:txBody>
      </p:sp>
      <p:cxnSp>
        <p:nvCxnSpPr>
          <p:cNvPr id="281" name="Google Shape;281;p39"/>
          <p:cNvCxnSpPr>
            <a:stCxn id="259" idx="3"/>
          </p:cNvCxnSpPr>
          <p:nvPr/>
        </p:nvCxnSpPr>
        <p:spPr>
          <a:xfrm>
            <a:off x="4103025" y="669374"/>
            <a:ext cx="646800" cy="3900"/>
          </a:xfrm>
          <a:prstGeom prst="straightConnector1">
            <a:avLst/>
          </a:prstGeom>
          <a:noFill/>
          <a:ln cap="flat" cmpd="sng" w="28575">
            <a:solidFill>
              <a:srgbClr val="6AA84F"/>
            </a:solidFill>
            <a:prstDash val="solid"/>
            <a:round/>
            <a:headEnd len="med" w="med" type="none"/>
            <a:tailEnd len="med" w="med" type="triangle"/>
          </a:ln>
        </p:spPr>
      </p:cxnSp>
      <p:cxnSp>
        <p:nvCxnSpPr>
          <p:cNvPr id="282" name="Google Shape;282;p39"/>
          <p:cNvCxnSpPr/>
          <p:nvPr/>
        </p:nvCxnSpPr>
        <p:spPr>
          <a:xfrm flipH="1" rot="10800000">
            <a:off x="4465638" y="2542400"/>
            <a:ext cx="2741400" cy="2100"/>
          </a:xfrm>
          <a:prstGeom prst="straightConnector1">
            <a:avLst/>
          </a:prstGeom>
          <a:noFill/>
          <a:ln cap="flat" cmpd="sng" w="28575">
            <a:solidFill>
              <a:srgbClr val="000000"/>
            </a:solidFill>
            <a:prstDash val="solid"/>
            <a:round/>
            <a:headEnd len="med" w="med" type="none"/>
            <a:tailEnd len="med" w="med" type="triangle"/>
          </a:ln>
        </p:spPr>
      </p:cxnSp>
      <p:sp>
        <p:nvSpPr>
          <p:cNvPr id="272" name="Google Shape;272;p39"/>
          <p:cNvSpPr/>
          <p:nvPr/>
        </p:nvSpPr>
        <p:spPr>
          <a:xfrm>
            <a:off x="7300100" y="1949500"/>
            <a:ext cx="1011900" cy="953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Mixer</a:t>
            </a:r>
            <a:endParaRPr b="1" sz="1600">
              <a:latin typeface="Times New Roman"/>
              <a:ea typeface="Times New Roman"/>
              <a:cs typeface="Times New Roman"/>
              <a:sym typeface="Times New Roman"/>
            </a:endParaRPr>
          </a:p>
        </p:txBody>
      </p:sp>
      <p:sp>
        <p:nvSpPr>
          <p:cNvPr id="283" name="Google Shape;283;p39"/>
          <p:cNvSpPr/>
          <p:nvPr/>
        </p:nvSpPr>
        <p:spPr>
          <a:xfrm>
            <a:off x="7353349" y="3189692"/>
            <a:ext cx="904500" cy="350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Filter</a:t>
            </a:r>
            <a:endParaRPr b="1" sz="2000">
              <a:latin typeface="Times New Roman"/>
              <a:ea typeface="Times New Roman"/>
              <a:cs typeface="Times New Roman"/>
              <a:sym typeface="Times New Roman"/>
            </a:endParaRPr>
          </a:p>
        </p:txBody>
      </p:sp>
      <p:sp>
        <p:nvSpPr>
          <p:cNvPr id="284" name="Google Shape;284;p39"/>
          <p:cNvSpPr/>
          <p:nvPr/>
        </p:nvSpPr>
        <p:spPr>
          <a:xfrm>
            <a:off x="7171854" y="4513806"/>
            <a:ext cx="1267500" cy="5406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SA</a:t>
            </a:r>
            <a:endParaRPr b="1" sz="2000">
              <a:latin typeface="Times New Roman"/>
              <a:ea typeface="Times New Roman"/>
              <a:cs typeface="Times New Roman"/>
              <a:sym typeface="Times New Roman"/>
            </a:endParaRPr>
          </a:p>
        </p:txBody>
      </p:sp>
      <p:cxnSp>
        <p:nvCxnSpPr>
          <p:cNvPr id="285" name="Google Shape;285;p39"/>
          <p:cNvCxnSpPr/>
          <p:nvPr/>
        </p:nvCxnSpPr>
        <p:spPr>
          <a:xfrm>
            <a:off x="7804550" y="2878062"/>
            <a:ext cx="2100" cy="275100"/>
          </a:xfrm>
          <a:prstGeom prst="straightConnector1">
            <a:avLst/>
          </a:prstGeom>
          <a:noFill/>
          <a:ln cap="flat" cmpd="sng" w="28575">
            <a:solidFill>
              <a:srgbClr val="000000"/>
            </a:solidFill>
            <a:prstDash val="solid"/>
            <a:round/>
            <a:headEnd len="med" w="med" type="none"/>
            <a:tailEnd len="med" w="med" type="triangle"/>
          </a:ln>
        </p:spPr>
      </p:cxnSp>
      <p:cxnSp>
        <p:nvCxnSpPr>
          <p:cNvPr id="286" name="Google Shape;286;p39"/>
          <p:cNvCxnSpPr/>
          <p:nvPr/>
        </p:nvCxnSpPr>
        <p:spPr>
          <a:xfrm>
            <a:off x="7804550" y="3540101"/>
            <a:ext cx="2100" cy="275100"/>
          </a:xfrm>
          <a:prstGeom prst="straightConnector1">
            <a:avLst/>
          </a:prstGeom>
          <a:noFill/>
          <a:ln cap="flat" cmpd="sng" w="28575">
            <a:solidFill>
              <a:srgbClr val="000000"/>
            </a:solidFill>
            <a:prstDash val="solid"/>
            <a:round/>
            <a:headEnd len="med" w="med" type="none"/>
            <a:tailEnd len="med" w="med" type="triangle"/>
          </a:ln>
        </p:spPr>
      </p:cxnSp>
      <p:sp>
        <p:nvSpPr>
          <p:cNvPr id="287" name="Google Shape;287;p39"/>
          <p:cNvSpPr/>
          <p:nvPr/>
        </p:nvSpPr>
        <p:spPr>
          <a:xfrm>
            <a:off x="7256900" y="3851752"/>
            <a:ext cx="1097400" cy="350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PLL</a:t>
            </a:r>
            <a:endParaRPr b="1" sz="2000">
              <a:latin typeface="Times New Roman"/>
              <a:ea typeface="Times New Roman"/>
              <a:cs typeface="Times New Roman"/>
              <a:sym typeface="Times New Roman"/>
            </a:endParaRPr>
          </a:p>
        </p:txBody>
      </p:sp>
      <p:cxnSp>
        <p:nvCxnSpPr>
          <p:cNvPr id="288" name="Google Shape;288;p39"/>
          <p:cNvCxnSpPr>
            <a:endCxn id="284" idx="0"/>
          </p:cNvCxnSpPr>
          <p:nvPr/>
        </p:nvCxnSpPr>
        <p:spPr>
          <a:xfrm flipH="1">
            <a:off x="7805604" y="4220406"/>
            <a:ext cx="900" cy="293400"/>
          </a:xfrm>
          <a:prstGeom prst="straightConnector1">
            <a:avLst/>
          </a:prstGeom>
          <a:noFill/>
          <a:ln cap="flat" cmpd="sng" w="28575">
            <a:solidFill>
              <a:srgbClr val="000000"/>
            </a:solidFill>
            <a:prstDash val="solid"/>
            <a:round/>
            <a:headEnd len="med" w="med" type="none"/>
            <a:tailEnd len="med" w="med" type="triangle"/>
          </a:ln>
        </p:spPr>
      </p:cxnSp>
      <p:grpSp>
        <p:nvGrpSpPr>
          <p:cNvPr id="289" name="Google Shape;289;p39"/>
          <p:cNvGrpSpPr/>
          <p:nvPr/>
        </p:nvGrpSpPr>
        <p:grpSpPr>
          <a:xfrm>
            <a:off x="3275425" y="1124188"/>
            <a:ext cx="5428500" cy="2690904"/>
            <a:chOff x="3355250" y="1138175"/>
            <a:chExt cx="5428500" cy="2623225"/>
          </a:xfrm>
        </p:grpSpPr>
        <p:cxnSp>
          <p:nvCxnSpPr>
            <p:cNvPr id="290" name="Google Shape;290;p39"/>
            <p:cNvCxnSpPr/>
            <p:nvPr/>
          </p:nvCxnSpPr>
          <p:spPr>
            <a:xfrm>
              <a:off x="3366650" y="1138175"/>
              <a:ext cx="22800" cy="2623200"/>
            </a:xfrm>
            <a:prstGeom prst="straightConnector1">
              <a:avLst/>
            </a:prstGeom>
            <a:noFill/>
            <a:ln cap="flat" cmpd="sng" w="28575">
              <a:solidFill>
                <a:schemeClr val="dk1"/>
              </a:solidFill>
              <a:prstDash val="dash"/>
              <a:round/>
              <a:headEnd len="med" w="med" type="none"/>
              <a:tailEnd len="med" w="med" type="none"/>
            </a:ln>
          </p:spPr>
        </p:cxnSp>
        <p:cxnSp>
          <p:nvCxnSpPr>
            <p:cNvPr id="291" name="Google Shape;291;p39"/>
            <p:cNvCxnSpPr/>
            <p:nvPr/>
          </p:nvCxnSpPr>
          <p:spPr>
            <a:xfrm>
              <a:off x="3355250" y="1155463"/>
              <a:ext cx="1653600" cy="0"/>
            </a:xfrm>
            <a:prstGeom prst="straightConnector1">
              <a:avLst/>
            </a:prstGeom>
            <a:noFill/>
            <a:ln cap="flat" cmpd="sng" w="28575">
              <a:solidFill>
                <a:schemeClr val="dk1"/>
              </a:solidFill>
              <a:prstDash val="dash"/>
              <a:round/>
              <a:headEnd len="med" w="med" type="none"/>
              <a:tailEnd len="med" w="med" type="none"/>
            </a:ln>
          </p:spPr>
        </p:cxnSp>
        <p:cxnSp>
          <p:nvCxnSpPr>
            <p:cNvPr id="292" name="Google Shape;292;p39"/>
            <p:cNvCxnSpPr/>
            <p:nvPr/>
          </p:nvCxnSpPr>
          <p:spPr>
            <a:xfrm>
              <a:off x="5008925" y="1172400"/>
              <a:ext cx="22800" cy="718500"/>
            </a:xfrm>
            <a:prstGeom prst="straightConnector1">
              <a:avLst/>
            </a:prstGeom>
            <a:noFill/>
            <a:ln cap="flat" cmpd="sng" w="28575">
              <a:solidFill>
                <a:schemeClr val="dk1"/>
              </a:solidFill>
              <a:prstDash val="dash"/>
              <a:round/>
              <a:headEnd len="med" w="med" type="none"/>
              <a:tailEnd len="med" w="med" type="none"/>
            </a:ln>
          </p:spPr>
        </p:cxnSp>
        <p:cxnSp>
          <p:nvCxnSpPr>
            <p:cNvPr id="293" name="Google Shape;293;p39"/>
            <p:cNvCxnSpPr/>
            <p:nvPr/>
          </p:nvCxnSpPr>
          <p:spPr>
            <a:xfrm>
              <a:off x="5031725" y="1889638"/>
              <a:ext cx="3729300" cy="1200"/>
            </a:xfrm>
            <a:prstGeom prst="straightConnector1">
              <a:avLst/>
            </a:prstGeom>
            <a:noFill/>
            <a:ln cap="flat" cmpd="sng" w="28575">
              <a:solidFill>
                <a:schemeClr val="dk1"/>
              </a:solidFill>
              <a:prstDash val="dash"/>
              <a:round/>
              <a:headEnd len="med" w="med" type="none"/>
              <a:tailEnd len="med" w="med" type="none"/>
            </a:ln>
          </p:spPr>
        </p:cxnSp>
        <p:cxnSp>
          <p:nvCxnSpPr>
            <p:cNvPr id="294" name="Google Shape;294;p39"/>
            <p:cNvCxnSpPr/>
            <p:nvPr/>
          </p:nvCxnSpPr>
          <p:spPr>
            <a:xfrm>
              <a:off x="3378050" y="3761250"/>
              <a:ext cx="5405700" cy="0"/>
            </a:xfrm>
            <a:prstGeom prst="straightConnector1">
              <a:avLst/>
            </a:prstGeom>
            <a:noFill/>
            <a:ln cap="flat" cmpd="sng" w="28575">
              <a:solidFill>
                <a:schemeClr val="dk1"/>
              </a:solidFill>
              <a:prstDash val="dash"/>
              <a:round/>
              <a:headEnd len="med" w="med" type="none"/>
              <a:tailEnd len="med" w="med" type="none"/>
            </a:ln>
          </p:spPr>
        </p:cxnSp>
        <p:cxnSp>
          <p:nvCxnSpPr>
            <p:cNvPr id="295" name="Google Shape;295;p39"/>
            <p:cNvCxnSpPr/>
            <p:nvPr/>
          </p:nvCxnSpPr>
          <p:spPr>
            <a:xfrm>
              <a:off x="8749650" y="1890900"/>
              <a:ext cx="22800" cy="1870500"/>
            </a:xfrm>
            <a:prstGeom prst="straightConnector1">
              <a:avLst/>
            </a:prstGeom>
            <a:noFill/>
            <a:ln cap="flat" cmpd="sng" w="28575">
              <a:solidFill>
                <a:schemeClr val="dk1"/>
              </a:solidFill>
              <a:prstDash val="dash"/>
              <a:round/>
              <a:headEnd len="med" w="med" type="none"/>
              <a:tailEnd len="med" w="med" type="none"/>
            </a:ln>
          </p:spPr>
        </p:cxnSp>
      </p:grpSp>
      <p:sp>
        <p:nvSpPr>
          <p:cNvPr id="296" name="Google Shape;296;p39"/>
          <p:cNvSpPr txBox="1"/>
          <p:nvPr>
            <p:ph idx="1" type="body"/>
          </p:nvPr>
        </p:nvSpPr>
        <p:spPr>
          <a:xfrm>
            <a:off x="2024775" y="3981113"/>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Figure 5</a:t>
            </a:r>
            <a:r>
              <a:rPr lang="en" sz="1600"/>
              <a:t>. Heterodyne Scheme</a:t>
            </a:r>
            <a:endParaRPr sz="1600"/>
          </a:p>
        </p:txBody>
      </p:sp>
      <p:sp>
        <p:nvSpPr>
          <p:cNvPr id="297" name="Google Shape;297;p39"/>
          <p:cNvSpPr txBox="1"/>
          <p:nvPr>
            <p:ph idx="1" type="body"/>
          </p:nvPr>
        </p:nvSpPr>
        <p:spPr>
          <a:xfrm>
            <a:off x="0" y="4622325"/>
            <a:ext cx="7064100" cy="470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t>Adhikari, R. et al. “</a:t>
            </a:r>
            <a:r>
              <a:rPr lang="en" sz="1200"/>
              <a:t>A new bound on excess frequency noise in second harmonic generation in PPKTP at the 10</a:t>
            </a:r>
            <a:r>
              <a:rPr baseline="30000" lang="en" sz="1200"/>
              <a:t>-19</a:t>
            </a:r>
            <a:r>
              <a:rPr lang="en" sz="1200"/>
              <a:t> level</a:t>
            </a:r>
            <a:r>
              <a:rPr lang="en" sz="1200"/>
              <a:t>”. 2012</a:t>
            </a:r>
            <a:endParaRPr sz="1200"/>
          </a:p>
          <a:p>
            <a:pPr indent="0" lvl="0" marL="0" rtl="0" algn="ctr">
              <a:lnSpc>
                <a:spcPct val="100000"/>
              </a:lnSpc>
              <a:spcBef>
                <a:spcPts val="0"/>
              </a:spcBef>
              <a:spcAft>
                <a:spcPts val="0"/>
              </a:spcAft>
              <a:buNone/>
            </a:pPr>
            <a:r>
              <a:t/>
            </a:r>
            <a:endParaRPr sz="1200"/>
          </a:p>
          <a:p>
            <a:pPr indent="0" lvl="0" marL="0" rtl="0" algn="ctr">
              <a:lnSpc>
                <a:spcPct val="100000"/>
              </a:lnSpc>
              <a:spcBef>
                <a:spcPts val="1600"/>
              </a:spcBef>
              <a:spcAft>
                <a:spcPts val="0"/>
              </a:spcAft>
              <a:buNone/>
            </a:pPr>
            <a:r>
              <a:t/>
            </a:r>
            <a:endParaRPr sz="1200"/>
          </a:p>
          <a:p>
            <a:pPr indent="0" lvl="0" marL="0" rtl="0" algn="ctr">
              <a:lnSpc>
                <a:spcPct val="100000"/>
              </a:lnSpc>
              <a:spcBef>
                <a:spcPts val="1600"/>
              </a:spcBef>
              <a:spcAft>
                <a:spcPts val="0"/>
              </a:spcAft>
              <a:buNone/>
            </a:pPr>
            <a:r>
              <a:t/>
            </a:r>
            <a:endParaRPr sz="1200"/>
          </a:p>
          <a:p>
            <a:pPr indent="0" lvl="0" marL="0" rtl="0" algn="ctr">
              <a:lnSpc>
                <a:spcPct val="150000"/>
              </a:lnSpc>
              <a:spcBef>
                <a:spcPts val="1600"/>
              </a:spcBef>
              <a:spcAft>
                <a:spcPts val="1600"/>
              </a:spcAft>
              <a:buNone/>
            </a:pPr>
            <a:r>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idx="2" type="title"/>
          </p:nvPr>
        </p:nvSpPr>
        <p:spPr>
          <a:xfrm>
            <a:off x="2595072" y="2093275"/>
            <a:ext cx="1053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4</a:t>
            </a:r>
            <a:endParaRPr b="1">
              <a:latin typeface="Teko"/>
              <a:ea typeface="Teko"/>
              <a:cs typeface="Teko"/>
              <a:sym typeface="Teko"/>
            </a:endParaRPr>
          </a:p>
        </p:txBody>
      </p:sp>
      <p:sp>
        <p:nvSpPr>
          <p:cNvPr id="303" name="Google Shape;303;p40"/>
          <p:cNvSpPr txBox="1"/>
          <p:nvPr>
            <p:ph type="ctrTitle"/>
          </p:nvPr>
        </p:nvSpPr>
        <p:spPr>
          <a:xfrm>
            <a:off x="4572000" y="1703108"/>
            <a:ext cx="4535700" cy="173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Future </a:t>
            </a:r>
            <a:endParaRPr b="1">
              <a:latin typeface="Teko"/>
              <a:ea typeface="Teko"/>
              <a:cs typeface="Teko"/>
              <a:sym typeface="Teko"/>
            </a:endParaRPr>
          </a:p>
          <a:p>
            <a:pPr indent="0" lvl="0" marL="0" rtl="0" algn="ctr">
              <a:spcBef>
                <a:spcPts val="0"/>
              </a:spcBef>
              <a:spcAft>
                <a:spcPts val="0"/>
              </a:spcAft>
              <a:buNone/>
            </a:pPr>
            <a:r>
              <a:rPr b="1" lang="en">
                <a:latin typeface="Teko"/>
                <a:ea typeface="Teko"/>
                <a:cs typeface="Teko"/>
                <a:sym typeface="Teko"/>
              </a:rPr>
              <a:t>Work</a:t>
            </a:r>
            <a:endParaRPr b="1">
              <a:latin typeface="Teko"/>
              <a:ea typeface="Teko"/>
              <a:cs typeface="Teko"/>
              <a:sym typeface="Tek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ph idx="1" type="body"/>
          </p:nvPr>
        </p:nvSpPr>
        <p:spPr>
          <a:xfrm>
            <a:off x="132075" y="1557950"/>
            <a:ext cx="3844200" cy="24219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Char char="●"/>
            </a:pPr>
            <a:r>
              <a:rPr lang="en" sz="2500"/>
              <a:t>Measure DOPO’s frequency noise.</a:t>
            </a:r>
            <a:endParaRPr sz="2500"/>
          </a:p>
          <a:p>
            <a:pPr indent="-387350" lvl="0" marL="457200" rtl="0" algn="l">
              <a:lnSpc>
                <a:spcPct val="150000"/>
              </a:lnSpc>
              <a:spcBef>
                <a:spcPts val="0"/>
              </a:spcBef>
              <a:spcAft>
                <a:spcPts val="0"/>
              </a:spcAft>
              <a:buSzPts val="2500"/>
              <a:buChar char="●"/>
            </a:pPr>
            <a:r>
              <a:rPr lang="en" sz="2500"/>
              <a:t>Develop noise mitigation systems. </a:t>
            </a:r>
            <a:endParaRPr sz="2500"/>
          </a:p>
          <a:p>
            <a:pPr indent="0" lvl="0" marL="457200" rtl="0" algn="l">
              <a:lnSpc>
                <a:spcPct val="150000"/>
              </a:lnSpc>
              <a:spcBef>
                <a:spcPts val="1600"/>
              </a:spcBef>
              <a:spcAft>
                <a:spcPts val="1600"/>
              </a:spcAft>
              <a:buNone/>
            </a:pPr>
            <a:r>
              <a:t/>
            </a:r>
            <a:endParaRPr sz="2500"/>
          </a:p>
        </p:txBody>
      </p:sp>
      <p:sp>
        <p:nvSpPr>
          <p:cNvPr id="309" name="Google Shape;309;p41"/>
          <p:cNvSpPr txBox="1"/>
          <p:nvPr>
            <p:ph type="title"/>
          </p:nvPr>
        </p:nvSpPr>
        <p:spPr>
          <a:xfrm>
            <a:off x="2029200" y="293650"/>
            <a:ext cx="5085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Future Work</a:t>
            </a:r>
            <a:endParaRPr b="1">
              <a:latin typeface="Teko"/>
              <a:ea typeface="Teko"/>
              <a:cs typeface="Teko"/>
              <a:sym typeface="Teko"/>
            </a:endParaRPr>
          </a:p>
        </p:txBody>
      </p:sp>
      <p:pic>
        <p:nvPicPr>
          <p:cNvPr id="310" name="Google Shape;310;p41"/>
          <p:cNvPicPr preferRelativeResize="0"/>
          <p:nvPr/>
        </p:nvPicPr>
        <p:blipFill rotWithShape="1">
          <a:blip r:embed="rId3">
            <a:alphaModFix/>
          </a:blip>
          <a:srcRect b="0" l="-4690" r="0" t="1224"/>
          <a:stretch/>
        </p:blipFill>
        <p:spPr>
          <a:xfrm>
            <a:off x="4305550" y="985850"/>
            <a:ext cx="4645427" cy="3807348"/>
          </a:xfrm>
          <a:prstGeom prst="rect">
            <a:avLst/>
          </a:prstGeom>
          <a:noFill/>
          <a:ln>
            <a:noFill/>
          </a:ln>
        </p:spPr>
      </p:pic>
      <p:sp>
        <p:nvSpPr>
          <p:cNvPr id="311" name="Google Shape;311;p41"/>
          <p:cNvSpPr txBox="1"/>
          <p:nvPr>
            <p:ph idx="1" type="body"/>
          </p:nvPr>
        </p:nvSpPr>
        <p:spPr>
          <a:xfrm>
            <a:off x="4591863" y="4793200"/>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DOPO Setup</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3965425" y="3985362"/>
            <a:ext cx="829699" cy="834501"/>
          </a:xfrm>
          <a:prstGeom prst="rect">
            <a:avLst/>
          </a:prstGeom>
          <a:noFill/>
          <a:ln>
            <a:noFill/>
          </a:ln>
        </p:spPr>
      </p:pic>
      <p:pic>
        <p:nvPicPr>
          <p:cNvPr id="317" name="Google Shape;317;p42"/>
          <p:cNvPicPr preferRelativeResize="0"/>
          <p:nvPr/>
        </p:nvPicPr>
        <p:blipFill>
          <a:blip r:embed="rId4">
            <a:alphaModFix/>
          </a:blip>
          <a:stretch>
            <a:fillRect/>
          </a:stretch>
        </p:blipFill>
        <p:spPr>
          <a:xfrm>
            <a:off x="5907350" y="3912350"/>
            <a:ext cx="1361428" cy="980525"/>
          </a:xfrm>
          <a:prstGeom prst="rect">
            <a:avLst/>
          </a:prstGeom>
          <a:noFill/>
          <a:ln>
            <a:noFill/>
          </a:ln>
        </p:spPr>
      </p:pic>
      <p:pic>
        <p:nvPicPr>
          <p:cNvPr id="318" name="Google Shape;318;p42"/>
          <p:cNvPicPr preferRelativeResize="0"/>
          <p:nvPr/>
        </p:nvPicPr>
        <p:blipFill>
          <a:blip r:embed="rId5">
            <a:alphaModFix/>
          </a:blip>
          <a:stretch>
            <a:fillRect/>
          </a:stretch>
        </p:blipFill>
        <p:spPr>
          <a:xfrm>
            <a:off x="1548100" y="3888775"/>
            <a:ext cx="1027676" cy="1027676"/>
          </a:xfrm>
          <a:prstGeom prst="rect">
            <a:avLst/>
          </a:prstGeom>
          <a:noFill/>
          <a:ln>
            <a:noFill/>
          </a:ln>
        </p:spPr>
      </p:pic>
      <p:sp>
        <p:nvSpPr>
          <p:cNvPr id="319" name="Google Shape;319;p42"/>
          <p:cNvSpPr txBox="1"/>
          <p:nvPr>
            <p:ph idx="1" type="body"/>
          </p:nvPr>
        </p:nvSpPr>
        <p:spPr>
          <a:xfrm>
            <a:off x="574200" y="1138300"/>
            <a:ext cx="8569800" cy="24219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Char char="●"/>
            </a:pPr>
            <a:r>
              <a:rPr lang="en" sz="2500"/>
              <a:t>Francisco Salces Carcoba, Anchal Gupta, and Rana Adhikari. </a:t>
            </a:r>
            <a:endParaRPr sz="2500"/>
          </a:p>
          <a:p>
            <a:pPr indent="-387350" lvl="0" marL="457200" rtl="0" algn="l">
              <a:lnSpc>
                <a:spcPct val="150000"/>
              </a:lnSpc>
              <a:spcBef>
                <a:spcPts val="0"/>
              </a:spcBef>
              <a:spcAft>
                <a:spcPts val="0"/>
              </a:spcAft>
              <a:buSzPts val="2500"/>
              <a:buChar char="●"/>
            </a:pPr>
            <a:r>
              <a:rPr lang="en" sz="2500"/>
              <a:t>National Science Foundation.</a:t>
            </a:r>
            <a:endParaRPr sz="2500"/>
          </a:p>
          <a:p>
            <a:pPr indent="-387350" lvl="0" marL="457200" rtl="0" algn="l">
              <a:lnSpc>
                <a:spcPct val="150000"/>
              </a:lnSpc>
              <a:spcBef>
                <a:spcPts val="0"/>
              </a:spcBef>
              <a:spcAft>
                <a:spcPts val="0"/>
              </a:spcAft>
              <a:buSzPts val="2500"/>
              <a:buChar char="●"/>
            </a:pPr>
            <a:r>
              <a:rPr lang="en" sz="2500"/>
              <a:t>LIGO Lab. </a:t>
            </a:r>
            <a:endParaRPr sz="2500"/>
          </a:p>
          <a:p>
            <a:pPr indent="-387350" lvl="0" marL="457200" rtl="0" algn="l">
              <a:lnSpc>
                <a:spcPct val="150000"/>
              </a:lnSpc>
              <a:spcBef>
                <a:spcPts val="0"/>
              </a:spcBef>
              <a:spcAft>
                <a:spcPts val="0"/>
              </a:spcAft>
              <a:buSzPts val="2500"/>
              <a:buChar char="●"/>
            </a:pPr>
            <a:r>
              <a:rPr lang="en" sz="2500"/>
              <a:t>LIGO SURF mentors and interns. </a:t>
            </a:r>
            <a:endParaRPr sz="2500"/>
          </a:p>
          <a:p>
            <a:pPr indent="0" lvl="0" marL="457200" rtl="0" algn="l">
              <a:lnSpc>
                <a:spcPct val="150000"/>
              </a:lnSpc>
              <a:spcBef>
                <a:spcPts val="1600"/>
              </a:spcBef>
              <a:spcAft>
                <a:spcPts val="1600"/>
              </a:spcAft>
              <a:buNone/>
            </a:pPr>
            <a:r>
              <a:t/>
            </a:r>
            <a:endParaRPr sz="2500"/>
          </a:p>
        </p:txBody>
      </p:sp>
      <p:sp>
        <p:nvSpPr>
          <p:cNvPr id="320" name="Google Shape;320;p42"/>
          <p:cNvSpPr txBox="1"/>
          <p:nvPr>
            <p:ph type="title"/>
          </p:nvPr>
        </p:nvSpPr>
        <p:spPr>
          <a:xfrm>
            <a:off x="2029200" y="293650"/>
            <a:ext cx="5085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Acknowledgements</a:t>
            </a:r>
            <a:endParaRPr b="1">
              <a:latin typeface="Teko"/>
              <a:ea typeface="Teko"/>
              <a:cs typeface="Teko"/>
              <a:sym typeface="Tek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p43"/>
          <p:cNvSpPr txBox="1"/>
          <p:nvPr>
            <p:ph idx="4294967295" type="ctrTitle"/>
          </p:nvPr>
        </p:nvSpPr>
        <p:spPr>
          <a:xfrm>
            <a:off x="2740650" y="2002875"/>
            <a:ext cx="3662700" cy="75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000">
                <a:latin typeface="Teko"/>
                <a:ea typeface="Teko"/>
                <a:cs typeface="Teko"/>
                <a:sym typeface="Teko"/>
              </a:rPr>
              <a:t>Questions</a:t>
            </a:r>
            <a:endParaRPr b="1" sz="6000">
              <a:latin typeface="Teko"/>
              <a:ea typeface="Teko"/>
              <a:cs typeface="Teko"/>
              <a:sym typeface="Tek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6"/>
          <p:cNvSpPr txBox="1"/>
          <p:nvPr>
            <p:ph idx="18" type="title"/>
          </p:nvPr>
        </p:nvSpPr>
        <p:spPr>
          <a:xfrm>
            <a:off x="2421000" y="283608"/>
            <a:ext cx="43020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Teko"/>
                <a:ea typeface="Teko"/>
                <a:cs typeface="Teko"/>
                <a:sym typeface="Teko"/>
              </a:rPr>
              <a:t>TABLE OF CONTENTS</a:t>
            </a:r>
            <a:endParaRPr b="1" sz="4000">
              <a:latin typeface="Teko"/>
              <a:ea typeface="Teko"/>
              <a:cs typeface="Teko"/>
              <a:sym typeface="Teko"/>
            </a:endParaRPr>
          </a:p>
        </p:txBody>
      </p:sp>
      <p:sp>
        <p:nvSpPr>
          <p:cNvPr id="132" name="Google Shape;132;p26"/>
          <p:cNvSpPr txBox="1"/>
          <p:nvPr>
            <p:ph type="ctrTitle"/>
          </p:nvPr>
        </p:nvSpPr>
        <p:spPr>
          <a:xfrm flipH="1">
            <a:off x="703225" y="1935846"/>
            <a:ext cx="2504100" cy="5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Motivation</a:t>
            </a:r>
            <a:endParaRPr b="1">
              <a:latin typeface="Teko"/>
              <a:ea typeface="Teko"/>
              <a:cs typeface="Teko"/>
              <a:sym typeface="Teko"/>
            </a:endParaRPr>
          </a:p>
        </p:txBody>
      </p:sp>
      <p:sp>
        <p:nvSpPr>
          <p:cNvPr id="133" name="Google Shape;133;p26"/>
          <p:cNvSpPr txBox="1"/>
          <p:nvPr>
            <p:ph idx="3" type="ctrTitle"/>
          </p:nvPr>
        </p:nvSpPr>
        <p:spPr>
          <a:xfrm flipH="1">
            <a:off x="3272676" y="1904626"/>
            <a:ext cx="2384700" cy="5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D</a:t>
            </a:r>
            <a:r>
              <a:rPr b="1" lang="en">
                <a:latin typeface="Teko"/>
                <a:ea typeface="Teko"/>
                <a:cs typeface="Teko"/>
                <a:sym typeface="Teko"/>
              </a:rPr>
              <a:t>OPO</a:t>
            </a:r>
            <a:endParaRPr b="1">
              <a:latin typeface="Teko"/>
              <a:ea typeface="Teko"/>
              <a:cs typeface="Teko"/>
              <a:sym typeface="Teko"/>
            </a:endParaRPr>
          </a:p>
        </p:txBody>
      </p:sp>
      <p:sp>
        <p:nvSpPr>
          <p:cNvPr id="134" name="Google Shape;134;p26"/>
          <p:cNvSpPr txBox="1"/>
          <p:nvPr>
            <p:ph idx="6" type="ctrTitle"/>
          </p:nvPr>
        </p:nvSpPr>
        <p:spPr>
          <a:xfrm flipH="1">
            <a:off x="5619525" y="1904625"/>
            <a:ext cx="2814600" cy="8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Experimental</a:t>
            </a:r>
            <a:r>
              <a:rPr b="1" lang="en">
                <a:latin typeface="Teko"/>
                <a:ea typeface="Teko"/>
                <a:cs typeface="Teko"/>
                <a:sym typeface="Teko"/>
              </a:rPr>
              <a:t> </a:t>
            </a:r>
            <a:endParaRPr b="1">
              <a:latin typeface="Teko"/>
              <a:ea typeface="Teko"/>
              <a:cs typeface="Teko"/>
              <a:sym typeface="Teko"/>
            </a:endParaRPr>
          </a:p>
          <a:p>
            <a:pPr indent="0" lvl="0" marL="0" rtl="0" algn="ctr">
              <a:spcBef>
                <a:spcPts val="0"/>
              </a:spcBef>
              <a:spcAft>
                <a:spcPts val="0"/>
              </a:spcAft>
              <a:buNone/>
            </a:pPr>
            <a:r>
              <a:rPr b="1" lang="en">
                <a:latin typeface="Teko"/>
                <a:ea typeface="Teko"/>
                <a:cs typeface="Teko"/>
                <a:sym typeface="Teko"/>
              </a:rPr>
              <a:t>Setup</a:t>
            </a:r>
            <a:endParaRPr b="1">
              <a:latin typeface="Teko"/>
              <a:ea typeface="Teko"/>
              <a:cs typeface="Teko"/>
              <a:sym typeface="Teko"/>
            </a:endParaRPr>
          </a:p>
        </p:txBody>
      </p:sp>
      <p:sp>
        <p:nvSpPr>
          <p:cNvPr id="135" name="Google Shape;135;p26"/>
          <p:cNvSpPr txBox="1"/>
          <p:nvPr>
            <p:ph idx="15" type="ctrTitle"/>
          </p:nvPr>
        </p:nvSpPr>
        <p:spPr>
          <a:xfrm flipH="1">
            <a:off x="3798275" y="3835300"/>
            <a:ext cx="1333500" cy="80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Future</a:t>
            </a:r>
            <a:r>
              <a:rPr b="1" lang="en">
                <a:latin typeface="Teko"/>
                <a:ea typeface="Teko"/>
                <a:cs typeface="Teko"/>
                <a:sym typeface="Teko"/>
              </a:rPr>
              <a:t> </a:t>
            </a:r>
            <a:endParaRPr b="1">
              <a:latin typeface="Teko"/>
              <a:ea typeface="Teko"/>
              <a:cs typeface="Teko"/>
              <a:sym typeface="Teko"/>
            </a:endParaRPr>
          </a:p>
          <a:p>
            <a:pPr indent="0" lvl="0" marL="0" rtl="0" algn="ctr">
              <a:spcBef>
                <a:spcPts val="0"/>
              </a:spcBef>
              <a:spcAft>
                <a:spcPts val="0"/>
              </a:spcAft>
              <a:buNone/>
            </a:pPr>
            <a:r>
              <a:rPr b="1" lang="en">
                <a:latin typeface="Teko"/>
                <a:ea typeface="Teko"/>
                <a:cs typeface="Teko"/>
                <a:sym typeface="Teko"/>
              </a:rPr>
              <a:t>Work</a:t>
            </a:r>
            <a:endParaRPr b="1">
              <a:latin typeface="Teko"/>
              <a:ea typeface="Teko"/>
              <a:cs typeface="Teko"/>
              <a:sym typeface="Teko"/>
            </a:endParaRPr>
          </a:p>
        </p:txBody>
      </p:sp>
      <p:sp>
        <p:nvSpPr>
          <p:cNvPr id="136" name="Google Shape;136;p26"/>
          <p:cNvSpPr txBox="1"/>
          <p:nvPr>
            <p:ph idx="2" type="title"/>
          </p:nvPr>
        </p:nvSpPr>
        <p:spPr>
          <a:xfrm>
            <a:off x="1690674" y="1488776"/>
            <a:ext cx="5292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eko"/>
                <a:ea typeface="Teko"/>
                <a:cs typeface="Teko"/>
                <a:sym typeface="Teko"/>
              </a:rPr>
              <a:t>1</a:t>
            </a:r>
            <a:endParaRPr b="1" sz="3000">
              <a:latin typeface="Teko"/>
              <a:ea typeface="Teko"/>
              <a:cs typeface="Teko"/>
              <a:sym typeface="Teko"/>
            </a:endParaRPr>
          </a:p>
        </p:txBody>
      </p:sp>
      <p:sp>
        <p:nvSpPr>
          <p:cNvPr id="137" name="Google Shape;137;p26"/>
          <p:cNvSpPr txBox="1"/>
          <p:nvPr>
            <p:ph idx="5" type="title"/>
          </p:nvPr>
        </p:nvSpPr>
        <p:spPr>
          <a:xfrm>
            <a:off x="3991324" y="1488774"/>
            <a:ext cx="9474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eko"/>
                <a:ea typeface="Teko"/>
                <a:cs typeface="Teko"/>
                <a:sym typeface="Teko"/>
              </a:rPr>
              <a:t>2</a:t>
            </a:r>
            <a:endParaRPr b="1" sz="3000">
              <a:latin typeface="Teko"/>
              <a:ea typeface="Teko"/>
              <a:cs typeface="Teko"/>
              <a:sym typeface="Teko"/>
            </a:endParaRPr>
          </a:p>
        </p:txBody>
      </p:sp>
      <p:sp>
        <p:nvSpPr>
          <p:cNvPr id="138" name="Google Shape;138;p26"/>
          <p:cNvSpPr txBox="1"/>
          <p:nvPr>
            <p:ph idx="17" type="title"/>
          </p:nvPr>
        </p:nvSpPr>
        <p:spPr>
          <a:xfrm>
            <a:off x="3991321" y="3372522"/>
            <a:ext cx="9474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eko"/>
                <a:ea typeface="Teko"/>
                <a:cs typeface="Teko"/>
                <a:sym typeface="Teko"/>
              </a:rPr>
              <a:t>4</a:t>
            </a:r>
            <a:r>
              <a:rPr b="1" lang="en" sz="3000">
                <a:latin typeface="Teko"/>
                <a:ea typeface="Teko"/>
                <a:cs typeface="Teko"/>
                <a:sym typeface="Teko"/>
              </a:rPr>
              <a:t> </a:t>
            </a:r>
            <a:endParaRPr b="1" sz="3000">
              <a:latin typeface="Teko"/>
              <a:ea typeface="Teko"/>
              <a:cs typeface="Teko"/>
              <a:sym typeface="Teko"/>
            </a:endParaRPr>
          </a:p>
        </p:txBody>
      </p:sp>
      <p:sp>
        <p:nvSpPr>
          <p:cNvPr id="139" name="Google Shape;139;p26"/>
          <p:cNvSpPr txBox="1"/>
          <p:nvPr>
            <p:ph idx="8" type="title"/>
          </p:nvPr>
        </p:nvSpPr>
        <p:spPr>
          <a:xfrm>
            <a:off x="6500187" y="1488770"/>
            <a:ext cx="1053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Teko"/>
                <a:ea typeface="Teko"/>
                <a:cs typeface="Teko"/>
                <a:sym typeface="Teko"/>
              </a:rPr>
              <a:t>3</a:t>
            </a:r>
            <a:endParaRPr b="1" sz="3000">
              <a:latin typeface="Teko"/>
              <a:ea typeface="Teko"/>
              <a:cs typeface="Teko"/>
              <a:sym typeface="Teko"/>
            </a:endParaRPr>
          </a:p>
        </p:txBody>
      </p:sp>
      <p:sp>
        <p:nvSpPr>
          <p:cNvPr id="140" name="Google Shape;140;p26"/>
          <p:cNvSpPr/>
          <p:nvPr/>
        </p:nvSpPr>
        <p:spPr>
          <a:xfrm>
            <a:off x="1152475" y="1445625"/>
            <a:ext cx="1605600" cy="14958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
        <p:nvSpPr>
          <p:cNvPr id="141" name="Google Shape;141;p26"/>
          <p:cNvSpPr/>
          <p:nvPr/>
        </p:nvSpPr>
        <p:spPr>
          <a:xfrm>
            <a:off x="3662225" y="1375000"/>
            <a:ext cx="1605600" cy="14958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
        <p:nvSpPr>
          <p:cNvPr id="142" name="Google Shape;142;p26"/>
          <p:cNvSpPr/>
          <p:nvPr/>
        </p:nvSpPr>
        <p:spPr>
          <a:xfrm>
            <a:off x="6171975" y="1416250"/>
            <a:ext cx="1709700" cy="16170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
        <p:nvSpPr>
          <p:cNvPr id="143" name="Google Shape;143;p26"/>
          <p:cNvSpPr/>
          <p:nvPr/>
        </p:nvSpPr>
        <p:spPr>
          <a:xfrm>
            <a:off x="3610175" y="3332200"/>
            <a:ext cx="1709700" cy="16170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idx="1" type="body"/>
          </p:nvPr>
        </p:nvSpPr>
        <p:spPr>
          <a:xfrm>
            <a:off x="-45325" y="857100"/>
            <a:ext cx="9144000" cy="376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500">
                <a:latin typeface="Hind Vadodara"/>
                <a:ea typeface="Hind Vadodara"/>
                <a:cs typeface="Hind Vadodara"/>
                <a:sym typeface="Hind Vadodara"/>
              </a:rPr>
              <a:t> 3.  Since            we get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rPr lang="en" sz="2500">
                <a:latin typeface="Hind Vadodara"/>
                <a:ea typeface="Hind Vadodara"/>
                <a:cs typeface="Hind Vadodara"/>
                <a:sym typeface="Hind Vadodara"/>
              </a:rPr>
              <a:t> 4.	Finally, we find that ω</a:t>
            </a:r>
            <a:r>
              <a:rPr baseline="-25000" lang="en" sz="2500">
                <a:latin typeface="Hind Vadodara"/>
                <a:ea typeface="Hind Vadodara"/>
                <a:cs typeface="Hind Vadodara"/>
                <a:sym typeface="Hind Vadodara"/>
              </a:rPr>
              <a:t>i,s</a:t>
            </a:r>
            <a:r>
              <a:rPr lang="en" sz="2500">
                <a:latin typeface="Hind Vadodara"/>
                <a:ea typeface="Hind Vadodara"/>
                <a:cs typeface="Hind Vadodara"/>
                <a:sym typeface="Hind Vadodara"/>
              </a:rPr>
              <a:t>=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CC0000"/>
              </a:solidFill>
              <a:latin typeface="Hind Vadodara"/>
              <a:ea typeface="Hind Vadodara"/>
              <a:cs typeface="Hind Vadodara"/>
              <a:sym typeface="Hind Vadodara"/>
            </a:endParaRPr>
          </a:p>
          <a:p>
            <a:pPr indent="0" lvl="0" marL="0" rtl="0" algn="l">
              <a:lnSpc>
                <a:spcPct val="150000"/>
              </a:lnSpc>
              <a:spcBef>
                <a:spcPts val="0"/>
              </a:spcBef>
              <a:spcAft>
                <a:spcPts val="0"/>
              </a:spcAft>
              <a:buNone/>
            </a:pPr>
            <a:r>
              <a:rPr lang="en" sz="2500">
                <a:solidFill>
                  <a:srgbClr val="CC0000"/>
                </a:solidFill>
                <a:latin typeface="Hind Vadodara"/>
                <a:ea typeface="Hind Vadodara"/>
                <a:cs typeface="Hind Vadodara"/>
                <a:sym typeface="Hind Vadodara"/>
              </a:rPr>
              <a:t>BUT… </a:t>
            </a:r>
            <a:endParaRPr sz="2500">
              <a:solidFill>
                <a:srgbClr val="CC0000"/>
              </a:solidFill>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latin typeface="Hind Vadodara"/>
              <a:ea typeface="Hind Vadodara"/>
              <a:cs typeface="Hind Vadodara"/>
              <a:sym typeface="Hind Vadodara"/>
            </a:endParaRPr>
          </a:p>
          <a:p>
            <a:pPr indent="0" lvl="0" marL="0" rtl="0" algn="l">
              <a:lnSpc>
                <a:spcPct val="150000"/>
              </a:lnSpc>
              <a:spcBef>
                <a:spcPts val="0"/>
              </a:spcBef>
              <a:spcAft>
                <a:spcPts val="0"/>
              </a:spcAft>
              <a:buNone/>
            </a:pPr>
            <a:r>
              <a:t/>
            </a:r>
            <a:endParaRPr sz="25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t/>
            </a:r>
            <a:endParaRPr sz="2500"/>
          </a:p>
          <a:p>
            <a:pPr indent="0" lvl="0" marL="457200" rtl="0" algn="ctr">
              <a:lnSpc>
                <a:spcPct val="150000"/>
              </a:lnSpc>
              <a:spcBef>
                <a:spcPts val="1600"/>
              </a:spcBef>
              <a:spcAft>
                <a:spcPts val="0"/>
              </a:spcAft>
              <a:buNone/>
            </a:pPr>
            <a:r>
              <a:t/>
            </a:r>
            <a:endParaRPr sz="2500"/>
          </a:p>
          <a:p>
            <a:pPr indent="0" lvl="0" marL="0" rtl="0" algn="l">
              <a:lnSpc>
                <a:spcPct val="150000"/>
              </a:lnSpc>
              <a:spcBef>
                <a:spcPts val="1600"/>
              </a:spcBef>
              <a:spcAft>
                <a:spcPts val="1600"/>
              </a:spcAft>
              <a:buNone/>
            </a:pPr>
            <a:r>
              <a:t/>
            </a:r>
            <a:endParaRPr sz="2500"/>
          </a:p>
        </p:txBody>
      </p:sp>
      <p:sp>
        <p:nvSpPr>
          <p:cNvPr id="331" name="Google Shape;331;p44"/>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Teko"/>
                <a:ea typeface="Teko"/>
                <a:cs typeface="Teko"/>
                <a:sym typeface="Teko"/>
              </a:rPr>
              <a:t>Dispersion Near Degeneracy</a:t>
            </a:r>
            <a:endParaRPr b="1" sz="3600">
              <a:solidFill>
                <a:schemeClr val="dk1"/>
              </a:solidFill>
              <a:latin typeface="Teko"/>
              <a:ea typeface="Teko"/>
              <a:cs typeface="Teko"/>
              <a:sym typeface="Teko"/>
            </a:endParaRPr>
          </a:p>
        </p:txBody>
      </p:sp>
      <p:pic>
        <p:nvPicPr>
          <p:cNvPr id="332" name="Google Shape;332;p44"/>
          <p:cNvPicPr preferRelativeResize="0"/>
          <p:nvPr/>
        </p:nvPicPr>
        <p:blipFill>
          <a:blip r:embed="rId3">
            <a:alphaModFix/>
          </a:blip>
          <a:stretch>
            <a:fillRect/>
          </a:stretch>
        </p:blipFill>
        <p:spPr>
          <a:xfrm>
            <a:off x="1296650" y="966000"/>
            <a:ext cx="744900" cy="470475"/>
          </a:xfrm>
          <a:prstGeom prst="rect">
            <a:avLst/>
          </a:prstGeom>
          <a:noFill/>
          <a:ln>
            <a:noFill/>
          </a:ln>
        </p:spPr>
      </p:pic>
      <p:pic>
        <p:nvPicPr>
          <p:cNvPr id="333" name="Google Shape;333;p44"/>
          <p:cNvPicPr preferRelativeResize="0"/>
          <p:nvPr/>
        </p:nvPicPr>
        <p:blipFill>
          <a:blip r:embed="rId4">
            <a:alphaModFix/>
          </a:blip>
          <a:stretch>
            <a:fillRect/>
          </a:stretch>
        </p:blipFill>
        <p:spPr>
          <a:xfrm>
            <a:off x="3135475" y="857100"/>
            <a:ext cx="4083550" cy="672800"/>
          </a:xfrm>
          <a:prstGeom prst="rect">
            <a:avLst/>
          </a:prstGeom>
          <a:noFill/>
          <a:ln>
            <a:noFill/>
          </a:ln>
        </p:spPr>
      </p:pic>
      <p:pic>
        <p:nvPicPr>
          <p:cNvPr id="334" name="Google Shape;334;p44"/>
          <p:cNvPicPr preferRelativeResize="0"/>
          <p:nvPr/>
        </p:nvPicPr>
        <p:blipFill>
          <a:blip r:embed="rId5">
            <a:alphaModFix/>
          </a:blip>
          <a:stretch>
            <a:fillRect/>
          </a:stretch>
        </p:blipFill>
        <p:spPr>
          <a:xfrm>
            <a:off x="945450" y="3698950"/>
            <a:ext cx="2552700" cy="285750"/>
          </a:xfrm>
          <a:prstGeom prst="rect">
            <a:avLst/>
          </a:prstGeom>
          <a:noFill/>
          <a:ln>
            <a:noFill/>
          </a:ln>
        </p:spPr>
      </p:pic>
      <p:pic>
        <p:nvPicPr>
          <p:cNvPr id="335" name="Google Shape;335;p44"/>
          <p:cNvPicPr preferRelativeResize="0"/>
          <p:nvPr/>
        </p:nvPicPr>
        <p:blipFill>
          <a:blip r:embed="rId6">
            <a:alphaModFix/>
          </a:blip>
          <a:stretch>
            <a:fillRect/>
          </a:stretch>
        </p:blipFill>
        <p:spPr>
          <a:xfrm>
            <a:off x="3899863" y="1817463"/>
            <a:ext cx="3686175" cy="904875"/>
          </a:xfrm>
          <a:prstGeom prst="rect">
            <a:avLst/>
          </a:prstGeom>
          <a:noFill/>
          <a:ln>
            <a:noFill/>
          </a:ln>
        </p:spPr>
      </p:pic>
      <p:pic>
        <p:nvPicPr>
          <p:cNvPr id="336" name="Google Shape;336;p44"/>
          <p:cNvPicPr preferRelativeResize="0"/>
          <p:nvPr/>
        </p:nvPicPr>
        <p:blipFill>
          <a:blip r:embed="rId7">
            <a:alphaModFix/>
          </a:blip>
          <a:stretch>
            <a:fillRect/>
          </a:stretch>
        </p:blipFill>
        <p:spPr>
          <a:xfrm>
            <a:off x="4070338" y="3641800"/>
            <a:ext cx="4962525" cy="342900"/>
          </a:xfrm>
          <a:prstGeom prst="rect">
            <a:avLst/>
          </a:prstGeom>
          <a:noFill/>
          <a:ln>
            <a:noFill/>
          </a:ln>
        </p:spPr>
      </p:pic>
      <p:sp>
        <p:nvSpPr>
          <p:cNvPr id="337" name="Google Shape;337;p44"/>
          <p:cNvSpPr/>
          <p:nvPr/>
        </p:nvSpPr>
        <p:spPr>
          <a:xfrm>
            <a:off x="7103002" y="2046025"/>
            <a:ext cx="757825" cy="1581725"/>
          </a:xfrm>
          <a:custGeom>
            <a:rect b="b" l="l" r="r" t="t"/>
            <a:pathLst>
              <a:path extrusionOk="0" h="63269" w="30313">
                <a:moveTo>
                  <a:pt x="20484" y="0"/>
                </a:moveTo>
                <a:cubicBezTo>
                  <a:pt x="23380" y="362"/>
                  <a:pt x="26603" y="1668"/>
                  <a:pt x="28222" y="4096"/>
                </a:cubicBezTo>
                <a:cubicBezTo>
                  <a:pt x="32360" y="10302"/>
                  <a:pt x="29173" y="19474"/>
                  <a:pt x="26402" y="26400"/>
                </a:cubicBezTo>
                <a:cubicBezTo>
                  <a:pt x="23369" y="33981"/>
                  <a:pt x="13968" y="37013"/>
                  <a:pt x="8195" y="42786"/>
                </a:cubicBezTo>
                <a:cubicBezTo>
                  <a:pt x="4290" y="46691"/>
                  <a:pt x="3643" y="53195"/>
                  <a:pt x="3643" y="58718"/>
                </a:cubicBezTo>
                <a:cubicBezTo>
                  <a:pt x="3643" y="60014"/>
                  <a:pt x="3356" y="63078"/>
                  <a:pt x="2277" y="62359"/>
                </a:cubicBezTo>
                <a:cubicBezTo>
                  <a:pt x="799" y="61374"/>
                  <a:pt x="-799" y="58608"/>
                  <a:pt x="457" y="57352"/>
                </a:cubicBezTo>
                <a:cubicBezTo>
                  <a:pt x="2095" y="55714"/>
                  <a:pt x="1782" y="63269"/>
                  <a:pt x="4098" y="63269"/>
                </a:cubicBezTo>
                <a:cubicBezTo>
                  <a:pt x="6076" y="63269"/>
                  <a:pt x="5515" y="59148"/>
                  <a:pt x="7284" y="58262"/>
                </a:cubicBezTo>
              </a:path>
            </a:pathLst>
          </a:custGeom>
          <a:noFill/>
          <a:ln cap="flat" cmpd="sng" w="28575">
            <a:solidFill>
              <a:srgbClr val="CC0000"/>
            </a:solidFill>
            <a:prstDash val="solid"/>
            <a:round/>
            <a:headEnd len="med" w="med" type="none"/>
            <a:tailEnd len="med" w="med" type="none"/>
          </a:ln>
        </p:spPr>
      </p:sp>
      <p:sp>
        <p:nvSpPr>
          <p:cNvPr id="338" name="Google Shape;338;p44"/>
          <p:cNvSpPr/>
          <p:nvPr/>
        </p:nvSpPr>
        <p:spPr>
          <a:xfrm>
            <a:off x="2504682" y="2660500"/>
            <a:ext cx="2914200" cy="1092425"/>
          </a:xfrm>
          <a:custGeom>
            <a:rect b="b" l="l" r="r" t="t"/>
            <a:pathLst>
              <a:path extrusionOk="0" h="43697" w="116568">
                <a:moveTo>
                  <a:pt x="116568" y="0"/>
                </a:moveTo>
                <a:cubicBezTo>
                  <a:pt x="100906" y="6526"/>
                  <a:pt x="86982" y="17452"/>
                  <a:pt x="70595" y="21849"/>
                </a:cubicBezTo>
                <a:cubicBezTo>
                  <a:pt x="50574" y="27221"/>
                  <a:pt x="29018" y="23702"/>
                  <a:pt x="8691" y="27766"/>
                </a:cubicBezTo>
                <a:cubicBezTo>
                  <a:pt x="5472" y="28409"/>
                  <a:pt x="3768" y="32721"/>
                  <a:pt x="3229" y="35959"/>
                </a:cubicBezTo>
                <a:cubicBezTo>
                  <a:pt x="2904" y="37911"/>
                  <a:pt x="4651" y="41251"/>
                  <a:pt x="2774" y="41877"/>
                </a:cubicBezTo>
                <a:cubicBezTo>
                  <a:pt x="903" y="42501"/>
                  <a:pt x="-897" y="37810"/>
                  <a:pt x="498" y="36415"/>
                </a:cubicBezTo>
                <a:cubicBezTo>
                  <a:pt x="2331" y="34582"/>
                  <a:pt x="637" y="43697"/>
                  <a:pt x="3229" y="43697"/>
                </a:cubicBezTo>
                <a:cubicBezTo>
                  <a:pt x="6233" y="43697"/>
                  <a:pt x="8259" y="40012"/>
                  <a:pt x="9602" y="37325"/>
                </a:cubicBezTo>
              </a:path>
            </a:pathLst>
          </a:custGeom>
          <a:noFill/>
          <a:ln cap="flat" cmpd="sng" w="28575">
            <a:solidFill>
              <a:srgbClr val="CC0000"/>
            </a:solidFill>
            <a:prstDash val="solid"/>
            <a:round/>
            <a:headEnd len="med" w="med" type="none"/>
            <a:tailEnd len="med" w="med" type="none"/>
          </a:ln>
        </p:spPr>
      </p:sp>
      <p:sp>
        <p:nvSpPr>
          <p:cNvPr id="339" name="Google Shape;339;p44"/>
          <p:cNvSpPr txBox="1"/>
          <p:nvPr/>
        </p:nvSpPr>
        <p:spPr>
          <a:xfrm>
            <a:off x="4861250" y="3889488"/>
            <a:ext cx="3906600" cy="6465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Hind Vadodara"/>
              <a:buChar char="●"/>
            </a:pPr>
            <a:r>
              <a:rPr b="1" lang="en" sz="1500">
                <a:solidFill>
                  <a:schemeClr val="dk1"/>
                </a:solidFill>
                <a:latin typeface="Hind Vadodara"/>
                <a:ea typeface="Hind Vadodara"/>
                <a:cs typeface="Hind Vadodara"/>
                <a:sym typeface="Hind Vadodara"/>
              </a:rPr>
              <a:t>n</a:t>
            </a:r>
            <a:r>
              <a:rPr b="1" baseline="-25000" lang="en" sz="1500">
                <a:solidFill>
                  <a:schemeClr val="dk1"/>
                </a:solidFill>
                <a:latin typeface="Hind Vadodara"/>
                <a:ea typeface="Hind Vadodara"/>
                <a:cs typeface="Hind Vadodara"/>
                <a:sym typeface="Hind Vadodara"/>
              </a:rPr>
              <a:t>z</a:t>
            </a:r>
            <a:r>
              <a:rPr b="1" lang="en" sz="1500">
                <a:solidFill>
                  <a:schemeClr val="dk1"/>
                </a:solidFill>
                <a:latin typeface="Hind Vadodara"/>
                <a:ea typeface="Hind Vadodara"/>
                <a:cs typeface="Hind Vadodara"/>
                <a:sym typeface="Hind Vadodara"/>
              </a:rPr>
              <a:t> </a:t>
            </a:r>
            <a:r>
              <a:rPr lang="en" sz="1500">
                <a:solidFill>
                  <a:schemeClr val="dk1"/>
                </a:solidFill>
                <a:latin typeface="Hind Vadodara Light"/>
                <a:ea typeface="Hind Vadodara Light"/>
                <a:cs typeface="Hind Vadodara Light"/>
                <a:sym typeface="Hind Vadodara Light"/>
              </a:rPr>
              <a:t>using </a:t>
            </a:r>
            <a:r>
              <a:rPr lang="en" sz="1500">
                <a:solidFill>
                  <a:schemeClr val="dk1"/>
                </a:solidFill>
                <a:latin typeface="Hind Vadodara"/>
                <a:ea typeface="Hind Vadodara"/>
                <a:cs typeface="Hind Vadodara"/>
                <a:sym typeface="Hind Vadodara"/>
              </a:rPr>
              <a:t>Sellmeier equations.</a:t>
            </a:r>
            <a:endParaRPr sz="1500">
              <a:solidFill>
                <a:schemeClr val="dk1"/>
              </a:solidFill>
              <a:latin typeface="Hind Vadodara"/>
              <a:ea typeface="Hind Vadodara"/>
              <a:cs typeface="Hind Vadodara"/>
              <a:sym typeface="Hind Vadodara"/>
            </a:endParaRPr>
          </a:p>
          <a:p>
            <a:pPr indent="-323850" lvl="0" marL="457200" rtl="0" algn="l">
              <a:spcBef>
                <a:spcPts val="0"/>
              </a:spcBef>
              <a:spcAft>
                <a:spcPts val="0"/>
              </a:spcAft>
              <a:buClr>
                <a:schemeClr val="dk1"/>
              </a:buClr>
              <a:buSzPts val="1500"/>
              <a:buFont typeface="Hind Vadodara"/>
              <a:buChar char="●"/>
            </a:pPr>
            <a:r>
              <a:rPr b="1" lang="en" sz="1500">
                <a:solidFill>
                  <a:schemeClr val="dk1"/>
                </a:solidFill>
                <a:latin typeface="Hind Vadodara"/>
                <a:ea typeface="Hind Vadodara"/>
                <a:cs typeface="Hind Vadodara"/>
                <a:sym typeface="Hind Vadodara"/>
              </a:rPr>
              <a:t>X</a:t>
            </a:r>
            <a:r>
              <a:rPr b="1" baseline="-25000" lang="en" sz="1500">
                <a:solidFill>
                  <a:schemeClr val="dk1"/>
                </a:solidFill>
                <a:latin typeface="Hind Vadodara"/>
                <a:ea typeface="Hind Vadodara"/>
                <a:cs typeface="Hind Vadodara"/>
                <a:sym typeface="Hind Vadodara"/>
              </a:rPr>
              <a:t>1,2</a:t>
            </a:r>
            <a:r>
              <a:rPr b="1" lang="en" sz="1500">
                <a:solidFill>
                  <a:schemeClr val="dk1"/>
                </a:solidFill>
                <a:latin typeface="Hind Vadodara"/>
                <a:ea typeface="Hind Vadodara"/>
                <a:cs typeface="Hind Vadodara"/>
                <a:sym typeface="Hind Vadodara"/>
              </a:rPr>
              <a:t>: </a:t>
            </a:r>
            <a:r>
              <a:rPr lang="en" sz="1500">
                <a:solidFill>
                  <a:schemeClr val="dk1"/>
                </a:solidFill>
                <a:latin typeface="Hind Vadodara Light"/>
                <a:ea typeface="Hind Vadodara Light"/>
                <a:cs typeface="Hind Vadodara Light"/>
                <a:sym typeface="Hind Vadodara Light"/>
              </a:rPr>
              <a:t>parabolic coefficients.</a:t>
            </a:r>
            <a:endParaRPr sz="1500">
              <a:solidFill>
                <a:schemeClr val="dk1"/>
              </a:solidFill>
              <a:latin typeface="Hind Vadodara Light"/>
              <a:ea typeface="Hind Vadodara Light"/>
              <a:cs typeface="Hind Vadodara Light"/>
              <a:sym typeface="Hind Vadodara Light"/>
            </a:endParaRPr>
          </a:p>
        </p:txBody>
      </p:sp>
      <p:sp>
        <p:nvSpPr>
          <p:cNvPr id="340" name="Google Shape;340;p44"/>
          <p:cNvSpPr txBox="1"/>
          <p:nvPr>
            <p:ph idx="1" type="body"/>
          </p:nvPr>
        </p:nvSpPr>
        <p:spPr>
          <a:xfrm>
            <a:off x="838250" y="4672550"/>
            <a:ext cx="7929600" cy="47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Aerie. Ady et al. “Temperature-dependant Dispersion Equations for KTiOPO</a:t>
            </a:r>
            <a:r>
              <a:rPr baseline="-25000" lang="en" sz="1200"/>
              <a:t>4</a:t>
            </a:r>
            <a:r>
              <a:rPr lang="en" sz="1200"/>
              <a:t> and KTiOASO</a:t>
            </a:r>
            <a:r>
              <a:rPr baseline="-25000" lang="en" sz="1200"/>
              <a:t>4</a:t>
            </a:r>
            <a:r>
              <a:rPr lang="en" sz="1200"/>
              <a:t>”. December 2003.</a:t>
            </a:r>
            <a:endParaRPr sz="1200"/>
          </a:p>
          <a:p>
            <a:pPr indent="0" lvl="0" marL="0" rtl="0" algn="l">
              <a:lnSpc>
                <a:spcPct val="100000"/>
              </a:lnSpc>
              <a:spcBef>
                <a:spcPts val="0"/>
              </a:spcBef>
              <a:spcAft>
                <a:spcPts val="0"/>
              </a:spcAft>
              <a:buNone/>
            </a:pPr>
            <a:r>
              <a:rPr lang="en" sz="1200"/>
              <a:t>Kato, Kiyoshi et al. “Sellmeier and thermo-optic dispersion formulas for KTP”. 2002.</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1600"/>
              </a:spcBef>
              <a:spcAft>
                <a:spcPts val="0"/>
              </a:spcAft>
              <a:buNone/>
            </a:pPr>
            <a:r>
              <a:t/>
            </a:r>
            <a:endParaRPr sz="1200"/>
          </a:p>
          <a:p>
            <a:pPr indent="0" lvl="0" marL="0" rtl="0" algn="l">
              <a:lnSpc>
                <a:spcPct val="100000"/>
              </a:lnSpc>
              <a:spcBef>
                <a:spcPts val="1600"/>
              </a:spcBef>
              <a:spcAft>
                <a:spcPts val="0"/>
              </a:spcAft>
              <a:buNone/>
            </a:pPr>
            <a:r>
              <a:t/>
            </a:r>
            <a:endParaRPr sz="1200"/>
          </a:p>
          <a:p>
            <a:pPr indent="0" lvl="0" marL="0" rtl="0" algn="l">
              <a:lnSpc>
                <a:spcPct val="150000"/>
              </a:lnSpc>
              <a:spcBef>
                <a:spcPts val="1600"/>
              </a:spcBef>
              <a:spcAft>
                <a:spcPts val="1600"/>
              </a:spcAft>
              <a:buNone/>
            </a:pPr>
            <a:r>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p:nvPr/>
        </p:nvSpPr>
        <p:spPr>
          <a:xfrm>
            <a:off x="3501475" y="2237713"/>
            <a:ext cx="958500" cy="7452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-120</a:t>
            </a:r>
            <a:endParaRPr b="1" sz="2000">
              <a:latin typeface="Times New Roman"/>
              <a:ea typeface="Times New Roman"/>
              <a:cs typeface="Times New Roman"/>
              <a:sym typeface="Times New Roman"/>
            </a:endParaRPr>
          </a:p>
          <a:p>
            <a:pPr indent="0" lvl="0" marL="0" rtl="0" algn="ctr">
              <a:spcBef>
                <a:spcPts val="0"/>
              </a:spcBef>
              <a:spcAft>
                <a:spcPts val="0"/>
              </a:spcAft>
              <a:buNone/>
            </a:pPr>
            <a:r>
              <a:rPr b="1" lang="en" sz="1200">
                <a:latin typeface="Times New Roman"/>
                <a:ea typeface="Times New Roman"/>
                <a:cs typeface="Times New Roman"/>
                <a:sym typeface="Times New Roman"/>
              </a:rPr>
              <a:t>db*rad</a:t>
            </a:r>
            <a:endParaRPr b="1" sz="1200">
              <a:latin typeface="Times New Roman"/>
              <a:ea typeface="Times New Roman"/>
              <a:cs typeface="Times New Roman"/>
              <a:sym typeface="Times New Roman"/>
            </a:endParaRPr>
          </a:p>
        </p:txBody>
      </p:sp>
      <p:cxnSp>
        <p:nvCxnSpPr>
          <p:cNvPr id="346" name="Google Shape;346;p45"/>
          <p:cNvCxnSpPr>
            <a:stCxn id="345" idx="0"/>
          </p:cNvCxnSpPr>
          <p:nvPr/>
        </p:nvCxnSpPr>
        <p:spPr>
          <a:xfrm rot="10800000">
            <a:off x="3975325" y="1675813"/>
            <a:ext cx="5400" cy="561900"/>
          </a:xfrm>
          <a:prstGeom prst="straightConnector1">
            <a:avLst/>
          </a:prstGeom>
          <a:noFill/>
          <a:ln cap="flat" cmpd="sng" w="28575">
            <a:solidFill>
              <a:srgbClr val="000000"/>
            </a:solidFill>
            <a:prstDash val="solid"/>
            <a:round/>
            <a:headEnd len="med" w="med" type="none"/>
            <a:tailEnd len="med" w="med" type="triangle"/>
          </a:ln>
        </p:spPr>
      </p:cxnSp>
      <p:sp>
        <p:nvSpPr>
          <p:cNvPr id="347" name="Google Shape;347;p45"/>
          <p:cNvSpPr txBox="1"/>
          <p:nvPr/>
        </p:nvSpPr>
        <p:spPr>
          <a:xfrm>
            <a:off x="766635" y="111775"/>
            <a:ext cx="8478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BS 1</a:t>
            </a:r>
            <a:endParaRPr b="1" sz="2000">
              <a:latin typeface="Times New Roman"/>
              <a:ea typeface="Times New Roman"/>
              <a:cs typeface="Times New Roman"/>
              <a:sym typeface="Times New Roman"/>
            </a:endParaRPr>
          </a:p>
        </p:txBody>
      </p:sp>
      <p:sp>
        <p:nvSpPr>
          <p:cNvPr id="348" name="Google Shape;348;p45"/>
          <p:cNvSpPr/>
          <p:nvPr/>
        </p:nvSpPr>
        <p:spPr>
          <a:xfrm>
            <a:off x="3144517" y="441080"/>
            <a:ext cx="958500" cy="4002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a:t>
            </a:r>
            <a:endParaRPr b="1" sz="2000">
              <a:latin typeface="Times New Roman"/>
              <a:ea typeface="Times New Roman"/>
              <a:cs typeface="Times New Roman"/>
              <a:sym typeface="Times New Roman"/>
            </a:endParaRPr>
          </a:p>
        </p:txBody>
      </p:sp>
      <p:cxnSp>
        <p:nvCxnSpPr>
          <p:cNvPr id="349" name="Google Shape;349;p45"/>
          <p:cNvCxnSpPr/>
          <p:nvPr/>
        </p:nvCxnSpPr>
        <p:spPr>
          <a:xfrm>
            <a:off x="5898545" y="673784"/>
            <a:ext cx="547500" cy="8100"/>
          </a:xfrm>
          <a:prstGeom prst="straightConnector1">
            <a:avLst/>
          </a:prstGeom>
          <a:noFill/>
          <a:ln cap="flat" cmpd="sng" w="28575">
            <a:solidFill>
              <a:srgbClr val="6AA84F"/>
            </a:solidFill>
            <a:prstDash val="solid"/>
            <a:round/>
            <a:headEnd len="med" w="med" type="none"/>
            <a:tailEnd len="med" w="med" type="triangle"/>
          </a:ln>
        </p:spPr>
      </p:cxnSp>
      <p:sp>
        <p:nvSpPr>
          <p:cNvPr id="350" name="Google Shape;350;p45"/>
          <p:cNvSpPr/>
          <p:nvPr/>
        </p:nvSpPr>
        <p:spPr>
          <a:xfrm>
            <a:off x="4801038" y="392981"/>
            <a:ext cx="1097400" cy="4566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Times New Roman"/>
                <a:ea typeface="Times New Roman"/>
                <a:cs typeface="Times New Roman"/>
                <a:sym typeface="Times New Roman"/>
              </a:rPr>
              <a:t>~ 10</a:t>
            </a:r>
            <a:r>
              <a:rPr b="1" baseline="30000" lang="en" sz="2000">
                <a:latin typeface="Times New Roman"/>
                <a:ea typeface="Times New Roman"/>
                <a:cs typeface="Times New Roman"/>
                <a:sym typeface="Times New Roman"/>
              </a:rPr>
              <a:t>-3</a:t>
            </a:r>
            <a:endParaRPr b="1" sz="2000">
              <a:latin typeface="Times New Roman"/>
              <a:ea typeface="Times New Roman"/>
              <a:cs typeface="Times New Roman"/>
              <a:sym typeface="Times New Roman"/>
            </a:endParaRPr>
          </a:p>
        </p:txBody>
      </p:sp>
      <p:cxnSp>
        <p:nvCxnSpPr>
          <p:cNvPr id="351" name="Google Shape;351;p45"/>
          <p:cNvCxnSpPr/>
          <p:nvPr/>
        </p:nvCxnSpPr>
        <p:spPr>
          <a:xfrm>
            <a:off x="1523992" y="677862"/>
            <a:ext cx="733200" cy="0"/>
          </a:xfrm>
          <a:prstGeom prst="straightConnector1">
            <a:avLst/>
          </a:prstGeom>
          <a:noFill/>
          <a:ln cap="flat" cmpd="sng" w="28575">
            <a:solidFill>
              <a:srgbClr val="6AA84F"/>
            </a:solidFill>
            <a:prstDash val="solid"/>
            <a:round/>
            <a:headEnd len="med" w="med" type="none"/>
            <a:tailEnd len="med" w="med" type="triangle"/>
          </a:ln>
        </p:spPr>
      </p:cxnSp>
      <p:cxnSp>
        <p:nvCxnSpPr>
          <p:cNvPr id="352" name="Google Shape;352;p45"/>
          <p:cNvCxnSpPr/>
          <p:nvPr/>
        </p:nvCxnSpPr>
        <p:spPr>
          <a:xfrm flipH="1">
            <a:off x="6216388" y="359635"/>
            <a:ext cx="482100" cy="648300"/>
          </a:xfrm>
          <a:prstGeom prst="straightConnector1">
            <a:avLst/>
          </a:prstGeom>
          <a:noFill/>
          <a:ln cap="flat" cmpd="sng" w="28575">
            <a:solidFill>
              <a:srgbClr val="000000"/>
            </a:solidFill>
            <a:prstDash val="solid"/>
            <a:round/>
            <a:headEnd len="med" w="med" type="none"/>
            <a:tailEnd len="med" w="med" type="none"/>
          </a:ln>
        </p:spPr>
      </p:cxnSp>
      <p:sp>
        <p:nvSpPr>
          <p:cNvPr id="353" name="Google Shape;353;p45"/>
          <p:cNvSpPr txBox="1"/>
          <p:nvPr/>
        </p:nvSpPr>
        <p:spPr>
          <a:xfrm>
            <a:off x="6216405" y="111775"/>
            <a:ext cx="8478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BS 2</a:t>
            </a:r>
            <a:endParaRPr b="1" sz="2000">
              <a:latin typeface="Times New Roman"/>
              <a:ea typeface="Times New Roman"/>
              <a:cs typeface="Times New Roman"/>
              <a:sym typeface="Times New Roman"/>
            </a:endParaRPr>
          </a:p>
        </p:txBody>
      </p:sp>
      <p:cxnSp>
        <p:nvCxnSpPr>
          <p:cNvPr id="354" name="Google Shape;354;p45"/>
          <p:cNvCxnSpPr/>
          <p:nvPr/>
        </p:nvCxnSpPr>
        <p:spPr>
          <a:xfrm flipH="1">
            <a:off x="1519186" y="671597"/>
            <a:ext cx="5100" cy="797400"/>
          </a:xfrm>
          <a:prstGeom prst="straightConnector1">
            <a:avLst/>
          </a:prstGeom>
          <a:noFill/>
          <a:ln cap="flat" cmpd="sng" w="28575">
            <a:solidFill>
              <a:srgbClr val="CC0000"/>
            </a:solidFill>
            <a:prstDash val="solid"/>
            <a:round/>
            <a:headEnd len="med" w="med" type="none"/>
            <a:tailEnd len="med" w="med" type="none"/>
          </a:ln>
        </p:spPr>
      </p:cxnSp>
      <p:cxnSp>
        <p:nvCxnSpPr>
          <p:cNvPr id="355" name="Google Shape;355;p45"/>
          <p:cNvCxnSpPr>
            <a:stCxn id="356" idx="3"/>
          </p:cNvCxnSpPr>
          <p:nvPr/>
        </p:nvCxnSpPr>
        <p:spPr>
          <a:xfrm flipH="1" rot="10800000">
            <a:off x="4513430" y="1457436"/>
            <a:ext cx="1944000" cy="15900"/>
          </a:xfrm>
          <a:prstGeom prst="straightConnector1">
            <a:avLst/>
          </a:prstGeom>
          <a:noFill/>
          <a:ln cap="flat" cmpd="sng" w="28575">
            <a:solidFill>
              <a:srgbClr val="CC0000"/>
            </a:solidFill>
            <a:prstDash val="solid"/>
            <a:round/>
            <a:headEnd len="med" w="med" type="none"/>
            <a:tailEnd len="med" w="med" type="none"/>
          </a:ln>
        </p:spPr>
      </p:cxnSp>
      <p:cxnSp>
        <p:nvCxnSpPr>
          <p:cNvPr id="357" name="Google Shape;357;p45"/>
          <p:cNvCxnSpPr/>
          <p:nvPr/>
        </p:nvCxnSpPr>
        <p:spPr>
          <a:xfrm rot="10800000">
            <a:off x="6446200" y="734175"/>
            <a:ext cx="22500" cy="745200"/>
          </a:xfrm>
          <a:prstGeom prst="straightConnector1">
            <a:avLst/>
          </a:prstGeom>
          <a:noFill/>
          <a:ln cap="flat" cmpd="sng" w="28575">
            <a:solidFill>
              <a:srgbClr val="CC0000"/>
            </a:solidFill>
            <a:prstDash val="solid"/>
            <a:round/>
            <a:headEnd len="med" w="med" type="none"/>
            <a:tailEnd len="med" w="med" type="triangle"/>
          </a:ln>
        </p:spPr>
      </p:cxnSp>
      <p:sp>
        <p:nvSpPr>
          <p:cNvPr id="358" name="Google Shape;358;p45"/>
          <p:cNvSpPr/>
          <p:nvPr/>
        </p:nvSpPr>
        <p:spPr>
          <a:xfrm>
            <a:off x="7494200" y="398950"/>
            <a:ext cx="1267500" cy="648300"/>
          </a:xfrm>
          <a:prstGeom prst="flowChartDelay">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Times New Roman"/>
                <a:ea typeface="Times New Roman"/>
                <a:cs typeface="Times New Roman"/>
                <a:sym typeface="Times New Roman"/>
              </a:rPr>
              <a:t>~10</a:t>
            </a:r>
            <a:r>
              <a:rPr b="1" baseline="30000" lang="en" sz="2000">
                <a:latin typeface="Times New Roman"/>
                <a:ea typeface="Times New Roman"/>
                <a:cs typeface="Times New Roman"/>
                <a:sym typeface="Times New Roman"/>
              </a:rPr>
              <a:t>-14</a:t>
            </a:r>
            <a:endParaRPr b="1" sz="2000">
              <a:latin typeface="Times New Roman"/>
              <a:ea typeface="Times New Roman"/>
              <a:cs typeface="Times New Roman"/>
              <a:sym typeface="Times New Roman"/>
            </a:endParaRPr>
          </a:p>
        </p:txBody>
      </p:sp>
      <p:cxnSp>
        <p:nvCxnSpPr>
          <p:cNvPr id="359" name="Google Shape;359;p45"/>
          <p:cNvCxnSpPr/>
          <p:nvPr/>
        </p:nvCxnSpPr>
        <p:spPr>
          <a:xfrm>
            <a:off x="6482306" y="674494"/>
            <a:ext cx="1011900" cy="0"/>
          </a:xfrm>
          <a:prstGeom prst="straightConnector1">
            <a:avLst/>
          </a:prstGeom>
          <a:noFill/>
          <a:ln cap="flat" cmpd="sng" w="28575">
            <a:solidFill>
              <a:srgbClr val="000000"/>
            </a:solidFill>
            <a:prstDash val="solid"/>
            <a:round/>
            <a:headEnd len="med" w="med" type="none"/>
            <a:tailEnd len="med" w="med" type="triangle"/>
          </a:ln>
        </p:spPr>
      </p:cxnSp>
      <p:cxnSp>
        <p:nvCxnSpPr>
          <p:cNvPr id="360" name="Google Shape;360;p45"/>
          <p:cNvCxnSpPr/>
          <p:nvPr/>
        </p:nvCxnSpPr>
        <p:spPr>
          <a:xfrm>
            <a:off x="7798850" y="1076875"/>
            <a:ext cx="14400" cy="777000"/>
          </a:xfrm>
          <a:prstGeom prst="straightConnector1">
            <a:avLst/>
          </a:prstGeom>
          <a:noFill/>
          <a:ln cap="flat" cmpd="sng" w="28575">
            <a:solidFill>
              <a:srgbClr val="000000"/>
            </a:solidFill>
            <a:prstDash val="solid"/>
            <a:round/>
            <a:headEnd len="med" w="med" type="none"/>
            <a:tailEnd len="med" w="med" type="triangle"/>
          </a:ln>
        </p:spPr>
      </p:cxnSp>
      <p:cxnSp>
        <p:nvCxnSpPr>
          <p:cNvPr id="361" name="Google Shape;361;p45"/>
          <p:cNvCxnSpPr/>
          <p:nvPr/>
        </p:nvCxnSpPr>
        <p:spPr>
          <a:xfrm>
            <a:off x="1513919" y="1468544"/>
            <a:ext cx="2115000" cy="11700"/>
          </a:xfrm>
          <a:prstGeom prst="straightConnector1">
            <a:avLst/>
          </a:prstGeom>
          <a:noFill/>
          <a:ln cap="flat" cmpd="sng" w="28575">
            <a:solidFill>
              <a:srgbClr val="CC0000"/>
            </a:solidFill>
            <a:prstDash val="solid"/>
            <a:round/>
            <a:headEnd len="med" w="med" type="none"/>
            <a:tailEnd len="med" w="med" type="triangle"/>
          </a:ln>
        </p:spPr>
      </p:cxnSp>
      <p:cxnSp>
        <p:nvCxnSpPr>
          <p:cNvPr id="362" name="Google Shape;362;p45"/>
          <p:cNvCxnSpPr/>
          <p:nvPr/>
        </p:nvCxnSpPr>
        <p:spPr>
          <a:xfrm>
            <a:off x="958318" y="682566"/>
            <a:ext cx="464400" cy="2400"/>
          </a:xfrm>
          <a:prstGeom prst="straightConnector1">
            <a:avLst/>
          </a:prstGeom>
          <a:noFill/>
          <a:ln cap="flat" cmpd="sng" w="28575">
            <a:solidFill>
              <a:srgbClr val="000000"/>
            </a:solidFill>
            <a:prstDash val="solid"/>
            <a:round/>
            <a:headEnd len="med" w="med" type="none"/>
            <a:tailEnd len="med" w="med" type="triangle"/>
          </a:ln>
        </p:spPr>
      </p:cxnSp>
      <p:cxnSp>
        <p:nvCxnSpPr>
          <p:cNvPr id="363" name="Google Shape;363;p45"/>
          <p:cNvCxnSpPr/>
          <p:nvPr/>
        </p:nvCxnSpPr>
        <p:spPr>
          <a:xfrm>
            <a:off x="1233298" y="403325"/>
            <a:ext cx="639900" cy="540600"/>
          </a:xfrm>
          <a:prstGeom prst="straightConnector1">
            <a:avLst/>
          </a:prstGeom>
          <a:noFill/>
          <a:ln cap="flat" cmpd="sng" w="28575">
            <a:solidFill>
              <a:srgbClr val="000000"/>
            </a:solidFill>
            <a:prstDash val="solid"/>
            <a:round/>
            <a:headEnd len="med" w="med" type="none"/>
            <a:tailEnd len="med" w="med" type="none"/>
          </a:ln>
        </p:spPr>
      </p:cxnSp>
      <p:cxnSp>
        <p:nvCxnSpPr>
          <p:cNvPr id="364" name="Google Shape;364;p45"/>
          <p:cNvCxnSpPr/>
          <p:nvPr/>
        </p:nvCxnSpPr>
        <p:spPr>
          <a:xfrm flipH="1">
            <a:off x="6216338" y="1124184"/>
            <a:ext cx="506400" cy="682800"/>
          </a:xfrm>
          <a:prstGeom prst="straightConnector1">
            <a:avLst/>
          </a:prstGeom>
          <a:noFill/>
          <a:ln cap="flat" cmpd="sng" w="28575">
            <a:solidFill>
              <a:srgbClr val="000000"/>
            </a:solidFill>
            <a:prstDash val="solid"/>
            <a:round/>
            <a:headEnd len="med" w="med" type="none"/>
            <a:tailEnd len="med" w="med" type="none"/>
          </a:ln>
        </p:spPr>
      </p:cxnSp>
      <p:cxnSp>
        <p:nvCxnSpPr>
          <p:cNvPr id="365" name="Google Shape;365;p45"/>
          <p:cNvCxnSpPr/>
          <p:nvPr/>
        </p:nvCxnSpPr>
        <p:spPr>
          <a:xfrm>
            <a:off x="1210324" y="1195278"/>
            <a:ext cx="622800" cy="540600"/>
          </a:xfrm>
          <a:prstGeom prst="straightConnector1">
            <a:avLst/>
          </a:prstGeom>
          <a:noFill/>
          <a:ln cap="flat" cmpd="sng" w="28575">
            <a:solidFill>
              <a:srgbClr val="000000"/>
            </a:solidFill>
            <a:prstDash val="solid"/>
            <a:round/>
            <a:headEnd len="med" w="med" type="none"/>
            <a:tailEnd len="med" w="med" type="none"/>
          </a:ln>
        </p:spPr>
      </p:cxnSp>
      <p:sp>
        <p:nvSpPr>
          <p:cNvPr id="366" name="Google Shape;366;p45"/>
          <p:cNvSpPr txBox="1"/>
          <p:nvPr/>
        </p:nvSpPr>
        <p:spPr>
          <a:xfrm>
            <a:off x="6259678" y="1457792"/>
            <a:ext cx="14010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Mirror 2</a:t>
            </a:r>
            <a:endParaRPr b="1" sz="1800">
              <a:latin typeface="Times New Roman"/>
              <a:ea typeface="Times New Roman"/>
              <a:cs typeface="Times New Roman"/>
              <a:sym typeface="Times New Roman"/>
            </a:endParaRPr>
          </a:p>
        </p:txBody>
      </p:sp>
      <p:sp>
        <p:nvSpPr>
          <p:cNvPr id="367" name="Google Shape;367;p45"/>
          <p:cNvSpPr txBox="1"/>
          <p:nvPr/>
        </p:nvSpPr>
        <p:spPr>
          <a:xfrm>
            <a:off x="346882" y="1455778"/>
            <a:ext cx="1267500" cy="2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Mirror</a:t>
            </a:r>
            <a:r>
              <a:rPr b="1" lang="en" sz="2000">
                <a:latin typeface="Times New Roman"/>
                <a:ea typeface="Times New Roman"/>
                <a:cs typeface="Times New Roman"/>
                <a:sym typeface="Times New Roman"/>
              </a:rPr>
              <a:t> 1</a:t>
            </a:r>
            <a:endParaRPr b="1" sz="2000">
              <a:latin typeface="Times New Roman"/>
              <a:ea typeface="Times New Roman"/>
              <a:cs typeface="Times New Roman"/>
              <a:sym typeface="Times New Roman"/>
            </a:endParaRPr>
          </a:p>
        </p:txBody>
      </p:sp>
      <p:sp>
        <p:nvSpPr>
          <p:cNvPr id="356" name="Google Shape;356;p45"/>
          <p:cNvSpPr/>
          <p:nvPr/>
        </p:nvSpPr>
        <p:spPr>
          <a:xfrm>
            <a:off x="3608930" y="1273236"/>
            <a:ext cx="904500" cy="4002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AOM</a:t>
            </a:r>
            <a:endParaRPr b="1" sz="2000">
              <a:latin typeface="Times New Roman"/>
              <a:ea typeface="Times New Roman"/>
              <a:cs typeface="Times New Roman"/>
              <a:sym typeface="Times New Roman"/>
            </a:endParaRPr>
          </a:p>
        </p:txBody>
      </p:sp>
      <p:sp>
        <p:nvSpPr>
          <p:cNvPr id="368" name="Google Shape;368;p45"/>
          <p:cNvSpPr/>
          <p:nvPr/>
        </p:nvSpPr>
        <p:spPr>
          <a:xfrm>
            <a:off x="82125" y="461650"/>
            <a:ext cx="903300" cy="745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Times New Roman"/>
                <a:ea typeface="Times New Roman"/>
                <a:cs typeface="Times New Roman"/>
                <a:sym typeface="Times New Roman"/>
              </a:rPr>
              <a:t>10</a:t>
            </a:r>
            <a:r>
              <a:rPr b="1" baseline="30000" lang="en" sz="2000">
                <a:latin typeface="Times New Roman"/>
                <a:ea typeface="Times New Roman"/>
                <a:cs typeface="Times New Roman"/>
                <a:sym typeface="Times New Roman"/>
              </a:rPr>
              <a:t>4</a:t>
            </a:r>
            <a:r>
              <a:rPr b="1" lang="en" sz="2000">
                <a:latin typeface="Times New Roman"/>
                <a:ea typeface="Times New Roman"/>
                <a:cs typeface="Times New Roman"/>
                <a:sym typeface="Times New Roman"/>
              </a:rPr>
              <a:t>/f</a:t>
            </a:r>
            <a:endParaRPr b="1" sz="2000">
              <a:latin typeface="Times New Roman"/>
              <a:ea typeface="Times New Roman"/>
              <a:cs typeface="Times New Roman"/>
              <a:sym typeface="Times New Roman"/>
            </a:endParaRPr>
          </a:p>
        </p:txBody>
      </p:sp>
      <p:sp>
        <p:nvSpPr>
          <p:cNvPr id="369" name="Google Shape;369;p45"/>
          <p:cNvSpPr/>
          <p:nvPr/>
        </p:nvSpPr>
        <p:spPr>
          <a:xfrm rot="2122322">
            <a:off x="1913353" y="380755"/>
            <a:ext cx="566954" cy="702319"/>
          </a:xfrm>
          <a:prstGeom prst="arc">
            <a:avLst>
              <a:gd fmla="val 16095578" name="adj1"/>
              <a:gd fmla="val 331103" name="adj2"/>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5"/>
          <p:cNvSpPr/>
          <p:nvPr/>
        </p:nvSpPr>
        <p:spPr>
          <a:xfrm rot="-8677678">
            <a:off x="2344722" y="272650"/>
            <a:ext cx="566954" cy="702319"/>
          </a:xfrm>
          <a:prstGeom prst="arc">
            <a:avLst>
              <a:gd fmla="val 16086912" name="adj1"/>
              <a:gd fmla="val 263486" name="adj2"/>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1" name="Google Shape;371;p45"/>
          <p:cNvCxnSpPr/>
          <p:nvPr/>
        </p:nvCxnSpPr>
        <p:spPr>
          <a:xfrm flipH="1" rot="10800000">
            <a:off x="2551859" y="669462"/>
            <a:ext cx="539100" cy="8400"/>
          </a:xfrm>
          <a:prstGeom prst="straightConnector1">
            <a:avLst/>
          </a:prstGeom>
          <a:noFill/>
          <a:ln cap="flat" cmpd="sng" w="28575">
            <a:solidFill>
              <a:srgbClr val="6AA84F"/>
            </a:solidFill>
            <a:prstDash val="solid"/>
            <a:round/>
            <a:headEnd len="med" w="med" type="none"/>
            <a:tailEnd len="med" w="med" type="triangle"/>
          </a:ln>
        </p:spPr>
      </p:cxnSp>
      <p:cxnSp>
        <p:nvCxnSpPr>
          <p:cNvPr id="372" name="Google Shape;372;p45"/>
          <p:cNvCxnSpPr/>
          <p:nvPr/>
        </p:nvCxnSpPr>
        <p:spPr>
          <a:xfrm flipH="1" rot="10800000">
            <a:off x="4154226" y="673214"/>
            <a:ext cx="595500" cy="900"/>
          </a:xfrm>
          <a:prstGeom prst="straightConnector1">
            <a:avLst/>
          </a:prstGeom>
          <a:noFill/>
          <a:ln cap="flat" cmpd="sng" w="28575">
            <a:solidFill>
              <a:srgbClr val="6AA84F"/>
            </a:solidFill>
            <a:prstDash val="solid"/>
            <a:round/>
            <a:headEnd len="med" w="med" type="none"/>
            <a:tailEnd len="med" w="med" type="triangle"/>
          </a:ln>
        </p:spPr>
      </p:cxnSp>
      <p:cxnSp>
        <p:nvCxnSpPr>
          <p:cNvPr id="373" name="Google Shape;373;p45"/>
          <p:cNvCxnSpPr/>
          <p:nvPr/>
        </p:nvCxnSpPr>
        <p:spPr>
          <a:xfrm flipH="1" rot="10800000">
            <a:off x="4547738" y="2562900"/>
            <a:ext cx="2664600" cy="17700"/>
          </a:xfrm>
          <a:prstGeom prst="straightConnector1">
            <a:avLst/>
          </a:prstGeom>
          <a:noFill/>
          <a:ln cap="flat" cmpd="sng" w="28575">
            <a:solidFill>
              <a:srgbClr val="000000"/>
            </a:solidFill>
            <a:prstDash val="solid"/>
            <a:round/>
            <a:headEnd len="med" w="med" type="none"/>
            <a:tailEnd len="med" w="med" type="triangle"/>
          </a:ln>
        </p:spPr>
      </p:cxnSp>
      <p:sp>
        <p:nvSpPr>
          <p:cNvPr id="374" name="Google Shape;374;p45"/>
          <p:cNvSpPr/>
          <p:nvPr/>
        </p:nvSpPr>
        <p:spPr>
          <a:xfrm>
            <a:off x="7300100" y="1949500"/>
            <a:ext cx="1011900" cy="953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Mixer</a:t>
            </a:r>
            <a:endParaRPr b="1" sz="1600">
              <a:latin typeface="Times New Roman"/>
              <a:ea typeface="Times New Roman"/>
              <a:cs typeface="Times New Roman"/>
              <a:sym typeface="Times New Roman"/>
            </a:endParaRPr>
          </a:p>
        </p:txBody>
      </p:sp>
      <p:sp>
        <p:nvSpPr>
          <p:cNvPr id="375" name="Google Shape;375;p45"/>
          <p:cNvSpPr/>
          <p:nvPr/>
        </p:nvSpPr>
        <p:spPr>
          <a:xfrm>
            <a:off x="7353349" y="3189692"/>
            <a:ext cx="904500" cy="350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Filter</a:t>
            </a:r>
            <a:endParaRPr b="1" sz="2000">
              <a:latin typeface="Times New Roman"/>
              <a:ea typeface="Times New Roman"/>
              <a:cs typeface="Times New Roman"/>
              <a:sym typeface="Times New Roman"/>
            </a:endParaRPr>
          </a:p>
        </p:txBody>
      </p:sp>
      <p:sp>
        <p:nvSpPr>
          <p:cNvPr id="376" name="Google Shape;376;p45"/>
          <p:cNvSpPr/>
          <p:nvPr/>
        </p:nvSpPr>
        <p:spPr>
          <a:xfrm>
            <a:off x="7171854" y="4513806"/>
            <a:ext cx="1267500" cy="5406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Read out</a:t>
            </a:r>
            <a:endParaRPr b="1" sz="2000">
              <a:latin typeface="Times New Roman"/>
              <a:ea typeface="Times New Roman"/>
              <a:cs typeface="Times New Roman"/>
              <a:sym typeface="Times New Roman"/>
            </a:endParaRPr>
          </a:p>
        </p:txBody>
      </p:sp>
      <p:cxnSp>
        <p:nvCxnSpPr>
          <p:cNvPr id="377" name="Google Shape;377;p45"/>
          <p:cNvCxnSpPr/>
          <p:nvPr/>
        </p:nvCxnSpPr>
        <p:spPr>
          <a:xfrm>
            <a:off x="7804550" y="2878062"/>
            <a:ext cx="2100" cy="275100"/>
          </a:xfrm>
          <a:prstGeom prst="straightConnector1">
            <a:avLst/>
          </a:prstGeom>
          <a:noFill/>
          <a:ln cap="flat" cmpd="sng" w="28575">
            <a:solidFill>
              <a:srgbClr val="000000"/>
            </a:solidFill>
            <a:prstDash val="solid"/>
            <a:round/>
            <a:headEnd len="med" w="med" type="none"/>
            <a:tailEnd len="med" w="med" type="triangle"/>
          </a:ln>
        </p:spPr>
      </p:cxnSp>
      <p:cxnSp>
        <p:nvCxnSpPr>
          <p:cNvPr id="378" name="Google Shape;378;p45"/>
          <p:cNvCxnSpPr/>
          <p:nvPr/>
        </p:nvCxnSpPr>
        <p:spPr>
          <a:xfrm>
            <a:off x="7804550" y="3540101"/>
            <a:ext cx="2100" cy="275100"/>
          </a:xfrm>
          <a:prstGeom prst="straightConnector1">
            <a:avLst/>
          </a:prstGeom>
          <a:noFill/>
          <a:ln cap="flat" cmpd="sng" w="28575">
            <a:solidFill>
              <a:srgbClr val="000000"/>
            </a:solidFill>
            <a:prstDash val="solid"/>
            <a:round/>
            <a:headEnd len="med" w="med" type="none"/>
            <a:tailEnd len="med" w="med" type="triangle"/>
          </a:ln>
        </p:spPr>
      </p:cxnSp>
      <p:sp>
        <p:nvSpPr>
          <p:cNvPr id="379" name="Google Shape;379;p45"/>
          <p:cNvSpPr/>
          <p:nvPr/>
        </p:nvSpPr>
        <p:spPr>
          <a:xfrm>
            <a:off x="7256900" y="3851752"/>
            <a:ext cx="1097400" cy="350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Times New Roman"/>
                <a:ea typeface="Times New Roman"/>
                <a:cs typeface="Times New Roman"/>
                <a:sym typeface="Times New Roman"/>
              </a:rPr>
              <a:t>PLL</a:t>
            </a:r>
            <a:endParaRPr b="1" sz="2000">
              <a:latin typeface="Times New Roman"/>
              <a:ea typeface="Times New Roman"/>
              <a:cs typeface="Times New Roman"/>
              <a:sym typeface="Times New Roman"/>
            </a:endParaRPr>
          </a:p>
        </p:txBody>
      </p:sp>
      <p:cxnSp>
        <p:nvCxnSpPr>
          <p:cNvPr id="380" name="Google Shape;380;p45"/>
          <p:cNvCxnSpPr>
            <a:endCxn id="376" idx="0"/>
          </p:cNvCxnSpPr>
          <p:nvPr/>
        </p:nvCxnSpPr>
        <p:spPr>
          <a:xfrm flipH="1">
            <a:off x="7805604" y="4220406"/>
            <a:ext cx="900" cy="293400"/>
          </a:xfrm>
          <a:prstGeom prst="straightConnector1">
            <a:avLst/>
          </a:prstGeom>
          <a:noFill/>
          <a:ln cap="flat" cmpd="sng" w="28575">
            <a:solidFill>
              <a:srgbClr val="000000"/>
            </a:solidFill>
            <a:prstDash val="solid"/>
            <a:round/>
            <a:headEnd len="med" w="med" type="none"/>
            <a:tailEnd len="med" w="med" type="triangle"/>
          </a:ln>
        </p:spPr>
      </p:cxnSp>
      <p:grpSp>
        <p:nvGrpSpPr>
          <p:cNvPr id="381" name="Google Shape;381;p45"/>
          <p:cNvGrpSpPr/>
          <p:nvPr/>
        </p:nvGrpSpPr>
        <p:grpSpPr>
          <a:xfrm>
            <a:off x="3275425" y="1124160"/>
            <a:ext cx="5428500" cy="2655491"/>
            <a:chOff x="3355250" y="1138175"/>
            <a:chExt cx="5428500" cy="2623225"/>
          </a:xfrm>
        </p:grpSpPr>
        <p:cxnSp>
          <p:nvCxnSpPr>
            <p:cNvPr id="382" name="Google Shape;382;p45"/>
            <p:cNvCxnSpPr/>
            <p:nvPr/>
          </p:nvCxnSpPr>
          <p:spPr>
            <a:xfrm>
              <a:off x="3366650" y="1138175"/>
              <a:ext cx="22800" cy="2623200"/>
            </a:xfrm>
            <a:prstGeom prst="straightConnector1">
              <a:avLst/>
            </a:prstGeom>
            <a:noFill/>
            <a:ln cap="flat" cmpd="sng" w="28575">
              <a:solidFill>
                <a:schemeClr val="dk1"/>
              </a:solidFill>
              <a:prstDash val="dash"/>
              <a:round/>
              <a:headEnd len="med" w="med" type="none"/>
              <a:tailEnd len="med" w="med" type="none"/>
            </a:ln>
          </p:spPr>
        </p:cxnSp>
        <p:cxnSp>
          <p:nvCxnSpPr>
            <p:cNvPr id="383" name="Google Shape;383;p45"/>
            <p:cNvCxnSpPr/>
            <p:nvPr/>
          </p:nvCxnSpPr>
          <p:spPr>
            <a:xfrm>
              <a:off x="3355250" y="1155463"/>
              <a:ext cx="1653600" cy="0"/>
            </a:xfrm>
            <a:prstGeom prst="straightConnector1">
              <a:avLst/>
            </a:prstGeom>
            <a:noFill/>
            <a:ln cap="flat" cmpd="sng" w="28575">
              <a:solidFill>
                <a:schemeClr val="dk1"/>
              </a:solidFill>
              <a:prstDash val="dash"/>
              <a:round/>
              <a:headEnd len="med" w="med" type="none"/>
              <a:tailEnd len="med" w="med" type="none"/>
            </a:ln>
          </p:spPr>
        </p:cxnSp>
        <p:cxnSp>
          <p:nvCxnSpPr>
            <p:cNvPr id="384" name="Google Shape;384;p45"/>
            <p:cNvCxnSpPr/>
            <p:nvPr/>
          </p:nvCxnSpPr>
          <p:spPr>
            <a:xfrm>
              <a:off x="5008925" y="1172400"/>
              <a:ext cx="22800" cy="718500"/>
            </a:xfrm>
            <a:prstGeom prst="straightConnector1">
              <a:avLst/>
            </a:prstGeom>
            <a:noFill/>
            <a:ln cap="flat" cmpd="sng" w="28575">
              <a:solidFill>
                <a:schemeClr val="dk1"/>
              </a:solidFill>
              <a:prstDash val="dash"/>
              <a:round/>
              <a:headEnd len="med" w="med" type="none"/>
              <a:tailEnd len="med" w="med" type="none"/>
            </a:ln>
          </p:spPr>
        </p:cxnSp>
        <p:cxnSp>
          <p:nvCxnSpPr>
            <p:cNvPr id="385" name="Google Shape;385;p45"/>
            <p:cNvCxnSpPr/>
            <p:nvPr/>
          </p:nvCxnSpPr>
          <p:spPr>
            <a:xfrm>
              <a:off x="5031725" y="1889638"/>
              <a:ext cx="3729300" cy="1200"/>
            </a:xfrm>
            <a:prstGeom prst="straightConnector1">
              <a:avLst/>
            </a:prstGeom>
            <a:noFill/>
            <a:ln cap="flat" cmpd="sng" w="28575">
              <a:solidFill>
                <a:schemeClr val="dk1"/>
              </a:solidFill>
              <a:prstDash val="dash"/>
              <a:round/>
              <a:headEnd len="med" w="med" type="none"/>
              <a:tailEnd len="med" w="med" type="none"/>
            </a:ln>
          </p:spPr>
        </p:cxnSp>
        <p:cxnSp>
          <p:nvCxnSpPr>
            <p:cNvPr id="386" name="Google Shape;386;p45"/>
            <p:cNvCxnSpPr/>
            <p:nvPr/>
          </p:nvCxnSpPr>
          <p:spPr>
            <a:xfrm>
              <a:off x="3378050" y="3761250"/>
              <a:ext cx="5405700" cy="0"/>
            </a:xfrm>
            <a:prstGeom prst="straightConnector1">
              <a:avLst/>
            </a:prstGeom>
            <a:noFill/>
            <a:ln cap="flat" cmpd="sng" w="28575">
              <a:solidFill>
                <a:schemeClr val="dk1"/>
              </a:solidFill>
              <a:prstDash val="dash"/>
              <a:round/>
              <a:headEnd len="med" w="med" type="none"/>
              <a:tailEnd len="med" w="med" type="none"/>
            </a:ln>
          </p:spPr>
        </p:cxnSp>
        <p:cxnSp>
          <p:nvCxnSpPr>
            <p:cNvPr id="387" name="Google Shape;387;p45"/>
            <p:cNvCxnSpPr/>
            <p:nvPr/>
          </p:nvCxnSpPr>
          <p:spPr>
            <a:xfrm>
              <a:off x="8749650" y="1890900"/>
              <a:ext cx="22800" cy="1870500"/>
            </a:xfrm>
            <a:prstGeom prst="straightConnector1">
              <a:avLst/>
            </a:prstGeom>
            <a:noFill/>
            <a:ln cap="flat" cmpd="sng" w="28575">
              <a:solidFill>
                <a:schemeClr val="dk1"/>
              </a:solidFill>
              <a:prstDash val="dash"/>
              <a:round/>
              <a:headEnd len="med" w="med" type="none"/>
              <a:tailEnd len="med" w="med" type="none"/>
            </a:ln>
          </p:spPr>
        </p:cxnSp>
      </p:grpSp>
      <p:sp>
        <p:nvSpPr>
          <p:cNvPr id="388" name="Google Shape;388;p45"/>
          <p:cNvSpPr txBox="1"/>
          <p:nvPr>
            <p:ph idx="1" type="body"/>
          </p:nvPr>
        </p:nvSpPr>
        <p:spPr>
          <a:xfrm>
            <a:off x="2024775" y="4546500"/>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Figure 4</a:t>
            </a:r>
            <a:r>
              <a:rPr lang="en" sz="1600"/>
              <a:t>. Heterodyne Scheme</a:t>
            </a:r>
            <a:endParaRPr sz="1600"/>
          </a:p>
        </p:txBody>
      </p:sp>
      <p:pic>
        <p:nvPicPr>
          <p:cNvPr id="389" name="Google Shape;389;p45"/>
          <p:cNvPicPr preferRelativeResize="0"/>
          <p:nvPr/>
        </p:nvPicPr>
        <p:blipFill>
          <a:blip r:embed="rId3">
            <a:alphaModFix/>
          </a:blip>
          <a:stretch>
            <a:fillRect/>
          </a:stretch>
        </p:blipFill>
        <p:spPr>
          <a:xfrm>
            <a:off x="5539371" y="446075"/>
            <a:ext cx="322918" cy="350400"/>
          </a:xfrm>
          <a:prstGeom prst="rect">
            <a:avLst/>
          </a:prstGeom>
          <a:noFill/>
          <a:ln>
            <a:noFill/>
          </a:ln>
        </p:spPr>
      </p:pic>
      <p:pic>
        <p:nvPicPr>
          <p:cNvPr id="390" name="Google Shape;390;p45"/>
          <p:cNvPicPr preferRelativeResize="0"/>
          <p:nvPr/>
        </p:nvPicPr>
        <p:blipFill>
          <a:blip r:embed="rId3">
            <a:alphaModFix/>
          </a:blip>
          <a:stretch>
            <a:fillRect/>
          </a:stretch>
        </p:blipFill>
        <p:spPr>
          <a:xfrm>
            <a:off x="8241571" y="547900"/>
            <a:ext cx="322918" cy="350400"/>
          </a:xfrm>
          <a:prstGeom prst="rect">
            <a:avLst/>
          </a:prstGeom>
          <a:noFill/>
          <a:ln>
            <a:noFill/>
          </a:ln>
        </p:spPr>
      </p:pic>
      <p:pic>
        <p:nvPicPr>
          <p:cNvPr id="391" name="Google Shape;391;p45"/>
          <p:cNvPicPr preferRelativeResize="0"/>
          <p:nvPr/>
        </p:nvPicPr>
        <p:blipFill>
          <a:blip r:embed="rId3">
            <a:alphaModFix/>
          </a:blip>
          <a:stretch>
            <a:fillRect/>
          </a:stretch>
        </p:blipFill>
        <p:spPr>
          <a:xfrm>
            <a:off x="346884" y="841275"/>
            <a:ext cx="322918" cy="35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6"/>
          <p:cNvSpPr txBox="1"/>
          <p:nvPr>
            <p:ph type="title"/>
          </p:nvPr>
        </p:nvSpPr>
        <p:spPr>
          <a:xfrm>
            <a:off x="2029200" y="293650"/>
            <a:ext cx="5085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Noise Estimates</a:t>
            </a:r>
            <a:endParaRPr b="1">
              <a:latin typeface="Teko"/>
              <a:ea typeface="Teko"/>
              <a:cs typeface="Teko"/>
              <a:sym typeface="Teko"/>
            </a:endParaRPr>
          </a:p>
        </p:txBody>
      </p:sp>
      <p:pic>
        <p:nvPicPr>
          <p:cNvPr id="397" name="Google Shape;397;p46"/>
          <p:cNvPicPr preferRelativeResize="0"/>
          <p:nvPr/>
        </p:nvPicPr>
        <p:blipFill rotWithShape="1">
          <a:blip r:embed="rId3">
            <a:alphaModFix/>
          </a:blip>
          <a:srcRect b="0" l="0" r="0" t="7978"/>
          <a:stretch/>
        </p:blipFill>
        <p:spPr>
          <a:xfrm>
            <a:off x="1752400" y="1488025"/>
            <a:ext cx="5300950" cy="3447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7"/>
          <p:cNvSpPr txBox="1"/>
          <p:nvPr>
            <p:ph type="title"/>
          </p:nvPr>
        </p:nvSpPr>
        <p:spPr>
          <a:xfrm>
            <a:off x="2029200" y="293650"/>
            <a:ext cx="5085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Noise Estimates</a:t>
            </a:r>
            <a:endParaRPr b="1">
              <a:latin typeface="Teko"/>
              <a:ea typeface="Teko"/>
              <a:cs typeface="Teko"/>
              <a:sym typeface="Teko"/>
            </a:endParaRPr>
          </a:p>
        </p:txBody>
      </p:sp>
      <p:pic>
        <p:nvPicPr>
          <p:cNvPr id="403" name="Google Shape;403;p47"/>
          <p:cNvPicPr preferRelativeResize="0"/>
          <p:nvPr/>
        </p:nvPicPr>
        <p:blipFill rotWithShape="1">
          <a:blip r:embed="rId3">
            <a:alphaModFix/>
          </a:blip>
          <a:srcRect b="0" l="0" r="0" t="7570"/>
          <a:stretch/>
        </p:blipFill>
        <p:spPr>
          <a:xfrm>
            <a:off x="3628700" y="1296325"/>
            <a:ext cx="5515300" cy="3602950"/>
          </a:xfrm>
          <a:prstGeom prst="rect">
            <a:avLst/>
          </a:prstGeom>
          <a:noFill/>
          <a:ln>
            <a:noFill/>
          </a:ln>
        </p:spPr>
      </p:pic>
      <p:pic>
        <p:nvPicPr>
          <p:cNvPr id="404" name="Google Shape;404;p47"/>
          <p:cNvPicPr preferRelativeResize="0"/>
          <p:nvPr/>
        </p:nvPicPr>
        <p:blipFill>
          <a:blip r:embed="rId4">
            <a:alphaModFix/>
          </a:blip>
          <a:stretch>
            <a:fillRect/>
          </a:stretch>
        </p:blipFill>
        <p:spPr>
          <a:xfrm>
            <a:off x="397350" y="1973050"/>
            <a:ext cx="2667000" cy="723900"/>
          </a:xfrm>
          <a:prstGeom prst="rect">
            <a:avLst/>
          </a:prstGeom>
          <a:noFill/>
          <a:ln>
            <a:noFill/>
          </a:ln>
        </p:spPr>
      </p:pic>
      <p:sp>
        <p:nvSpPr>
          <p:cNvPr id="405" name="Google Shape;405;p47"/>
          <p:cNvSpPr txBox="1"/>
          <p:nvPr>
            <p:ph idx="4294967295" type="body"/>
          </p:nvPr>
        </p:nvSpPr>
        <p:spPr>
          <a:xfrm>
            <a:off x="0" y="1360800"/>
            <a:ext cx="3461700" cy="34740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Font typeface="Hind Vadodara"/>
              <a:buChar char="●"/>
            </a:pPr>
            <a:r>
              <a:rPr b="1" lang="en" sz="2500">
                <a:latin typeface="Hind Vadodara"/>
                <a:ea typeface="Hind Vadodara"/>
                <a:cs typeface="Hind Vadodara"/>
                <a:sym typeface="Hind Vadodara"/>
              </a:rPr>
              <a:t>Thermo-refractive:</a:t>
            </a:r>
            <a:endParaRPr b="1" sz="2500">
              <a:latin typeface="Hind Vadodara"/>
              <a:ea typeface="Hind Vadodara"/>
              <a:cs typeface="Hind Vadodara"/>
              <a:sym typeface="Hind Vadodara"/>
            </a:endParaRPr>
          </a:p>
          <a:p>
            <a:pPr indent="0" lvl="0" marL="0" rtl="0" algn="l">
              <a:lnSpc>
                <a:spcPct val="150000"/>
              </a:lnSpc>
              <a:spcBef>
                <a:spcPts val="1600"/>
              </a:spcBef>
              <a:spcAft>
                <a:spcPts val="0"/>
              </a:spcAft>
              <a:buNone/>
            </a:pPr>
            <a:r>
              <a:t/>
            </a:r>
            <a:endParaRPr sz="2500"/>
          </a:p>
          <a:p>
            <a:pPr indent="-387350" lvl="0" marL="457200" rtl="0" algn="l">
              <a:lnSpc>
                <a:spcPct val="150000"/>
              </a:lnSpc>
              <a:spcBef>
                <a:spcPts val="1600"/>
              </a:spcBef>
              <a:spcAft>
                <a:spcPts val="0"/>
              </a:spcAft>
              <a:buSzPts val="2500"/>
              <a:buFont typeface="Hind Vadodara"/>
              <a:buChar char="●"/>
            </a:pPr>
            <a:r>
              <a:rPr b="1" lang="en" sz="2500">
                <a:latin typeface="Hind Vadodara"/>
                <a:ea typeface="Hind Vadodara"/>
                <a:cs typeface="Hind Vadodara"/>
                <a:sym typeface="Hind Vadodara"/>
              </a:rPr>
              <a:t>Thermo-optic:</a:t>
            </a:r>
            <a:endParaRPr b="1" sz="2500">
              <a:latin typeface="Hind Vadodara"/>
              <a:ea typeface="Hind Vadodara"/>
              <a:cs typeface="Hind Vadodara"/>
              <a:sym typeface="Hind Vadodara"/>
            </a:endParaRPr>
          </a:p>
          <a:p>
            <a:pPr indent="0" lvl="0" marL="0" rtl="0" algn="l">
              <a:lnSpc>
                <a:spcPct val="150000"/>
              </a:lnSpc>
              <a:spcBef>
                <a:spcPts val="1600"/>
              </a:spcBef>
              <a:spcAft>
                <a:spcPts val="0"/>
              </a:spcAft>
              <a:buNone/>
            </a:pPr>
            <a:r>
              <a:t/>
            </a:r>
            <a:endParaRPr sz="2500"/>
          </a:p>
          <a:p>
            <a:pPr indent="0" lvl="0" marL="0" rtl="0" algn="l">
              <a:lnSpc>
                <a:spcPct val="150000"/>
              </a:lnSpc>
              <a:spcBef>
                <a:spcPts val="1600"/>
              </a:spcBef>
              <a:spcAft>
                <a:spcPts val="0"/>
              </a:spcAft>
              <a:buNone/>
            </a:pPr>
            <a:r>
              <a:rPr lang="en" sz="2500"/>
              <a:t>where</a:t>
            </a:r>
            <a:endParaRPr sz="2500"/>
          </a:p>
          <a:p>
            <a:pPr indent="0" lvl="0" marL="0" rtl="0" algn="l">
              <a:lnSpc>
                <a:spcPct val="150000"/>
              </a:lnSpc>
              <a:spcBef>
                <a:spcPts val="1600"/>
              </a:spcBef>
              <a:spcAft>
                <a:spcPts val="0"/>
              </a:spcAft>
              <a:buNone/>
            </a:pPr>
            <a:r>
              <a:t/>
            </a:r>
            <a:endParaRPr sz="2500"/>
          </a:p>
          <a:p>
            <a:pPr indent="0" lvl="0" marL="0" rtl="0" algn="l">
              <a:lnSpc>
                <a:spcPct val="150000"/>
              </a:lnSpc>
              <a:spcBef>
                <a:spcPts val="1600"/>
              </a:spcBef>
              <a:spcAft>
                <a:spcPts val="0"/>
              </a:spcAft>
              <a:buNone/>
            </a:pPr>
            <a:r>
              <a:t/>
            </a:r>
            <a:endParaRPr sz="2500"/>
          </a:p>
          <a:p>
            <a:pPr indent="0" lvl="0" marL="457200" rtl="0" algn="l">
              <a:lnSpc>
                <a:spcPct val="150000"/>
              </a:lnSpc>
              <a:spcBef>
                <a:spcPts val="1600"/>
              </a:spcBef>
              <a:spcAft>
                <a:spcPts val="1600"/>
              </a:spcAft>
              <a:buNone/>
            </a:pPr>
            <a:r>
              <a:t/>
            </a:r>
            <a:endParaRPr sz="2500"/>
          </a:p>
        </p:txBody>
      </p:sp>
      <p:pic>
        <p:nvPicPr>
          <p:cNvPr id="406" name="Google Shape;406;p47"/>
          <p:cNvPicPr preferRelativeResize="0"/>
          <p:nvPr/>
        </p:nvPicPr>
        <p:blipFill>
          <a:blip r:embed="rId5">
            <a:alphaModFix/>
          </a:blip>
          <a:stretch>
            <a:fillRect/>
          </a:stretch>
        </p:blipFill>
        <p:spPr>
          <a:xfrm>
            <a:off x="56198" y="3378200"/>
            <a:ext cx="3572500" cy="771525"/>
          </a:xfrm>
          <a:prstGeom prst="rect">
            <a:avLst/>
          </a:prstGeom>
          <a:noFill/>
          <a:ln>
            <a:noFill/>
          </a:ln>
        </p:spPr>
      </p:pic>
      <p:pic>
        <p:nvPicPr>
          <p:cNvPr id="407" name="Google Shape;407;p47"/>
          <p:cNvPicPr preferRelativeResize="0"/>
          <p:nvPr/>
        </p:nvPicPr>
        <p:blipFill>
          <a:blip r:embed="rId6">
            <a:alphaModFix/>
          </a:blip>
          <a:stretch>
            <a:fillRect/>
          </a:stretch>
        </p:blipFill>
        <p:spPr>
          <a:xfrm>
            <a:off x="1077563" y="4262763"/>
            <a:ext cx="2638425" cy="828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idx="2" type="title"/>
          </p:nvPr>
        </p:nvSpPr>
        <p:spPr>
          <a:xfrm>
            <a:off x="2595072" y="2093275"/>
            <a:ext cx="1053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1</a:t>
            </a:r>
            <a:endParaRPr b="1">
              <a:latin typeface="Teko"/>
              <a:ea typeface="Teko"/>
              <a:cs typeface="Teko"/>
              <a:sym typeface="Teko"/>
            </a:endParaRPr>
          </a:p>
        </p:txBody>
      </p:sp>
      <p:sp>
        <p:nvSpPr>
          <p:cNvPr id="149" name="Google Shape;149;p27"/>
          <p:cNvSpPr txBox="1"/>
          <p:nvPr>
            <p:ph type="ctrTitle"/>
          </p:nvPr>
        </p:nvSpPr>
        <p:spPr>
          <a:xfrm>
            <a:off x="4572000" y="2324043"/>
            <a:ext cx="4535700" cy="82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Motivation</a:t>
            </a:r>
            <a:endParaRPr b="1">
              <a:latin typeface="Teko"/>
              <a:ea typeface="Teko"/>
              <a:cs typeface="Teko"/>
              <a:sym typeface="Tek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2082125" y="293600"/>
            <a:ext cx="5085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Cryogenic GW Detection</a:t>
            </a:r>
            <a:endParaRPr b="1">
              <a:latin typeface="Teko"/>
              <a:ea typeface="Teko"/>
              <a:cs typeface="Teko"/>
              <a:sym typeface="Teko"/>
            </a:endParaRPr>
          </a:p>
        </p:txBody>
      </p:sp>
      <p:sp>
        <p:nvSpPr>
          <p:cNvPr id="155" name="Google Shape;155;p28"/>
          <p:cNvSpPr txBox="1"/>
          <p:nvPr>
            <p:ph idx="4294967295" type="body"/>
          </p:nvPr>
        </p:nvSpPr>
        <p:spPr>
          <a:xfrm>
            <a:off x="1418225" y="4518300"/>
            <a:ext cx="6413400" cy="487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t>Image Credits: </a:t>
            </a:r>
            <a:r>
              <a:rPr i="1" lang="en" sz="1600"/>
              <a:t>https://www.thorlabs.com/newgrouppage9.cfm?objectgroup_id=141</a:t>
            </a:r>
            <a:endParaRPr i="1" sz="1600"/>
          </a:p>
        </p:txBody>
      </p:sp>
      <p:sp>
        <p:nvSpPr>
          <p:cNvPr id="156" name="Google Shape;156;p28"/>
          <p:cNvSpPr txBox="1"/>
          <p:nvPr>
            <p:ph idx="4294967295" type="body"/>
          </p:nvPr>
        </p:nvSpPr>
        <p:spPr>
          <a:xfrm>
            <a:off x="2535600" y="4086600"/>
            <a:ext cx="4072800" cy="431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 sz="2500"/>
              <a:t>Fused Silica Mirror</a:t>
            </a:r>
            <a:endParaRPr i="1" sz="2500"/>
          </a:p>
        </p:txBody>
      </p:sp>
      <p:pic>
        <p:nvPicPr>
          <p:cNvPr id="157" name="Google Shape;157;p28"/>
          <p:cNvPicPr preferRelativeResize="0"/>
          <p:nvPr/>
        </p:nvPicPr>
        <p:blipFill>
          <a:blip r:embed="rId3">
            <a:alphaModFix/>
          </a:blip>
          <a:stretch>
            <a:fillRect/>
          </a:stretch>
        </p:blipFill>
        <p:spPr>
          <a:xfrm>
            <a:off x="953050" y="1114138"/>
            <a:ext cx="7343761" cy="297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idx="4294967295" type="body"/>
          </p:nvPr>
        </p:nvSpPr>
        <p:spPr>
          <a:xfrm>
            <a:off x="712475" y="1962550"/>
            <a:ext cx="7824900" cy="17517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AutoNum type="arabicParenR"/>
            </a:pPr>
            <a:r>
              <a:rPr lang="en" sz="2500"/>
              <a:t>Crystalline silicon test masses held at 123 K.</a:t>
            </a:r>
            <a:endParaRPr sz="2500"/>
          </a:p>
          <a:p>
            <a:pPr indent="-387350" lvl="0" marL="457200" rtl="0" algn="l">
              <a:lnSpc>
                <a:spcPct val="150000"/>
              </a:lnSpc>
              <a:spcBef>
                <a:spcPts val="0"/>
              </a:spcBef>
              <a:spcAft>
                <a:spcPts val="0"/>
              </a:spcAft>
              <a:buSzPts val="2500"/>
              <a:buAutoNum type="arabicParenR"/>
            </a:pPr>
            <a:r>
              <a:rPr lang="en" sz="2500"/>
              <a:t>Laser wavelength ( &gt; 1500 nm ).</a:t>
            </a:r>
            <a:endParaRPr sz="2500"/>
          </a:p>
          <a:p>
            <a:pPr indent="0" lvl="0" marL="0" rtl="0" algn="l">
              <a:lnSpc>
                <a:spcPct val="150000"/>
              </a:lnSpc>
              <a:spcBef>
                <a:spcPts val="1600"/>
              </a:spcBef>
              <a:spcAft>
                <a:spcPts val="1600"/>
              </a:spcAft>
              <a:buNone/>
            </a:pPr>
            <a:r>
              <a:t/>
            </a:r>
            <a:endParaRPr sz="2500"/>
          </a:p>
        </p:txBody>
      </p:sp>
      <p:sp>
        <p:nvSpPr>
          <p:cNvPr id="163" name="Google Shape;163;p29"/>
          <p:cNvSpPr txBox="1"/>
          <p:nvPr>
            <p:ph type="title"/>
          </p:nvPr>
        </p:nvSpPr>
        <p:spPr>
          <a:xfrm>
            <a:off x="2082125" y="293600"/>
            <a:ext cx="50856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What needs to change?</a:t>
            </a:r>
            <a:endParaRPr b="1">
              <a:latin typeface="Teko"/>
              <a:ea typeface="Teko"/>
              <a:cs typeface="Teko"/>
              <a:sym typeface="Teko"/>
            </a:endParaRPr>
          </a:p>
        </p:txBody>
      </p:sp>
      <p:sp>
        <p:nvSpPr>
          <p:cNvPr id="164" name="Google Shape;164;p29"/>
          <p:cNvSpPr txBox="1"/>
          <p:nvPr>
            <p:ph idx="4294967295" type="body"/>
          </p:nvPr>
        </p:nvSpPr>
        <p:spPr>
          <a:xfrm>
            <a:off x="1129950" y="4753200"/>
            <a:ext cx="6884100" cy="3903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lang="en" sz="1200"/>
              <a:t>R. X. Adhikari et al. “A Cryogenic Silicon Interferometer for Gravitational-wave Detection”. July 2020</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idx="2" type="title"/>
          </p:nvPr>
        </p:nvSpPr>
        <p:spPr>
          <a:xfrm>
            <a:off x="2595072" y="2093275"/>
            <a:ext cx="10530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2</a:t>
            </a:r>
            <a:endParaRPr b="1">
              <a:latin typeface="Teko"/>
              <a:ea typeface="Teko"/>
              <a:cs typeface="Teko"/>
              <a:sym typeface="Teko"/>
            </a:endParaRPr>
          </a:p>
        </p:txBody>
      </p:sp>
      <p:sp>
        <p:nvSpPr>
          <p:cNvPr id="170" name="Google Shape;170;p30"/>
          <p:cNvSpPr txBox="1"/>
          <p:nvPr>
            <p:ph type="ctrTitle"/>
          </p:nvPr>
        </p:nvSpPr>
        <p:spPr>
          <a:xfrm>
            <a:off x="5302475" y="420305"/>
            <a:ext cx="4535700" cy="43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eko"/>
                <a:ea typeface="Teko"/>
                <a:cs typeface="Teko"/>
                <a:sym typeface="Teko"/>
              </a:rPr>
              <a:t>Degenerate</a:t>
            </a:r>
            <a:r>
              <a:rPr b="1" lang="en">
                <a:latin typeface="Teko"/>
                <a:ea typeface="Teko"/>
                <a:cs typeface="Teko"/>
                <a:sym typeface="Teko"/>
              </a:rPr>
              <a:t> </a:t>
            </a:r>
            <a:endParaRPr b="1">
              <a:latin typeface="Teko"/>
              <a:ea typeface="Teko"/>
              <a:cs typeface="Teko"/>
              <a:sym typeface="Teko"/>
            </a:endParaRPr>
          </a:p>
          <a:p>
            <a:pPr indent="0" lvl="0" marL="0" rtl="0" algn="l">
              <a:spcBef>
                <a:spcPts val="0"/>
              </a:spcBef>
              <a:spcAft>
                <a:spcPts val="0"/>
              </a:spcAft>
              <a:buNone/>
            </a:pPr>
            <a:r>
              <a:rPr b="1" lang="en">
                <a:latin typeface="Teko"/>
                <a:ea typeface="Teko"/>
                <a:cs typeface="Teko"/>
                <a:sym typeface="Teko"/>
              </a:rPr>
              <a:t>Optical </a:t>
            </a:r>
            <a:endParaRPr b="1">
              <a:latin typeface="Teko"/>
              <a:ea typeface="Teko"/>
              <a:cs typeface="Teko"/>
              <a:sym typeface="Teko"/>
            </a:endParaRPr>
          </a:p>
          <a:p>
            <a:pPr indent="0" lvl="0" marL="0" rtl="0" algn="l">
              <a:spcBef>
                <a:spcPts val="0"/>
              </a:spcBef>
              <a:spcAft>
                <a:spcPts val="0"/>
              </a:spcAft>
              <a:buNone/>
            </a:pPr>
            <a:r>
              <a:rPr b="1" lang="en">
                <a:latin typeface="Teko"/>
                <a:ea typeface="Teko"/>
                <a:cs typeface="Teko"/>
                <a:sym typeface="Teko"/>
              </a:rPr>
              <a:t>Parametric </a:t>
            </a:r>
            <a:endParaRPr b="1">
              <a:latin typeface="Teko"/>
              <a:ea typeface="Teko"/>
              <a:cs typeface="Teko"/>
              <a:sym typeface="Teko"/>
            </a:endParaRPr>
          </a:p>
          <a:p>
            <a:pPr indent="0" lvl="0" marL="0" rtl="0" algn="l">
              <a:spcBef>
                <a:spcPts val="0"/>
              </a:spcBef>
              <a:spcAft>
                <a:spcPts val="0"/>
              </a:spcAft>
              <a:buNone/>
            </a:pPr>
            <a:r>
              <a:rPr b="1" lang="en">
                <a:latin typeface="Teko"/>
                <a:ea typeface="Teko"/>
                <a:cs typeface="Teko"/>
                <a:sym typeface="Teko"/>
              </a:rPr>
              <a:t>Oscillator (DOPO)</a:t>
            </a:r>
            <a:endParaRPr b="1">
              <a:latin typeface="Teko"/>
              <a:ea typeface="Teko"/>
              <a:cs typeface="Teko"/>
              <a:sym typeface="Teko"/>
            </a:endParaRPr>
          </a:p>
          <a:p>
            <a:pPr indent="0" lvl="0" marL="0" rtl="0" algn="l">
              <a:spcBef>
                <a:spcPts val="0"/>
              </a:spcBef>
              <a:spcAft>
                <a:spcPts val="0"/>
              </a:spcAft>
              <a:buNone/>
            </a:pPr>
            <a:r>
              <a:t/>
            </a:r>
            <a:endParaRPr b="1">
              <a:latin typeface="Teko"/>
              <a:ea typeface="Teko"/>
              <a:cs typeface="Teko"/>
              <a:sym typeface="Tek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789450" y="313625"/>
            <a:ext cx="7565100" cy="7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Degenerate Optical Parametric Oscillator</a:t>
            </a:r>
            <a:endParaRPr b="1">
              <a:latin typeface="Teko"/>
              <a:ea typeface="Teko"/>
              <a:cs typeface="Teko"/>
              <a:sym typeface="Teko"/>
            </a:endParaRPr>
          </a:p>
        </p:txBody>
      </p:sp>
      <p:sp>
        <p:nvSpPr>
          <p:cNvPr id="176" name="Google Shape;176;p31"/>
          <p:cNvSpPr txBox="1"/>
          <p:nvPr>
            <p:ph idx="1" type="body"/>
          </p:nvPr>
        </p:nvSpPr>
        <p:spPr>
          <a:xfrm>
            <a:off x="2714000" y="4598275"/>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Figure 1</a:t>
            </a:r>
            <a:r>
              <a:rPr lang="en" sz="1600"/>
              <a:t>. </a:t>
            </a:r>
            <a:r>
              <a:rPr i="1" lang="en" sz="1600"/>
              <a:t>Boyd, Robert (2008)</a:t>
            </a:r>
            <a:r>
              <a:rPr lang="en" sz="1600"/>
              <a:t>. P 109</a:t>
            </a:r>
            <a:endParaRPr sz="1600"/>
          </a:p>
        </p:txBody>
      </p:sp>
      <p:pic>
        <p:nvPicPr>
          <p:cNvPr id="177" name="Google Shape;177;p31"/>
          <p:cNvPicPr preferRelativeResize="0"/>
          <p:nvPr/>
        </p:nvPicPr>
        <p:blipFill>
          <a:blip r:embed="rId3">
            <a:alphaModFix/>
          </a:blip>
          <a:stretch>
            <a:fillRect/>
          </a:stretch>
        </p:blipFill>
        <p:spPr>
          <a:xfrm>
            <a:off x="152400" y="1170275"/>
            <a:ext cx="8839199" cy="3234571"/>
          </a:xfrm>
          <a:prstGeom prst="rect">
            <a:avLst/>
          </a:prstGeom>
          <a:noFill/>
          <a:ln>
            <a:noFill/>
          </a:ln>
        </p:spPr>
      </p:pic>
      <p:sp>
        <p:nvSpPr>
          <p:cNvPr id="178" name="Google Shape;178;p31"/>
          <p:cNvSpPr txBox="1"/>
          <p:nvPr/>
        </p:nvSpPr>
        <p:spPr>
          <a:xfrm>
            <a:off x="921950" y="1791700"/>
            <a:ext cx="127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ind Vadodara"/>
                <a:ea typeface="Hind Vadodara"/>
                <a:cs typeface="Hind Vadodara"/>
                <a:sym typeface="Hind Vadodara"/>
              </a:rPr>
              <a:t>Pump Frequency</a:t>
            </a:r>
            <a:endParaRPr b="1">
              <a:latin typeface="Hind Vadodara"/>
              <a:ea typeface="Hind Vadodara"/>
              <a:cs typeface="Hind Vadodara"/>
              <a:sym typeface="Hind Vadodara"/>
            </a:endParaRPr>
          </a:p>
        </p:txBody>
      </p:sp>
      <p:sp>
        <p:nvSpPr>
          <p:cNvPr id="179" name="Google Shape;179;p31"/>
          <p:cNvSpPr txBox="1"/>
          <p:nvPr/>
        </p:nvSpPr>
        <p:spPr>
          <a:xfrm>
            <a:off x="7262450" y="1353675"/>
            <a:ext cx="127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ind Vadodara"/>
                <a:ea typeface="Hind Vadodara"/>
                <a:cs typeface="Hind Vadodara"/>
                <a:sym typeface="Hind Vadodara"/>
              </a:rPr>
              <a:t>Signal</a:t>
            </a:r>
            <a:r>
              <a:rPr b="1" lang="en">
                <a:latin typeface="Hind Vadodara"/>
                <a:ea typeface="Hind Vadodara"/>
                <a:cs typeface="Hind Vadodara"/>
                <a:sym typeface="Hind Vadodara"/>
              </a:rPr>
              <a:t> Frequency</a:t>
            </a:r>
            <a:endParaRPr b="1">
              <a:latin typeface="Hind Vadodara"/>
              <a:ea typeface="Hind Vadodara"/>
              <a:cs typeface="Hind Vadodara"/>
              <a:sym typeface="Hind Vadodara"/>
            </a:endParaRPr>
          </a:p>
        </p:txBody>
      </p:sp>
      <p:sp>
        <p:nvSpPr>
          <p:cNvPr id="180" name="Google Shape;180;p31"/>
          <p:cNvSpPr txBox="1"/>
          <p:nvPr/>
        </p:nvSpPr>
        <p:spPr>
          <a:xfrm>
            <a:off x="7262450" y="3061625"/>
            <a:ext cx="127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Hind Vadodara"/>
                <a:ea typeface="Hind Vadodara"/>
                <a:cs typeface="Hind Vadodara"/>
                <a:sym typeface="Hind Vadodara"/>
              </a:rPr>
              <a:t>Idler </a:t>
            </a:r>
            <a:r>
              <a:rPr b="1" lang="en">
                <a:latin typeface="Hind Vadodara"/>
                <a:ea typeface="Hind Vadodara"/>
                <a:cs typeface="Hind Vadodara"/>
                <a:sym typeface="Hind Vadodara"/>
              </a:rPr>
              <a:t>Frequency</a:t>
            </a:r>
            <a:endParaRPr b="1">
              <a:latin typeface="Hind Vadodara"/>
              <a:ea typeface="Hind Vadodara"/>
              <a:cs typeface="Hind Vadodara"/>
              <a:sym typeface="Hind Vadodara"/>
            </a:endParaRPr>
          </a:p>
        </p:txBody>
      </p:sp>
      <p:sp>
        <p:nvSpPr>
          <p:cNvPr id="181" name="Google Shape;181;p31"/>
          <p:cNvSpPr txBox="1"/>
          <p:nvPr/>
        </p:nvSpPr>
        <p:spPr>
          <a:xfrm>
            <a:off x="411125" y="2575150"/>
            <a:ext cx="135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CC0000"/>
                </a:solidFill>
                <a:latin typeface="Hind Vadodara"/>
                <a:ea typeface="Hind Vadodara"/>
                <a:cs typeface="Hind Vadodara"/>
                <a:sym typeface="Hind Vadodara"/>
              </a:rPr>
              <a:t>𝛌</a:t>
            </a:r>
            <a:r>
              <a:rPr b="1" baseline="-25000" lang="en">
                <a:solidFill>
                  <a:srgbClr val="CC0000"/>
                </a:solidFill>
                <a:latin typeface="Hind Vadodara"/>
                <a:ea typeface="Hind Vadodara"/>
                <a:cs typeface="Hind Vadodara"/>
                <a:sym typeface="Hind Vadodara"/>
              </a:rPr>
              <a:t>p</a:t>
            </a:r>
            <a:r>
              <a:rPr b="1" lang="en">
                <a:solidFill>
                  <a:srgbClr val="CC0000"/>
                </a:solidFill>
                <a:latin typeface="Hind Vadodara"/>
                <a:ea typeface="Hind Vadodara"/>
                <a:cs typeface="Hind Vadodara"/>
                <a:sym typeface="Hind Vadodara"/>
              </a:rPr>
              <a:t> = 1064 nm</a:t>
            </a:r>
            <a:endParaRPr b="1">
              <a:solidFill>
                <a:srgbClr val="CC0000"/>
              </a:solidFill>
              <a:latin typeface="Hind Vadodara"/>
              <a:ea typeface="Hind Vadodara"/>
              <a:cs typeface="Hind Vadodara"/>
              <a:sym typeface="Hind Vadodara"/>
            </a:endParaRPr>
          </a:p>
        </p:txBody>
      </p:sp>
      <p:sp>
        <p:nvSpPr>
          <p:cNvPr id="182" name="Google Shape;182;p31"/>
          <p:cNvSpPr txBox="1"/>
          <p:nvPr/>
        </p:nvSpPr>
        <p:spPr>
          <a:xfrm>
            <a:off x="6933300" y="2315350"/>
            <a:ext cx="1351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CC0000"/>
                </a:solidFill>
                <a:latin typeface="Hind Vadodara"/>
                <a:ea typeface="Hind Vadodara"/>
                <a:cs typeface="Hind Vadodara"/>
                <a:sym typeface="Hind Vadodara"/>
              </a:rPr>
              <a:t>𝛌</a:t>
            </a:r>
            <a:r>
              <a:rPr b="1" baseline="-25000" lang="en">
                <a:solidFill>
                  <a:srgbClr val="CC0000"/>
                </a:solidFill>
                <a:latin typeface="Hind Vadodara"/>
                <a:ea typeface="Hind Vadodara"/>
                <a:cs typeface="Hind Vadodara"/>
                <a:sym typeface="Hind Vadodara"/>
              </a:rPr>
              <a:t>i,s</a:t>
            </a:r>
            <a:r>
              <a:rPr b="1" lang="en">
                <a:solidFill>
                  <a:srgbClr val="CC0000"/>
                </a:solidFill>
                <a:latin typeface="Hind Vadodara"/>
                <a:ea typeface="Hind Vadodara"/>
                <a:cs typeface="Hind Vadodara"/>
                <a:sym typeface="Hind Vadodara"/>
              </a:rPr>
              <a:t> = 2128 nm</a:t>
            </a:r>
            <a:endParaRPr b="1">
              <a:solidFill>
                <a:srgbClr val="CC0000"/>
              </a:solidFill>
              <a:latin typeface="Hind Vadodara"/>
              <a:ea typeface="Hind Vadodara"/>
              <a:cs typeface="Hind Vadodara"/>
              <a:sym typeface="Hind Vado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789450" y="313625"/>
            <a:ext cx="7565100" cy="7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Goals</a:t>
            </a:r>
            <a:endParaRPr b="1">
              <a:latin typeface="Teko"/>
              <a:ea typeface="Teko"/>
              <a:cs typeface="Teko"/>
              <a:sym typeface="Teko"/>
            </a:endParaRPr>
          </a:p>
        </p:txBody>
      </p:sp>
      <p:sp>
        <p:nvSpPr>
          <p:cNvPr id="188" name="Google Shape;188;p32"/>
          <p:cNvSpPr txBox="1"/>
          <p:nvPr>
            <p:ph idx="1" type="body"/>
          </p:nvPr>
        </p:nvSpPr>
        <p:spPr>
          <a:xfrm>
            <a:off x="723825" y="1417550"/>
            <a:ext cx="7824900" cy="27018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SzPts val="2500"/>
              <a:buAutoNum type="arabicParenR"/>
            </a:pPr>
            <a:r>
              <a:rPr lang="en" sz="2500"/>
              <a:t>Design an </a:t>
            </a:r>
            <a:r>
              <a:rPr lang="en" sz="2500"/>
              <a:t>experiment</a:t>
            </a:r>
            <a:r>
              <a:rPr lang="en" sz="2500"/>
              <a:t> to measure DOPO’s frequency noise. </a:t>
            </a:r>
            <a:endParaRPr sz="2500"/>
          </a:p>
          <a:p>
            <a:pPr indent="-387350" lvl="0" marL="457200" rtl="0" algn="l">
              <a:lnSpc>
                <a:spcPct val="115000"/>
              </a:lnSpc>
              <a:spcBef>
                <a:spcPts val="0"/>
              </a:spcBef>
              <a:spcAft>
                <a:spcPts val="0"/>
              </a:spcAft>
              <a:buSzPts val="2500"/>
              <a:buAutoNum type="arabicParenR"/>
            </a:pPr>
            <a:r>
              <a:rPr lang="en" sz="2500"/>
              <a:t>Understand noise injections in the frequency conversion process. </a:t>
            </a:r>
            <a:endParaRPr sz="2500"/>
          </a:p>
          <a:p>
            <a:pPr indent="-387350" lvl="0" marL="457200" rtl="0" algn="l">
              <a:lnSpc>
                <a:spcPct val="115000"/>
              </a:lnSpc>
              <a:spcBef>
                <a:spcPts val="0"/>
              </a:spcBef>
              <a:spcAft>
                <a:spcPts val="0"/>
              </a:spcAft>
              <a:buSzPts val="2500"/>
              <a:buAutoNum type="arabicParenR"/>
            </a:pPr>
            <a:r>
              <a:rPr lang="en" sz="2500"/>
              <a:t>Developing noise mitigation techniques. </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t/>
            </a:r>
            <a:endParaRPr sz="2500"/>
          </a:p>
          <a:p>
            <a:pPr indent="0" lvl="0" marL="0" rtl="0" algn="l">
              <a:lnSpc>
                <a:spcPct val="150000"/>
              </a:lnSpc>
              <a:spcBef>
                <a:spcPts val="0"/>
              </a:spcBef>
              <a:spcAft>
                <a:spcPts val="1600"/>
              </a:spcAft>
              <a:buNone/>
            </a:pPr>
            <a:r>
              <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idx="1" type="body"/>
          </p:nvPr>
        </p:nvSpPr>
        <p:spPr>
          <a:xfrm>
            <a:off x="4519775" y="4535600"/>
            <a:ext cx="4072800" cy="475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600"/>
              </a:spcAft>
              <a:buNone/>
            </a:pPr>
            <a:r>
              <a:rPr b="1" lang="en" sz="1600">
                <a:latin typeface="Hind Vadodara"/>
                <a:ea typeface="Hind Vadodara"/>
                <a:cs typeface="Hind Vadodara"/>
                <a:sym typeface="Hind Vadodara"/>
              </a:rPr>
              <a:t>Figure 2</a:t>
            </a:r>
            <a:r>
              <a:rPr lang="en" sz="1600"/>
              <a:t>. </a:t>
            </a:r>
            <a:r>
              <a:rPr i="1" lang="en" sz="1600"/>
              <a:t>Boyd, Robert (2008)</a:t>
            </a:r>
            <a:r>
              <a:rPr lang="en" sz="1600"/>
              <a:t>. P 109</a:t>
            </a:r>
            <a:endParaRPr sz="1600"/>
          </a:p>
        </p:txBody>
      </p:sp>
      <p:sp>
        <p:nvSpPr>
          <p:cNvPr id="194" name="Google Shape;194;p33"/>
          <p:cNvSpPr txBox="1"/>
          <p:nvPr>
            <p:ph idx="1" type="body"/>
          </p:nvPr>
        </p:nvSpPr>
        <p:spPr>
          <a:xfrm>
            <a:off x="0" y="1511775"/>
            <a:ext cx="4233000" cy="28950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Char char="●"/>
            </a:pPr>
            <a:r>
              <a:rPr lang="en" sz="2500"/>
              <a:t>Momentum Conservation:</a:t>
            </a:r>
            <a:endParaRPr sz="2500"/>
          </a:p>
          <a:p>
            <a:pPr indent="0" lvl="0" marL="457200" rtl="0" algn="l">
              <a:lnSpc>
                <a:spcPct val="150000"/>
              </a:lnSpc>
              <a:spcBef>
                <a:spcPts val="1600"/>
              </a:spcBef>
              <a:spcAft>
                <a:spcPts val="0"/>
              </a:spcAft>
              <a:buNone/>
            </a:pPr>
            <a:r>
              <a:rPr lang="en" sz="2500"/>
              <a:t>   </a:t>
            </a:r>
            <a:r>
              <a:rPr lang="en" sz="2500"/>
              <a:t>Δk = </a:t>
            </a:r>
            <a:r>
              <a:rPr lang="en" sz="2500">
                <a:latin typeface="Hind Vadodara"/>
                <a:ea typeface="Hind Vadodara"/>
                <a:cs typeface="Hind Vadodara"/>
                <a:sym typeface="Hind Vadodara"/>
              </a:rPr>
              <a:t>K</a:t>
            </a:r>
            <a:r>
              <a:rPr baseline="-25000" lang="en" sz="2500">
                <a:latin typeface="Hind Vadodara"/>
                <a:ea typeface="Hind Vadodara"/>
                <a:cs typeface="Hind Vadodara"/>
                <a:sym typeface="Hind Vadodara"/>
              </a:rPr>
              <a:t>p</a:t>
            </a:r>
            <a:r>
              <a:rPr lang="en" sz="2500">
                <a:latin typeface="Hind Vadodara"/>
                <a:ea typeface="Hind Vadodara"/>
                <a:cs typeface="Hind Vadodara"/>
                <a:sym typeface="Hind Vadodara"/>
              </a:rPr>
              <a:t>– (k</a:t>
            </a:r>
            <a:r>
              <a:rPr baseline="-25000" lang="en" sz="2500">
                <a:latin typeface="Hind Vadodara"/>
                <a:ea typeface="Hind Vadodara"/>
                <a:cs typeface="Hind Vadodara"/>
                <a:sym typeface="Hind Vadodara"/>
              </a:rPr>
              <a:t>i</a:t>
            </a:r>
            <a:r>
              <a:rPr lang="en" sz="2500">
                <a:latin typeface="Hind Vadodara"/>
                <a:ea typeface="Hind Vadodara"/>
                <a:cs typeface="Hind Vadodara"/>
                <a:sym typeface="Hind Vadodara"/>
              </a:rPr>
              <a:t> + k</a:t>
            </a:r>
            <a:r>
              <a:rPr baseline="-25000" lang="en" sz="2500">
                <a:latin typeface="Hind Vadodara"/>
                <a:ea typeface="Hind Vadodara"/>
                <a:cs typeface="Hind Vadodara"/>
                <a:sym typeface="Hind Vadodara"/>
              </a:rPr>
              <a:t>s</a:t>
            </a:r>
            <a:r>
              <a:rPr lang="en" sz="2500"/>
              <a:t>) </a:t>
            </a:r>
            <a:r>
              <a:rPr lang="en" sz="2500">
                <a:latin typeface="Hind Vadodara"/>
                <a:ea typeface="Hind Vadodara"/>
                <a:cs typeface="Hind Vadodara"/>
                <a:sym typeface="Hind Vadodara"/>
              </a:rPr>
              <a:t>–</a:t>
            </a:r>
            <a:r>
              <a:rPr lang="en" sz="2500"/>
              <a:t>         </a:t>
            </a:r>
            <a:endParaRPr sz="2500"/>
          </a:p>
          <a:p>
            <a:pPr indent="-387350" lvl="0" marL="457200" rtl="0" algn="l">
              <a:lnSpc>
                <a:spcPct val="150000"/>
              </a:lnSpc>
              <a:spcBef>
                <a:spcPts val="1600"/>
              </a:spcBef>
              <a:spcAft>
                <a:spcPts val="0"/>
              </a:spcAft>
              <a:buSzPts val="2500"/>
              <a:buChar char="●"/>
            </a:pPr>
            <a:r>
              <a:rPr lang="en" sz="2500"/>
              <a:t>Energy Conservation:</a:t>
            </a:r>
            <a:endParaRPr sz="2500"/>
          </a:p>
          <a:p>
            <a:pPr indent="0" lvl="0" marL="0" rtl="0" algn="ctr">
              <a:lnSpc>
                <a:spcPct val="150000"/>
              </a:lnSpc>
              <a:spcBef>
                <a:spcPts val="1600"/>
              </a:spcBef>
              <a:spcAft>
                <a:spcPts val="0"/>
              </a:spcAft>
              <a:buNone/>
            </a:pPr>
            <a:r>
              <a:rPr lang="en" sz="2500">
                <a:latin typeface="Hind Vadodara"/>
                <a:ea typeface="Hind Vadodara"/>
                <a:cs typeface="Hind Vadodara"/>
                <a:sym typeface="Hind Vadodara"/>
              </a:rPr>
              <a:t>ω</a:t>
            </a:r>
            <a:r>
              <a:rPr baseline="-25000" lang="en" sz="2500">
                <a:latin typeface="Hind Vadodara"/>
                <a:ea typeface="Hind Vadodara"/>
                <a:cs typeface="Hind Vadodara"/>
                <a:sym typeface="Hind Vadodara"/>
              </a:rPr>
              <a:t>p</a:t>
            </a:r>
            <a:r>
              <a:rPr lang="en" sz="2500">
                <a:latin typeface="Hind Vadodara"/>
                <a:ea typeface="Hind Vadodara"/>
                <a:cs typeface="Hind Vadodara"/>
                <a:sym typeface="Hind Vadodara"/>
              </a:rPr>
              <a:t> = (ω</a:t>
            </a:r>
            <a:r>
              <a:rPr baseline="-25000" lang="en" sz="2500">
                <a:latin typeface="Hind Vadodara"/>
                <a:ea typeface="Hind Vadodara"/>
                <a:cs typeface="Hind Vadodara"/>
                <a:sym typeface="Hind Vadodara"/>
              </a:rPr>
              <a:t>i</a:t>
            </a:r>
            <a:r>
              <a:rPr lang="en" sz="2500">
                <a:latin typeface="Hind Vadodara"/>
                <a:ea typeface="Hind Vadodara"/>
                <a:cs typeface="Hind Vadodara"/>
                <a:sym typeface="Hind Vadodara"/>
              </a:rPr>
              <a:t> + ω</a:t>
            </a:r>
            <a:r>
              <a:rPr baseline="-25000" lang="en" sz="2500">
                <a:latin typeface="Hind Vadodara"/>
                <a:ea typeface="Hind Vadodara"/>
                <a:cs typeface="Hind Vadodara"/>
                <a:sym typeface="Hind Vadodara"/>
              </a:rPr>
              <a:t>s</a:t>
            </a:r>
            <a:r>
              <a:rPr lang="en" sz="2500"/>
              <a:t>)</a:t>
            </a:r>
            <a:endParaRPr sz="2500"/>
          </a:p>
          <a:p>
            <a:pPr indent="0" lvl="0" marL="457200" rtl="0" algn="ctr">
              <a:lnSpc>
                <a:spcPct val="150000"/>
              </a:lnSpc>
              <a:spcBef>
                <a:spcPts val="1600"/>
              </a:spcBef>
              <a:spcAft>
                <a:spcPts val="0"/>
              </a:spcAft>
              <a:buNone/>
            </a:pPr>
            <a:r>
              <a:t/>
            </a:r>
            <a:endParaRPr sz="2500"/>
          </a:p>
          <a:p>
            <a:pPr indent="0" lvl="0" marL="0" rtl="0" algn="l">
              <a:lnSpc>
                <a:spcPct val="150000"/>
              </a:lnSpc>
              <a:spcBef>
                <a:spcPts val="1600"/>
              </a:spcBef>
              <a:spcAft>
                <a:spcPts val="1600"/>
              </a:spcAft>
              <a:buNone/>
            </a:pPr>
            <a:r>
              <a:t/>
            </a:r>
            <a:endParaRPr sz="2500"/>
          </a:p>
        </p:txBody>
      </p:sp>
      <p:grpSp>
        <p:nvGrpSpPr>
          <p:cNvPr id="195" name="Google Shape;195;p33"/>
          <p:cNvGrpSpPr/>
          <p:nvPr/>
        </p:nvGrpSpPr>
        <p:grpSpPr>
          <a:xfrm>
            <a:off x="4494925" y="1240325"/>
            <a:ext cx="4122499" cy="3142875"/>
            <a:chOff x="4494925" y="1240325"/>
            <a:chExt cx="4122499" cy="3142875"/>
          </a:xfrm>
        </p:grpSpPr>
        <p:pic>
          <p:nvPicPr>
            <p:cNvPr id="196" name="Google Shape;196;p33"/>
            <p:cNvPicPr preferRelativeResize="0"/>
            <p:nvPr/>
          </p:nvPicPr>
          <p:blipFill>
            <a:blip r:embed="rId3">
              <a:alphaModFix/>
            </a:blip>
            <a:stretch>
              <a:fillRect/>
            </a:stretch>
          </p:blipFill>
          <p:spPr>
            <a:xfrm>
              <a:off x="4494925" y="1240325"/>
              <a:ext cx="4122499" cy="3142875"/>
            </a:xfrm>
            <a:prstGeom prst="rect">
              <a:avLst/>
            </a:prstGeom>
            <a:noFill/>
            <a:ln>
              <a:noFill/>
            </a:ln>
          </p:spPr>
        </p:pic>
        <p:cxnSp>
          <p:nvCxnSpPr>
            <p:cNvPr id="197" name="Google Shape;197;p33"/>
            <p:cNvCxnSpPr/>
            <p:nvPr/>
          </p:nvCxnSpPr>
          <p:spPr>
            <a:xfrm>
              <a:off x="6766125" y="2959275"/>
              <a:ext cx="1251000" cy="0"/>
            </a:xfrm>
            <a:prstGeom prst="straightConnector1">
              <a:avLst/>
            </a:prstGeom>
            <a:noFill/>
            <a:ln cap="flat" cmpd="sng" w="38100">
              <a:solidFill>
                <a:srgbClr val="FF0000"/>
              </a:solidFill>
              <a:prstDash val="solid"/>
              <a:round/>
              <a:headEnd len="med" w="med" type="none"/>
              <a:tailEnd len="med" w="med" type="none"/>
            </a:ln>
          </p:spPr>
        </p:cxnSp>
      </p:grpSp>
      <p:pic>
        <p:nvPicPr>
          <p:cNvPr descr="\frac{2 \pi}{\Lambda}&#10;" id="198" name="Google Shape;198;p33" title="MathEquation,#444444"/>
          <p:cNvPicPr preferRelativeResize="0"/>
          <p:nvPr/>
        </p:nvPicPr>
        <p:blipFill>
          <a:blip r:embed="rId4">
            <a:alphaModFix/>
          </a:blip>
          <a:stretch>
            <a:fillRect/>
          </a:stretch>
        </p:blipFill>
        <p:spPr>
          <a:xfrm>
            <a:off x="3263450" y="2254250"/>
            <a:ext cx="454790" cy="635001"/>
          </a:xfrm>
          <a:prstGeom prst="rect">
            <a:avLst/>
          </a:prstGeom>
          <a:noFill/>
          <a:ln>
            <a:noFill/>
          </a:ln>
        </p:spPr>
      </p:pic>
      <p:sp>
        <p:nvSpPr>
          <p:cNvPr id="199" name="Google Shape;199;p33"/>
          <p:cNvSpPr/>
          <p:nvPr/>
        </p:nvSpPr>
        <p:spPr>
          <a:xfrm>
            <a:off x="56625" y="2334150"/>
            <a:ext cx="454800" cy="4752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Hind Vadodara"/>
                <a:ea typeface="Hind Vadodara"/>
                <a:cs typeface="Hind Vadodara"/>
                <a:sym typeface="Hind Vadodara"/>
              </a:rPr>
              <a:t>1</a:t>
            </a:r>
            <a:endParaRPr b="1">
              <a:solidFill>
                <a:schemeClr val="dk1"/>
              </a:solidFill>
              <a:latin typeface="Hind Vadodara"/>
              <a:ea typeface="Hind Vadodara"/>
              <a:cs typeface="Hind Vadodara"/>
              <a:sym typeface="Hind Vadodara"/>
            </a:endParaRPr>
          </a:p>
        </p:txBody>
      </p:sp>
      <p:sp>
        <p:nvSpPr>
          <p:cNvPr id="200" name="Google Shape;200;p33"/>
          <p:cNvSpPr/>
          <p:nvPr/>
        </p:nvSpPr>
        <p:spPr>
          <a:xfrm>
            <a:off x="56625" y="3908000"/>
            <a:ext cx="454800" cy="4752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Hind Vadodara"/>
                <a:ea typeface="Hind Vadodara"/>
                <a:cs typeface="Hind Vadodara"/>
                <a:sym typeface="Hind Vadodara"/>
              </a:rPr>
              <a:t>2</a:t>
            </a:r>
            <a:endParaRPr b="1">
              <a:solidFill>
                <a:schemeClr val="dk1"/>
              </a:solidFill>
              <a:latin typeface="Hind Vadodara"/>
              <a:ea typeface="Hind Vadodara"/>
              <a:cs typeface="Hind Vadodara"/>
              <a:sym typeface="Hind Vadodara"/>
            </a:endParaRPr>
          </a:p>
        </p:txBody>
      </p:sp>
      <p:sp>
        <p:nvSpPr>
          <p:cNvPr id="201" name="Google Shape;201;p33"/>
          <p:cNvSpPr txBox="1"/>
          <p:nvPr>
            <p:ph type="title"/>
          </p:nvPr>
        </p:nvSpPr>
        <p:spPr>
          <a:xfrm>
            <a:off x="789450" y="313625"/>
            <a:ext cx="7565100" cy="7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Teko"/>
                <a:ea typeface="Teko"/>
                <a:cs typeface="Teko"/>
                <a:sym typeface="Teko"/>
              </a:rPr>
              <a:t>Degenerate Optical Parametric Oscillator</a:t>
            </a:r>
            <a:endParaRPr b="1">
              <a:latin typeface="Teko"/>
              <a:ea typeface="Teko"/>
              <a:cs typeface="Teko"/>
              <a:sym typeface="Teko"/>
            </a:endParaRPr>
          </a:p>
        </p:txBody>
      </p:sp>
    </p:spTree>
  </p:cSld>
  <p:clrMapOvr>
    <a:masterClrMapping/>
  </p:clrMapOvr>
</p:sld>
</file>

<file path=ppt/theme/theme1.xml><?xml version="1.0" encoding="utf-8"?>
<a:theme xmlns:a="http://schemas.openxmlformats.org/drawingml/2006/main" xmlns:r="http://schemas.openxmlformats.org/officeDocument/2006/relationships"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