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9cc3662f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9cc3662f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Makenzi Fischbach and my mentors are Derek Davis and Arianna Renzini. My project this past summer was working on investigating data quality metric for stochastic GW detection.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8bdbf460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8bdbf460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return to the stochastic detector sensitivity. The </a:t>
            </a:r>
            <a:r>
              <a:rPr lang="en"/>
              <a:t>calculation</a:t>
            </a:r>
            <a:r>
              <a:rPr lang="en"/>
              <a:t> is similar to the CBC, with one major difference: the inclusion of the overlap reduction function. The equation shown here is what was used to calculate the SDS. for the CBC, the calculation is the same with the ORF taken away. For the CBC range calculation, the alpha in this equation is ⅔ and we continued to use that value for SDS calculations. The main feature of the SDS is that it is for a single detector, whereas other stochastic data analysis plots and tools look at the sensitivity of a pair or the entire network. The SDS manages to focus on a single detector since even though the included ORF is for a detector pair, </a:t>
            </a:r>
            <a:r>
              <a:rPr lang="en"/>
              <a:t>the</a:t>
            </a:r>
            <a:r>
              <a:rPr lang="en"/>
              <a:t> inclusion of the PSD for a </a:t>
            </a:r>
            <a:r>
              <a:rPr lang="en"/>
              <a:t>specific</a:t>
            </a:r>
            <a:r>
              <a:rPr lang="en"/>
              <a:t> detector specializes it. I will now talk about this omega value on the y-axis.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8bdbf460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8bdbf460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renormalize the fractional </a:t>
            </a:r>
            <a:r>
              <a:rPr lang="en"/>
              <a:t>energy density for the SDS, we needed to obtain a constant from the energy density equation shown here. The section of the equation outside of the purple box is essentially what is used in the SDS calculation while everything in the box is a constant. Through calculating the value of the constants, we were able to normalize the SDS with a unitless omega constant.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9e84e71a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9e84e71a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8bdbf4600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8bdbf460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gauge the significance of the SDS, we looked at the correlation between the CBC range and SDS. The </a:t>
            </a:r>
            <a:r>
              <a:rPr lang="en"/>
              <a:t>correlation</a:t>
            </a:r>
            <a:r>
              <a:rPr lang="en"/>
              <a:t> is strong, but is still imperfect. This shows that the CBC range is a fairly accurate representation of the detector’s stochastic sensitivity and it also shows that the SDS is still valuable and </a:t>
            </a:r>
            <a:r>
              <a:rPr lang="en"/>
              <a:t>unique</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8bdbf460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8bdbf460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final deliverable is a cool summary page. Yay.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9cc3662f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9cc3662f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e8bdbf460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e8bdbf460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thank you thank you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e8bdbf460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e8bdbf460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Does anyone have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8bdbf460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8bdbf460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brief outline of my talk. First, I will provide the initial goals for the project which were set in place prior to the start of the summer. Next, I will provide some essential background information relating to my final </a:t>
            </a:r>
            <a:r>
              <a:rPr lang="en"/>
              <a:t>project</a:t>
            </a:r>
            <a:r>
              <a:rPr lang="en"/>
              <a:t>. Then I will introduce you to the </a:t>
            </a:r>
            <a:r>
              <a:rPr lang="en"/>
              <a:t>newest feature of StochCharMon, the </a:t>
            </a:r>
            <a:r>
              <a:rPr lang="en"/>
              <a:t>stochastic detector sensitivity (or SDS). I will then show you some calculations which were essential in the </a:t>
            </a:r>
            <a:r>
              <a:rPr lang="en"/>
              <a:t>implementation</a:t>
            </a:r>
            <a:r>
              <a:rPr lang="en"/>
              <a:t> of the SDS. Finally, I will present my final deliverable.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8bdbf460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8bdbf460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compact binary coalescence inspiral range (or CBC range) BNS which was the inspiration for the SDS. Similar to the SDS the CBC range is the main method of seeing how </a:t>
            </a:r>
            <a:r>
              <a:rPr lang="en"/>
              <a:t>sensitive</a:t>
            </a:r>
            <a:r>
              <a:rPr lang="en"/>
              <a:t> the detectors are. The CBC range shows the distance in Mpc of how far away a detector can detect the signal from a CBC event with two objects of 1.4 solar mass and with an SNR of 8. Time = x-axis, inspiral range in Mpc = y-axis. Unlike the SDS, the higher the CBC range the better.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9e84e71a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9e84e71a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9e84e71a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9e84e71a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8bdbf460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8bdbf460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project focuses mainly on the stochastic data analysis tool, Stochmon, which stands for stochastic monitor. The name, and logo, have been updated to StochCharMon, since the tool now involves elements of Detchar. StochCharMon is a low latency stochastic data monitoring pipeline. My goal this summer was to update slash integrate stochmon with modern data analysis tools so that we can better </a:t>
            </a:r>
            <a:r>
              <a:rPr lang="en"/>
              <a:t>gauge</a:t>
            </a:r>
            <a:r>
              <a:rPr lang="en"/>
              <a:t> the </a:t>
            </a:r>
            <a:r>
              <a:rPr lang="en"/>
              <a:t>efficacy</a:t>
            </a:r>
            <a:r>
              <a:rPr lang="en"/>
              <a:t> of the detectors in stochastic data detection. We want the detectors to be as sensitive to stochastic data as possible because we </a:t>
            </a:r>
            <a:r>
              <a:rPr lang="en"/>
              <a:t>hope</a:t>
            </a:r>
            <a:r>
              <a:rPr lang="en"/>
              <a:t> to eventually detect the stochastic </a:t>
            </a:r>
            <a:r>
              <a:rPr lang="en"/>
              <a:t>gravitational</a:t>
            </a:r>
            <a:r>
              <a:rPr lang="en"/>
              <a:t> wave background. Tools such as stochmon can help. Here is the current stochmon summary page which has not been updated or integrated in several years so you can get a sense of the starting point.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8bdbf460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8bdbf460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stochastic detector sensitivity (SDS). The implementation of the SDS has been the main focus of my research this summer. It represents the sensitivity of a singular detector in </a:t>
            </a:r>
            <a:r>
              <a:rPr lang="en"/>
              <a:t>stochastic</a:t>
            </a:r>
            <a:r>
              <a:rPr lang="en"/>
              <a:t> data detection. Time is on the x-axis and a unitless omega value is on the y-axis. Something </a:t>
            </a:r>
            <a:r>
              <a:rPr lang="en"/>
              <a:t>important</a:t>
            </a:r>
            <a:r>
              <a:rPr lang="en"/>
              <a:t> to note is that for the SDS, the lower it is the </a:t>
            </a:r>
            <a:r>
              <a:rPr lang="en"/>
              <a:t>better.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8bdbf460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8bdbf460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of creating the SDS is the stochastic overlap function, which shows the sensitivity of a pair of </a:t>
            </a:r>
            <a:r>
              <a:rPr lang="en"/>
              <a:t>detectors at certain points in the sky. This is calculated by taking the detector polarization response function in both the cross and plus polarizations of each detector. The overlap function is then is then determines using these response functions. Left plot: function of time, one sidereal day, note sensitivity color bar. Right plot: function of frequency, same color bar, higher frequency results in more zero points.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8bdbf460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8bdbf460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overlap reduction function, or ORF, shows the frequency dependent correlation between a pair of detectors and is key in </a:t>
            </a:r>
            <a:r>
              <a:rPr lang="en"/>
              <a:t>calculating the SDS. x-axis of frequency in Hz, and a y-axis with correlation. Multiple frequencies with a zero correlation (also seen in previous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hyperlink" Target="https://ldas-jobs.ligo.caltech.edu/~makenzi.fischbach/O2Plots/html/day/2016121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ldas-jobs.ligo.caltech.edu/~thomas.callister/stochmon-O3/stochmon.html"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gif"/><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532163"/>
            <a:ext cx="8520600" cy="2262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en">
                <a:latin typeface="Oswald"/>
                <a:ea typeface="Oswald"/>
                <a:cs typeface="Oswald"/>
                <a:sym typeface="Oswald"/>
              </a:rPr>
              <a:t>Investigating data quality metrics for stochastic GW detection</a:t>
            </a:r>
            <a:endParaRPr>
              <a:latin typeface="Oswald"/>
              <a:ea typeface="Oswald"/>
              <a:cs typeface="Oswald"/>
              <a:sym typeface="Oswald"/>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311688" y="3204713"/>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latin typeface="Oswald"/>
                <a:ea typeface="Oswald"/>
                <a:cs typeface="Oswald"/>
                <a:sym typeface="Oswald"/>
              </a:rPr>
              <a:t>Makenzi Fischbach</a:t>
            </a:r>
            <a:endParaRPr sz="2000">
              <a:solidFill>
                <a:schemeClr val="dk1"/>
              </a:solidFill>
              <a:latin typeface="Oswald"/>
              <a:ea typeface="Oswald"/>
              <a:cs typeface="Oswald"/>
              <a:sym typeface="Oswald"/>
            </a:endParaRPr>
          </a:p>
          <a:p>
            <a:pPr indent="0" lvl="0" marL="0" rtl="0" algn="ctr">
              <a:spcBef>
                <a:spcPts val="0"/>
              </a:spcBef>
              <a:spcAft>
                <a:spcPts val="0"/>
              </a:spcAft>
              <a:buNone/>
            </a:pPr>
            <a:r>
              <a:rPr lang="en" sz="2000">
                <a:solidFill>
                  <a:schemeClr val="dk1"/>
                </a:solidFill>
                <a:latin typeface="Oswald"/>
                <a:ea typeface="Oswald"/>
                <a:cs typeface="Oswald"/>
                <a:sym typeface="Oswald"/>
              </a:rPr>
              <a:t>Mentors: Derek Davis &amp; Arianna Renzini</a:t>
            </a:r>
            <a:endParaRPr sz="2000">
              <a:solidFill>
                <a:schemeClr val="dk1"/>
              </a:solidFill>
              <a:latin typeface="Oswald"/>
              <a:ea typeface="Oswald"/>
              <a:cs typeface="Oswald"/>
              <a:sym typeface="Oswald"/>
            </a:endParaRPr>
          </a:p>
        </p:txBody>
      </p:sp>
      <p:pic>
        <p:nvPicPr>
          <p:cNvPr id="56" name="Google Shape;56;p13"/>
          <p:cNvPicPr preferRelativeResize="0"/>
          <p:nvPr/>
        </p:nvPicPr>
        <p:blipFill>
          <a:blip r:embed="rId3">
            <a:alphaModFix/>
          </a:blip>
          <a:stretch>
            <a:fillRect/>
          </a:stretch>
        </p:blipFill>
        <p:spPr>
          <a:xfrm>
            <a:off x="2861407" y="458281"/>
            <a:ext cx="3421126" cy="926550"/>
          </a:xfrm>
          <a:prstGeom prst="rect">
            <a:avLst/>
          </a:prstGeom>
          <a:noFill/>
          <a:ln>
            <a:noFill/>
          </a:ln>
        </p:spPr>
      </p:pic>
      <p:sp>
        <p:nvSpPr>
          <p:cNvPr id="57" name="Google Shape;57;p13"/>
          <p:cNvSpPr/>
          <p:nvPr/>
        </p:nvSpPr>
        <p:spPr>
          <a:xfrm rot="5400000">
            <a:off x="-6900" y="6900"/>
            <a:ext cx="1149900" cy="1136100"/>
          </a:xfrm>
          <a:prstGeom prst="rtTriangle">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rot="-5400000">
            <a:off x="8001000" y="4000500"/>
            <a:ext cx="1149900" cy="1136100"/>
          </a:xfrm>
          <a:prstGeom prst="rtTriangle">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3609150" y="4550150"/>
            <a:ext cx="1925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August 19th 2021</a:t>
            </a:r>
            <a:endParaRPr>
              <a:latin typeface="Oswald"/>
              <a:ea typeface="Oswald"/>
              <a:cs typeface="Oswald"/>
              <a:sym typeface="Oswald"/>
            </a:endParaRPr>
          </a:p>
        </p:txBody>
      </p:sp>
      <p:pic>
        <p:nvPicPr>
          <p:cNvPr descr="NSF Logo | NSF - National Science Foundation" id="60" name="Google Shape;60;p13"/>
          <p:cNvPicPr preferRelativeResize="0"/>
          <p:nvPr/>
        </p:nvPicPr>
        <p:blipFill>
          <a:blip r:embed="rId4">
            <a:alphaModFix/>
          </a:blip>
          <a:stretch>
            <a:fillRect/>
          </a:stretch>
        </p:blipFill>
        <p:spPr>
          <a:xfrm>
            <a:off x="28100" y="3376474"/>
            <a:ext cx="400570" cy="429791"/>
          </a:xfrm>
          <a:prstGeom prst="rect">
            <a:avLst/>
          </a:prstGeom>
          <a:noFill/>
          <a:ln>
            <a:noFill/>
          </a:ln>
        </p:spPr>
      </p:pic>
      <p:sp>
        <p:nvSpPr>
          <p:cNvPr id="61" name="Google Shape;61;p13"/>
          <p:cNvSpPr txBox="1"/>
          <p:nvPr/>
        </p:nvSpPr>
        <p:spPr>
          <a:xfrm>
            <a:off x="8548500" y="0"/>
            <a:ext cx="595500" cy="24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2400"/>
              </a:spcBef>
              <a:spcAft>
                <a:spcPts val="0"/>
              </a:spcAft>
              <a:buClr>
                <a:schemeClr val="dk1"/>
              </a:buClr>
              <a:buSzPts val="1100"/>
              <a:buFont typeface="Arial"/>
              <a:buNone/>
            </a:pPr>
            <a:r>
              <a:rPr b="1" lang="en" sz="600">
                <a:solidFill>
                  <a:schemeClr val="dk1"/>
                </a:solidFill>
                <a:latin typeface="Oswald"/>
                <a:ea typeface="Oswald"/>
                <a:cs typeface="Oswald"/>
                <a:sym typeface="Oswald"/>
              </a:rPr>
              <a:t>T2100203-v1</a:t>
            </a:r>
            <a:endParaRPr b="1" sz="600">
              <a:solidFill>
                <a:schemeClr val="dk1"/>
              </a:solidFill>
              <a:latin typeface="Oswald"/>
              <a:ea typeface="Oswald"/>
              <a:cs typeface="Oswald"/>
              <a:sym typeface="Oswald"/>
            </a:endParaRPr>
          </a:p>
          <a:p>
            <a:pPr indent="0" lvl="0" marL="0" rtl="0" algn="ctr">
              <a:spcBef>
                <a:spcPts val="600"/>
              </a:spcBef>
              <a:spcAft>
                <a:spcPts val="0"/>
              </a:spcAft>
              <a:buNone/>
            </a:pPr>
            <a:r>
              <a:t/>
            </a:r>
            <a:endParaRPr sz="200">
              <a:latin typeface="Oswald"/>
              <a:ea typeface="Oswald"/>
              <a:cs typeface="Oswald"/>
              <a:sym typeface="Oswald"/>
            </a:endParaRPr>
          </a:p>
        </p:txBody>
      </p:sp>
      <p:pic>
        <p:nvPicPr>
          <p:cNvPr descr="File:Caltech logo 2014.png - Wikimedia Commons" id="62" name="Google Shape;62;p13"/>
          <p:cNvPicPr preferRelativeResize="0"/>
          <p:nvPr/>
        </p:nvPicPr>
        <p:blipFill rotWithShape="1">
          <a:blip r:embed="rId5">
            <a:alphaModFix/>
          </a:blip>
          <a:srcRect b="24186" l="10591" r="8678" t="19969"/>
          <a:stretch/>
        </p:blipFill>
        <p:spPr>
          <a:xfrm>
            <a:off x="28101" y="4393892"/>
            <a:ext cx="1067522" cy="339407"/>
          </a:xfrm>
          <a:prstGeom prst="rect">
            <a:avLst/>
          </a:prstGeom>
          <a:noFill/>
          <a:ln>
            <a:noFill/>
          </a:ln>
        </p:spPr>
      </p:pic>
      <p:pic>
        <p:nvPicPr>
          <p:cNvPr descr="LIGO Scientific Collaboration - Home | Facebook" id="63" name="Google Shape;63;p13"/>
          <p:cNvPicPr preferRelativeResize="0"/>
          <p:nvPr/>
        </p:nvPicPr>
        <p:blipFill rotWithShape="1">
          <a:blip r:embed="rId6">
            <a:alphaModFix/>
          </a:blip>
          <a:srcRect b="38004" l="0" r="0" t="36693"/>
          <a:stretch/>
        </p:blipFill>
        <p:spPr>
          <a:xfrm>
            <a:off x="28101" y="4785668"/>
            <a:ext cx="1252524" cy="339406"/>
          </a:xfrm>
          <a:prstGeom prst="rect">
            <a:avLst/>
          </a:prstGeom>
          <a:noFill/>
          <a:ln>
            <a:noFill/>
          </a:ln>
        </p:spPr>
      </p:pic>
      <p:pic>
        <p:nvPicPr>
          <p:cNvPr descr="Logos | Wellesley College" id="64" name="Google Shape;64;p13"/>
          <p:cNvPicPr preferRelativeResize="0"/>
          <p:nvPr/>
        </p:nvPicPr>
        <p:blipFill>
          <a:blip r:embed="rId7">
            <a:alphaModFix/>
          </a:blip>
          <a:stretch>
            <a:fillRect/>
          </a:stretch>
        </p:blipFill>
        <p:spPr>
          <a:xfrm>
            <a:off x="28101" y="3887877"/>
            <a:ext cx="735869" cy="506014"/>
          </a:xfrm>
          <a:prstGeom prst="rect">
            <a:avLst/>
          </a:prstGeom>
          <a:noFill/>
          <a:ln>
            <a:noFill/>
          </a:ln>
        </p:spPr>
      </p:pic>
      <p:sp>
        <p:nvSpPr>
          <p:cNvPr id="65" name="Google Shape;65;p13"/>
          <p:cNvSpPr txBox="1"/>
          <p:nvPr/>
        </p:nvSpPr>
        <p:spPr>
          <a:xfrm>
            <a:off x="5320025" y="3189600"/>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1</a:t>
            </a:r>
            <a:endParaRPr sz="900">
              <a:latin typeface="Oswald"/>
              <a:ea typeface="Oswald"/>
              <a:cs typeface="Oswald"/>
              <a:sym typeface="Oswald"/>
            </a:endParaRPr>
          </a:p>
        </p:txBody>
      </p:sp>
      <p:sp>
        <p:nvSpPr>
          <p:cNvPr id="66" name="Google Shape;66;p13"/>
          <p:cNvSpPr txBox="1"/>
          <p:nvPr/>
        </p:nvSpPr>
        <p:spPr>
          <a:xfrm>
            <a:off x="4572000" y="3471075"/>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2</a:t>
            </a:r>
            <a:endParaRPr sz="900">
              <a:latin typeface="Oswald"/>
              <a:ea typeface="Oswald"/>
              <a:cs typeface="Oswald"/>
              <a:sym typeface="Oswald"/>
            </a:endParaRPr>
          </a:p>
        </p:txBody>
      </p:sp>
      <p:sp>
        <p:nvSpPr>
          <p:cNvPr id="67" name="Google Shape;67;p13"/>
          <p:cNvSpPr txBox="1"/>
          <p:nvPr/>
        </p:nvSpPr>
        <p:spPr>
          <a:xfrm>
            <a:off x="6282525" y="3471075"/>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2</a:t>
            </a:r>
            <a:endParaRPr sz="900">
              <a:latin typeface="Oswald"/>
              <a:ea typeface="Oswald"/>
              <a:cs typeface="Oswald"/>
              <a:sym typeface="Oswald"/>
            </a:endParaRPr>
          </a:p>
        </p:txBody>
      </p:sp>
      <p:sp>
        <p:nvSpPr>
          <p:cNvPr id="68" name="Google Shape;68;p13"/>
          <p:cNvSpPr txBox="1"/>
          <p:nvPr/>
        </p:nvSpPr>
        <p:spPr>
          <a:xfrm>
            <a:off x="1823688" y="3997325"/>
            <a:ext cx="549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Wellesley College</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California Institute of Technology</a:t>
            </a:r>
            <a:endParaRPr>
              <a:latin typeface="Oswald"/>
              <a:ea typeface="Oswald"/>
              <a:cs typeface="Oswald"/>
              <a:sym typeface="Oswald"/>
            </a:endParaRPr>
          </a:p>
        </p:txBody>
      </p:sp>
      <p:sp>
        <p:nvSpPr>
          <p:cNvPr id="69" name="Google Shape;69;p13"/>
          <p:cNvSpPr txBox="1"/>
          <p:nvPr/>
        </p:nvSpPr>
        <p:spPr>
          <a:xfrm>
            <a:off x="3821550" y="3941513"/>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1</a:t>
            </a:r>
            <a:endParaRPr sz="900">
              <a:latin typeface="Oswald"/>
              <a:ea typeface="Oswald"/>
              <a:cs typeface="Oswald"/>
              <a:sym typeface="Oswald"/>
            </a:endParaRPr>
          </a:p>
        </p:txBody>
      </p:sp>
      <p:sp>
        <p:nvSpPr>
          <p:cNvPr id="70" name="Google Shape;70;p13"/>
          <p:cNvSpPr txBox="1"/>
          <p:nvPr/>
        </p:nvSpPr>
        <p:spPr>
          <a:xfrm>
            <a:off x="3322950" y="4143563"/>
            <a:ext cx="286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Oswald"/>
                <a:ea typeface="Oswald"/>
                <a:cs typeface="Oswald"/>
                <a:sym typeface="Oswald"/>
              </a:rPr>
              <a:t>2</a:t>
            </a:r>
            <a:endParaRPr sz="90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2" name="Shape 182"/>
        <p:cNvGrpSpPr/>
        <p:nvPr/>
      </p:nvGrpSpPr>
      <p:grpSpPr>
        <a:xfrm>
          <a:off x="0" y="0"/>
          <a:ext cx="0" cy="0"/>
          <a:chOff x="0" y="0"/>
          <a:chExt cx="0" cy="0"/>
        </a:xfrm>
      </p:grpSpPr>
      <p:sp>
        <p:nvSpPr>
          <p:cNvPr id="183" name="Google Shape;18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4" name="Google Shape;184;p22"/>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nvSpPr>
        <p:spPr>
          <a:xfrm>
            <a:off x="0" y="0"/>
            <a:ext cx="3802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Stochastic Detector Sensitivity</a:t>
            </a:r>
            <a:endParaRPr sz="2500">
              <a:solidFill>
                <a:schemeClr val="lt1"/>
              </a:solidFill>
              <a:latin typeface="Oswald"/>
              <a:ea typeface="Oswald"/>
              <a:cs typeface="Oswald"/>
              <a:sym typeface="Oswald"/>
            </a:endParaRPr>
          </a:p>
        </p:txBody>
      </p:sp>
      <p:grpSp>
        <p:nvGrpSpPr>
          <p:cNvPr id="187" name="Google Shape;187;p22"/>
          <p:cNvGrpSpPr/>
          <p:nvPr/>
        </p:nvGrpSpPr>
        <p:grpSpPr>
          <a:xfrm>
            <a:off x="588050" y="2984301"/>
            <a:ext cx="2626400" cy="1209074"/>
            <a:chOff x="588050" y="2984301"/>
            <a:chExt cx="2626400" cy="1209074"/>
          </a:xfrm>
        </p:grpSpPr>
        <p:pic>
          <p:nvPicPr>
            <p:cNvPr id="188" name="Google Shape;188;p22"/>
            <p:cNvPicPr preferRelativeResize="0"/>
            <p:nvPr/>
          </p:nvPicPr>
          <p:blipFill>
            <a:blip r:embed="rId3">
              <a:alphaModFix/>
            </a:blip>
            <a:stretch>
              <a:fillRect/>
            </a:stretch>
          </p:blipFill>
          <p:spPr>
            <a:xfrm>
              <a:off x="588050" y="2984301"/>
              <a:ext cx="2626400" cy="680524"/>
            </a:xfrm>
            <a:prstGeom prst="rect">
              <a:avLst/>
            </a:prstGeom>
            <a:noFill/>
            <a:ln>
              <a:noFill/>
            </a:ln>
          </p:spPr>
        </p:pic>
        <p:sp>
          <p:nvSpPr>
            <p:cNvPr id="189" name="Google Shape;189;p22"/>
            <p:cNvSpPr txBox="1"/>
            <p:nvPr/>
          </p:nvSpPr>
          <p:spPr>
            <a:xfrm>
              <a:off x="980800" y="3731675"/>
              <a:ext cx="1073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For CBC:</a:t>
              </a:r>
              <a:endParaRPr sz="1800">
                <a:latin typeface="Oswald"/>
                <a:ea typeface="Oswald"/>
                <a:cs typeface="Oswald"/>
                <a:sym typeface="Oswald"/>
              </a:endParaRPr>
            </a:p>
          </p:txBody>
        </p:sp>
        <p:pic>
          <p:nvPicPr>
            <p:cNvPr id="190" name="Google Shape;190;p22"/>
            <p:cNvPicPr preferRelativeResize="0"/>
            <p:nvPr/>
          </p:nvPicPr>
          <p:blipFill>
            <a:blip r:embed="rId4">
              <a:alphaModFix/>
            </a:blip>
            <a:stretch>
              <a:fillRect/>
            </a:stretch>
          </p:blipFill>
          <p:spPr>
            <a:xfrm>
              <a:off x="1981400" y="3731675"/>
              <a:ext cx="840311" cy="461700"/>
            </a:xfrm>
            <a:prstGeom prst="rect">
              <a:avLst/>
            </a:prstGeom>
            <a:noFill/>
            <a:ln>
              <a:noFill/>
            </a:ln>
          </p:spPr>
        </p:pic>
      </p:grpSp>
      <p:sp>
        <p:nvSpPr>
          <p:cNvPr id="191" name="Google Shape;191;p22"/>
          <p:cNvSpPr txBox="1"/>
          <p:nvPr/>
        </p:nvSpPr>
        <p:spPr>
          <a:xfrm>
            <a:off x="0" y="666675"/>
            <a:ext cx="37497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Similar to CBC range calculation</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ORF → pair of detectors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PSD → single detector</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Same α as CBC range</a:t>
            </a:r>
            <a:endParaRPr sz="2000">
              <a:latin typeface="Oswald"/>
              <a:ea typeface="Oswald"/>
              <a:cs typeface="Oswald"/>
              <a:sym typeface="Oswald"/>
            </a:endParaRPr>
          </a:p>
        </p:txBody>
      </p:sp>
      <p:grpSp>
        <p:nvGrpSpPr>
          <p:cNvPr id="192" name="Google Shape;192;p22"/>
          <p:cNvGrpSpPr/>
          <p:nvPr/>
        </p:nvGrpSpPr>
        <p:grpSpPr>
          <a:xfrm>
            <a:off x="4082850" y="779375"/>
            <a:ext cx="4348050" cy="1945825"/>
            <a:chOff x="4082850" y="779375"/>
            <a:chExt cx="4348050" cy="1945825"/>
          </a:xfrm>
        </p:grpSpPr>
        <p:pic>
          <p:nvPicPr>
            <p:cNvPr id="193" name="Google Shape;193;p22"/>
            <p:cNvPicPr preferRelativeResize="0"/>
            <p:nvPr/>
          </p:nvPicPr>
          <p:blipFill rotWithShape="1">
            <a:blip r:embed="rId5">
              <a:alphaModFix/>
            </a:blip>
            <a:srcRect b="0" l="0" r="6898" t="0"/>
            <a:stretch/>
          </p:blipFill>
          <p:spPr>
            <a:xfrm>
              <a:off x="4082850" y="779375"/>
              <a:ext cx="4348050" cy="1945825"/>
            </a:xfrm>
            <a:prstGeom prst="rect">
              <a:avLst/>
            </a:prstGeom>
            <a:noFill/>
            <a:ln>
              <a:noFill/>
            </a:ln>
          </p:spPr>
        </p:pic>
        <p:sp>
          <p:nvSpPr>
            <p:cNvPr id="194" name="Google Shape;194;p22"/>
            <p:cNvSpPr/>
            <p:nvPr/>
          </p:nvSpPr>
          <p:spPr>
            <a:xfrm>
              <a:off x="4082850" y="2369150"/>
              <a:ext cx="428400" cy="12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22"/>
          <p:cNvGrpSpPr/>
          <p:nvPr/>
        </p:nvGrpSpPr>
        <p:grpSpPr>
          <a:xfrm>
            <a:off x="4082850" y="2788525"/>
            <a:ext cx="4348050" cy="1945825"/>
            <a:chOff x="4082850" y="2788525"/>
            <a:chExt cx="4348050" cy="1945825"/>
          </a:xfrm>
        </p:grpSpPr>
        <p:pic>
          <p:nvPicPr>
            <p:cNvPr id="196" name="Google Shape;196;p22"/>
            <p:cNvPicPr preferRelativeResize="0"/>
            <p:nvPr/>
          </p:nvPicPr>
          <p:blipFill rotWithShape="1">
            <a:blip r:embed="rId6">
              <a:alphaModFix/>
            </a:blip>
            <a:srcRect b="0" l="0" r="6890" t="0"/>
            <a:stretch/>
          </p:blipFill>
          <p:spPr>
            <a:xfrm>
              <a:off x="4082850" y="2788525"/>
              <a:ext cx="4348050" cy="1945825"/>
            </a:xfrm>
            <a:prstGeom prst="rect">
              <a:avLst/>
            </a:prstGeom>
            <a:noFill/>
            <a:ln>
              <a:noFill/>
            </a:ln>
          </p:spPr>
        </p:pic>
        <p:sp>
          <p:nvSpPr>
            <p:cNvPr id="197" name="Google Shape;197;p22"/>
            <p:cNvSpPr/>
            <p:nvPr/>
          </p:nvSpPr>
          <p:spPr>
            <a:xfrm>
              <a:off x="4082850" y="4389800"/>
              <a:ext cx="431100" cy="113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22"/>
          <p:cNvSpPr/>
          <p:nvPr/>
        </p:nvSpPr>
        <p:spPr>
          <a:xfrm>
            <a:off x="4196375" y="1490813"/>
            <a:ext cx="242700" cy="347700"/>
          </a:xfrm>
          <a:prstGeom prst="ellipse">
            <a:avLst/>
          </a:prstGeom>
          <a:noFill/>
          <a:ln cap="flat" cmpd="sng" w="19050">
            <a:solidFill>
              <a:srgbClr val="9B59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2" name="Shape 202"/>
        <p:cNvGrpSpPr/>
        <p:nvPr/>
      </p:nvGrpSpPr>
      <p:grpSpPr>
        <a:xfrm>
          <a:off x="0" y="0"/>
          <a:ext cx="0" cy="0"/>
          <a:chOff x="0" y="0"/>
          <a:chExt cx="0" cy="0"/>
        </a:xfrm>
      </p:grpSpPr>
      <p:sp>
        <p:nvSpPr>
          <p:cNvPr id="203" name="Google Shape;20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23"/>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0" y="0"/>
            <a:ext cx="182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The Constant</a:t>
            </a:r>
            <a:endParaRPr sz="2500">
              <a:solidFill>
                <a:schemeClr val="lt1"/>
              </a:solidFill>
              <a:latin typeface="Oswald"/>
              <a:ea typeface="Oswald"/>
              <a:cs typeface="Oswald"/>
              <a:sym typeface="Oswald"/>
            </a:endParaRPr>
          </a:p>
        </p:txBody>
      </p:sp>
      <p:sp>
        <p:nvSpPr>
          <p:cNvPr id="207" name="Google Shape;207;p23"/>
          <p:cNvSpPr txBox="1"/>
          <p:nvPr/>
        </p:nvSpPr>
        <p:spPr>
          <a:xfrm>
            <a:off x="0" y="865225"/>
            <a:ext cx="6145500" cy="9543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Re-normalize the fractional energy density </a:t>
            </a:r>
            <a:endParaRPr sz="2000">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Obtain the constant from energy density equation</a:t>
            </a:r>
            <a:endParaRPr sz="2000">
              <a:latin typeface="Oswald"/>
              <a:ea typeface="Oswald"/>
              <a:cs typeface="Oswald"/>
              <a:sym typeface="Oswald"/>
            </a:endParaRPr>
          </a:p>
        </p:txBody>
      </p:sp>
      <p:pic>
        <p:nvPicPr>
          <p:cNvPr id="208" name="Google Shape;208;p23"/>
          <p:cNvPicPr preferRelativeResize="0"/>
          <p:nvPr/>
        </p:nvPicPr>
        <p:blipFill rotWithShape="1">
          <a:blip r:embed="rId3">
            <a:alphaModFix/>
          </a:blip>
          <a:srcRect b="7183" l="1690" r="1719" t="0"/>
          <a:stretch/>
        </p:blipFill>
        <p:spPr>
          <a:xfrm>
            <a:off x="917150" y="2571750"/>
            <a:ext cx="7309675" cy="1027350"/>
          </a:xfrm>
          <a:prstGeom prst="rect">
            <a:avLst/>
          </a:prstGeom>
          <a:noFill/>
          <a:ln>
            <a:noFill/>
          </a:ln>
        </p:spPr>
      </p:pic>
      <p:sp>
        <p:nvSpPr>
          <p:cNvPr id="209" name="Google Shape;209;p23"/>
          <p:cNvSpPr/>
          <p:nvPr/>
        </p:nvSpPr>
        <p:spPr>
          <a:xfrm>
            <a:off x="1780750" y="2730725"/>
            <a:ext cx="2319000" cy="792000"/>
          </a:xfrm>
          <a:prstGeom prst="rect">
            <a:avLst/>
          </a:prstGeom>
          <a:noFill/>
          <a:ln cap="flat" cmpd="sng" w="19050">
            <a:solidFill>
              <a:srgbClr val="9B59B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5" name="Google Shape;215;p24"/>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txBox="1"/>
          <p:nvPr/>
        </p:nvSpPr>
        <p:spPr>
          <a:xfrm>
            <a:off x="0" y="0"/>
            <a:ext cx="182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The Constant</a:t>
            </a:r>
            <a:endParaRPr sz="2500">
              <a:solidFill>
                <a:schemeClr val="lt1"/>
              </a:solidFill>
              <a:latin typeface="Oswald"/>
              <a:ea typeface="Oswald"/>
              <a:cs typeface="Oswald"/>
              <a:sym typeface="Oswald"/>
            </a:endParaRPr>
          </a:p>
        </p:txBody>
      </p:sp>
      <p:grpSp>
        <p:nvGrpSpPr>
          <p:cNvPr id="218" name="Google Shape;218;p24"/>
          <p:cNvGrpSpPr/>
          <p:nvPr/>
        </p:nvGrpSpPr>
        <p:grpSpPr>
          <a:xfrm>
            <a:off x="1605765" y="1038623"/>
            <a:ext cx="5932479" cy="3330863"/>
            <a:chOff x="4082850" y="779375"/>
            <a:chExt cx="4348050" cy="1945825"/>
          </a:xfrm>
        </p:grpSpPr>
        <p:pic>
          <p:nvPicPr>
            <p:cNvPr id="219" name="Google Shape;219;p24"/>
            <p:cNvPicPr preferRelativeResize="0"/>
            <p:nvPr/>
          </p:nvPicPr>
          <p:blipFill rotWithShape="1">
            <a:blip r:embed="rId3">
              <a:alphaModFix/>
            </a:blip>
            <a:srcRect b="0" l="0" r="6898" t="0"/>
            <a:stretch/>
          </p:blipFill>
          <p:spPr>
            <a:xfrm>
              <a:off x="4082850" y="779375"/>
              <a:ext cx="4348050" cy="1945825"/>
            </a:xfrm>
            <a:prstGeom prst="rect">
              <a:avLst/>
            </a:prstGeom>
            <a:noFill/>
            <a:ln>
              <a:noFill/>
            </a:ln>
          </p:spPr>
        </p:pic>
        <p:sp>
          <p:nvSpPr>
            <p:cNvPr id="220" name="Google Shape;220;p24"/>
            <p:cNvSpPr/>
            <p:nvPr/>
          </p:nvSpPr>
          <p:spPr>
            <a:xfrm>
              <a:off x="4082850" y="2369150"/>
              <a:ext cx="428400" cy="12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4" name="Shape 224"/>
        <p:cNvGrpSpPr/>
        <p:nvPr/>
      </p:nvGrpSpPr>
      <p:grpSpPr>
        <a:xfrm>
          <a:off x="0" y="0"/>
          <a:ext cx="0" cy="0"/>
          <a:chOff x="0" y="0"/>
          <a:chExt cx="0" cy="0"/>
        </a:xfrm>
      </p:grpSpPr>
      <p:sp>
        <p:nvSpPr>
          <p:cNvPr id="225" name="Google Shape;22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6" name="Google Shape;226;p25"/>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txBox="1"/>
          <p:nvPr/>
        </p:nvSpPr>
        <p:spPr>
          <a:xfrm>
            <a:off x="0" y="0"/>
            <a:ext cx="1606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Correlation</a:t>
            </a:r>
            <a:endParaRPr sz="2500">
              <a:solidFill>
                <a:schemeClr val="lt1"/>
              </a:solidFill>
              <a:latin typeface="Oswald"/>
              <a:ea typeface="Oswald"/>
              <a:cs typeface="Oswald"/>
              <a:sym typeface="Oswald"/>
            </a:endParaRPr>
          </a:p>
        </p:txBody>
      </p:sp>
      <p:pic>
        <p:nvPicPr>
          <p:cNvPr id="229" name="Google Shape;229;p25"/>
          <p:cNvPicPr preferRelativeResize="0"/>
          <p:nvPr/>
        </p:nvPicPr>
        <p:blipFill>
          <a:blip r:embed="rId3">
            <a:alphaModFix/>
          </a:blip>
          <a:stretch>
            <a:fillRect/>
          </a:stretch>
        </p:blipFill>
        <p:spPr>
          <a:xfrm>
            <a:off x="638175" y="1828725"/>
            <a:ext cx="3721925" cy="2791450"/>
          </a:xfrm>
          <a:prstGeom prst="rect">
            <a:avLst/>
          </a:prstGeom>
          <a:noFill/>
          <a:ln>
            <a:noFill/>
          </a:ln>
        </p:spPr>
      </p:pic>
      <p:pic>
        <p:nvPicPr>
          <p:cNvPr id="230" name="Google Shape;230;p25"/>
          <p:cNvPicPr preferRelativeResize="0"/>
          <p:nvPr/>
        </p:nvPicPr>
        <p:blipFill>
          <a:blip r:embed="rId4">
            <a:alphaModFix/>
          </a:blip>
          <a:stretch>
            <a:fillRect/>
          </a:stretch>
        </p:blipFill>
        <p:spPr>
          <a:xfrm>
            <a:off x="4783888" y="1828725"/>
            <a:ext cx="3721925" cy="2791444"/>
          </a:xfrm>
          <a:prstGeom prst="rect">
            <a:avLst/>
          </a:prstGeom>
          <a:noFill/>
          <a:ln>
            <a:noFill/>
          </a:ln>
        </p:spPr>
      </p:pic>
      <p:sp>
        <p:nvSpPr>
          <p:cNvPr id="231" name="Google Shape;231;p25"/>
          <p:cNvSpPr txBox="1"/>
          <p:nvPr/>
        </p:nvSpPr>
        <p:spPr>
          <a:xfrm>
            <a:off x="0" y="683900"/>
            <a:ext cx="9144000" cy="14310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Strong correlation (expected)</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CBC range is a fairly accurate measure of stochastic sensitivity but SDS is still valuable</a:t>
            </a:r>
            <a:endParaRPr sz="20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5" name="Shape 235"/>
        <p:cNvGrpSpPr/>
        <p:nvPr/>
      </p:nvGrpSpPr>
      <p:grpSpPr>
        <a:xfrm>
          <a:off x="0" y="0"/>
          <a:ext cx="0" cy="0"/>
          <a:chOff x="0" y="0"/>
          <a:chExt cx="0" cy="0"/>
        </a:xfrm>
      </p:grpSpPr>
      <p:sp>
        <p:nvSpPr>
          <p:cNvPr id="236" name="Google Shape;23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26"/>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txBox="1"/>
          <p:nvPr/>
        </p:nvSpPr>
        <p:spPr>
          <a:xfrm>
            <a:off x="0" y="0"/>
            <a:ext cx="19266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Summary</a:t>
            </a:r>
            <a:r>
              <a:rPr lang="en" sz="2500">
                <a:solidFill>
                  <a:schemeClr val="lt1"/>
                </a:solidFill>
                <a:latin typeface="Oswald"/>
                <a:ea typeface="Oswald"/>
                <a:cs typeface="Oswald"/>
                <a:sym typeface="Oswald"/>
              </a:rPr>
              <a:t> Page</a:t>
            </a:r>
            <a:endParaRPr sz="2500">
              <a:solidFill>
                <a:schemeClr val="lt1"/>
              </a:solidFill>
              <a:latin typeface="Oswald"/>
              <a:ea typeface="Oswald"/>
              <a:cs typeface="Oswald"/>
              <a:sym typeface="Oswald"/>
            </a:endParaRPr>
          </a:p>
        </p:txBody>
      </p:sp>
      <p:pic>
        <p:nvPicPr>
          <p:cNvPr id="240" name="Google Shape;240;p26"/>
          <p:cNvPicPr preferRelativeResize="0"/>
          <p:nvPr/>
        </p:nvPicPr>
        <p:blipFill>
          <a:blip r:embed="rId3">
            <a:alphaModFix/>
          </a:blip>
          <a:stretch>
            <a:fillRect/>
          </a:stretch>
        </p:blipFill>
        <p:spPr>
          <a:xfrm>
            <a:off x="2820652" y="895677"/>
            <a:ext cx="6146125" cy="3352151"/>
          </a:xfrm>
          <a:prstGeom prst="rect">
            <a:avLst/>
          </a:prstGeom>
          <a:noFill/>
          <a:ln>
            <a:noFill/>
          </a:ln>
        </p:spPr>
      </p:pic>
      <p:sp>
        <p:nvSpPr>
          <p:cNvPr id="241" name="Google Shape;241;p26"/>
          <p:cNvSpPr txBox="1"/>
          <p:nvPr/>
        </p:nvSpPr>
        <p:spPr>
          <a:xfrm>
            <a:off x="-12" y="895675"/>
            <a:ext cx="3683100" cy="649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Oswald"/>
              <a:buChar char="●"/>
            </a:pPr>
            <a:r>
              <a:rPr lang="en" sz="2000">
                <a:solidFill>
                  <a:schemeClr val="dk1"/>
                </a:solidFill>
                <a:uFill>
                  <a:noFill/>
                </a:uFill>
                <a:latin typeface="Oswald"/>
                <a:ea typeface="Oswald"/>
                <a:cs typeface="Oswald"/>
                <a:sym typeface="Oswald"/>
                <a:hlinkClick r:id="rId4">
                  <a:extLst>
                    <a:ext uri="{A12FA001-AC4F-418D-AE19-62706E023703}">
                      <ahyp:hlinkClr val="tx"/>
                    </a:ext>
                  </a:extLst>
                </a:hlinkClick>
              </a:rPr>
              <a:t>Summary page</a:t>
            </a:r>
            <a:endParaRPr sz="2000">
              <a:solidFill>
                <a:schemeClr val="dk1"/>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5" name="Shape 245"/>
        <p:cNvGrpSpPr/>
        <p:nvPr/>
      </p:nvGrpSpPr>
      <p:grpSpPr>
        <a:xfrm>
          <a:off x="0" y="0"/>
          <a:ext cx="0" cy="0"/>
          <a:chOff x="0" y="0"/>
          <a:chExt cx="0" cy="0"/>
        </a:xfrm>
      </p:grpSpPr>
      <p:sp>
        <p:nvSpPr>
          <p:cNvPr id="246" name="Google Shape;24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7" name="Google Shape;247;p27"/>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a:off x="0" y="0"/>
            <a:ext cx="6237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Oswald"/>
                <a:ea typeface="Oswald"/>
                <a:cs typeface="Oswald"/>
                <a:sym typeface="Oswald"/>
              </a:rPr>
              <a:t>Future</a:t>
            </a:r>
            <a:r>
              <a:rPr lang="en" sz="2500">
                <a:solidFill>
                  <a:schemeClr val="lt1"/>
                </a:solidFill>
                <a:latin typeface="Oswald"/>
                <a:ea typeface="Oswald"/>
                <a:cs typeface="Oswald"/>
                <a:sym typeface="Oswald"/>
              </a:rPr>
              <a:t> of StochCharMon</a:t>
            </a:r>
            <a:endParaRPr sz="2500">
              <a:solidFill>
                <a:schemeClr val="lt1"/>
              </a:solidFill>
              <a:latin typeface="Oswald"/>
              <a:ea typeface="Oswald"/>
              <a:cs typeface="Oswald"/>
              <a:sym typeface="Oswald"/>
            </a:endParaRPr>
          </a:p>
        </p:txBody>
      </p:sp>
      <p:sp>
        <p:nvSpPr>
          <p:cNvPr id="249" name="Google Shape;249;p27"/>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nvSpPr>
        <p:spPr>
          <a:xfrm>
            <a:off x="0" y="721000"/>
            <a:ext cx="6237300" cy="16722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Continue updating and </a:t>
            </a:r>
            <a:r>
              <a:rPr lang="en" sz="2000">
                <a:latin typeface="Oswald"/>
                <a:ea typeface="Oswald"/>
                <a:cs typeface="Oswald"/>
                <a:sym typeface="Oswald"/>
              </a:rPr>
              <a:t>integrating </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O4</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Detect the SGWB </a:t>
            </a:r>
            <a:endParaRPr sz="2000">
              <a:latin typeface="Oswald"/>
              <a:ea typeface="Oswald"/>
              <a:cs typeface="Oswald"/>
              <a:sym typeface="Oswald"/>
            </a:endParaRPr>
          </a:p>
        </p:txBody>
      </p:sp>
      <p:pic>
        <p:nvPicPr>
          <p:cNvPr id="251" name="Google Shape;251;p27"/>
          <p:cNvPicPr preferRelativeResize="0"/>
          <p:nvPr/>
        </p:nvPicPr>
        <p:blipFill>
          <a:blip r:embed="rId3">
            <a:alphaModFix/>
          </a:blip>
          <a:stretch>
            <a:fillRect/>
          </a:stretch>
        </p:blipFill>
        <p:spPr>
          <a:xfrm>
            <a:off x="1453344" y="2465035"/>
            <a:ext cx="6237300" cy="16892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5" name="Shape 255"/>
        <p:cNvGrpSpPr/>
        <p:nvPr/>
      </p:nvGrpSpPr>
      <p:grpSpPr>
        <a:xfrm>
          <a:off x="0" y="0"/>
          <a:ext cx="0" cy="0"/>
          <a:chOff x="0" y="0"/>
          <a:chExt cx="0" cy="0"/>
        </a:xfrm>
      </p:grpSpPr>
      <p:sp>
        <p:nvSpPr>
          <p:cNvPr id="256" name="Google Shape;25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8"/>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txBox="1"/>
          <p:nvPr/>
        </p:nvSpPr>
        <p:spPr>
          <a:xfrm>
            <a:off x="0" y="0"/>
            <a:ext cx="2286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Acknowledgments </a:t>
            </a:r>
            <a:endParaRPr sz="2500">
              <a:solidFill>
                <a:schemeClr val="lt1"/>
              </a:solidFill>
              <a:latin typeface="Oswald"/>
              <a:ea typeface="Oswald"/>
              <a:cs typeface="Oswald"/>
              <a:sym typeface="Oswald"/>
            </a:endParaRPr>
          </a:p>
        </p:txBody>
      </p:sp>
      <p:sp>
        <p:nvSpPr>
          <p:cNvPr id="260" name="Google Shape;260;p28"/>
          <p:cNvSpPr txBox="1"/>
          <p:nvPr/>
        </p:nvSpPr>
        <p:spPr>
          <a:xfrm>
            <a:off x="162225" y="763400"/>
            <a:ext cx="6887100" cy="400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000">
                <a:latin typeface="Oswald"/>
                <a:ea typeface="Oswald"/>
                <a:cs typeface="Oswald"/>
                <a:sym typeface="Oswald"/>
              </a:rPr>
              <a:t>Special thanks to my mentors Derek Davis and Arianna Renzini. </a:t>
            </a:r>
            <a:endParaRPr sz="2000">
              <a:latin typeface="Oswald"/>
              <a:ea typeface="Oswald"/>
              <a:cs typeface="Oswald"/>
              <a:sym typeface="Oswald"/>
            </a:endParaRPr>
          </a:p>
          <a:p>
            <a:pPr indent="0" lvl="0" marL="0" rtl="0" algn="l">
              <a:lnSpc>
                <a:spcPct val="150000"/>
              </a:lnSpc>
              <a:spcBef>
                <a:spcPts val="0"/>
              </a:spcBef>
              <a:spcAft>
                <a:spcPts val="0"/>
              </a:spcAft>
              <a:buNone/>
            </a:pPr>
            <a:r>
              <a:rPr lang="en" sz="2000">
                <a:latin typeface="Oswald"/>
                <a:ea typeface="Oswald"/>
                <a:cs typeface="Oswald"/>
                <a:sym typeface="Oswald"/>
              </a:rPr>
              <a:t>Thank you to Alan Weinstein and the NSF.</a:t>
            </a:r>
            <a:endParaRPr sz="2000">
              <a:latin typeface="Oswald"/>
              <a:ea typeface="Oswald"/>
              <a:cs typeface="Oswald"/>
              <a:sym typeface="Oswald"/>
            </a:endParaRPr>
          </a:p>
          <a:p>
            <a:pPr indent="0" lvl="0" marL="0" rtl="0" algn="l">
              <a:lnSpc>
                <a:spcPct val="150000"/>
              </a:lnSpc>
              <a:spcBef>
                <a:spcPts val="0"/>
              </a:spcBef>
              <a:spcAft>
                <a:spcPts val="0"/>
              </a:spcAft>
              <a:buNone/>
            </a:pPr>
            <a:r>
              <a:rPr lang="en" sz="2000">
                <a:latin typeface="Oswald"/>
                <a:ea typeface="Oswald"/>
                <a:cs typeface="Oswald"/>
                <a:sym typeface="Oswald"/>
              </a:rPr>
              <a:t>Thank you to all of the other mentors and all of my fellow LIGO SURFers.</a:t>
            </a:r>
            <a:endParaRPr sz="2000">
              <a:latin typeface="Oswald"/>
              <a:ea typeface="Oswald"/>
              <a:cs typeface="Oswald"/>
              <a:sym typeface="Oswald"/>
            </a:endParaRPr>
          </a:p>
          <a:p>
            <a:pPr indent="0" lvl="0" marL="0" rtl="0" algn="l">
              <a:lnSpc>
                <a:spcPct val="150000"/>
              </a:lnSpc>
              <a:spcBef>
                <a:spcPts val="0"/>
              </a:spcBef>
              <a:spcAft>
                <a:spcPts val="0"/>
              </a:spcAft>
              <a:buNone/>
            </a:pPr>
            <a:r>
              <a:t/>
            </a:r>
            <a:endParaRPr sz="2000">
              <a:latin typeface="Oswald"/>
              <a:ea typeface="Oswald"/>
              <a:cs typeface="Oswald"/>
              <a:sym typeface="Oswald"/>
            </a:endParaRPr>
          </a:p>
        </p:txBody>
      </p:sp>
      <p:pic>
        <p:nvPicPr>
          <p:cNvPr descr="NSF Logo | NSF - National Science Foundation" id="261" name="Google Shape;261;p28"/>
          <p:cNvPicPr preferRelativeResize="0"/>
          <p:nvPr/>
        </p:nvPicPr>
        <p:blipFill>
          <a:blip r:embed="rId3">
            <a:alphaModFix/>
          </a:blip>
          <a:stretch>
            <a:fillRect/>
          </a:stretch>
        </p:blipFill>
        <p:spPr>
          <a:xfrm>
            <a:off x="7590900" y="955862"/>
            <a:ext cx="1430258" cy="1534587"/>
          </a:xfrm>
          <a:prstGeom prst="rect">
            <a:avLst/>
          </a:prstGeom>
          <a:noFill/>
          <a:ln>
            <a:noFill/>
          </a:ln>
        </p:spPr>
      </p:pic>
      <p:pic>
        <p:nvPicPr>
          <p:cNvPr descr="File:Caltech logo 2014.png - Wikimedia Commons" id="262" name="Google Shape;262;p28"/>
          <p:cNvPicPr preferRelativeResize="0"/>
          <p:nvPr/>
        </p:nvPicPr>
        <p:blipFill rotWithShape="1">
          <a:blip r:embed="rId4">
            <a:alphaModFix/>
          </a:blip>
          <a:srcRect b="24186" l="10591" r="8678" t="19969"/>
          <a:stretch/>
        </p:blipFill>
        <p:spPr>
          <a:xfrm>
            <a:off x="6625424" y="2684301"/>
            <a:ext cx="2395726" cy="76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6" name="Shape 266"/>
        <p:cNvGrpSpPr/>
        <p:nvPr/>
      </p:nvGrpSpPr>
      <p:grpSpPr>
        <a:xfrm>
          <a:off x="0" y="0"/>
          <a:ext cx="0" cy="0"/>
          <a:chOff x="0" y="0"/>
          <a:chExt cx="0" cy="0"/>
        </a:xfrm>
      </p:grpSpPr>
      <p:sp>
        <p:nvSpPr>
          <p:cNvPr id="267" name="Google Shape;26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29"/>
          <p:cNvSpPr/>
          <p:nvPr/>
        </p:nvSpPr>
        <p:spPr>
          <a:xfrm rot="5400000">
            <a:off x="1179450" y="-1179450"/>
            <a:ext cx="4398000" cy="6756900"/>
          </a:xfrm>
          <a:prstGeom prst="rtTriangle">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
          <p:cNvSpPr/>
          <p:nvPr/>
        </p:nvSpPr>
        <p:spPr>
          <a:xfrm rot="-5400000">
            <a:off x="2313300" y="-1687200"/>
            <a:ext cx="4719600" cy="8941800"/>
          </a:xfrm>
          <a:prstGeom prst="rtTriangle">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9"/>
          <p:cNvSpPr txBox="1"/>
          <p:nvPr/>
        </p:nvSpPr>
        <p:spPr>
          <a:xfrm>
            <a:off x="3429000" y="1214500"/>
            <a:ext cx="2286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latin typeface="Oswald"/>
                <a:ea typeface="Oswald"/>
                <a:cs typeface="Oswald"/>
                <a:sym typeface="Oswald"/>
              </a:rPr>
              <a:t>Thank you.</a:t>
            </a:r>
            <a:endParaRPr sz="7000">
              <a:latin typeface="Oswald"/>
              <a:ea typeface="Oswald"/>
              <a:cs typeface="Oswald"/>
              <a:sym typeface="Oswald"/>
            </a:endParaRPr>
          </a:p>
        </p:txBody>
      </p:sp>
      <p:sp>
        <p:nvSpPr>
          <p:cNvPr id="271" name="Google Shape;271;p29"/>
          <p:cNvSpPr/>
          <p:nvPr/>
        </p:nvSpPr>
        <p:spPr>
          <a:xfrm flipH="1">
            <a:off x="5563350" y="1347860"/>
            <a:ext cx="3398100" cy="1839500"/>
          </a:xfrm>
          <a:custGeom>
            <a:rect b="b" l="l" r="r" t="t"/>
            <a:pathLst>
              <a:path extrusionOk="0" h="73580" w="135924">
                <a:moveTo>
                  <a:pt x="0" y="56203"/>
                </a:moveTo>
                <a:cubicBezTo>
                  <a:pt x="5287" y="56203"/>
                  <a:pt x="11538" y="55674"/>
                  <a:pt x="15277" y="51935"/>
                </a:cubicBezTo>
                <a:cubicBezTo>
                  <a:pt x="18463" y="48749"/>
                  <a:pt x="18031" y="43291"/>
                  <a:pt x="20220" y="39353"/>
                </a:cubicBezTo>
                <a:cubicBezTo>
                  <a:pt x="22652" y="34977"/>
                  <a:pt x="27889" y="29059"/>
                  <a:pt x="32577" y="30816"/>
                </a:cubicBezTo>
                <a:cubicBezTo>
                  <a:pt x="38078" y="32878"/>
                  <a:pt x="36056" y="42039"/>
                  <a:pt x="37744" y="47666"/>
                </a:cubicBezTo>
                <a:cubicBezTo>
                  <a:pt x="39861" y="54725"/>
                  <a:pt x="46676" y="68490"/>
                  <a:pt x="52572" y="64067"/>
                </a:cubicBezTo>
                <a:cubicBezTo>
                  <a:pt x="56440" y="61166"/>
                  <a:pt x="55725" y="54889"/>
                  <a:pt x="56616" y="50137"/>
                </a:cubicBezTo>
                <a:cubicBezTo>
                  <a:pt x="58560" y="39773"/>
                  <a:pt x="58742" y="27814"/>
                  <a:pt x="65603" y="19807"/>
                </a:cubicBezTo>
                <a:cubicBezTo>
                  <a:pt x="67377" y="17737"/>
                  <a:pt x="71429" y="15749"/>
                  <a:pt x="73466" y="17560"/>
                </a:cubicBezTo>
                <a:cubicBezTo>
                  <a:pt x="77687" y="21314"/>
                  <a:pt x="74913" y="28773"/>
                  <a:pt x="75264" y="34411"/>
                </a:cubicBezTo>
                <a:cubicBezTo>
                  <a:pt x="76138" y="48446"/>
                  <a:pt x="78022" y="76688"/>
                  <a:pt x="91664" y="73278"/>
                </a:cubicBezTo>
                <a:cubicBezTo>
                  <a:pt x="97480" y="71824"/>
                  <a:pt x="97293" y="62387"/>
                  <a:pt x="97955" y="56428"/>
                </a:cubicBezTo>
                <a:cubicBezTo>
                  <a:pt x="99240" y="44857"/>
                  <a:pt x="99657" y="33205"/>
                  <a:pt x="100651" y="21605"/>
                </a:cubicBezTo>
                <a:cubicBezTo>
                  <a:pt x="101337" y="13596"/>
                  <a:pt x="103437" y="837"/>
                  <a:pt x="111435" y="36"/>
                </a:cubicBezTo>
                <a:cubicBezTo>
                  <a:pt x="114280" y="-249"/>
                  <a:pt x="116112" y="3603"/>
                  <a:pt x="117501" y="6102"/>
                </a:cubicBezTo>
                <a:cubicBezTo>
                  <a:pt x="124831" y="19288"/>
                  <a:pt x="121285" y="43794"/>
                  <a:pt x="135924" y="47441"/>
                </a:cubicBezTo>
              </a:path>
            </a:pathLst>
          </a:custGeom>
          <a:noFill/>
          <a:ln cap="flat" cmpd="sng" w="19050">
            <a:solidFill>
              <a:schemeClr val="dk1"/>
            </a:solidFill>
            <a:prstDash val="dash"/>
            <a:round/>
            <a:headEnd len="med" w="med" type="none"/>
            <a:tailEnd len="med" w="med" type="none"/>
          </a:ln>
        </p:spPr>
      </p:sp>
      <p:sp>
        <p:nvSpPr>
          <p:cNvPr id="272" name="Google Shape;272;p29"/>
          <p:cNvSpPr/>
          <p:nvPr/>
        </p:nvSpPr>
        <p:spPr>
          <a:xfrm>
            <a:off x="191725" y="1347860"/>
            <a:ext cx="3398100" cy="1839500"/>
          </a:xfrm>
          <a:custGeom>
            <a:rect b="b" l="l" r="r" t="t"/>
            <a:pathLst>
              <a:path extrusionOk="0" h="73580" w="135924">
                <a:moveTo>
                  <a:pt x="0" y="56203"/>
                </a:moveTo>
                <a:cubicBezTo>
                  <a:pt x="5287" y="56203"/>
                  <a:pt x="11538" y="55674"/>
                  <a:pt x="15277" y="51935"/>
                </a:cubicBezTo>
                <a:cubicBezTo>
                  <a:pt x="18463" y="48749"/>
                  <a:pt x="18031" y="43291"/>
                  <a:pt x="20220" y="39353"/>
                </a:cubicBezTo>
                <a:cubicBezTo>
                  <a:pt x="22652" y="34977"/>
                  <a:pt x="27889" y="29059"/>
                  <a:pt x="32577" y="30816"/>
                </a:cubicBezTo>
                <a:cubicBezTo>
                  <a:pt x="38078" y="32878"/>
                  <a:pt x="36056" y="42039"/>
                  <a:pt x="37744" y="47666"/>
                </a:cubicBezTo>
                <a:cubicBezTo>
                  <a:pt x="39861" y="54725"/>
                  <a:pt x="46676" y="68490"/>
                  <a:pt x="52572" y="64067"/>
                </a:cubicBezTo>
                <a:cubicBezTo>
                  <a:pt x="56440" y="61166"/>
                  <a:pt x="55725" y="54889"/>
                  <a:pt x="56616" y="50137"/>
                </a:cubicBezTo>
                <a:cubicBezTo>
                  <a:pt x="58560" y="39773"/>
                  <a:pt x="58742" y="27814"/>
                  <a:pt x="65603" y="19807"/>
                </a:cubicBezTo>
                <a:cubicBezTo>
                  <a:pt x="67377" y="17737"/>
                  <a:pt x="71429" y="15749"/>
                  <a:pt x="73466" y="17560"/>
                </a:cubicBezTo>
                <a:cubicBezTo>
                  <a:pt x="77687" y="21314"/>
                  <a:pt x="74913" y="28773"/>
                  <a:pt x="75264" y="34411"/>
                </a:cubicBezTo>
                <a:cubicBezTo>
                  <a:pt x="76138" y="48446"/>
                  <a:pt x="78022" y="76688"/>
                  <a:pt x="91664" y="73278"/>
                </a:cubicBezTo>
                <a:cubicBezTo>
                  <a:pt x="97480" y="71824"/>
                  <a:pt x="97293" y="62387"/>
                  <a:pt x="97955" y="56428"/>
                </a:cubicBezTo>
                <a:cubicBezTo>
                  <a:pt x="99240" y="44857"/>
                  <a:pt x="99657" y="33205"/>
                  <a:pt x="100651" y="21605"/>
                </a:cubicBezTo>
                <a:cubicBezTo>
                  <a:pt x="101337" y="13596"/>
                  <a:pt x="103437" y="837"/>
                  <a:pt x="111435" y="36"/>
                </a:cubicBezTo>
                <a:cubicBezTo>
                  <a:pt x="114280" y="-249"/>
                  <a:pt x="116112" y="3603"/>
                  <a:pt x="117501" y="6102"/>
                </a:cubicBezTo>
                <a:cubicBezTo>
                  <a:pt x="124831" y="19288"/>
                  <a:pt x="121285" y="43794"/>
                  <a:pt x="135924" y="47441"/>
                </a:cubicBezTo>
              </a:path>
            </a:pathLst>
          </a:custGeom>
          <a:noFill/>
          <a:ln cap="flat" cmpd="sng" w="19050">
            <a:solidFill>
              <a:schemeClr val="dk1"/>
            </a:solidFill>
            <a:prstDash val="dash"/>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 name="Google Shape;76;p14"/>
          <p:cNvSpPr txBox="1"/>
          <p:nvPr/>
        </p:nvSpPr>
        <p:spPr>
          <a:xfrm>
            <a:off x="8898500" y="4865800"/>
            <a:ext cx="34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 name="Google Shape;77;p14"/>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txBox="1"/>
          <p:nvPr/>
        </p:nvSpPr>
        <p:spPr>
          <a:xfrm>
            <a:off x="0" y="0"/>
            <a:ext cx="11739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Outline</a:t>
            </a:r>
            <a:endParaRPr sz="2500">
              <a:solidFill>
                <a:schemeClr val="lt1"/>
              </a:solidFill>
              <a:latin typeface="Oswald"/>
              <a:ea typeface="Oswald"/>
              <a:cs typeface="Oswald"/>
              <a:sym typeface="Oswald"/>
            </a:endParaRPr>
          </a:p>
        </p:txBody>
      </p:sp>
      <p:sp>
        <p:nvSpPr>
          <p:cNvPr id="80" name="Google Shape;80;p14"/>
          <p:cNvSpPr txBox="1"/>
          <p:nvPr/>
        </p:nvSpPr>
        <p:spPr>
          <a:xfrm>
            <a:off x="0" y="694050"/>
            <a:ext cx="36228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Background</a:t>
            </a:r>
            <a:endParaRPr sz="2000">
              <a:solidFill>
                <a:schemeClr val="dk1"/>
              </a:solidFill>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StochCharMon</a:t>
            </a:r>
            <a:endParaRPr sz="2000">
              <a:solidFill>
                <a:schemeClr val="dk1"/>
              </a:solidFill>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Stochastic Detector Sensitivity</a:t>
            </a:r>
            <a:endParaRPr sz="2000">
              <a:solidFill>
                <a:schemeClr val="dk1"/>
              </a:solidFill>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AutoNum type="arabicPeriod"/>
            </a:pPr>
            <a:r>
              <a:rPr lang="en" sz="2000">
                <a:solidFill>
                  <a:schemeClr val="dk1"/>
                </a:solidFill>
                <a:latin typeface="Oswald"/>
                <a:ea typeface="Oswald"/>
                <a:cs typeface="Oswald"/>
                <a:sym typeface="Oswald"/>
              </a:rPr>
              <a:t>Final Deliverable</a:t>
            </a:r>
            <a:endParaRPr sz="2000">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4" name="Shape 84"/>
        <p:cNvGrpSpPr/>
        <p:nvPr/>
      </p:nvGrpSpPr>
      <p:grpSpPr>
        <a:xfrm>
          <a:off x="0" y="0"/>
          <a:ext cx="0" cy="0"/>
          <a:chOff x="0" y="0"/>
          <a:chExt cx="0" cy="0"/>
        </a:xfrm>
      </p:grpSpPr>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 name="Google Shape;86;p15"/>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nvSpPr>
        <p:spPr>
          <a:xfrm>
            <a:off x="0" y="0"/>
            <a:ext cx="1471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CBC Range</a:t>
            </a:r>
            <a:endParaRPr sz="2500">
              <a:solidFill>
                <a:schemeClr val="lt1"/>
              </a:solidFill>
              <a:latin typeface="Oswald"/>
              <a:ea typeface="Oswald"/>
              <a:cs typeface="Oswald"/>
              <a:sym typeface="Oswald"/>
            </a:endParaRPr>
          </a:p>
        </p:txBody>
      </p:sp>
      <p:grpSp>
        <p:nvGrpSpPr>
          <p:cNvPr id="89" name="Google Shape;89;p15"/>
          <p:cNvGrpSpPr/>
          <p:nvPr/>
        </p:nvGrpSpPr>
        <p:grpSpPr>
          <a:xfrm>
            <a:off x="173975" y="1732637"/>
            <a:ext cx="6829461" cy="2826384"/>
            <a:chOff x="226950" y="753550"/>
            <a:chExt cx="8664630" cy="3987563"/>
          </a:xfrm>
        </p:grpSpPr>
        <p:pic>
          <p:nvPicPr>
            <p:cNvPr id="90" name="Google Shape;90;p15"/>
            <p:cNvPicPr preferRelativeResize="0"/>
            <p:nvPr/>
          </p:nvPicPr>
          <p:blipFill rotWithShape="1">
            <a:blip r:embed="rId3">
              <a:alphaModFix/>
            </a:blip>
            <a:srcRect b="0" l="2535" r="6926" t="0"/>
            <a:stretch/>
          </p:blipFill>
          <p:spPr>
            <a:xfrm>
              <a:off x="226950" y="753550"/>
              <a:ext cx="8664630" cy="3987563"/>
            </a:xfrm>
            <a:prstGeom prst="rect">
              <a:avLst/>
            </a:prstGeom>
            <a:noFill/>
            <a:ln>
              <a:noFill/>
            </a:ln>
          </p:spPr>
        </p:pic>
        <p:sp>
          <p:nvSpPr>
            <p:cNvPr id="91" name="Google Shape;91;p15"/>
            <p:cNvSpPr/>
            <p:nvPr/>
          </p:nvSpPr>
          <p:spPr>
            <a:xfrm>
              <a:off x="226950" y="4027825"/>
              <a:ext cx="637500" cy="16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 name="Google Shape;92;p15"/>
          <p:cNvSpPr txBox="1"/>
          <p:nvPr/>
        </p:nvSpPr>
        <p:spPr>
          <a:xfrm>
            <a:off x="0" y="720675"/>
            <a:ext cx="9144000" cy="13470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Compact Binary </a:t>
            </a:r>
            <a:r>
              <a:rPr lang="en" sz="2000">
                <a:latin typeface="Oswald"/>
                <a:ea typeface="Oswald"/>
                <a:cs typeface="Oswald"/>
                <a:sym typeface="Oswald"/>
              </a:rPr>
              <a:t>Coalescence</a:t>
            </a:r>
            <a:r>
              <a:rPr lang="en" sz="2000">
                <a:latin typeface="Oswald"/>
                <a:ea typeface="Oswald"/>
                <a:cs typeface="Oswald"/>
                <a:sym typeface="Oswald"/>
              </a:rPr>
              <a:t> Inspiral Range</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Detector sensitivity</a:t>
            </a:r>
            <a:endParaRPr sz="2000">
              <a:latin typeface="Oswald"/>
              <a:ea typeface="Oswald"/>
              <a:cs typeface="Oswald"/>
              <a:sym typeface="Oswald"/>
            </a:endParaRPr>
          </a:p>
        </p:txBody>
      </p:sp>
      <p:sp>
        <p:nvSpPr>
          <p:cNvPr id="93" name="Google Shape;93;p15"/>
          <p:cNvSpPr txBox="1"/>
          <p:nvPr/>
        </p:nvSpPr>
        <p:spPr>
          <a:xfrm>
            <a:off x="7003425" y="2951888"/>
            <a:ext cx="2040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Higher CBC range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Better</a:t>
            </a:r>
            <a:endParaRPr sz="2000">
              <a:latin typeface="Oswald"/>
              <a:ea typeface="Oswald"/>
              <a:cs typeface="Oswald"/>
              <a:sym typeface="Oswald"/>
            </a:endParaRPr>
          </a:p>
        </p:txBody>
      </p:sp>
      <p:cxnSp>
        <p:nvCxnSpPr>
          <p:cNvPr id="94" name="Google Shape;94;p15"/>
          <p:cNvCxnSpPr/>
          <p:nvPr/>
        </p:nvCxnSpPr>
        <p:spPr>
          <a:xfrm rot="10800000">
            <a:off x="8023875" y="2067675"/>
            <a:ext cx="0" cy="843000"/>
          </a:xfrm>
          <a:prstGeom prst="straightConnector1">
            <a:avLst/>
          </a:prstGeom>
          <a:noFill/>
          <a:ln cap="flat" cmpd="sng" w="38100">
            <a:solidFill>
              <a:srgbClr val="9B59B6"/>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8" name="Shape 98"/>
        <p:cNvGrpSpPr/>
        <p:nvPr/>
      </p:nvGrpSpPr>
      <p:grpSpPr>
        <a:xfrm>
          <a:off x="0" y="0"/>
          <a:ext cx="0" cy="0"/>
          <a:chOff x="0" y="0"/>
          <a:chExt cx="0" cy="0"/>
        </a:xfrm>
      </p:grpSpPr>
      <p:sp>
        <p:nvSpPr>
          <p:cNvPr id="99" name="Google Shape;9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6"/>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txBox="1"/>
          <p:nvPr/>
        </p:nvSpPr>
        <p:spPr>
          <a:xfrm>
            <a:off x="0" y="0"/>
            <a:ext cx="590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Oswald"/>
                <a:ea typeface="Oswald"/>
                <a:cs typeface="Oswald"/>
                <a:sym typeface="Oswald"/>
              </a:rPr>
              <a:t>Stochastic Gravitational Wave Background</a:t>
            </a:r>
            <a:endParaRPr sz="2500">
              <a:solidFill>
                <a:schemeClr val="lt1"/>
              </a:solidFill>
              <a:latin typeface="Oswald"/>
              <a:ea typeface="Oswald"/>
              <a:cs typeface="Oswald"/>
              <a:sym typeface="Oswald"/>
            </a:endParaRPr>
          </a:p>
        </p:txBody>
      </p:sp>
      <p:sp>
        <p:nvSpPr>
          <p:cNvPr id="103" name="Google Shape;103;p16"/>
          <p:cNvSpPr txBox="1"/>
          <p:nvPr/>
        </p:nvSpPr>
        <p:spPr>
          <a:xfrm>
            <a:off x="0" y="784550"/>
            <a:ext cx="59016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Weak signals from a collection of sources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Informative</a:t>
            </a:r>
            <a:endParaRPr sz="2000">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SGWB = not close</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Not yet detected</a:t>
            </a:r>
            <a:endParaRPr sz="2000">
              <a:latin typeface="Oswald"/>
              <a:ea typeface="Oswald"/>
              <a:cs typeface="Oswald"/>
              <a:sym typeface="Oswald"/>
            </a:endParaRPr>
          </a:p>
        </p:txBody>
      </p:sp>
      <p:pic>
        <p:nvPicPr>
          <p:cNvPr id="104" name="Google Shape;104;p16"/>
          <p:cNvPicPr preferRelativeResize="0"/>
          <p:nvPr/>
        </p:nvPicPr>
        <p:blipFill>
          <a:blip r:embed="rId3">
            <a:alphaModFix/>
          </a:blip>
          <a:stretch>
            <a:fillRect/>
          </a:stretch>
        </p:blipFill>
        <p:spPr>
          <a:xfrm>
            <a:off x="4856025" y="785362"/>
            <a:ext cx="3616426" cy="394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8" name="Shape 108"/>
        <p:cNvGrpSpPr/>
        <p:nvPr/>
      </p:nvGrpSpPr>
      <p:grpSpPr>
        <a:xfrm>
          <a:off x="0" y="0"/>
          <a:ext cx="0" cy="0"/>
          <a:chOff x="0" y="0"/>
          <a:chExt cx="0" cy="0"/>
        </a:xfrm>
      </p:grpSpPr>
      <p:sp>
        <p:nvSpPr>
          <p:cNvPr id="109" name="Google Shape;10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 name="Google Shape;110;p17"/>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0" y="0"/>
            <a:ext cx="590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lt1"/>
                </a:solidFill>
                <a:latin typeface="Oswald"/>
                <a:ea typeface="Oswald"/>
                <a:cs typeface="Oswald"/>
                <a:sym typeface="Oswald"/>
              </a:rPr>
              <a:t>Energy Density (Ω)</a:t>
            </a:r>
            <a:endParaRPr sz="2500">
              <a:solidFill>
                <a:schemeClr val="lt1"/>
              </a:solidFill>
              <a:latin typeface="Oswald"/>
              <a:ea typeface="Oswald"/>
              <a:cs typeface="Oswald"/>
              <a:sym typeface="Oswald"/>
            </a:endParaRPr>
          </a:p>
        </p:txBody>
      </p:sp>
      <p:pic>
        <p:nvPicPr>
          <p:cNvPr id="113" name="Google Shape;113;p17"/>
          <p:cNvPicPr preferRelativeResize="0"/>
          <p:nvPr/>
        </p:nvPicPr>
        <p:blipFill>
          <a:blip r:embed="rId3">
            <a:alphaModFix/>
          </a:blip>
          <a:stretch>
            <a:fillRect/>
          </a:stretch>
        </p:blipFill>
        <p:spPr>
          <a:xfrm>
            <a:off x="1056975" y="1681100"/>
            <a:ext cx="7030050" cy="2781025"/>
          </a:xfrm>
          <a:prstGeom prst="rect">
            <a:avLst/>
          </a:prstGeom>
          <a:noFill/>
          <a:ln>
            <a:noFill/>
          </a:ln>
        </p:spPr>
      </p:pic>
      <p:sp>
        <p:nvSpPr>
          <p:cNvPr id="114" name="Google Shape;114;p17"/>
          <p:cNvSpPr txBox="1"/>
          <p:nvPr/>
        </p:nvSpPr>
        <p:spPr>
          <a:xfrm>
            <a:off x="0" y="643525"/>
            <a:ext cx="5901600" cy="11418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GWB energy density predictions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SGWB energy density → ~7*10</a:t>
            </a:r>
            <a:endParaRPr sz="2000">
              <a:latin typeface="Oswald"/>
              <a:ea typeface="Oswald"/>
              <a:cs typeface="Oswald"/>
              <a:sym typeface="Oswald"/>
            </a:endParaRPr>
          </a:p>
        </p:txBody>
      </p:sp>
      <p:sp>
        <p:nvSpPr>
          <p:cNvPr id="115" name="Google Shape;115;p17"/>
          <p:cNvSpPr txBox="1"/>
          <p:nvPr/>
        </p:nvSpPr>
        <p:spPr>
          <a:xfrm>
            <a:off x="3457500" y="4462125"/>
            <a:ext cx="222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R. Abbott et al. 2021</a:t>
            </a:r>
            <a:endParaRPr>
              <a:latin typeface="Oswald"/>
              <a:ea typeface="Oswald"/>
              <a:cs typeface="Oswald"/>
              <a:sym typeface="Oswald"/>
            </a:endParaRPr>
          </a:p>
        </p:txBody>
      </p:sp>
      <p:sp>
        <p:nvSpPr>
          <p:cNvPr id="116" name="Google Shape;116;p17"/>
          <p:cNvSpPr txBox="1"/>
          <p:nvPr/>
        </p:nvSpPr>
        <p:spPr>
          <a:xfrm>
            <a:off x="3217250" y="1014325"/>
            <a:ext cx="635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swald"/>
                <a:ea typeface="Oswald"/>
                <a:cs typeface="Oswald"/>
                <a:sym typeface="Oswald"/>
              </a:rPr>
              <a:t>-6</a:t>
            </a: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18"/>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0" y="0"/>
            <a:ext cx="19659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StochCharMon</a:t>
            </a:r>
            <a:endParaRPr sz="2500">
              <a:solidFill>
                <a:schemeClr val="lt1"/>
              </a:solidFill>
              <a:latin typeface="Oswald"/>
              <a:ea typeface="Oswald"/>
              <a:cs typeface="Oswald"/>
              <a:sym typeface="Oswald"/>
            </a:endParaRPr>
          </a:p>
        </p:txBody>
      </p:sp>
      <p:sp>
        <p:nvSpPr>
          <p:cNvPr id="125" name="Google Shape;125;p18"/>
          <p:cNvSpPr txBox="1"/>
          <p:nvPr/>
        </p:nvSpPr>
        <p:spPr>
          <a:xfrm>
            <a:off x="2427025" y="776050"/>
            <a:ext cx="1696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Oswald"/>
                <a:ea typeface="Oswald"/>
                <a:cs typeface="Oswald"/>
                <a:sym typeface="Oswald"/>
              </a:rPr>
              <a:t>Stochmon</a:t>
            </a:r>
            <a:r>
              <a:rPr lang="en" sz="1800">
                <a:latin typeface="Oswald"/>
                <a:ea typeface="Oswald"/>
                <a:cs typeface="Oswald"/>
                <a:sym typeface="Oswald"/>
              </a:rPr>
              <a:t> </a:t>
            </a:r>
            <a:endParaRPr sz="1800">
              <a:latin typeface="Oswald"/>
              <a:ea typeface="Oswald"/>
              <a:cs typeface="Oswald"/>
              <a:sym typeface="Oswald"/>
            </a:endParaRPr>
          </a:p>
        </p:txBody>
      </p:sp>
      <p:sp>
        <p:nvSpPr>
          <p:cNvPr id="126" name="Google Shape;126;p18"/>
          <p:cNvSpPr txBox="1"/>
          <p:nvPr/>
        </p:nvSpPr>
        <p:spPr>
          <a:xfrm>
            <a:off x="4534475" y="776050"/>
            <a:ext cx="2182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Oswald"/>
                <a:ea typeface="Oswald"/>
                <a:cs typeface="Oswald"/>
                <a:sym typeface="Oswald"/>
              </a:rPr>
              <a:t>StochCharMon </a:t>
            </a:r>
            <a:endParaRPr sz="2500">
              <a:latin typeface="Oswald"/>
              <a:ea typeface="Oswald"/>
              <a:cs typeface="Oswald"/>
              <a:sym typeface="Oswald"/>
            </a:endParaRPr>
          </a:p>
        </p:txBody>
      </p:sp>
      <p:cxnSp>
        <p:nvCxnSpPr>
          <p:cNvPr id="127" name="Google Shape;127;p18"/>
          <p:cNvCxnSpPr>
            <a:stCxn id="125" idx="3"/>
            <a:endCxn id="126" idx="1"/>
          </p:cNvCxnSpPr>
          <p:nvPr/>
        </p:nvCxnSpPr>
        <p:spPr>
          <a:xfrm>
            <a:off x="4123525" y="1060750"/>
            <a:ext cx="411000" cy="0"/>
          </a:xfrm>
          <a:prstGeom prst="straightConnector1">
            <a:avLst/>
          </a:prstGeom>
          <a:noFill/>
          <a:ln cap="flat" cmpd="sng" w="9525">
            <a:solidFill>
              <a:schemeClr val="dk1"/>
            </a:solidFill>
            <a:prstDash val="solid"/>
            <a:round/>
            <a:headEnd len="med" w="med" type="none"/>
            <a:tailEnd len="med" w="med" type="triangle"/>
          </a:ln>
        </p:spPr>
      </p:cxnSp>
      <p:sp>
        <p:nvSpPr>
          <p:cNvPr id="128" name="Google Shape;128;p18"/>
          <p:cNvSpPr txBox="1"/>
          <p:nvPr/>
        </p:nvSpPr>
        <p:spPr>
          <a:xfrm>
            <a:off x="0" y="1502000"/>
            <a:ext cx="7617900" cy="17085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SzPts val="1800"/>
              <a:buFont typeface="Oswald"/>
              <a:buChar char="●"/>
            </a:pPr>
            <a:r>
              <a:rPr lang="en" sz="1800">
                <a:latin typeface="Oswald"/>
                <a:ea typeface="Oswald"/>
                <a:cs typeface="Oswald"/>
                <a:sym typeface="Oswald"/>
              </a:rPr>
              <a:t>Low </a:t>
            </a:r>
            <a:r>
              <a:rPr lang="en" sz="1800">
                <a:latin typeface="Oswald"/>
                <a:ea typeface="Oswald"/>
                <a:cs typeface="Oswald"/>
                <a:sym typeface="Oswald"/>
              </a:rPr>
              <a:t>latency stochastic data monitoring pipeline </a:t>
            </a:r>
            <a:endParaRPr sz="1800">
              <a:latin typeface="Oswald"/>
              <a:ea typeface="Oswald"/>
              <a:cs typeface="Oswald"/>
              <a:sym typeface="Oswald"/>
            </a:endParaRPr>
          </a:p>
          <a:p>
            <a:pPr indent="-342900" lvl="0" marL="457200" rtl="0" algn="l">
              <a:lnSpc>
                <a:spcPct val="150000"/>
              </a:lnSpc>
              <a:spcBef>
                <a:spcPts val="0"/>
              </a:spcBef>
              <a:spcAft>
                <a:spcPts val="0"/>
              </a:spcAft>
              <a:buSzPts val="1800"/>
              <a:buFont typeface="Oswald"/>
              <a:buChar char="●"/>
            </a:pPr>
            <a:r>
              <a:rPr lang="en" sz="1800">
                <a:latin typeface="Oswald"/>
                <a:ea typeface="Oswald"/>
                <a:cs typeface="Oswald"/>
                <a:sym typeface="Oswald"/>
              </a:rPr>
              <a:t>Update and integrate</a:t>
            </a:r>
            <a:endParaRPr sz="1800">
              <a:latin typeface="Oswald"/>
              <a:ea typeface="Oswald"/>
              <a:cs typeface="Oswald"/>
              <a:sym typeface="Oswald"/>
            </a:endParaRPr>
          </a:p>
          <a:p>
            <a:pPr indent="-342900" lvl="0" marL="457200" rtl="0" algn="l">
              <a:lnSpc>
                <a:spcPct val="150000"/>
              </a:lnSpc>
              <a:spcBef>
                <a:spcPts val="0"/>
              </a:spcBef>
              <a:spcAft>
                <a:spcPts val="0"/>
              </a:spcAft>
              <a:buSzPts val="1800"/>
              <a:buFont typeface="Oswald"/>
              <a:buChar char="●"/>
            </a:pPr>
            <a:r>
              <a:rPr lang="en" sz="1800">
                <a:latin typeface="Oswald"/>
                <a:ea typeface="Oswald"/>
                <a:cs typeface="Oswald"/>
                <a:sym typeface="Oswald"/>
              </a:rPr>
              <a:t>SGWB detection</a:t>
            </a:r>
            <a:endParaRPr sz="1800">
              <a:latin typeface="Oswald"/>
              <a:ea typeface="Oswald"/>
              <a:cs typeface="Oswald"/>
              <a:sym typeface="Oswald"/>
            </a:endParaRPr>
          </a:p>
          <a:p>
            <a:pPr indent="-342900" lvl="0" marL="457200" rtl="0" algn="l">
              <a:lnSpc>
                <a:spcPct val="150000"/>
              </a:lnSpc>
              <a:spcBef>
                <a:spcPts val="0"/>
              </a:spcBef>
              <a:spcAft>
                <a:spcPts val="0"/>
              </a:spcAft>
              <a:buClr>
                <a:schemeClr val="dk1"/>
              </a:buClr>
              <a:buSzPts val="1800"/>
              <a:buFont typeface="Oswald"/>
              <a:buChar char="●"/>
            </a:pPr>
            <a:r>
              <a:rPr lang="en" sz="1800">
                <a:solidFill>
                  <a:schemeClr val="dk1"/>
                </a:solidFill>
                <a:uFill>
                  <a:noFill/>
                </a:uFill>
                <a:latin typeface="Oswald"/>
                <a:ea typeface="Oswald"/>
                <a:cs typeface="Oswald"/>
                <a:sym typeface="Oswald"/>
                <a:hlinkClick r:id="rId3">
                  <a:extLst>
                    <a:ext uri="{A12FA001-AC4F-418D-AE19-62706E023703}">
                      <ahyp:hlinkClr val="tx"/>
                    </a:ext>
                  </a:extLst>
                </a:hlinkClick>
              </a:rPr>
              <a:t>Current Summary Page</a:t>
            </a:r>
            <a:endParaRPr sz="1800">
              <a:solidFill>
                <a:schemeClr val="dk1"/>
              </a:solidFill>
              <a:latin typeface="Oswald"/>
              <a:ea typeface="Oswald"/>
              <a:cs typeface="Oswald"/>
              <a:sym typeface="Oswald"/>
            </a:endParaRPr>
          </a:p>
        </p:txBody>
      </p:sp>
      <p:pic>
        <p:nvPicPr>
          <p:cNvPr id="129" name="Google Shape;129;p18"/>
          <p:cNvPicPr preferRelativeResize="0"/>
          <p:nvPr/>
        </p:nvPicPr>
        <p:blipFill>
          <a:blip r:embed="rId4">
            <a:alphaModFix/>
          </a:blip>
          <a:stretch>
            <a:fillRect/>
          </a:stretch>
        </p:blipFill>
        <p:spPr>
          <a:xfrm>
            <a:off x="5191225" y="1603763"/>
            <a:ext cx="3429074" cy="245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3" name="Shape 133"/>
        <p:cNvGrpSpPr/>
        <p:nvPr/>
      </p:nvGrpSpPr>
      <p:grpSpPr>
        <a:xfrm>
          <a:off x="0" y="0"/>
          <a:ext cx="0" cy="0"/>
          <a:chOff x="0" y="0"/>
          <a:chExt cx="0" cy="0"/>
        </a:xfrm>
      </p:grpSpPr>
      <p:sp>
        <p:nvSpPr>
          <p:cNvPr id="134" name="Google Shape;134;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19"/>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nvSpPr>
        <p:spPr>
          <a:xfrm>
            <a:off x="0" y="0"/>
            <a:ext cx="378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Stochastic Detector Sensitivity</a:t>
            </a:r>
            <a:endParaRPr sz="2500">
              <a:solidFill>
                <a:schemeClr val="lt1"/>
              </a:solidFill>
              <a:latin typeface="Oswald"/>
              <a:ea typeface="Oswald"/>
              <a:cs typeface="Oswald"/>
              <a:sym typeface="Oswald"/>
            </a:endParaRPr>
          </a:p>
        </p:txBody>
      </p:sp>
      <p:sp>
        <p:nvSpPr>
          <p:cNvPr id="138" name="Google Shape;138;p19"/>
          <p:cNvSpPr txBox="1"/>
          <p:nvPr/>
        </p:nvSpPr>
        <p:spPr>
          <a:xfrm>
            <a:off x="0" y="688275"/>
            <a:ext cx="6224100" cy="11370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SDS</a:t>
            </a:r>
            <a:endParaRPr sz="2000">
              <a:latin typeface="Oswald"/>
              <a:ea typeface="Oswald"/>
              <a:cs typeface="Oswald"/>
              <a:sym typeface="Oswald"/>
            </a:endParaRPr>
          </a:p>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Sensitivity of a singular detector</a:t>
            </a:r>
            <a:endParaRPr sz="2000">
              <a:latin typeface="Oswald"/>
              <a:ea typeface="Oswald"/>
              <a:cs typeface="Oswald"/>
              <a:sym typeface="Oswald"/>
            </a:endParaRPr>
          </a:p>
          <a:p>
            <a:pPr indent="0" lvl="0" marL="0" rtl="0" algn="l">
              <a:lnSpc>
                <a:spcPct val="150000"/>
              </a:lnSpc>
              <a:spcBef>
                <a:spcPts val="0"/>
              </a:spcBef>
              <a:spcAft>
                <a:spcPts val="0"/>
              </a:spcAft>
              <a:buNone/>
            </a:pPr>
            <a:r>
              <a:t/>
            </a:r>
            <a:endParaRPr sz="2000">
              <a:latin typeface="Oswald"/>
              <a:ea typeface="Oswald"/>
              <a:cs typeface="Oswald"/>
              <a:sym typeface="Oswald"/>
            </a:endParaRPr>
          </a:p>
        </p:txBody>
      </p:sp>
      <p:sp>
        <p:nvSpPr>
          <p:cNvPr id="139" name="Google Shape;139;p19"/>
          <p:cNvSpPr txBox="1"/>
          <p:nvPr/>
        </p:nvSpPr>
        <p:spPr>
          <a:xfrm>
            <a:off x="7003425" y="2951888"/>
            <a:ext cx="2040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Lower</a:t>
            </a:r>
            <a:r>
              <a:rPr lang="en" sz="2000">
                <a:latin typeface="Oswald"/>
                <a:ea typeface="Oswald"/>
                <a:cs typeface="Oswald"/>
                <a:sym typeface="Oswald"/>
              </a:rPr>
              <a:t> SDS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 </a:t>
            </a:r>
            <a:endParaRPr sz="2000">
              <a:latin typeface="Oswald"/>
              <a:ea typeface="Oswald"/>
              <a:cs typeface="Oswald"/>
              <a:sym typeface="Oswald"/>
            </a:endParaRPr>
          </a:p>
          <a:p>
            <a:pPr indent="0" lvl="0" marL="0" rtl="0" algn="ctr">
              <a:spcBef>
                <a:spcPts val="0"/>
              </a:spcBef>
              <a:spcAft>
                <a:spcPts val="0"/>
              </a:spcAft>
              <a:buNone/>
            </a:pPr>
            <a:r>
              <a:rPr lang="en" sz="2000">
                <a:latin typeface="Oswald"/>
                <a:ea typeface="Oswald"/>
                <a:cs typeface="Oswald"/>
                <a:sym typeface="Oswald"/>
              </a:rPr>
              <a:t>Better</a:t>
            </a:r>
            <a:endParaRPr sz="2000">
              <a:latin typeface="Oswald"/>
              <a:ea typeface="Oswald"/>
              <a:cs typeface="Oswald"/>
              <a:sym typeface="Oswald"/>
            </a:endParaRPr>
          </a:p>
        </p:txBody>
      </p:sp>
      <p:cxnSp>
        <p:nvCxnSpPr>
          <p:cNvPr id="140" name="Google Shape;140;p19"/>
          <p:cNvCxnSpPr/>
          <p:nvPr/>
        </p:nvCxnSpPr>
        <p:spPr>
          <a:xfrm>
            <a:off x="8023875" y="2025075"/>
            <a:ext cx="0" cy="855600"/>
          </a:xfrm>
          <a:prstGeom prst="straightConnector1">
            <a:avLst/>
          </a:prstGeom>
          <a:noFill/>
          <a:ln cap="flat" cmpd="sng" w="38100">
            <a:solidFill>
              <a:srgbClr val="9B59B6"/>
            </a:solidFill>
            <a:prstDash val="solid"/>
            <a:round/>
            <a:headEnd len="med" w="med" type="none"/>
            <a:tailEnd len="med" w="med" type="triangle"/>
          </a:ln>
        </p:spPr>
      </p:cxnSp>
      <p:grpSp>
        <p:nvGrpSpPr>
          <p:cNvPr id="141" name="Google Shape;141;p19"/>
          <p:cNvGrpSpPr/>
          <p:nvPr/>
        </p:nvGrpSpPr>
        <p:grpSpPr>
          <a:xfrm>
            <a:off x="184825" y="1706375"/>
            <a:ext cx="6611949" cy="2956850"/>
            <a:chOff x="184825" y="1706375"/>
            <a:chExt cx="6611949" cy="2956850"/>
          </a:xfrm>
        </p:grpSpPr>
        <p:pic>
          <p:nvPicPr>
            <p:cNvPr id="142" name="Google Shape;142;p19"/>
            <p:cNvPicPr preferRelativeResize="0"/>
            <p:nvPr/>
          </p:nvPicPr>
          <p:blipFill rotWithShape="1">
            <a:blip r:embed="rId3">
              <a:alphaModFix/>
            </a:blip>
            <a:srcRect b="0" l="0" r="6829" t="0"/>
            <a:stretch/>
          </p:blipFill>
          <p:spPr>
            <a:xfrm>
              <a:off x="184825" y="1706375"/>
              <a:ext cx="6611949" cy="2956850"/>
            </a:xfrm>
            <a:prstGeom prst="rect">
              <a:avLst/>
            </a:prstGeom>
            <a:noFill/>
            <a:ln>
              <a:noFill/>
            </a:ln>
          </p:spPr>
        </p:pic>
        <p:sp>
          <p:nvSpPr>
            <p:cNvPr id="143" name="Google Shape;143;p19"/>
            <p:cNvSpPr/>
            <p:nvPr/>
          </p:nvSpPr>
          <p:spPr>
            <a:xfrm>
              <a:off x="184825" y="4138550"/>
              <a:ext cx="660600" cy="17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
        <p:nvSpPr>
          <p:cNvPr id="148" name="Google Shape;148;p20"/>
          <p:cNvSpPr txBox="1"/>
          <p:nvPr>
            <p:ph idx="12" type="sldNum"/>
          </p:nvPr>
        </p:nvSpPr>
        <p:spPr>
          <a:xfrm>
            <a:off x="8666153" y="4663225"/>
            <a:ext cx="3549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20"/>
          <p:cNvSpPr/>
          <p:nvPr/>
        </p:nvSpPr>
        <p:spPr>
          <a:xfrm>
            <a:off x="0" y="0"/>
            <a:ext cx="9144000" cy="5694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0" y="4944300"/>
            <a:ext cx="9144000" cy="1992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nvSpPr>
        <p:spPr>
          <a:xfrm>
            <a:off x="0" y="0"/>
            <a:ext cx="3426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Stochastic Overlap Function</a:t>
            </a:r>
            <a:endParaRPr sz="2500">
              <a:solidFill>
                <a:schemeClr val="lt1"/>
              </a:solidFill>
              <a:latin typeface="Oswald"/>
              <a:ea typeface="Oswald"/>
              <a:cs typeface="Oswald"/>
              <a:sym typeface="Oswald"/>
            </a:endParaRPr>
          </a:p>
        </p:txBody>
      </p:sp>
      <p:pic>
        <p:nvPicPr>
          <p:cNvPr id="152" name="Google Shape;152;p20"/>
          <p:cNvPicPr preferRelativeResize="0"/>
          <p:nvPr/>
        </p:nvPicPr>
        <p:blipFill>
          <a:blip r:embed="rId3">
            <a:alphaModFix/>
          </a:blip>
          <a:stretch>
            <a:fillRect/>
          </a:stretch>
        </p:blipFill>
        <p:spPr>
          <a:xfrm>
            <a:off x="736676" y="1761403"/>
            <a:ext cx="3673800" cy="2385746"/>
          </a:xfrm>
          <a:prstGeom prst="rect">
            <a:avLst/>
          </a:prstGeom>
          <a:noFill/>
          <a:ln>
            <a:noFill/>
          </a:ln>
        </p:spPr>
      </p:pic>
      <p:sp>
        <p:nvSpPr>
          <p:cNvPr id="153" name="Google Shape;153;p20"/>
          <p:cNvSpPr txBox="1"/>
          <p:nvPr/>
        </p:nvSpPr>
        <p:spPr>
          <a:xfrm>
            <a:off x="0" y="688250"/>
            <a:ext cx="6407700" cy="9543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Font typeface="Oswald"/>
              <a:buChar char="●"/>
            </a:pPr>
            <a:r>
              <a:rPr lang="en" sz="2000">
                <a:latin typeface="Oswald"/>
                <a:ea typeface="Oswald"/>
                <a:cs typeface="Oswald"/>
                <a:sym typeface="Oswald"/>
              </a:rPr>
              <a:t>Detector polarization response function (+ and x)</a:t>
            </a:r>
            <a:endParaRPr sz="2000">
              <a:latin typeface="Oswald"/>
              <a:ea typeface="Oswald"/>
              <a:cs typeface="Oswald"/>
              <a:sym typeface="Oswald"/>
            </a:endParaRPr>
          </a:p>
          <a:p>
            <a:pPr indent="-355600" lvl="0" marL="457200" rtl="0" algn="l">
              <a:lnSpc>
                <a:spcPct val="150000"/>
              </a:lnSpc>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Sensitivity of a pair of detectors </a:t>
            </a:r>
            <a:endParaRPr sz="2000">
              <a:solidFill>
                <a:schemeClr val="dk1"/>
              </a:solidFill>
              <a:latin typeface="Oswald"/>
              <a:ea typeface="Oswald"/>
              <a:cs typeface="Oswald"/>
              <a:sym typeface="Oswald"/>
            </a:endParaRPr>
          </a:p>
          <a:p>
            <a:pPr indent="0" lvl="0" marL="457200" rtl="0" algn="l">
              <a:lnSpc>
                <a:spcPct val="150000"/>
              </a:lnSpc>
              <a:spcBef>
                <a:spcPts val="0"/>
              </a:spcBef>
              <a:spcAft>
                <a:spcPts val="0"/>
              </a:spcAft>
              <a:buNone/>
            </a:pPr>
            <a:r>
              <a:t/>
            </a:r>
            <a:endParaRPr sz="2000">
              <a:latin typeface="Oswald"/>
              <a:ea typeface="Oswald"/>
              <a:cs typeface="Oswald"/>
              <a:sym typeface="Oswald"/>
            </a:endParaRPr>
          </a:p>
        </p:txBody>
      </p:sp>
      <p:pic>
        <p:nvPicPr>
          <p:cNvPr id="154" name="Google Shape;154;p20"/>
          <p:cNvPicPr preferRelativeResize="0"/>
          <p:nvPr/>
        </p:nvPicPr>
        <p:blipFill>
          <a:blip r:embed="rId4">
            <a:alphaModFix/>
          </a:blip>
          <a:stretch>
            <a:fillRect/>
          </a:stretch>
        </p:blipFill>
        <p:spPr>
          <a:xfrm>
            <a:off x="4733526" y="1761415"/>
            <a:ext cx="3673800" cy="2385708"/>
          </a:xfrm>
          <a:prstGeom prst="rect">
            <a:avLst/>
          </a:prstGeom>
          <a:noFill/>
          <a:ln>
            <a:noFill/>
          </a:ln>
        </p:spPr>
      </p:pic>
      <p:cxnSp>
        <p:nvCxnSpPr>
          <p:cNvPr id="155" name="Google Shape;155;p20"/>
          <p:cNvCxnSpPr/>
          <p:nvPr/>
        </p:nvCxnSpPr>
        <p:spPr>
          <a:xfrm>
            <a:off x="1379910" y="4207005"/>
            <a:ext cx="2022900" cy="0"/>
          </a:xfrm>
          <a:prstGeom prst="straightConnector1">
            <a:avLst/>
          </a:prstGeom>
          <a:noFill/>
          <a:ln cap="flat" cmpd="sng" w="19050">
            <a:solidFill>
              <a:srgbClr val="9B59B6"/>
            </a:solidFill>
            <a:prstDash val="solid"/>
            <a:round/>
            <a:headEnd len="med" w="med" type="none"/>
            <a:tailEnd len="med" w="med" type="none"/>
          </a:ln>
        </p:spPr>
      </p:cxnSp>
      <p:cxnSp>
        <p:nvCxnSpPr>
          <p:cNvPr id="156" name="Google Shape;156;p20"/>
          <p:cNvCxnSpPr/>
          <p:nvPr/>
        </p:nvCxnSpPr>
        <p:spPr>
          <a:xfrm>
            <a:off x="3402620" y="4207005"/>
            <a:ext cx="112200" cy="0"/>
          </a:xfrm>
          <a:prstGeom prst="straightConnector1">
            <a:avLst/>
          </a:prstGeom>
          <a:noFill/>
          <a:ln cap="flat" cmpd="sng" w="19050">
            <a:solidFill>
              <a:srgbClr val="9B59B6"/>
            </a:solidFill>
            <a:prstDash val="solid"/>
            <a:round/>
            <a:headEnd len="med" w="med" type="none"/>
            <a:tailEnd len="med" w="med" type="triangle"/>
          </a:ln>
        </p:spPr>
      </p:cxnSp>
      <p:sp>
        <p:nvSpPr>
          <p:cNvPr id="157" name="Google Shape;157;p20"/>
          <p:cNvSpPr txBox="1"/>
          <p:nvPr/>
        </p:nvSpPr>
        <p:spPr>
          <a:xfrm>
            <a:off x="1228664" y="423740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58" name="Google Shape;158;p20"/>
          <p:cNvSpPr txBox="1"/>
          <p:nvPr/>
        </p:nvSpPr>
        <p:spPr>
          <a:xfrm>
            <a:off x="3322093" y="423740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59" name="Google Shape;159;p20"/>
          <p:cNvSpPr txBox="1"/>
          <p:nvPr/>
        </p:nvSpPr>
        <p:spPr>
          <a:xfrm>
            <a:off x="2275379" y="423740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Low</a:t>
            </a:r>
            <a:endParaRPr sz="1800">
              <a:latin typeface="Oswald"/>
              <a:ea typeface="Oswald"/>
              <a:cs typeface="Oswald"/>
              <a:sym typeface="Oswald"/>
            </a:endParaRPr>
          </a:p>
        </p:txBody>
      </p:sp>
      <p:cxnSp>
        <p:nvCxnSpPr>
          <p:cNvPr id="160" name="Google Shape;160;p20"/>
          <p:cNvCxnSpPr/>
          <p:nvPr/>
        </p:nvCxnSpPr>
        <p:spPr>
          <a:xfrm rot="10800000">
            <a:off x="1261750" y="4207000"/>
            <a:ext cx="140400" cy="0"/>
          </a:xfrm>
          <a:prstGeom prst="straightConnector1">
            <a:avLst/>
          </a:prstGeom>
          <a:noFill/>
          <a:ln cap="flat" cmpd="sng" w="19050">
            <a:solidFill>
              <a:srgbClr val="9B59B6"/>
            </a:solidFill>
            <a:prstDash val="solid"/>
            <a:round/>
            <a:headEnd len="med" w="med" type="none"/>
            <a:tailEnd len="med" w="med" type="triangle"/>
          </a:ln>
        </p:spPr>
      </p:cxnSp>
      <p:cxnSp>
        <p:nvCxnSpPr>
          <p:cNvPr id="161" name="Google Shape;161;p20"/>
          <p:cNvCxnSpPr/>
          <p:nvPr/>
        </p:nvCxnSpPr>
        <p:spPr>
          <a:xfrm>
            <a:off x="5538260" y="4206992"/>
            <a:ext cx="2022900" cy="0"/>
          </a:xfrm>
          <a:prstGeom prst="straightConnector1">
            <a:avLst/>
          </a:prstGeom>
          <a:noFill/>
          <a:ln cap="flat" cmpd="sng" w="19050">
            <a:solidFill>
              <a:srgbClr val="9B59B6"/>
            </a:solidFill>
            <a:prstDash val="solid"/>
            <a:round/>
            <a:headEnd len="med" w="med" type="none"/>
            <a:tailEnd len="med" w="med" type="none"/>
          </a:ln>
        </p:spPr>
      </p:cxnSp>
      <p:cxnSp>
        <p:nvCxnSpPr>
          <p:cNvPr id="162" name="Google Shape;162;p20"/>
          <p:cNvCxnSpPr/>
          <p:nvPr/>
        </p:nvCxnSpPr>
        <p:spPr>
          <a:xfrm>
            <a:off x="7560970" y="4206992"/>
            <a:ext cx="112200" cy="0"/>
          </a:xfrm>
          <a:prstGeom prst="straightConnector1">
            <a:avLst/>
          </a:prstGeom>
          <a:noFill/>
          <a:ln cap="flat" cmpd="sng" w="19050">
            <a:solidFill>
              <a:srgbClr val="9B59B6"/>
            </a:solidFill>
            <a:prstDash val="solid"/>
            <a:round/>
            <a:headEnd len="med" w="med" type="none"/>
            <a:tailEnd len="med" w="med" type="triangle"/>
          </a:ln>
        </p:spPr>
      </p:cxnSp>
      <p:sp>
        <p:nvSpPr>
          <p:cNvPr id="163" name="Google Shape;163;p20"/>
          <p:cNvSpPr txBox="1"/>
          <p:nvPr/>
        </p:nvSpPr>
        <p:spPr>
          <a:xfrm>
            <a:off x="5225502" y="420795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64" name="Google Shape;164;p20"/>
          <p:cNvSpPr txBox="1"/>
          <p:nvPr/>
        </p:nvSpPr>
        <p:spPr>
          <a:xfrm>
            <a:off x="7318931" y="420795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High</a:t>
            </a:r>
            <a:endParaRPr sz="1800">
              <a:latin typeface="Oswald"/>
              <a:ea typeface="Oswald"/>
              <a:cs typeface="Oswald"/>
              <a:sym typeface="Oswald"/>
            </a:endParaRPr>
          </a:p>
        </p:txBody>
      </p:sp>
      <p:sp>
        <p:nvSpPr>
          <p:cNvPr id="165" name="Google Shape;165;p20"/>
          <p:cNvSpPr txBox="1"/>
          <p:nvPr/>
        </p:nvSpPr>
        <p:spPr>
          <a:xfrm>
            <a:off x="6272216" y="4207958"/>
            <a:ext cx="596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Oswald"/>
                <a:ea typeface="Oswald"/>
                <a:cs typeface="Oswald"/>
                <a:sym typeface="Oswald"/>
              </a:rPr>
              <a:t>Low</a:t>
            </a:r>
            <a:endParaRPr sz="1800">
              <a:latin typeface="Oswald"/>
              <a:ea typeface="Oswald"/>
              <a:cs typeface="Oswald"/>
              <a:sym typeface="Oswald"/>
            </a:endParaRPr>
          </a:p>
        </p:txBody>
      </p:sp>
      <p:cxnSp>
        <p:nvCxnSpPr>
          <p:cNvPr id="166" name="Google Shape;166;p20"/>
          <p:cNvCxnSpPr/>
          <p:nvPr/>
        </p:nvCxnSpPr>
        <p:spPr>
          <a:xfrm rot="10800000">
            <a:off x="5420100" y="4206988"/>
            <a:ext cx="140400" cy="0"/>
          </a:xfrm>
          <a:prstGeom prst="straightConnector1">
            <a:avLst/>
          </a:prstGeom>
          <a:noFill/>
          <a:ln cap="flat" cmpd="sng" w="19050">
            <a:solidFill>
              <a:srgbClr val="9B59B6"/>
            </a:solidFill>
            <a:prstDash val="solid"/>
            <a:round/>
            <a:headEnd len="med" w="med" type="none"/>
            <a:tailEnd len="med" w="med" type="triangle"/>
          </a:ln>
        </p:spPr>
      </p:cxnSp>
      <p:sp>
        <p:nvSpPr>
          <p:cNvPr id="167" name="Google Shape;167;p20"/>
          <p:cNvSpPr txBox="1"/>
          <p:nvPr/>
        </p:nvSpPr>
        <p:spPr>
          <a:xfrm rot="5400000">
            <a:off x="7790525" y="2707975"/>
            <a:ext cx="1664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Frequency</a:t>
            </a:r>
            <a:endParaRPr sz="2000">
              <a:latin typeface="Oswald"/>
              <a:ea typeface="Oswald"/>
              <a:cs typeface="Oswald"/>
              <a:sym typeface="Oswald"/>
            </a:endParaRPr>
          </a:p>
        </p:txBody>
      </p:sp>
      <p:sp>
        <p:nvSpPr>
          <p:cNvPr id="168" name="Google Shape;168;p20"/>
          <p:cNvSpPr txBox="1"/>
          <p:nvPr/>
        </p:nvSpPr>
        <p:spPr>
          <a:xfrm rot="-5400000">
            <a:off x="-310925" y="2707975"/>
            <a:ext cx="1664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Oswald"/>
                <a:ea typeface="Oswald"/>
                <a:cs typeface="Oswald"/>
                <a:sym typeface="Oswald"/>
              </a:rPr>
              <a:t>Time</a:t>
            </a:r>
            <a:endParaRPr sz="20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2" name="Shape 172"/>
        <p:cNvGrpSpPr/>
        <p:nvPr/>
      </p:nvGrpSpPr>
      <p:grpSpPr>
        <a:xfrm>
          <a:off x="0" y="0"/>
          <a:ext cx="0" cy="0"/>
          <a:chOff x="0" y="0"/>
          <a:chExt cx="0" cy="0"/>
        </a:xfrm>
      </p:grpSpPr>
      <p:sp>
        <p:nvSpPr>
          <p:cNvPr id="173" name="Google Shape;17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1"/>
          <p:cNvSpPr/>
          <p:nvPr/>
        </p:nvSpPr>
        <p:spPr>
          <a:xfrm>
            <a:off x="0" y="0"/>
            <a:ext cx="9144000" cy="569400"/>
          </a:xfrm>
          <a:prstGeom prst="rect">
            <a:avLst/>
          </a:prstGeom>
          <a:solidFill>
            <a:srgbClr val="4BA6FF"/>
          </a:solidFill>
          <a:ln cap="flat" cmpd="sng" w="9525">
            <a:solidFill>
              <a:srgbClr val="4BA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a:off x="0" y="4944300"/>
            <a:ext cx="9144000" cy="199200"/>
          </a:xfrm>
          <a:prstGeom prst="rect">
            <a:avLst/>
          </a:prstGeom>
          <a:solidFill>
            <a:srgbClr val="EE0000"/>
          </a:solidFill>
          <a:ln cap="flat" cmpd="sng" w="9525">
            <a:solidFill>
              <a:srgbClr val="E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1"/>
          <p:cNvSpPr txBox="1"/>
          <p:nvPr/>
        </p:nvSpPr>
        <p:spPr>
          <a:xfrm>
            <a:off x="0" y="0"/>
            <a:ext cx="33981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lt1"/>
                </a:solidFill>
                <a:latin typeface="Oswald"/>
                <a:ea typeface="Oswald"/>
                <a:cs typeface="Oswald"/>
                <a:sym typeface="Oswald"/>
              </a:rPr>
              <a:t>Overlap Reduction Function</a:t>
            </a:r>
            <a:endParaRPr sz="2500">
              <a:solidFill>
                <a:schemeClr val="lt1"/>
              </a:solidFill>
              <a:latin typeface="Oswald"/>
              <a:ea typeface="Oswald"/>
              <a:cs typeface="Oswald"/>
              <a:sym typeface="Oswald"/>
            </a:endParaRPr>
          </a:p>
        </p:txBody>
      </p:sp>
      <p:pic>
        <p:nvPicPr>
          <p:cNvPr id="177" name="Google Shape;177;p21"/>
          <p:cNvPicPr preferRelativeResize="0"/>
          <p:nvPr/>
        </p:nvPicPr>
        <p:blipFill>
          <a:blip r:embed="rId3">
            <a:alphaModFix/>
          </a:blip>
          <a:stretch>
            <a:fillRect/>
          </a:stretch>
        </p:blipFill>
        <p:spPr>
          <a:xfrm>
            <a:off x="280401" y="1361525"/>
            <a:ext cx="6319774" cy="3349749"/>
          </a:xfrm>
          <a:prstGeom prst="rect">
            <a:avLst/>
          </a:prstGeom>
          <a:noFill/>
          <a:ln>
            <a:noFill/>
          </a:ln>
        </p:spPr>
      </p:pic>
      <p:sp>
        <p:nvSpPr>
          <p:cNvPr id="178" name="Google Shape;178;p21"/>
          <p:cNvSpPr txBox="1"/>
          <p:nvPr/>
        </p:nvSpPr>
        <p:spPr>
          <a:xfrm>
            <a:off x="0" y="763900"/>
            <a:ext cx="9144000" cy="1213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Oswald"/>
              <a:buChar char="●"/>
            </a:pPr>
            <a:r>
              <a:rPr lang="en" sz="2000">
                <a:latin typeface="Oswald"/>
                <a:ea typeface="Oswald"/>
                <a:cs typeface="Oswald"/>
                <a:sym typeface="Oswald"/>
              </a:rPr>
              <a:t>Frequency dependent </a:t>
            </a:r>
            <a:r>
              <a:rPr lang="en" sz="2000">
                <a:latin typeface="Oswald"/>
                <a:ea typeface="Oswald"/>
                <a:cs typeface="Oswald"/>
                <a:sym typeface="Oswald"/>
              </a:rPr>
              <a:t>correlation</a:t>
            </a:r>
            <a:r>
              <a:rPr lang="en" sz="2000">
                <a:latin typeface="Oswald"/>
                <a:ea typeface="Oswald"/>
                <a:cs typeface="Oswald"/>
                <a:sym typeface="Oswald"/>
              </a:rPr>
              <a:t> between a pair of detectors</a:t>
            </a:r>
            <a:endParaRPr sz="20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