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302" r:id="rId2"/>
    <p:sldId id="445" r:id="rId3"/>
    <p:sldId id="434" r:id="rId4"/>
    <p:sldId id="438" r:id="rId5"/>
    <p:sldId id="439" r:id="rId6"/>
    <p:sldId id="347" r:id="rId7"/>
    <p:sldId id="431" r:id="rId8"/>
    <p:sldId id="259" r:id="rId9"/>
    <p:sldId id="352" r:id="rId10"/>
    <p:sldId id="409" r:id="rId11"/>
    <p:sldId id="440" r:id="rId12"/>
    <p:sldId id="345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432" r:id="rId22"/>
    <p:sldId id="407" r:id="rId23"/>
    <p:sldId id="408" r:id="rId24"/>
    <p:sldId id="400" r:id="rId25"/>
    <p:sldId id="420" r:id="rId26"/>
    <p:sldId id="423" r:id="rId27"/>
    <p:sldId id="442" r:id="rId28"/>
    <p:sldId id="443" r:id="rId29"/>
    <p:sldId id="415" r:id="rId30"/>
    <p:sldId id="444" r:id="rId31"/>
    <p:sldId id="437" r:id="rId32"/>
    <p:sldId id="436" r:id="rId33"/>
    <p:sldId id="349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8B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6"/>
    <p:restoredTop sz="92636" autoAdjust="0"/>
  </p:normalViewPr>
  <p:slideViewPr>
    <p:cSldViewPr>
      <p:cViewPr varScale="1">
        <p:scale>
          <a:sx n="109" d="100"/>
          <a:sy n="109" d="100"/>
        </p:scale>
        <p:origin x="16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spectrum pointed immediately to large black holes.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Raab - Overview of GW Detection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A711-01DE-9C4D-A766-AD87BDAC1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8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4802597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Helvetica" charset="0"/>
              </a:rPr>
              <a:t>LIGO-</a:t>
            </a:r>
            <a:r>
              <a:rPr lang="en-US" sz="900" b="1" dirty="0"/>
              <a:t> G2100318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" name="Photo Editor Photo" r:id="rId17" imgW="4409524" imgH="3219899" progId="MSPhotoEd.3">
                  <p:embed/>
                </p:oleObj>
              </mc:Choice>
              <mc:Fallback>
                <p:oleObj name="Photo Editor Photo" r:id="rId17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NSF_LOGO_4-Color_bitmap_Logo.png">
            <a:extLst>
              <a:ext uri="{FF2B5EF4-FFF2-40B4-BE49-F238E27FC236}">
                <a16:creationId xmlns:a16="http://schemas.microsoft.com/office/drawing/2014/main" id="{FF152886-25F6-424B-975A-A53A16FC98B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0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iopscience.iop.org/0264-9381/32/7/074001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Astronomical_object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D4C897-772B-2B4E-8DC2-956E6A910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" y="1600200"/>
            <a:ext cx="7075635" cy="516845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Overview of Gravitational Wave Detection by LIGO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1564" y="5135940"/>
            <a:ext cx="7075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Fred Raab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Associate Director for Observatory Operations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LIGO Laboratory - 12 July 2021</a:t>
            </a:r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Basic idea for detection is 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GW amplitude  h = (R</a:t>
            </a:r>
            <a:r>
              <a:rPr lang="en-US" baseline="-25000" dirty="0"/>
              <a:t>x</a:t>
            </a:r>
            <a:r>
              <a:rPr lang="en-US" dirty="0"/>
              <a:t>-R</a:t>
            </a:r>
            <a:r>
              <a:rPr lang="en-US" baseline="-25000" dirty="0"/>
              <a:t>y</a:t>
            </a:r>
            <a:r>
              <a:rPr lang="en-US" dirty="0"/>
              <a:t>)/R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9E27BC-3977-4D4C-82AF-B6319527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64114"/>
            <a:ext cx="502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/>
              <a:t>When the arm lengths are equal, no light reaches the detector.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2F103-9B55-EE41-BF07-7B2EFE33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/>
              <a:t>It takes longer for light to travel the longer arm path, which allows light to reach the detector.</a:t>
            </a:r>
          </a:p>
        </p:txBody>
      </p:sp>
    </p:spTree>
    <p:extLst>
      <p:ext uri="{BB962C8B-B14F-4D97-AF65-F5344CB8AC3E}">
        <p14:creationId xmlns:p14="http://schemas.microsoft.com/office/powerpoint/2010/main" val="34889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7" grpId="0"/>
      <p:bldP spid="3072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7465-B311-3446-B70D-47E75179A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 real GW detectors look like?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9A21F-9E52-EE4E-BB61-D8B3F81AE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7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685800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Optical configuration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C0A2742-77ED-AF4B-B3A3-6A6BBB174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650" y="2209800"/>
            <a:ext cx="4330700" cy="3657600"/>
          </a:xfrm>
        </p:spPr>
      </p:pic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Complete detector description in </a:t>
            </a:r>
            <a:r>
              <a:rPr lang="is-IS" sz="1800" dirty="0">
                <a:hlinkClick r:id="rId4"/>
              </a:rPr>
              <a:t>Class. Quantum Grav. 32 (2015) 074001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C2EEA9-4A8D-9849-BA49-906699221D99}"/>
              </a:ext>
            </a:extLst>
          </p:cNvPr>
          <p:cNvGrpSpPr/>
          <p:nvPr/>
        </p:nvGrpSpPr>
        <p:grpSpPr>
          <a:xfrm>
            <a:off x="6127750" y="1029448"/>
            <a:ext cx="3016250" cy="2173617"/>
            <a:chOff x="6127750" y="1029448"/>
            <a:chExt cx="3016250" cy="2173617"/>
          </a:xfrm>
        </p:grpSpPr>
        <p:pic>
          <p:nvPicPr>
            <p:cNvPr id="17410" name="Picture 2" descr="https://physicsthings.files.wordpress.com/2014/01/phase-difference-2.png">
              <a:extLst>
                <a:ext uri="{FF2B5EF4-FFF2-40B4-BE49-F238E27FC236}">
                  <a16:creationId xmlns:a16="http://schemas.microsoft.com/office/drawing/2014/main" id="{D6C06636-6458-8E49-956A-1516ABB09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0" y="1281790"/>
              <a:ext cx="3016250" cy="1921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A34B54-E87C-1C40-9D0D-4809FDEAA10A}"/>
                </a:ext>
              </a:extLst>
            </p:cNvPr>
            <p:cNvSpPr txBox="1"/>
            <p:nvPr/>
          </p:nvSpPr>
          <p:spPr>
            <a:xfrm>
              <a:off x="6248400" y="1029448"/>
              <a:ext cx="237265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physicsthings.wordpress.com</a:t>
              </a:r>
              <a:endParaRPr lang="en-US" sz="1100" dirty="0"/>
            </a:p>
          </p:txBody>
        </p:sp>
      </p:grp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9A0EC6E6-3574-4A43-BBA0-84015A9E5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71082" y="4654661"/>
            <a:ext cx="2562506" cy="21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3516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295400" y="457200"/>
            <a:ext cx="6096000" cy="1143000"/>
          </a:xfrm>
        </p:spPr>
        <p:txBody>
          <a:bodyPr/>
          <a:lstStyle/>
          <a:p>
            <a:r>
              <a:rPr lang="en-US" sz="3200" b="1" dirty="0">
                <a:latin typeface="Helvetica" charset="0"/>
                <a:ea typeface="ＭＳ Ｐゴシック" charset="0"/>
                <a:cs typeface="ＭＳ Ｐゴシック" charset="0"/>
              </a:rPr>
              <a:t>Evacuated Beam Tubes Provide Clear Path for Light</a:t>
            </a:r>
          </a:p>
        </p:txBody>
      </p:sp>
      <p:pic>
        <p:nvPicPr>
          <p:cNvPr id="49155" name="Picture 4" descr="bak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676400"/>
            <a:ext cx="4546600" cy="2624138"/>
          </a:xfrm>
        </p:spPr>
      </p:pic>
      <p:pic>
        <p:nvPicPr>
          <p:cNvPr id="49156" name="Picture 5" descr="bake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3657600"/>
            <a:ext cx="3886200" cy="2540000"/>
          </a:xfrm>
        </p:spPr>
      </p:pic>
      <p:pic>
        <p:nvPicPr>
          <p:cNvPr id="49157" name="Picture 6" descr="livtub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304800" y="44196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P&lt; 10</a:t>
            </a:r>
            <a:r>
              <a:rPr lang="en-US" baseline="30000"/>
              <a:t>-9</a:t>
            </a:r>
            <a:r>
              <a:rPr lang="en-US"/>
              <a:t> Torr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6934200" y="4572000"/>
            <a:ext cx="1600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Portable power supply for bakeout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3A711-01DE-9C4D-A766-AD87BDAC1B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866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6019800" cy="1143000"/>
          </a:xfrm>
        </p:spPr>
        <p:txBody>
          <a:bodyPr/>
          <a:lstStyle/>
          <a:p>
            <a:r>
              <a:rPr lang="en-US" sz="3200" dirty="0">
                <a:latin typeface="Helvetica" charset="0"/>
                <a:ea typeface="ＭＳ Ｐゴシック" charset="0"/>
                <a:cs typeface="ＭＳ Ｐゴシック" charset="0"/>
              </a:rPr>
              <a:t>Vacuum Chambers Provide Quiet Homes for Mirrors</a:t>
            </a:r>
          </a:p>
        </p:txBody>
      </p:sp>
      <p:pic>
        <p:nvPicPr>
          <p:cNvPr id="50179" name="Picture 3" descr="lve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>
            <a:fillRect/>
          </a:stretch>
        </p:blipFill>
        <p:spPr bwMode="auto">
          <a:xfrm>
            <a:off x="3733800" y="1590675"/>
            <a:ext cx="4881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lve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>
            <a:fillRect/>
          </a:stretch>
        </p:blipFill>
        <p:spPr bwMode="auto">
          <a:xfrm>
            <a:off x="381000" y="1676400"/>
            <a:ext cx="4881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BS_with_Wor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67200"/>
            <a:ext cx="2733675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3400" y="4724400"/>
            <a:ext cx="297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View inside Corner Station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400800" y="5486400"/>
            <a:ext cx="213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/>
              <a:t>Standing at vertex beam splitter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868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BSC Internal Seismic Isolator</a:t>
            </a:r>
          </a:p>
        </p:txBody>
      </p:sp>
      <p:sp>
        <p:nvSpPr>
          <p:cNvPr id="52226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pic>
        <p:nvPicPr>
          <p:cNvPr id="522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74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r="29143"/>
          <a:stretch>
            <a:fillRect/>
          </a:stretch>
        </p:blipFill>
        <p:spPr bwMode="auto">
          <a:xfrm>
            <a:off x="1066800" y="1600200"/>
            <a:ext cx="3200400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386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002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1447800" y="457200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chemeClr val="tx2"/>
                </a:solidFill>
              </a:rPr>
              <a:t>Advanced LIGO Monolithic Suspension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6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Advanced LIGO installation in progress </a:t>
            </a:r>
          </a:p>
        </p:txBody>
      </p:sp>
      <p:pic>
        <p:nvPicPr>
          <p:cNvPr id="54274" name="Content Placeholder 8" descr="QuadMate_08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14400" b="13503"/>
          <a:stretch>
            <a:fillRect/>
          </a:stretch>
        </p:blipFill>
        <p:spPr>
          <a:xfrm>
            <a:off x="990600" y="1438275"/>
            <a:ext cx="6934200" cy="4962525"/>
          </a:xfrm>
        </p:spPr>
      </p:pic>
      <p:sp>
        <p:nvSpPr>
          <p:cNvPr id="54275" name="TextBox 9"/>
          <p:cNvSpPr txBox="1">
            <a:spLocks noChangeArrowheads="1"/>
          </p:cNvSpPr>
          <p:nvPr/>
        </p:nvSpPr>
        <p:spPr bwMode="auto">
          <a:xfrm>
            <a:off x="6324600" y="14478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2000">
                <a:solidFill>
                  <a:srgbClr val="FFFF00"/>
                </a:solidFill>
              </a:rPr>
              <a:t>17-Aug-11</a:t>
            </a:r>
          </a:p>
        </p:txBody>
      </p:sp>
      <p:sp>
        <p:nvSpPr>
          <p:cNvPr id="54276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2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371600" y="227013"/>
            <a:ext cx="6400800" cy="1220787"/>
          </a:xfrm>
        </p:spPr>
        <p:txBody>
          <a:bodyPr/>
          <a:lstStyle/>
          <a:p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Putting it together:</a:t>
            </a:r>
            <a:b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Helvetica" charset="0"/>
                <a:ea typeface="ＭＳ Ｐゴシック" charset="0"/>
                <a:cs typeface="ＭＳ Ｐゴシック" charset="0"/>
              </a:rPr>
              <a:t>Seismic &amp; Suspension &amp; Optics</a:t>
            </a:r>
          </a:p>
        </p:txBody>
      </p:sp>
      <p:pic>
        <p:nvPicPr>
          <p:cNvPr id="5529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538288"/>
            <a:ext cx="5426075" cy="5076825"/>
          </a:xfrm>
        </p:spPr>
      </p:pic>
      <p:sp>
        <p:nvSpPr>
          <p:cNvPr id="55299" name="AutoShape 4" descr="imap://dhs@newligo.mit.edu:993/fetch%3EUID%3E/INBOX%3E85862?part=1.2&amp;type=image/jpeg&amp;filename=Installation_2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Content Placeholder 2"/>
          <p:cNvSpPr txBox="1">
            <a:spLocks/>
          </p:cNvSpPr>
          <p:nvPr/>
        </p:nvSpPr>
        <p:spPr bwMode="auto">
          <a:xfrm>
            <a:off x="23813" y="1106488"/>
            <a:ext cx="3978275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  <a:p>
            <a:pPr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endParaRPr lang="en-US" sz="1800">
              <a:solidFill>
                <a:schemeClr val="tx2"/>
              </a:solidFill>
              <a:latin typeface="Helvetica" charset="0"/>
              <a:cs typeface="Arial" charset="0"/>
            </a:endParaRP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804863" y="1949450"/>
            <a:ext cx="1557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Seismic isolation</a:t>
            </a:r>
          </a:p>
        </p:txBody>
      </p:sp>
      <p:sp>
        <p:nvSpPr>
          <p:cNvPr id="55302" name="TextBox 10"/>
          <p:cNvSpPr txBox="1">
            <a:spLocks noChangeArrowheads="1"/>
          </p:cNvSpPr>
          <p:nvPr/>
        </p:nvSpPr>
        <p:spPr bwMode="auto">
          <a:xfrm>
            <a:off x="539750" y="5602288"/>
            <a:ext cx="205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Folding mirror suspension</a:t>
            </a:r>
          </a:p>
        </p:txBody>
      </p:sp>
      <p:sp>
        <p:nvSpPr>
          <p:cNvPr id="55303" name="TextBox 11"/>
          <p:cNvSpPr txBox="1">
            <a:spLocks noChangeArrowheads="1"/>
          </p:cNvSpPr>
          <p:nvPr/>
        </p:nvSpPr>
        <p:spPr bwMode="auto">
          <a:xfrm>
            <a:off x="493713" y="3200400"/>
            <a:ext cx="2020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800" i="1">
                <a:latin typeface="Arial" charset="0"/>
                <a:cs typeface="Arial" charset="0"/>
              </a:rPr>
              <a:t>Test mass suspension</a:t>
            </a:r>
          </a:p>
        </p:txBody>
      </p:sp>
      <p:cxnSp>
        <p:nvCxnSpPr>
          <p:cNvPr id="55304" name="Straight Arrow Connector 4"/>
          <p:cNvCxnSpPr>
            <a:cxnSpLocks noChangeShapeType="1"/>
          </p:cNvCxnSpPr>
          <p:nvPr/>
        </p:nvCxnSpPr>
        <p:spPr bwMode="auto">
          <a:xfrm flipV="1">
            <a:off x="2438400" y="1981200"/>
            <a:ext cx="2238375" cy="200025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305" name="Straight Arrow Connector 14"/>
          <p:cNvCxnSpPr>
            <a:cxnSpLocks noChangeShapeType="1"/>
          </p:cNvCxnSpPr>
          <p:nvPr/>
        </p:nvCxnSpPr>
        <p:spPr bwMode="auto">
          <a:xfrm>
            <a:off x="2667000" y="5943600"/>
            <a:ext cx="1219200" cy="762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306" name="Straight Arrow Connector 15"/>
          <p:cNvCxnSpPr>
            <a:cxnSpLocks noChangeShapeType="1"/>
          </p:cNvCxnSpPr>
          <p:nvPr/>
        </p:nvCxnSpPr>
        <p:spPr bwMode="auto">
          <a:xfrm>
            <a:off x="2514600" y="3886200"/>
            <a:ext cx="2819400" cy="2057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5307" name="Footer Placeholder 1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9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5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Lock Acquisition:  Arm Locking Subsystem</a:t>
            </a:r>
          </a:p>
        </p:txBody>
      </p:sp>
      <p:sp>
        <p:nvSpPr>
          <p:cNvPr id="5632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pic>
        <p:nvPicPr>
          <p:cNvPr id="56323" name="Picture 7" descr="GreenLaserBeamInIT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56D3-4054-F54E-A03C-E0ECB4EF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E8DCF-A4F9-B94C-80B0-209683954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we do? Who are we?</a:t>
            </a:r>
          </a:p>
          <a:p>
            <a:r>
              <a:rPr lang="en-US" dirty="0"/>
              <a:t>Basics of Gravitational Waves (GWs)</a:t>
            </a:r>
          </a:p>
          <a:p>
            <a:r>
              <a:rPr lang="en-US" dirty="0"/>
              <a:t>What do real GW detectors look like?</a:t>
            </a:r>
          </a:p>
          <a:p>
            <a:r>
              <a:rPr lang="en-US" dirty="0"/>
              <a:t>Breakthroughs!</a:t>
            </a:r>
          </a:p>
          <a:p>
            <a:r>
              <a:rPr lang="en-US" dirty="0"/>
              <a:t>The future.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A0E7D-CE31-774B-98DC-A0B394FC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CEA44-BAE2-8F40-8F19-DFE85A3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93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1524000" y="204788"/>
            <a:ext cx="5715000" cy="1319212"/>
          </a:xfrm>
        </p:spPr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aLIGO Pre-stabilized laser </a:t>
            </a:r>
          </a:p>
        </p:txBody>
      </p:sp>
      <p:pic>
        <p:nvPicPr>
          <p:cNvPr id="57346" name="Picture 6" descr="RS14399_P1030636-l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8" b="9503"/>
          <a:stretch>
            <a:fillRect/>
          </a:stretch>
        </p:blipFill>
        <p:spPr bwMode="auto">
          <a:xfrm>
            <a:off x="801688" y="2133600"/>
            <a:ext cx="74707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Raab - Overview of GW Detection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C40E9-EAAD-C24F-88BD-3E23826CE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Breakthroughs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B6935-360F-C24F-81BF-F6C62F427C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4638BE-8EBA-F042-8266-9AED8129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97529" y="0"/>
            <a:ext cx="9760091" cy="6858000"/>
            <a:chOff x="-197529" y="0"/>
            <a:chExt cx="9760091" cy="6858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endParaRPr>
            </a:p>
          </p:txBody>
        </p:sp>
        <p:pic>
          <p:nvPicPr>
            <p:cNvPr id="4" name="Content Placeholder 6"/>
            <p:cNvPicPr>
              <a:picLocks noChangeAspect="1"/>
            </p:cNvPicPr>
            <p:nvPr/>
          </p:nvPicPr>
          <p:blipFill>
            <a:blip r:embed="rId3"/>
            <a:srcRect l="-16607" r="-16607"/>
            <a:stretch>
              <a:fillRect/>
            </a:stretch>
          </p:blipFill>
          <p:spPr>
            <a:xfrm>
              <a:off x="-197529" y="278906"/>
              <a:ext cx="9760091" cy="5828964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33450" y="6228546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B. P. Abbott et al. (LIGO Scientific Collaboration and Virgo Collaboration), </a:t>
            </a:r>
            <a:r>
              <a:rPr lang="en-US" sz="1400" i="1" dirty="0">
                <a:solidFill>
                  <a:srgbClr val="FFFFFF"/>
                </a:solidFill>
              </a:rPr>
              <a:t>Observation of Gravitational Waves from a Binary Black Hole Merger</a:t>
            </a:r>
            <a:r>
              <a:rPr lang="en-US" sz="1400" dirty="0">
                <a:solidFill>
                  <a:srgbClr val="FFFFFF"/>
                </a:solidFill>
              </a:rPr>
              <a:t>, Phys. Rev. Lett. 116, 061102 (2016)</a:t>
            </a:r>
          </a:p>
        </p:txBody>
      </p:sp>
    </p:spTree>
    <p:extLst>
      <p:ext uri="{BB962C8B-B14F-4D97-AF65-F5344CB8AC3E}">
        <p14:creationId xmlns:p14="http://schemas.microsoft.com/office/powerpoint/2010/main" val="4036256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 from h(t)?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solidFill>
                  <a:schemeClr val="accent4"/>
                </a:solidFill>
                <a:latin typeface="Arial"/>
                <a:cs typeface="Arial"/>
              </a:rPr>
              <a:t>Ringdown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>
                <a:solidFill>
                  <a:schemeClr val="accent4"/>
                </a:solidFill>
                <a:latin typeface="Arial"/>
                <a:cs typeface="Arial"/>
              </a:rPr>
              <a:t>Q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give mass and spin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of final black hole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4384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B. P. Abbott et al. (LIGO Scientific Collaboration and Virgo Collaboration), </a:t>
            </a:r>
            <a:r>
              <a:rPr lang="en-US" sz="1200" i="1" dirty="0">
                <a:solidFill>
                  <a:schemeClr val="tx2"/>
                </a:solidFill>
              </a:rPr>
              <a:t>Observation of Gravitational Waves from a Binary Black Hole Merger</a:t>
            </a:r>
            <a:r>
              <a:rPr lang="en-US" sz="1200" dirty="0">
                <a:solidFill>
                  <a:schemeClr val="tx2"/>
                </a:solidFill>
              </a:rPr>
              <a:t>, Phys. Rev. Lett. 116, 061102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E7F6E2AC-7B7D-9A45-984D-4EC08AD883E1}"/>
              </a:ext>
            </a:extLst>
          </p:cNvPr>
          <p:cNvSpPr/>
          <p:nvPr/>
        </p:nvSpPr>
        <p:spPr bwMode="auto">
          <a:xfrm>
            <a:off x="3908588" y="1447800"/>
            <a:ext cx="3101812" cy="914400"/>
          </a:xfrm>
          <a:prstGeom prst="wedgeRectCallout">
            <a:avLst>
              <a:gd name="adj1" fmla="val -92512"/>
              <a:gd name="adj2" fmla="val 125276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Amplitude scale factor gives luminosity distance (standard siren)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AE581-A604-7D49-B45A-7FFCD8FF1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1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5867400" cy="4114800"/>
          </a:xfrm>
        </p:spPr>
        <p:txBody>
          <a:bodyPr/>
          <a:lstStyle/>
          <a:p>
            <a:r>
              <a:rPr lang="en-US" dirty="0"/>
              <a:t>These first observations of dynamic extreme spacetimes with BBHs show us that GR is reasonably accurate in this regime and can be used as a tool for examining and interpreting extreme states of matter.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BB53E-DF02-5F4E-8745-11E78B40B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96AFB-B78C-A64A-A5BC-41142B0E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981200"/>
            <a:ext cx="2057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 the study of the most extreme states of matter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86" y="1447800"/>
            <a:ext cx="9144000" cy="5143500"/>
            <a:chOff x="5686" y="1485900"/>
            <a:chExt cx="9144000" cy="5143500"/>
          </a:xfrm>
        </p:grpSpPr>
        <p:pic>
          <p:nvPicPr>
            <p:cNvPr id="6" name="Picture 5" descr="Fermi-LIGO_INTEGRAL_Graph_Still_Time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" y="1485900"/>
              <a:ext cx="9144000" cy="5143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1200" y="1524000"/>
              <a:ext cx="716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Credit: NASA's Goddard Space Flight Center, Caltech/MIT/LIGO Lab and ESA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EA019C-8B40-B547-BB0A-8F9EBC56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02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"/>
            <a:ext cx="6019800" cy="1371600"/>
          </a:xfrm>
        </p:spPr>
        <p:txBody>
          <a:bodyPr/>
          <a:lstStyle/>
          <a:p>
            <a:r>
              <a:rPr lang="en-US" sz="2800" dirty="0"/>
              <a:t>LIGO-Virgo network localization enables discovery of optical counterpart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91360" y="1676400"/>
            <a:ext cx="6933440" cy="4724400"/>
            <a:chOff x="991360" y="1676400"/>
            <a:chExt cx="6933440" cy="47244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360" y="1676400"/>
              <a:ext cx="6933440" cy="463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43000" y="5877580"/>
              <a:ext cx="678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400" dirty="0"/>
                <a:t>Figure 1 from Multi-messenger Observations of a Binary Neutron Star Merger</a:t>
              </a:r>
            </a:p>
            <a:p>
              <a:pPr eaLnBrk="1" hangingPunct="1"/>
              <a:r>
                <a:rPr lang="en-US" sz="1400" dirty="0"/>
                <a:t>B. P. Abbott et al. 2017 </a:t>
              </a:r>
              <a:r>
                <a:rPr lang="en-US" sz="1400" dirty="0" err="1"/>
                <a:t>ApJL</a:t>
              </a:r>
              <a:r>
                <a:rPr lang="en-US" sz="1400" dirty="0"/>
                <a:t> 848 L12 doi:10.3847/2041-8213/aa91c9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09F11-201F-714B-92C2-C7AA32A4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</p:spTree>
    <p:extLst>
      <p:ext uri="{BB962C8B-B14F-4D97-AF65-F5344CB8AC3E}">
        <p14:creationId xmlns:p14="http://schemas.microsoft.com/office/powerpoint/2010/main" val="770825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73B8-72BF-424F-AEBD-9E6CF5AE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Highlights learned from GW170817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8D368-AE4E-CE41-B985-39D4C8D33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848600" cy="4419600"/>
          </a:xfrm>
        </p:spPr>
        <p:txBody>
          <a:bodyPr/>
          <a:lstStyle/>
          <a:p>
            <a:r>
              <a:rPr lang="en-US" sz="2000" dirty="0"/>
              <a:t>First GW from binary neutron star </a:t>
            </a:r>
            <a:r>
              <a:rPr lang="en-US" sz="2000" dirty="0" err="1"/>
              <a:t>inspiral</a:t>
            </a:r>
            <a:r>
              <a:rPr lang="en-US" sz="2000" dirty="0"/>
              <a:t> and merger detected.</a:t>
            </a:r>
          </a:p>
          <a:p>
            <a:r>
              <a:rPr lang="en-US" sz="2000" dirty="0"/>
              <a:t>GW detection of tidal distortions as neutron stars rip each other apart provide constraints on neutron-star equation of state.</a:t>
            </a:r>
          </a:p>
          <a:p>
            <a:r>
              <a:rPr lang="en-US" sz="2000" dirty="0"/>
              <a:t>GW follow-up conducted at 70 observatories on Earth and in space, covering EM spectrum from gamma rays to radio waves.</a:t>
            </a:r>
          </a:p>
          <a:p>
            <a:r>
              <a:rPr lang="en-US" sz="2000" dirty="0"/>
              <a:t>Confirmed that speed of gravity is equal to speed of light, at least to 15-digit accuracy.</a:t>
            </a:r>
          </a:p>
          <a:p>
            <a:r>
              <a:rPr lang="en-US" sz="2000" dirty="0"/>
              <a:t>Confirmed neutron-star-merger origin of short gamma-ray bursts.</a:t>
            </a:r>
          </a:p>
          <a:p>
            <a:r>
              <a:rPr lang="en-US" sz="2000" dirty="0"/>
              <a:t>Confirmed “</a:t>
            </a:r>
            <a:r>
              <a:rPr lang="en-US" sz="2000" dirty="0" err="1"/>
              <a:t>kilonova</a:t>
            </a:r>
            <a:r>
              <a:rPr lang="en-US" sz="2000" dirty="0"/>
              <a:t>” description of matter following merger.</a:t>
            </a:r>
          </a:p>
          <a:p>
            <a:r>
              <a:rPr lang="en-US" sz="2000" dirty="0"/>
              <a:t>Confirmed the formation mechanism for most of the abundance of the elements heavier than iron.</a:t>
            </a:r>
          </a:p>
          <a:p>
            <a:r>
              <a:rPr lang="en-US" sz="2000" dirty="0"/>
              <a:t>First measurement of Hubble constant using GWs.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3C000-9860-4247-9AFD-33B48555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41398-C519-794E-A391-24A4F87F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46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9119-B729-F44A-8D74-08F944985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a “catalog”</a:t>
            </a:r>
            <a:br>
              <a:rPr lang="en-US" dirty="0"/>
            </a:br>
            <a:r>
              <a:rPr lang="en-US" dirty="0"/>
              <a:t>of GW detections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E186C-5874-8A4F-B5D9-0B197D002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Astronomical catalogs tabulate </a:t>
            </a:r>
            <a:r>
              <a:rPr lang="en-US" sz="2000" dirty="0">
                <a:hlinkClick r:id="rId2" tooltip="Astronomical object"/>
              </a:rPr>
              <a:t>astronomical objects</a:t>
            </a:r>
            <a:r>
              <a:rPr lang="en-US" sz="2000" dirty="0"/>
              <a:t> that share common attributes, but whose representation and differences reveal fundamental information about the nature of the objects and how they form.</a:t>
            </a:r>
          </a:p>
          <a:p>
            <a:r>
              <a:rPr lang="en-US" sz="2000" dirty="0"/>
              <a:t>For example, star catalogs that tabulated colors of stars eventually led to understanding the composition of stars and how stars progress from birth to death.</a:t>
            </a:r>
          </a:p>
          <a:p>
            <a:r>
              <a:rPr lang="en-US" sz="2000" dirty="0"/>
              <a:t>Similarly, catalogs of GW-detected sources and their properties can reveal the nature of the objects involved, how they formed and the environments that they have encountered.</a:t>
            </a:r>
          </a:p>
          <a:p>
            <a:r>
              <a:rPr lang="en-US" sz="2000" dirty="0"/>
              <a:t>Think of black holes and neutron stars as the fossils of the universe.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422CC-0D50-9B4A-8CBE-6DB05678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EE97C-5715-4447-B2D2-75982B24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62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2593"/>
            <a:ext cx="6019800" cy="1259007"/>
          </a:xfrm>
        </p:spPr>
        <p:txBody>
          <a:bodyPr/>
          <a:lstStyle/>
          <a:p>
            <a:r>
              <a:rPr lang="en-US" sz="3200" dirty="0"/>
              <a:t>Known Masses of Stellar Remnants </a:t>
            </a:r>
            <a:r>
              <a:rPr lang="en-US" sz="3200"/>
              <a:t>– July </a:t>
            </a:r>
            <a:r>
              <a:rPr lang="en-US" sz="3200" dirty="0"/>
              <a:t>2021</a:t>
            </a:r>
            <a:br>
              <a:rPr lang="en-US" sz="2800" dirty="0"/>
            </a:br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/abs/2010.14527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2800" y="1752600"/>
            <a:ext cx="1905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Non-LIGO Data Sources: Neutron Stars: http://</a:t>
            </a:r>
            <a:r>
              <a:rPr lang="en-US" sz="1400" i="1" dirty="0" err="1"/>
              <a:t>xtreme.as.arizona.edu</a:t>
            </a:r>
            <a:r>
              <a:rPr lang="en-US" sz="1400" i="1" dirty="0"/>
              <a:t>/</a:t>
            </a:r>
            <a:r>
              <a:rPr lang="en-US" sz="1400" i="1" dirty="0" err="1"/>
              <a:t>NeutronStars</a:t>
            </a:r>
            <a:r>
              <a:rPr lang="en-US" sz="1400" i="1" dirty="0"/>
              <a:t>/data/</a:t>
            </a:r>
            <a:r>
              <a:rPr lang="en-US" sz="1400" i="1" dirty="0" err="1"/>
              <a:t>pulsar_masses.dat</a:t>
            </a:r>
            <a:r>
              <a:rPr lang="en-US" sz="1400" i="1" dirty="0"/>
              <a:t> </a:t>
            </a:r>
          </a:p>
          <a:p>
            <a:endParaRPr lang="en-US" sz="1400" i="1" dirty="0"/>
          </a:p>
          <a:p>
            <a:r>
              <a:rPr lang="en-US" sz="1400" i="1" dirty="0"/>
              <a:t>Black Holes: https://</a:t>
            </a:r>
            <a:r>
              <a:rPr lang="en-US" sz="1400" i="1" dirty="0" err="1"/>
              <a:t>stellarcollapse.org</a:t>
            </a:r>
            <a:r>
              <a:rPr lang="en-US" sz="1400" i="1" dirty="0"/>
              <a:t>/sites/default/files/</a:t>
            </a:r>
            <a:r>
              <a:rPr lang="en-US" sz="1400" i="1" dirty="0" err="1"/>
              <a:t>table.pdf</a:t>
            </a:r>
            <a:r>
              <a:rPr lang="en-US" sz="1400" i="1" dirty="0"/>
              <a:t> | </a:t>
            </a:r>
          </a:p>
          <a:p>
            <a:endParaRPr lang="en-US" sz="1400" i="1" dirty="0"/>
          </a:p>
          <a:p>
            <a:r>
              <a:rPr lang="en-US" sz="1400" i="1" dirty="0"/>
              <a:t>LIGO-Virgo Data: </a:t>
            </a:r>
          </a:p>
          <a:p>
            <a:r>
              <a:rPr lang="en-US" sz="1400" i="1" dirty="0" err="1"/>
              <a:t>gw-openscience.org</a:t>
            </a:r>
            <a:endParaRPr lang="en-US" sz="1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8A853-2748-E74F-A522-592E6D89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EF87D-FE89-3241-A026-396284E1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2133"/>
            <a:ext cx="7162800" cy="49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0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CE43-26A2-9B4C-81F8-C4BE4650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do we do at LIGO and how do we do it? (elevator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7EEE1-7BED-D041-BFF0-FA50AE59A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The LIGO team works to explore the most extreme regions of space and time and the most extreme forms of matter in the universe.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We do this by detecting the ripples in space-time, called gravitational waves, that are produced by black holes and neutron stars in some of the most violent events in our universe.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74967-AC78-8843-A7A7-297F3BCA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E9E1D-7C07-C247-A2CC-A341D7418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04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59EA5-95B4-3345-BFB9-DDED099B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8600"/>
            <a:ext cx="6324600" cy="1143000"/>
          </a:xfrm>
        </p:spPr>
        <p:txBody>
          <a:bodyPr/>
          <a:lstStyle/>
          <a:p>
            <a:r>
              <a:rPr lang="en-US" sz="2800" dirty="0"/>
              <a:t>Some clues from GW Transient Catalog (GWTC-2) </a:t>
            </a:r>
            <a:br>
              <a:rPr lang="en-US" sz="2400" dirty="0"/>
            </a:br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/abs/2010.14533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3B42-F23E-1C4D-A4A2-9AC037B83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r>
              <a:rPr lang="en-US" sz="2000" dirty="0"/>
              <a:t>Black-hole binaries are merging many times per hour somewhere in the observable universe.</a:t>
            </a:r>
          </a:p>
          <a:p>
            <a:r>
              <a:rPr lang="en-US" sz="2000" dirty="0"/>
              <a:t>Black hole binaries can have a range of mass ratios.</a:t>
            </a:r>
          </a:p>
          <a:p>
            <a:r>
              <a:rPr lang="en-US" sz="2000" dirty="0"/>
              <a:t>Black holes can form from mechanisms other than core-collapse supernovae.</a:t>
            </a:r>
          </a:p>
          <a:p>
            <a:r>
              <a:rPr lang="en-US" sz="2000" dirty="0"/>
              <a:t>Some black holes in binaries are spinning.</a:t>
            </a:r>
          </a:p>
          <a:p>
            <a:r>
              <a:rPr lang="en-US" sz="2000" dirty="0"/>
              <a:t>Some black holes have spins aligned with their binaries, but some do not, suggesting different mechanisms for how these binaries were formed.</a:t>
            </a:r>
          </a:p>
          <a:p>
            <a:r>
              <a:rPr lang="en-US" sz="2000" dirty="0"/>
              <a:t>Intermediate-mass black holes exist in the mass range between stellar-mass BHs and supermassive BHs at the centers of galaxies.</a:t>
            </a:r>
          </a:p>
          <a:p>
            <a:r>
              <a:rPr lang="en-US" sz="2000" dirty="0"/>
              <a:t>There appear to be objects in the suspected “mass gap” between neutron stars and black holes.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94B2A-1F66-5246-8C98-A3F0E30D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FCC4-1D43-F84D-A7C7-DEC03B6B8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5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5FD4-BBF8-0D4D-A58D-48E8458620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AED50A-F7F5-E742-B16E-3D3316734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3EF5-BC60-8444-8FC8-4ACAB870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When you come to a fork in the road, take it. – Yogi Berra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FA26-A987-CF4A-8143-C21BEA3A9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Extending the reach of GW detectors</a:t>
            </a:r>
          </a:p>
          <a:p>
            <a:pPr lvl="1"/>
            <a:r>
              <a:rPr lang="en-US" dirty="0"/>
              <a:t>The path traveled by LIGO’s detected waves expanded by a few times 10% as the universe expanded since the waves were launched.</a:t>
            </a:r>
          </a:p>
          <a:p>
            <a:pPr lvl="1"/>
            <a:r>
              <a:rPr lang="en-US" dirty="0"/>
              <a:t>We can now imagine how to develop detectors to observe the universe when it was tens of times smaller and the first generations of stars were forming and dying.</a:t>
            </a:r>
          </a:p>
          <a:p>
            <a:pPr lvl="1"/>
            <a:r>
              <a:rPr lang="en-US" dirty="0"/>
              <a:t>We now know that somewhere in the universe black holes mergers occur many times each hour and eventually we could observe each one.</a:t>
            </a:r>
          </a:p>
          <a:p>
            <a:r>
              <a:rPr lang="en-US" dirty="0"/>
              <a:t>Extending the spectrum of gravitational-wave observations.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6DF8F-02DA-3347-A47E-D23E1DD4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87040-83D5-6F45-B526-1A66E951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63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Credit:  NASA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3B1510-F8D7-8646-A4CB-024D30B9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</p:spTree>
    <p:extLst>
      <p:ext uri="{BB962C8B-B14F-4D97-AF65-F5344CB8AC3E}">
        <p14:creationId xmlns:p14="http://schemas.microsoft.com/office/powerpoint/2010/main" val="1016587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974F81-DB9C-F94C-A565-59CC38A7D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23446"/>
            <a:ext cx="521279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21434-588E-A541-A7C0-6C6FE000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Who Am I?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A7CA-9DEE-4645-A79C-93118309A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81400"/>
            <a:ext cx="4572000" cy="2800350"/>
          </a:xfrm>
        </p:spPr>
        <p:txBody>
          <a:bodyPr/>
          <a:lstStyle/>
          <a:p>
            <a:r>
              <a:rPr lang="en-US" sz="1600" dirty="0"/>
              <a:t>Born to US immigrants in NYC in 1951.</a:t>
            </a:r>
          </a:p>
          <a:p>
            <a:r>
              <a:rPr lang="en-US" sz="1600" dirty="0"/>
              <a:t>Had an “OK” but not “strong” high school science background.</a:t>
            </a:r>
          </a:p>
          <a:p>
            <a:r>
              <a:rPr lang="en-US" sz="1600" dirty="0"/>
              <a:t>Fan of space; fell in love with Physics.</a:t>
            </a:r>
          </a:p>
          <a:p>
            <a:r>
              <a:rPr lang="en-US" sz="1600" dirty="0"/>
              <a:t>Struggled in my first college physics course, but persevered.</a:t>
            </a:r>
          </a:p>
          <a:p>
            <a:r>
              <a:rPr lang="en-US" sz="1600" dirty="0"/>
              <a:t>BS-Manhattan College, PhD-SUNY Stony Brook (1980).</a:t>
            </a:r>
          </a:p>
          <a:p>
            <a:r>
              <a:rPr lang="en-US" sz="1600" dirty="0"/>
              <a:t>U. Washington research scientist.</a:t>
            </a:r>
          </a:p>
          <a:p>
            <a:r>
              <a:rPr lang="en-US" sz="1600" dirty="0"/>
              <a:t>Kip Thorne recruited me to Caltech in 1988.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0C4D-E92A-6E42-B78C-343F47DA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55389-D084-5642-932D-D9B1F150D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2" y="800100"/>
            <a:ext cx="3454838" cy="280035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19D947-9A7C-5F4C-B430-92E2721B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2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E613-2CDB-7B42-9D01-AAF4B4F9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else is working on terrestrial GW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B8D3-5FCF-5D49-8DEC-078E807D4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LIGO Laboratory</a:t>
            </a:r>
            <a:r>
              <a:rPr lang="en-US"/>
              <a:t>: 180 </a:t>
            </a:r>
            <a:r>
              <a:rPr lang="en-US" dirty="0"/>
              <a:t>members.</a:t>
            </a:r>
          </a:p>
          <a:p>
            <a:r>
              <a:rPr lang="en-US" dirty="0"/>
              <a:t>LIGO Scientific Collaboration:  1100+ members in 108 institutions across 18 countries on 5 continents.</a:t>
            </a:r>
          </a:p>
          <a:p>
            <a:r>
              <a:rPr lang="en-US" dirty="0"/>
              <a:t>Virgo Collaboration: 650+ members in 14 countries in Europe.</a:t>
            </a:r>
          </a:p>
          <a:p>
            <a:r>
              <a:rPr lang="en-US" dirty="0"/>
              <a:t>KAGRA Collaboration: 200+ members from 90 institutions in 15 countries.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Science is a team sport!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7CF5-97A8-2149-BC04-9C474356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EF4FE-B610-1A43-9083-CD63668D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6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50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2015-2030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2017</a:t>
            </a: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098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2027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2020</a:t>
            </a: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51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79093-BDC5-D445-BB54-5416D3A5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Overview of GW Detection</a:t>
            </a:r>
          </a:p>
        </p:txBody>
      </p:sp>
    </p:spTree>
    <p:extLst>
      <p:ext uri="{BB962C8B-B14F-4D97-AF65-F5344CB8AC3E}">
        <p14:creationId xmlns:p14="http://schemas.microsoft.com/office/powerpoint/2010/main" val="265029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7465-B311-3446-B70D-47E75179A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Gravitational-Waves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9A21F-9E52-EE4E-BB61-D8B3F81AE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9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91440" y="162000"/>
            <a:ext cx="8960760" cy="136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Einstein’s General Relativity: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gravity is a manifestation of space-time curvature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349560" y="5727906"/>
            <a:ext cx="8519760" cy="484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Space has a shape, a stiffness and a maximum speed for information transfer.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4920" y="1737360"/>
            <a:ext cx="4101591" cy="3886920"/>
            <a:chOff x="124920" y="1737360"/>
            <a:chExt cx="4101591" cy="3886920"/>
          </a:xfrm>
        </p:grpSpPr>
        <p:pic>
          <p:nvPicPr>
            <p:cNvPr id="380" name="Picture 3077"/>
            <p:cNvPicPr/>
            <p:nvPr/>
          </p:nvPicPr>
          <p:blipFill>
            <a:blip r:embed="rId4"/>
            <a:stretch/>
          </p:blipFill>
          <p:spPr>
            <a:xfrm>
              <a:off x="124920" y="2104200"/>
              <a:ext cx="4101591" cy="352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1" name="CustomShape 4"/>
            <p:cNvSpPr/>
            <p:nvPr/>
          </p:nvSpPr>
          <p:spPr>
            <a:xfrm>
              <a:off x="1247040" y="4915296"/>
              <a:ext cx="2961720" cy="653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ＭＳ Ｐゴシック"/>
                </a:rPr>
                <a:t>A massive object shifts apparent position of a star</a:t>
              </a:r>
              <a:endParaRPr lang="en-US" sz="18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82" name="CustomShape 5"/>
            <p:cNvSpPr/>
            <p:nvPr/>
          </p:nvSpPr>
          <p:spPr>
            <a:xfrm>
              <a:off x="205199" y="1737360"/>
              <a:ext cx="4021311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curved spacetime can bend light, too!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08760" y="1653160"/>
            <a:ext cx="4935239" cy="3571429"/>
            <a:chOff x="4208760" y="1653160"/>
            <a:chExt cx="4935239" cy="3571429"/>
          </a:xfrm>
        </p:grpSpPr>
        <p:sp>
          <p:nvSpPr>
            <p:cNvPr id="383" name="CustomShape 6"/>
            <p:cNvSpPr/>
            <p:nvPr/>
          </p:nvSpPr>
          <p:spPr>
            <a:xfrm>
              <a:off x="5122800" y="1653160"/>
              <a:ext cx="365508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dynamic deformation of spacetime</a:t>
              </a:r>
            </a:p>
          </p:txBody>
        </p:sp>
        <p:pic>
          <p:nvPicPr>
            <p:cNvPr id="2" name="LIGO-Lab-Gravity-Waves-Video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208760" y="2447661"/>
              <a:ext cx="4935239" cy="27769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26511" y="2447661"/>
              <a:ext cx="2926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Credit:  R. Hurt - Caltech / JPL:  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98D55-95B6-694C-B0A3-88CB950B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27DA6-7B3B-AA41-AE6D-71EBC8F6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9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with checking relativity in Einstein’s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r>
              <a:rPr lang="en-US" sz="2000" dirty="0"/>
              <a:t>A figure of merit for manifesting relativistic effects is </a:t>
            </a:r>
            <a:r>
              <a:rPr lang="en-US" sz="2000" i="1" dirty="0"/>
              <a:t>v/c.</a:t>
            </a:r>
          </a:p>
          <a:p>
            <a:r>
              <a:rPr lang="en-US" sz="2000" dirty="0"/>
              <a:t>In Einstein’s time, there was not a lot of </a:t>
            </a:r>
            <a:r>
              <a:rPr lang="en-US" sz="2000" i="1" dirty="0"/>
              <a:t>v/c </a:t>
            </a:r>
            <a:r>
              <a:rPr lang="en-US" sz="2000" dirty="0"/>
              <a:t>available to observe and rulers and clocks were not so good.</a:t>
            </a:r>
          </a:p>
          <a:p>
            <a:pPr lvl="1"/>
            <a:r>
              <a:rPr lang="en-US" i="1" dirty="0"/>
              <a:t>v/c for a locomotive is approximately  10</a:t>
            </a:r>
            <a:r>
              <a:rPr lang="en-US" i="1" baseline="30000" dirty="0"/>
              <a:t>-7</a:t>
            </a:r>
          </a:p>
          <a:p>
            <a:pPr lvl="1"/>
            <a:r>
              <a:rPr lang="en-US" i="1" dirty="0"/>
              <a:t>v/c for Mercury is approximately  1.5x10</a:t>
            </a:r>
            <a:r>
              <a:rPr lang="en-US" i="1" baseline="30000" dirty="0"/>
              <a:t>-4</a:t>
            </a:r>
          </a:p>
          <a:p>
            <a:pPr lvl="1"/>
            <a:r>
              <a:rPr lang="en-US" dirty="0"/>
              <a:t>Ruling engines could get down to micron resolution (</a:t>
            </a:r>
            <a:r>
              <a:rPr lang="en-US" i="1" dirty="0"/>
              <a:t>10</a:t>
            </a:r>
            <a:r>
              <a:rPr lang="en-US" i="1" baseline="30000" dirty="0"/>
              <a:t>-6</a:t>
            </a:r>
            <a:r>
              <a:rPr lang="en-US" dirty="0"/>
              <a:t> m)</a:t>
            </a:r>
          </a:p>
          <a:p>
            <a:pPr lvl="1"/>
            <a:r>
              <a:rPr lang="en-US" dirty="0"/>
              <a:t>Clocks could keep time to a second per day</a:t>
            </a:r>
          </a:p>
          <a:p>
            <a:r>
              <a:rPr lang="en-US" sz="2000" dirty="0"/>
              <a:t>Today</a:t>
            </a:r>
          </a:p>
          <a:p>
            <a:pPr lvl="1"/>
            <a:r>
              <a:rPr lang="en-US" i="1" dirty="0"/>
              <a:t>v/c reached 0.5 for GW150914</a:t>
            </a:r>
          </a:p>
          <a:p>
            <a:pPr lvl="1"/>
            <a:r>
              <a:rPr lang="en-US" dirty="0"/>
              <a:t>LIGO resolution is approximately </a:t>
            </a:r>
            <a:r>
              <a:rPr lang="en-US" i="1" dirty="0"/>
              <a:t>10</a:t>
            </a:r>
            <a:r>
              <a:rPr lang="en-US" i="1" baseline="30000" dirty="0"/>
              <a:t>-20 </a:t>
            </a:r>
            <a:r>
              <a:rPr lang="en-US" dirty="0"/>
              <a:t>m</a:t>
            </a:r>
          </a:p>
          <a:p>
            <a:pPr lvl="1"/>
            <a:r>
              <a:rPr lang="en-US" dirty="0"/>
              <a:t>Strontium atomic clocks are accurate to a second in 15 billion years!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6733"/>
      </p:ext>
    </p:extLst>
  </p:cSld>
  <p:clrMapOvr>
    <a:masterClrMapping/>
  </p:clrMapOvr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197333</TotalTime>
  <Words>1592</Words>
  <Application>Microsoft Macintosh PowerPoint</Application>
  <PresentationFormat>On-screen Show (4:3)</PresentationFormat>
  <Paragraphs>209</Paragraphs>
  <Slides>33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Arial</vt:lpstr>
      <vt:lpstr>Helvetica</vt:lpstr>
      <vt:lpstr>Monotype Sorts</vt:lpstr>
      <vt:lpstr>Symbol</vt:lpstr>
      <vt:lpstr>Times New Roman</vt:lpstr>
      <vt:lpstr>LIGO_II</vt:lpstr>
      <vt:lpstr>Photo Editor Photo</vt:lpstr>
      <vt:lpstr>Image</vt:lpstr>
      <vt:lpstr>An Overview of Gravitational Wave Detection by LIGO</vt:lpstr>
      <vt:lpstr>Outline</vt:lpstr>
      <vt:lpstr>What do we do at LIGO and how do we do it? (elevator version)</vt:lpstr>
      <vt:lpstr>Who Am I? </vt:lpstr>
      <vt:lpstr>Who else is working on terrestrial GW detectors</vt:lpstr>
      <vt:lpstr>PowerPoint Presentation</vt:lpstr>
      <vt:lpstr>Basics of Gravitational-Waves</vt:lpstr>
      <vt:lpstr>PowerPoint Presentation</vt:lpstr>
      <vt:lpstr>The problem with checking relativity in Einstein’s time</vt:lpstr>
      <vt:lpstr>Basic idea for detection is simple</vt:lpstr>
      <vt:lpstr>What do real GW detectors look like?</vt:lpstr>
      <vt:lpstr>Optical configuration</vt:lpstr>
      <vt:lpstr>Evacuated Beam Tubes Provide Clear Path for Light</vt:lpstr>
      <vt:lpstr>Vacuum Chambers Provide Quiet Homes for Mirrors</vt:lpstr>
      <vt:lpstr>BSC Internal Seismic Isolator</vt:lpstr>
      <vt:lpstr>PowerPoint Presentation</vt:lpstr>
      <vt:lpstr>Advanced LIGO installation in progress </vt:lpstr>
      <vt:lpstr>Putting it together: Seismic &amp; Suspension &amp; Optics</vt:lpstr>
      <vt:lpstr>Lock Acquisition:  Arm Locking Subsystem</vt:lpstr>
      <vt:lpstr>aLIGO Pre-stabilized laser </vt:lpstr>
      <vt:lpstr>Breakthroughs</vt:lpstr>
      <vt:lpstr>PowerPoint Presentation</vt:lpstr>
      <vt:lpstr>What can we learn from h(t)?</vt:lpstr>
      <vt:lpstr>PowerPoint Presentation</vt:lpstr>
      <vt:lpstr>Onto the study of the most extreme states of matter</vt:lpstr>
      <vt:lpstr>LIGO-Virgo network localization enables discovery of optical counterpart</vt:lpstr>
      <vt:lpstr>Highlights learned from GW170817</vt:lpstr>
      <vt:lpstr>The power of a “catalog” of GW detections</vt:lpstr>
      <vt:lpstr>Known Masses of Stellar Remnants – July 2021 https://arxiv.org/abs/2010.14527</vt:lpstr>
      <vt:lpstr>Some clues from GW Transient Catalog (GWTC-2)  https://arxiv.org/abs/2010.14533</vt:lpstr>
      <vt:lpstr>The future</vt:lpstr>
      <vt:lpstr>When you come to a fork in the road, take it. – Yogi Berra</vt:lpstr>
      <vt:lpstr>PowerPoint Presentation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Raab, Frederick J. (Fred)</cp:lastModifiedBy>
  <cp:revision>553</cp:revision>
  <cp:lastPrinted>2021-07-11T22:14:52Z</cp:lastPrinted>
  <dcterms:created xsi:type="dcterms:W3CDTF">2011-03-02T00:22:05Z</dcterms:created>
  <dcterms:modified xsi:type="dcterms:W3CDTF">2021-07-12T15:32:58Z</dcterms:modified>
</cp:coreProperties>
</file>