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19" r:id="rId3"/>
    <p:sldId id="263" r:id="rId4"/>
    <p:sldId id="295" r:id="rId5"/>
    <p:sldId id="298" r:id="rId6"/>
    <p:sldId id="317" r:id="rId7"/>
    <p:sldId id="305" r:id="rId8"/>
    <p:sldId id="297" r:id="rId9"/>
    <p:sldId id="304" r:id="rId10"/>
    <p:sldId id="318" r:id="rId11"/>
    <p:sldId id="257" r:id="rId12"/>
    <p:sldId id="262" r:id="rId13"/>
    <p:sldId id="261" r:id="rId14"/>
    <p:sldId id="260" r:id="rId15"/>
    <p:sldId id="259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5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C139-4892-0241-BA51-B09EE2150DD1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C139-4892-0241-BA51-B09EE2150DD1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C139-4892-0241-BA51-B09EE2150DD1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C139-4892-0241-BA51-B09EE2150DD1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C139-4892-0241-BA51-B09EE2150DD1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C139-4892-0241-BA51-B09EE2150DD1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C139-4892-0241-BA51-B09EE2150DD1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C139-4892-0241-BA51-B09EE2150DD1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C139-4892-0241-BA51-B09EE2150DD1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C139-4892-0241-BA51-B09EE2150DD1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C139-4892-0241-BA51-B09EE2150DD1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3C139-4892-0241-BA51-B09EE2150DD1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67DD9-A971-9B4D-9E89-2828043B0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hyperlink" Target="https://www.ligo.caltech.edu/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insteinathome.org/" TargetMode="External"/><Relationship Id="rId5" Type="http://schemas.openxmlformats.org/officeDocument/2006/relationships/hyperlink" Target="https://www.zooniverse.org/projects/zooniverse/gravity-spy" TargetMode="External"/><Relationship Id="rId4" Type="http://schemas.openxmlformats.org/officeDocument/2006/relationships/hyperlink" Target="http://sfp.caltech.edu/programs/surf" TargetMode="Externa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W17010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LIGO: A New Window into the Universe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Jeffrey Kissel</a:t>
            </a:r>
          </a:p>
          <a:p>
            <a:r>
              <a:rPr lang="en-US" dirty="0"/>
              <a:t>2020 – 11 – 23 </a:t>
            </a:r>
          </a:p>
        </p:txBody>
      </p:sp>
    </p:spTree>
    <p:extLst>
      <p:ext uri="{BB962C8B-B14F-4D97-AF65-F5344CB8AC3E}">
        <p14:creationId xmlns:p14="http://schemas.microsoft.com/office/powerpoint/2010/main" val="1766340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0"/>
            <a:ext cx="8229600" cy="714625"/>
          </a:xfrm>
        </p:spPr>
        <p:txBody>
          <a:bodyPr>
            <a:normAutofit fontScale="90000"/>
          </a:bodyPr>
          <a:lstStyle/>
          <a:p>
            <a:r>
              <a:rPr lang="en-US" dirty="0"/>
              <a:t>A Gravitational Wave Telescope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80632" y="1764631"/>
            <a:ext cx="6181077" cy="574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10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81468" y="1616765"/>
            <a:ext cx="9062704" cy="4955859"/>
            <a:chOff x="81468" y="1616765"/>
            <a:chExt cx="9062704" cy="4955859"/>
          </a:xfrm>
        </p:grpSpPr>
        <p:pic>
          <p:nvPicPr>
            <p:cNvPr id="7" name="Picture 6" descr="LH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5" y="2392947"/>
              <a:ext cx="6309285" cy="3370714"/>
            </a:xfrm>
            <a:prstGeom prst="rect">
              <a:avLst/>
            </a:prstGeom>
          </p:spPr>
        </p:pic>
        <p:pic>
          <p:nvPicPr>
            <p:cNvPr id="6" name="Picture 5" descr="LL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263" y="3755853"/>
              <a:ext cx="4162446" cy="2794673"/>
            </a:xfrm>
            <a:prstGeom prst="rect">
              <a:avLst/>
            </a:prstGeom>
          </p:spPr>
        </p:pic>
        <p:cxnSp>
          <p:nvCxnSpPr>
            <p:cNvPr id="9" name="Straight Connector 8"/>
            <p:cNvCxnSpPr>
              <a:stCxn id="22" idx="1"/>
            </p:cNvCxnSpPr>
            <p:nvPr/>
          </p:nvCxnSpPr>
          <p:spPr>
            <a:xfrm flipH="1">
              <a:off x="81468" y="1758388"/>
              <a:ext cx="5773038" cy="70211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786192" y="1616765"/>
              <a:ext cx="159025" cy="2067339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403593" y="2226102"/>
              <a:ext cx="27405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2B01"/>
                  </a:solidFill>
                </a:rPr>
                <a:t>L</a:t>
              </a:r>
              <a:r>
                <a:rPr lang="en-US" sz="6000" dirty="0"/>
                <a:t>  </a:t>
              </a:r>
              <a:r>
                <a:rPr lang="en-US" sz="6000" dirty="0">
                  <a:solidFill>
                    <a:srgbClr val="0240FF"/>
                  </a:solidFill>
                </a:rPr>
                <a:t>I</a:t>
              </a:r>
              <a:r>
                <a:rPr lang="en-US" sz="6000" dirty="0"/>
                <a:t>  </a:t>
              </a:r>
              <a:r>
                <a:rPr lang="en-US" sz="6000" dirty="0">
                  <a:solidFill>
                    <a:srgbClr val="9F4CB5"/>
                  </a:solidFill>
                </a:rPr>
                <a:t>G</a:t>
              </a:r>
              <a:r>
                <a:rPr lang="en-US" sz="6000" dirty="0"/>
                <a:t>  </a:t>
              </a:r>
              <a:r>
                <a:rPr lang="en-US" sz="6000" dirty="0">
                  <a:solidFill>
                    <a:srgbClr val="FFBB00"/>
                  </a:solidFill>
                </a:rPr>
                <a:t>O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4915" y="5926293"/>
              <a:ext cx="49552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7030A0"/>
                  </a:solidFill>
                </a:rPr>
                <a:t>G</a:t>
              </a:r>
              <a:r>
                <a:rPr lang="en-US" sz="2800" dirty="0"/>
                <a:t>ravitational wave </a:t>
              </a:r>
              <a:r>
                <a:rPr lang="en-US" sz="3600" b="1" dirty="0">
                  <a:solidFill>
                    <a:srgbClr val="FFBB00"/>
                  </a:solidFill>
                </a:rPr>
                <a:t>O</a:t>
              </a:r>
              <a:r>
                <a:rPr lang="en-US" sz="2800" dirty="0"/>
                <a:t>bservatory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1543" y="2341579"/>
              <a:ext cx="327596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L</a:t>
              </a:r>
              <a:r>
                <a:rPr lang="en-US" sz="2800" dirty="0">
                  <a:solidFill>
                    <a:schemeClr val="bg1"/>
                  </a:solidFill>
                </a:rPr>
                <a:t>aser </a:t>
              </a:r>
              <a:r>
                <a:rPr lang="en-US" sz="3600" b="1" dirty="0">
                  <a:solidFill>
                    <a:srgbClr val="0240FF"/>
                  </a:solidFill>
                </a:rPr>
                <a:t>I</a:t>
              </a:r>
              <a:r>
                <a:rPr lang="en-US" sz="2800" dirty="0">
                  <a:solidFill>
                    <a:schemeClr val="bg1"/>
                  </a:solidFill>
                </a:rPr>
                <a:t>nterferometer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668128"/>
            <a:ext cx="9143999" cy="8382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854506" y="1558333"/>
            <a:ext cx="2778843" cy="412810"/>
            <a:chOff x="5854700" y="3822700"/>
            <a:chExt cx="2778843" cy="412810"/>
          </a:xfrm>
        </p:grpSpPr>
        <p:sp>
          <p:nvSpPr>
            <p:cNvPr id="21" name="TextBox 20"/>
            <p:cNvSpPr txBox="1"/>
            <p:nvPr/>
          </p:nvSpPr>
          <p:spPr>
            <a:xfrm>
              <a:off x="7607300" y="3835400"/>
              <a:ext cx="10262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</a:schemeClr>
                  </a:solidFill>
                </a:rPr>
                <a:t>1000 Hz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54700" y="3822700"/>
              <a:ext cx="7665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</a:schemeClr>
                  </a:solidFill>
                </a:rPr>
                <a:t>10 Hz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547125" y="1921207"/>
            <a:ext cx="1331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</a:schemeClr>
                </a:solidFill>
              </a:rPr>
              <a:t>Kilometers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677947" y="204331"/>
            <a:ext cx="1049193" cy="1339368"/>
            <a:chOff x="6616700" y="1313361"/>
            <a:chExt cx="1599914" cy="222993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700" y="2155258"/>
              <a:ext cx="1109317" cy="138804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824951" y="1313361"/>
              <a:ext cx="13916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Neutron Star</a:t>
              </a:r>
            </a:p>
            <a:p>
              <a:r>
                <a:rPr lang="en-US" dirty="0"/>
                <a:t>Collisions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17946" y="632011"/>
            <a:ext cx="1185514" cy="956671"/>
            <a:chOff x="5457333" y="788501"/>
            <a:chExt cx="1807789" cy="159277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333" y="1060168"/>
              <a:ext cx="1717999" cy="132111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102624" y="788501"/>
              <a:ext cx="1162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Black Hole</a:t>
              </a:r>
            </a:p>
            <a:p>
              <a:r>
                <a:rPr lang="en-US" dirty="0"/>
                <a:t>Collisions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821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GO Chir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72875"/>
            <a:ext cx="9144000" cy="610936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781466"/>
          </a:xfrm>
        </p:spPr>
        <p:txBody>
          <a:bodyPr/>
          <a:lstStyle/>
          <a:p>
            <a:r>
              <a:rPr lang="en-US" dirty="0"/>
              <a:t>What LIGO “Hears”</a:t>
            </a:r>
          </a:p>
        </p:txBody>
      </p:sp>
    </p:spTree>
    <p:extLst>
      <p:ext uri="{BB962C8B-B14F-4D97-AF65-F5344CB8AC3E}">
        <p14:creationId xmlns:p14="http://schemas.microsoft.com/office/powerpoint/2010/main" val="55152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5B529AF-F856-394F-AC97-17EA8AFD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131"/>
            <a:ext cx="9144000" cy="63052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2BC924-440B-1A41-97CD-76BF4A607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133"/>
            <a:ext cx="9144000" cy="6305249"/>
          </a:xfrm>
          <a:prstGeom prst="rect">
            <a:avLst/>
          </a:prstGeom>
        </p:spPr>
      </p:pic>
      <p:pic>
        <p:nvPicPr>
          <p:cNvPr id="22" name="Picture 21" descr="A screen shot of a computer&#10;&#10;Description automatically generated">
            <a:extLst>
              <a:ext uri="{FF2B5EF4-FFF2-40B4-BE49-F238E27FC236}">
                <a16:creationId xmlns:a16="http://schemas.microsoft.com/office/drawing/2014/main" id="{AB1148D0-C096-7F4A-8796-699CC83FA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125"/>
            <a:ext cx="9144000" cy="6305249"/>
          </a:xfrm>
          <a:prstGeom prst="rect">
            <a:avLst/>
          </a:prstGeom>
        </p:spPr>
      </p:pic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FBF406D-80E5-1041-89BE-154294D47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9125"/>
            <a:ext cx="9144000" cy="63052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781466"/>
          </a:xfrm>
        </p:spPr>
        <p:txBody>
          <a:bodyPr/>
          <a:lstStyle/>
          <a:p>
            <a:r>
              <a:rPr lang="en-US" dirty="0"/>
              <a:t>How Many?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7438" y="672472"/>
            <a:ext cx="4899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 Solar Mass = 333,000 Earth Masses!</a:t>
            </a:r>
          </a:p>
        </p:txBody>
      </p:sp>
    </p:spTree>
    <p:extLst>
      <p:ext uri="{BB962C8B-B14F-4D97-AF65-F5344CB8AC3E}">
        <p14:creationId xmlns:p14="http://schemas.microsoft.com/office/powerpoint/2010/main" val="905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W17010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687888"/>
          </a:xfrm>
        </p:spPr>
        <p:txBody>
          <a:bodyPr>
            <a:normAutofit fontScale="90000"/>
          </a:bodyPr>
          <a:lstStyle/>
          <a:p>
            <a:r>
              <a:rPr lang="en-US" dirty="0"/>
              <a:t>How Fast?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24" y="2165100"/>
            <a:ext cx="9033561" cy="4525963"/>
          </a:xfrm>
        </p:spPr>
        <p:txBody>
          <a:bodyPr/>
          <a:lstStyle/>
          <a:p>
            <a:r>
              <a:rPr lang="en-US" dirty="0"/>
              <a:t>Two, ~30 solar mass objects colliding in </a:t>
            </a:r>
            <a:r>
              <a:rPr lang="en-US" i="1" dirty="0"/>
              <a:t>0.2 seconds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2844" y="1014665"/>
            <a:ext cx="4030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Solar Mass = 333,000 Earth Masses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98779" y="3012278"/>
            <a:ext cx="76058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Traveling at 60% of the speed of light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400 000 000 miles per hour!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From here to the moon in 10 seconds!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2067" y="5742001"/>
            <a:ext cx="5589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Ripping space-time apart as they go!</a:t>
            </a:r>
          </a:p>
        </p:txBody>
      </p:sp>
    </p:spTree>
    <p:extLst>
      <p:ext uri="{BB962C8B-B14F-4D97-AF65-F5344CB8AC3E}">
        <p14:creationId xmlns:p14="http://schemas.microsoft.com/office/powerpoint/2010/main" val="1703109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9316"/>
          </a:xfrm>
        </p:spPr>
        <p:txBody>
          <a:bodyPr>
            <a:normAutofit fontScale="90000"/>
          </a:bodyPr>
          <a:lstStyle/>
          <a:p>
            <a:r>
              <a:rPr lang="en-US" dirty="0"/>
              <a:t>How loud?</a:t>
            </a:r>
          </a:p>
        </p:txBody>
      </p:sp>
      <p:pic>
        <p:nvPicPr>
          <p:cNvPr id="4" name="Picture 3" descr="gwaves_feat-n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7501"/>
            <a:ext cx="9144000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819" y="6175031"/>
            <a:ext cx="88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More energy (from light waves) than the entire visible universe now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634" y="759316"/>
            <a:ext cx="5447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GW170104</a:t>
            </a:r>
            <a:r>
              <a:rPr lang="en-US" sz="2400" dirty="0"/>
              <a:t> </a:t>
            </a:r>
          </a:p>
          <a:p>
            <a:r>
              <a:rPr lang="en-US" sz="2400" dirty="0"/>
              <a:t>Original Black Holes:  31 + 29 solar masses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984" y="1735523"/>
            <a:ext cx="4267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Final Black Hole: 58 solar masses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8586" y="2226356"/>
            <a:ext cx="1867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 c</a:t>
            </a:r>
            <a:r>
              <a:rPr lang="en-US" sz="4000" baseline="30000" dirty="0"/>
              <a:t>2</a:t>
            </a:r>
            <a:r>
              <a:rPr lang="en-US" sz="4000" dirty="0"/>
              <a:t> = 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1112" y="1018248"/>
            <a:ext cx="2400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 solar masses</a:t>
            </a:r>
          </a:p>
          <a:p>
            <a:r>
              <a:rPr lang="en-US" sz="2800" dirty="0"/>
              <a:t>missing</a:t>
            </a:r>
            <a:r>
              <a:rPr lang="is-IS" sz="2800" dirty="0"/>
              <a:t>….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340555" y="2954905"/>
            <a:ext cx="63217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solar masses * c</a:t>
            </a:r>
            <a:r>
              <a:rPr lang="en-US" sz="3200" baseline="30000" dirty="0"/>
              <a:t>2</a:t>
            </a:r>
            <a:r>
              <a:rPr lang="en-US" sz="3200" dirty="0"/>
              <a:t> = 3 x 10</a:t>
            </a:r>
            <a:r>
              <a:rPr lang="en-US" sz="3200" baseline="30000" dirty="0"/>
              <a:t>49</a:t>
            </a:r>
            <a:r>
              <a:rPr lang="en-US" sz="3200" dirty="0"/>
              <a:t> Watts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radiated away in gravitational waves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3872" y="5182359"/>
            <a:ext cx="7469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500 000 000 000 000 000 000 000 000 000 000 000 000 000 000 000 light bulbs!</a:t>
            </a:r>
          </a:p>
        </p:txBody>
      </p:sp>
    </p:spTree>
    <p:extLst>
      <p:ext uri="{BB962C8B-B14F-4D97-AF65-F5344CB8AC3E}">
        <p14:creationId xmlns:p14="http://schemas.microsoft.com/office/powerpoint/2010/main" val="182500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tanceInfoGraff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6" y="193819"/>
            <a:ext cx="9287161" cy="6563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80" y="655928"/>
            <a:ext cx="8229600" cy="735263"/>
          </a:xfrm>
        </p:spPr>
        <p:txBody>
          <a:bodyPr>
            <a:normAutofit fontScale="90000"/>
          </a:bodyPr>
          <a:lstStyle/>
          <a:p>
            <a:r>
              <a:rPr lang="en-US" dirty="0"/>
              <a:t>How far?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0121" y="1629614"/>
            <a:ext cx="980146" cy="12149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69957" y="2029981"/>
            <a:ext cx="980146" cy="12149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41029" y="2734073"/>
            <a:ext cx="980146" cy="12149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60121" y="1672339"/>
            <a:ext cx="980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1.3 billion</a:t>
            </a:r>
          </a:p>
          <a:p>
            <a:pPr algn="ctr"/>
            <a:r>
              <a:rPr lang="en-US" dirty="0"/>
              <a:t>light 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69957" y="2060744"/>
            <a:ext cx="980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1.4 billion</a:t>
            </a:r>
          </a:p>
          <a:p>
            <a:pPr algn="ctr"/>
            <a:r>
              <a:rPr lang="en-US" dirty="0"/>
              <a:t>Light years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69185" y="2757550"/>
            <a:ext cx="980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3.0 </a:t>
            </a:r>
          </a:p>
          <a:p>
            <a:pPr algn="ctr"/>
            <a:r>
              <a:rPr lang="en-US" dirty="0"/>
              <a:t>billion</a:t>
            </a:r>
          </a:p>
          <a:p>
            <a:pPr algn="ctr"/>
            <a:r>
              <a:rPr lang="en-US" dirty="0"/>
              <a:t>light years</a:t>
            </a:r>
          </a:p>
        </p:txBody>
      </p:sp>
    </p:spTree>
    <p:extLst>
      <p:ext uri="{BB962C8B-B14F-4D97-AF65-F5344CB8AC3E}">
        <p14:creationId xmlns:p14="http://schemas.microsoft.com/office/powerpoint/2010/main" val="1305846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waves_feat-n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" y="3767253"/>
            <a:ext cx="7432196" cy="284900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89766"/>
          </a:xfrm>
        </p:spPr>
        <p:txBody>
          <a:bodyPr/>
          <a:lstStyle/>
          <a:p>
            <a:r>
              <a:rPr lang="en-US" dirty="0"/>
              <a:t>LIGO’s Digital Presence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7311" y="1031504"/>
            <a:ext cx="824450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/>
              <a:t>LIGO website: </a:t>
            </a:r>
            <a:r>
              <a:rPr lang="is-IS" sz="2400" dirty="0">
                <a:hlinkClick r:id="rId3"/>
              </a:rPr>
              <a:t>https://www.ligo.caltech.edu/</a:t>
            </a:r>
            <a:endParaRPr lang="is-IS" sz="2400" dirty="0"/>
          </a:p>
          <a:p>
            <a:endParaRPr lang="is-IS" sz="2400" dirty="0"/>
          </a:p>
          <a:p>
            <a:r>
              <a:rPr lang="en-US" sz="2400" dirty="0"/>
              <a:t>Caltech SURF program: </a:t>
            </a:r>
            <a:r>
              <a:rPr lang="en-US" sz="2400" dirty="0">
                <a:hlinkClick r:id="rId4"/>
              </a:rPr>
              <a:t>http://sfp.caltech.edu/programs/surf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Citizen Science: </a:t>
            </a:r>
          </a:p>
          <a:p>
            <a:r>
              <a:rPr lang="en-US" sz="2000" dirty="0"/>
              <a:t>	</a:t>
            </a:r>
            <a:r>
              <a:rPr lang="en-US" sz="2000" dirty="0" err="1"/>
              <a:t>GravitySpy</a:t>
            </a:r>
            <a:r>
              <a:rPr lang="en-US" sz="2000" dirty="0"/>
              <a:t>: </a:t>
            </a:r>
            <a:r>
              <a:rPr lang="en-US" sz="2000" dirty="0">
                <a:hlinkClick r:id="rId5"/>
              </a:rPr>
              <a:t>https://www.zooniverse.org/projects/zooniverse/gravity-spy</a:t>
            </a:r>
            <a:r>
              <a:rPr lang="en-US" sz="2000" dirty="0"/>
              <a:t> </a:t>
            </a:r>
          </a:p>
          <a:p>
            <a:r>
              <a:rPr lang="en-US" sz="2000" dirty="0"/>
              <a:t>	</a:t>
            </a:r>
            <a:r>
              <a:rPr lang="en-US" sz="2000" dirty="0" err="1"/>
              <a:t>Einstein@Home</a:t>
            </a:r>
            <a:r>
              <a:rPr lang="en-US" sz="2000" dirty="0"/>
              <a:t>: </a:t>
            </a:r>
            <a:r>
              <a:rPr lang="en-US" sz="2000" dirty="0">
                <a:hlinkClick r:id="rId6"/>
              </a:rPr>
              <a:t>https://einsteinathome.org/</a:t>
            </a:r>
            <a:r>
              <a:rPr lang="en-US" sz="20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Apps: </a:t>
            </a:r>
          </a:p>
          <a:p>
            <a:r>
              <a:rPr lang="en-US" sz="2400" dirty="0"/>
              <a:t>	Laser Labs: https://</a:t>
            </a:r>
            <a:r>
              <a:rPr lang="en-US" sz="2400" dirty="0" err="1"/>
              <a:t>www.laserlabs.org</a:t>
            </a:r>
            <a:r>
              <a:rPr lang="en-US" sz="2400" dirty="0"/>
              <a:t>/</a:t>
            </a:r>
            <a:r>
              <a:rPr lang="en-US" sz="2400" dirty="0" err="1"/>
              <a:t>portfolio.php</a:t>
            </a:r>
            <a:endParaRPr lang="en-US" sz="2400" dirty="0"/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	</a:t>
            </a:r>
          </a:p>
          <a:p>
            <a:endParaRPr lang="en-US" sz="2000" dirty="0"/>
          </a:p>
          <a:p>
            <a:r>
              <a:rPr lang="en-US" sz="2000" dirty="0"/>
              <a:t>Social Media:</a:t>
            </a:r>
          </a:p>
        </p:txBody>
      </p:sp>
      <p:pic>
        <p:nvPicPr>
          <p:cNvPr id="11" name="Picture 10" descr="fb-art.png">
            <a:extLst>
              <a:ext uri="{FF2B5EF4-FFF2-40B4-BE49-F238E27FC236}">
                <a16:creationId xmlns:a16="http://schemas.microsoft.com/office/drawing/2014/main" id="{3E624857-CA30-DE4A-9D76-B4358BDA49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5" y="6201199"/>
            <a:ext cx="583065" cy="5830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FC0701-9F8E-BC4C-9967-D1A58BB138ED}"/>
              </a:ext>
            </a:extLst>
          </p:cNvPr>
          <p:cNvSpPr/>
          <p:nvPr/>
        </p:nvSpPr>
        <p:spPr>
          <a:xfrm>
            <a:off x="684093" y="6180138"/>
            <a:ext cx="2927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facebook.com</a:t>
            </a:r>
            <a:r>
              <a:rPr lang="en-US" dirty="0"/>
              <a:t>/</a:t>
            </a:r>
          </a:p>
          <a:p>
            <a:r>
              <a:rPr lang="en-US" dirty="0" err="1"/>
              <a:t>LigoScientificCollaboration</a:t>
            </a:r>
            <a:r>
              <a:rPr lang="en-US" dirty="0"/>
              <a:t>/</a:t>
            </a:r>
          </a:p>
        </p:txBody>
      </p:sp>
      <p:pic>
        <p:nvPicPr>
          <p:cNvPr id="14" name="Picture 13" descr="instagram_logo.jpg">
            <a:extLst>
              <a:ext uri="{FF2B5EF4-FFF2-40B4-BE49-F238E27FC236}">
                <a16:creationId xmlns:a16="http://schemas.microsoft.com/office/drawing/2014/main" id="{6E6CEE5C-48E7-AA43-92F9-45E2E3E625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41" y="5945523"/>
            <a:ext cx="653143" cy="6468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F48605-B86C-4045-9EF4-AFC1DB53CC64}"/>
              </a:ext>
            </a:extLst>
          </p:cNvPr>
          <p:cNvSpPr txBox="1"/>
          <p:nvPr/>
        </p:nvSpPr>
        <p:spPr>
          <a:xfrm>
            <a:off x="3862799" y="6488668"/>
            <a:ext cx="1104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/>
              <a:t>ligo_virgo</a:t>
            </a:r>
            <a:endParaRPr lang="en-US" dirty="0"/>
          </a:p>
        </p:txBody>
      </p:sp>
      <p:pic>
        <p:nvPicPr>
          <p:cNvPr id="16" name="Picture 15" descr="twitter-logo.png">
            <a:extLst>
              <a:ext uri="{FF2B5EF4-FFF2-40B4-BE49-F238E27FC236}">
                <a16:creationId xmlns:a16="http://schemas.microsoft.com/office/drawing/2014/main" id="{1C289438-E6B6-904E-B5DB-6A4596D4A6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667" y="6189207"/>
            <a:ext cx="622293" cy="6222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FE5956-DBDD-D846-8914-3CB07066A193}"/>
              </a:ext>
            </a:extLst>
          </p:cNvPr>
          <p:cNvSpPr txBox="1"/>
          <p:nvPr/>
        </p:nvSpPr>
        <p:spPr>
          <a:xfrm>
            <a:off x="6252562" y="6211669"/>
            <a:ext cx="2184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@LIGO, </a:t>
            </a:r>
          </a:p>
          <a:p>
            <a:pPr algn="r"/>
            <a:r>
              <a:rPr lang="en-US" dirty="0"/>
              <a:t>@LIGOWA, @LIGOLA</a:t>
            </a:r>
          </a:p>
        </p:txBody>
      </p:sp>
    </p:spTree>
    <p:extLst>
      <p:ext uri="{BB962C8B-B14F-4D97-AF65-F5344CB8AC3E}">
        <p14:creationId xmlns:p14="http://schemas.microsoft.com/office/powerpoint/2010/main" val="329256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879917-E1A4-B247-9AE0-BDAC47F74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4" y="152453"/>
            <a:ext cx="8729256" cy="655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17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701257"/>
          </a:xfrm>
        </p:spPr>
        <p:txBody>
          <a:bodyPr>
            <a:normAutofit fontScale="90000"/>
          </a:bodyPr>
          <a:lstStyle/>
          <a:p>
            <a:r>
              <a:rPr lang="en-US" dirty="0"/>
              <a:t>New Telescope – New Astronomy</a:t>
            </a:r>
          </a:p>
        </p:txBody>
      </p:sp>
      <p:pic>
        <p:nvPicPr>
          <p:cNvPr id="4" name="Picture 3" descr="electromagnetic_spectr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24" y="772241"/>
            <a:ext cx="8301180" cy="839355"/>
          </a:xfrm>
          <a:prstGeom prst="rect">
            <a:avLst/>
          </a:prstGeom>
        </p:spPr>
      </p:pic>
      <p:pic>
        <p:nvPicPr>
          <p:cNvPr id="7" name="Picture 6" descr="Spectrum-for-gravitational-wave-detection_cropp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478"/>
            <a:ext cx="9144000" cy="1638270"/>
          </a:xfrm>
          <a:prstGeom prst="rect">
            <a:avLst/>
          </a:prstGeom>
        </p:spPr>
      </p:pic>
      <p:pic>
        <p:nvPicPr>
          <p:cNvPr id="9" name="Picture 8" descr="Arecibo_Observatory_Aerial_Vi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92" y="1884255"/>
            <a:ext cx="3051916" cy="2418643"/>
          </a:xfrm>
          <a:prstGeom prst="rect">
            <a:avLst/>
          </a:prstGeom>
        </p:spPr>
      </p:pic>
      <p:pic>
        <p:nvPicPr>
          <p:cNvPr id="10" name="Picture 9" descr="keck_observatory_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63" y="1962681"/>
            <a:ext cx="3743158" cy="2495438"/>
          </a:xfrm>
          <a:prstGeom prst="rect">
            <a:avLst/>
          </a:prstGeom>
        </p:spPr>
      </p:pic>
      <p:pic>
        <p:nvPicPr>
          <p:cNvPr id="11" name="Picture 10" descr="swift-satellit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8" y="1934460"/>
            <a:ext cx="2540000" cy="25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9025" y="4429897"/>
            <a:ext cx="1867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 </a:t>
            </a:r>
            <a:r>
              <a:rPr lang="en-US" sz="4000" b="1" dirty="0"/>
              <a:t>=</a:t>
            </a:r>
            <a:r>
              <a:rPr lang="en-US" sz="4000" dirty="0"/>
              <a:t> M c</a:t>
            </a:r>
            <a:r>
              <a:rPr lang="en-US" sz="4000" baseline="30000" dirty="0"/>
              <a:t>2</a:t>
            </a:r>
            <a:endParaRPr lang="en-US" sz="4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469490" y="3707900"/>
            <a:ext cx="4366292" cy="707886"/>
            <a:chOff x="2408970" y="1611596"/>
            <a:chExt cx="4366292" cy="707886"/>
          </a:xfrm>
        </p:grpSpPr>
        <p:sp>
          <p:nvSpPr>
            <p:cNvPr id="12" name="TextBox 11"/>
            <p:cNvSpPr txBox="1"/>
            <p:nvPr/>
          </p:nvSpPr>
          <p:spPr>
            <a:xfrm>
              <a:off x="5162922" y="1611596"/>
              <a:ext cx="16123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Energy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2408970" y="2020362"/>
              <a:ext cx="2300110" cy="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4656667" y="1611596"/>
            <a:ext cx="0" cy="2726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195733" y="1594770"/>
            <a:ext cx="0" cy="2726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349021" y="1661801"/>
            <a:ext cx="0" cy="2726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15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5144"/>
            <a:ext cx="8229600" cy="925286"/>
          </a:xfrm>
        </p:spPr>
        <p:txBody>
          <a:bodyPr>
            <a:normAutofit/>
          </a:bodyPr>
          <a:lstStyle/>
          <a:p>
            <a:r>
              <a:rPr lang="en-US" sz="3600" dirty="0"/>
              <a:t>Mass tells space-time how to curve</a:t>
            </a:r>
            <a:r>
              <a:rPr lang="is-IS" sz="3600" dirty="0"/>
              <a:t>…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gravitationnal-collap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1173189"/>
            <a:ext cx="9144000" cy="51166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855" y="992153"/>
            <a:ext cx="18505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Average Star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7254" y="981268"/>
            <a:ext cx="18505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White Dwarf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8653" y="970382"/>
            <a:ext cx="18505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Neutron Star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24910" y="941353"/>
            <a:ext cx="18505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Black Hole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2541" y="3987349"/>
            <a:ext cx="6663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Increasing mass density causes increasing curvature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7372" y="4690559"/>
            <a:ext cx="7250330" cy="156966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For objects moving around extreme curvature, from a far-away observer’s perspective: </a:t>
            </a:r>
          </a:p>
          <a:p>
            <a:r>
              <a:rPr lang="en-US" sz="2400" dirty="0"/>
              <a:t>	- Time slows down</a:t>
            </a:r>
          </a:p>
          <a:p>
            <a:r>
              <a:rPr lang="en-US" sz="2400" dirty="0"/>
              <a:t>	- Distances between things decrease</a:t>
            </a:r>
          </a:p>
        </p:txBody>
      </p:sp>
    </p:spTree>
    <p:extLst>
      <p:ext uri="{BB962C8B-B14F-4D97-AF65-F5344CB8AC3E}">
        <p14:creationId xmlns:p14="http://schemas.microsoft.com/office/powerpoint/2010/main" val="217941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5</a:t>
            </a:fld>
            <a:endParaRPr lang="en-US"/>
          </a:p>
        </p:txBody>
      </p:sp>
      <p:pic>
        <p:nvPicPr>
          <p:cNvPr id="6" name="General_relativity_time_and_space_distortion_extrac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4594" y="973333"/>
            <a:ext cx="5867400" cy="58674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145144"/>
            <a:ext cx="8229600" cy="925286"/>
          </a:xfrm>
        </p:spPr>
        <p:txBody>
          <a:bodyPr>
            <a:normAutofit/>
          </a:bodyPr>
          <a:lstStyle/>
          <a:p>
            <a:r>
              <a:rPr lang="is-IS" sz="3600" dirty="0"/>
              <a:t>… </a:t>
            </a:r>
            <a:r>
              <a:rPr lang="en-US" sz="3600" dirty="0"/>
              <a:t>in 4 dimensions </a:t>
            </a:r>
            <a:r>
              <a:rPr lang="is-IS" sz="3600" dirty="0"/>
              <a:t>…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11402" y="793797"/>
            <a:ext cx="2369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shortest distance between two points gets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shorter</a:t>
            </a:r>
            <a:r>
              <a:rPr lang="en-US" sz="2400" dirty="0"/>
              <a:t> near heavy mass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2662" y="4810437"/>
            <a:ext cx="25147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Independent clocks near heavy mass </a:t>
            </a:r>
            <a:r>
              <a:rPr lang="en-US" sz="2400" b="1" dirty="0">
                <a:solidFill>
                  <a:srgbClr val="77933C"/>
                </a:solidFill>
              </a:rPr>
              <a:t>slows down </a:t>
            </a:r>
          </a:p>
        </p:txBody>
      </p:sp>
    </p:spTree>
    <p:extLst>
      <p:ext uri="{BB962C8B-B14F-4D97-AF65-F5344CB8AC3E}">
        <p14:creationId xmlns:p14="http://schemas.microsoft.com/office/powerpoint/2010/main" val="39123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254000"/>
            <a:ext cx="6350000" cy="635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145144"/>
            <a:ext cx="8229600" cy="925286"/>
          </a:xfrm>
        </p:spPr>
        <p:txBody>
          <a:bodyPr>
            <a:normAutofit/>
          </a:bodyPr>
          <a:lstStyle/>
          <a:p>
            <a:r>
              <a:rPr lang="is-IS" sz="3600" dirty="0"/>
              <a:t>… and Moving!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553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w-waves-wave_black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62153"/>
            <a:ext cx="5960032" cy="4595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3339"/>
          </a:xfrm>
        </p:spPr>
        <p:txBody>
          <a:bodyPr>
            <a:normAutofit fontScale="90000"/>
          </a:bodyPr>
          <a:lstStyle/>
          <a:p>
            <a:r>
              <a:rPr lang="en-US" dirty="0"/>
              <a:t>Gravitational Waves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69" y="813353"/>
            <a:ext cx="3591339" cy="2020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150" y="3038060"/>
            <a:ext cx="2975113" cy="29751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061" y="874643"/>
            <a:ext cx="3369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universe is not static!</a:t>
            </a:r>
          </a:p>
          <a:p>
            <a:r>
              <a:rPr lang="en-US" sz="2400" dirty="0"/>
              <a:t>Nor is space time!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38083" y="6548718"/>
            <a:ext cx="739588" cy="268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34648" y="6027003"/>
            <a:ext cx="510197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Quadrupolar</a:t>
            </a:r>
            <a:r>
              <a:rPr lang="en-US" sz="2400" dirty="0"/>
              <a:t> distortion</a:t>
            </a:r>
          </a:p>
          <a:p>
            <a:pPr algn="ctr"/>
            <a:r>
              <a:rPr lang="en-US" sz="2400" dirty="0"/>
              <a:t>of space and time </a:t>
            </a:r>
            <a:r>
              <a:rPr lang="en-US" sz="2400" i="1" dirty="0"/>
              <a:t>between</a:t>
            </a:r>
            <a:r>
              <a:rPr lang="en-US" sz="2400" dirty="0"/>
              <a:t> free objects</a:t>
            </a:r>
          </a:p>
        </p:txBody>
      </p:sp>
    </p:spTree>
    <p:extLst>
      <p:ext uri="{BB962C8B-B14F-4D97-AF65-F5344CB8AC3E}">
        <p14:creationId xmlns:p14="http://schemas.microsoft.com/office/powerpoint/2010/main" val="293448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mulation of GW15091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270"/>
            <a:ext cx="8229600" cy="714625"/>
          </a:xfrm>
        </p:spPr>
        <p:txBody>
          <a:bodyPr>
            <a:normAutofit fontScale="90000"/>
          </a:bodyPr>
          <a:lstStyle/>
          <a:p>
            <a:r>
              <a:rPr lang="en-US" dirty="0"/>
              <a:t>Colliding Black Holes!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7983" y="757837"/>
            <a:ext cx="2625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E5E1"/>
                </a:solidFill>
              </a:rPr>
              <a:t>Tim Dietrich  / AEI / BAM Collaboration</a:t>
            </a:r>
          </a:p>
          <a:p>
            <a:r>
              <a:rPr lang="en-US" sz="1200" dirty="0">
                <a:solidFill>
                  <a:srgbClr val="00E5E1"/>
                </a:solidFill>
              </a:rPr>
              <a:t>https://</a:t>
            </a:r>
            <a:r>
              <a:rPr lang="en-US" sz="1200" dirty="0" err="1">
                <a:solidFill>
                  <a:srgbClr val="00E5E1"/>
                </a:solidFill>
              </a:rPr>
              <a:t>youtu.be</a:t>
            </a:r>
            <a:r>
              <a:rPr lang="en-US" sz="1200" dirty="0">
                <a:solidFill>
                  <a:srgbClr val="00E5E1"/>
                </a:solidFill>
              </a:rPr>
              <a:t>/</a:t>
            </a:r>
            <a:r>
              <a:rPr lang="en-US" sz="1200" dirty="0" err="1">
                <a:solidFill>
                  <a:srgbClr val="00E5E1"/>
                </a:solidFill>
              </a:rPr>
              <a:t>YnCccVDpmrw</a:t>
            </a:r>
            <a:endParaRPr lang="en-US" sz="1200" dirty="0">
              <a:solidFill>
                <a:srgbClr val="00E5E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Kissel, LIGO Hanford Observatory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9151" y="4910078"/>
            <a:ext cx="712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Time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701133" y="3886354"/>
            <a:ext cx="1" cy="13080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905760">
            <a:off x="4885143" y="4350057"/>
            <a:ext cx="2023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C192F"/>
                </a:solidFill>
              </a:rPr>
              <a:t>1-D Cross Section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83002" y="1759859"/>
            <a:ext cx="816429" cy="141514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869545" y="1778000"/>
            <a:ext cx="718455" cy="140425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156858" y="6168575"/>
            <a:ext cx="2794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805983" y="6117170"/>
            <a:ext cx="3845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C192F"/>
                </a:solidFill>
              </a:rPr>
              <a:t>Predicted Gravitational Waveform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96445" y="5932713"/>
            <a:ext cx="712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Time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31261" y="5768230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C192F"/>
                </a:solidFill>
              </a:rPr>
              <a:t>1-D Amplitude</a:t>
            </a:r>
          </a:p>
        </p:txBody>
      </p:sp>
    </p:spTree>
    <p:extLst>
      <p:ext uri="{BB962C8B-B14F-4D97-AF65-F5344CB8AC3E}">
        <p14:creationId xmlns:p14="http://schemas.microsoft.com/office/powerpoint/2010/main" val="337070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  <p:bldP spid="8" grpId="1"/>
      <p:bldP spid="15" grpId="0"/>
      <p:bldP spid="15" grpId="1"/>
      <p:bldP spid="24" grpId="0"/>
      <p:bldP spid="25" grpId="0"/>
      <p:bldP spid="25" grpId="1"/>
      <p:bldP spid="26" grpId="0"/>
      <p:bldP spid="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Public Outreach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7DD9-A971-9B4D-9E89-2828043B0C1A}" type="slidenum">
              <a:rPr lang="en-US" smtClean="0"/>
              <a:t>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270"/>
            <a:ext cx="8229600" cy="7146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Gravitational Wave Spectrum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3251" y="5067850"/>
            <a:ext cx="9143999" cy="8382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41301" y="5837032"/>
            <a:ext cx="8392243" cy="438210"/>
            <a:chOff x="241300" y="3822700"/>
            <a:chExt cx="8392243" cy="438210"/>
          </a:xfrm>
        </p:grpSpPr>
        <p:sp>
          <p:nvSpPr>
            <p:cNvPr id="9" name="TextBox 8"/>
            <p:cNvSpPr txBox="1"/>
            <p:nvPr/>
          </p:nvSpPr>
          <p:spPr>
            <a:xfrm>
              <a:off x="7607300" y="3835400"/>
              <a:ext cx="10262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</a:schemeClr>
                  </a:solidFill>
                </a:rPr>
                <a:t>1000 Hz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54700" y="3822700"/>
              <a:ext cx="7665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</a:schemeClr>
                  </a:solidFill>
                </a:rPr>
                <a:t>10 Hz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20900" y="3848100"/>
              <a:ext cx="9060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</a:schemeClr>
                  </a:solidFill>
                </a:rPr>
                <a:t>10</a:t>
              </a:r>
              <a:r>
                <a:rPr lang="en-US" sz="2000" b="1" baseline="30000" dirty="0">
                  <a:solidFill>
                    <a:schemeClr val="tx1">
                      <a:lumMod val="65000"/>
                    </a:schemeClr>
                  </a:solidFill>
                </a:rPr>
                <a:t>-9</a:t>
              </a:r>
              <a:r>
                <a:rPr lang="en-US" sz="2000" b="1" dirty="0">
                  <a:solidFill>
                    <a:schemeClr val="tx1">
                      <a:lumMod val="65000"/>
                    </a:schemeClr>
                  </a:solidFill>
                </a:rPr>
                <a:t> Hz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1300" y="3860800"/>
              <a:ext cx="9925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</a:schemeClr>
                  </a:solidFill>
                </a:rPr>
                <a:t>10</a:t>
              </a:r>
              <a:r>
                <a:rPr lang="en-US" sz="2000" b="1" baseline="30000" dirty="0">
                  <a:solidFill>
                    <a:schemeClr val="tx1">
                      <a:lumMod val="65000"/>
                    </a:schemeClr>
                  </a:solidFill>
                </a:rPr>
                <a:t>-18</a:t>
              </a:r>
              <a:r>
                <a:rPr lang="en-US" sz="2000" b="1" dirty="0">
                  <a:solidFill>
                    <a:schemeClr val="tx1">
                      <a:lumMod val="65000"/>
                    </a:schemeClr>
                  </a:solidFill>
                </a:rPr>
                <a:t> Hz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49700" y="3822700"/>
              <a:ext cx="9060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65000"/>
                    </a:schemeClr>
                  </a:solidFill>
                </a:rPr>
                <a:t>10</a:t>
              </a:r>
              <a:r>
                <a:rPr lang="en-US" sz="2000" b="1" baseline="30000" dirty="0">
                  <a:solidFill>
                    <a:schemeClr val="tx1">
                      <a:lumMod val="65000"/>
                    </a:schemeClr>
                  </a:solidFill>
                </a:rPr>
                <a:t>-3</a:t>
              </a:r>
              <a:r>
                <a:rPr lang="en-US" sz="2000" b="1" dirty="0">
                  <a:solidFill>
                    <a:schemeClr val="tx1">
                      <a:lumMod val="65000"/>
                    </a:schemeClr>
                  </a:solidFill>
                </a:rPr>
                <a:t> Hz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558769" y="874641"/>
            <a:ext cx="1585231" cy="1641539"/>
            <a:chOff x="7558769" y="795129"/>
            <a:chExt cx="1585231" cy="16415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769" y="795129"/>
              <a:ext cx="1585231" cy="122582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673007" y="2067336"/>
              <a:ext cx="1299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Supernovae</a:t>
              </a:r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616700" y="2340786"/>
            <a:ext cx="2030527" cy="1505939"/>
            <a:chOff x="6616700" y="2155258"/>
            <a:chExt cx="2030527" cy="150593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700" y="2155258"/>
              <a:ext cx="1109317" cy="138804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255564" y="3014866"/>
              <a:ext cx="13916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Neutron Star</a:t>
              </a:r>
            </a:p>
            <a:p>
              <a:r>
                <a:rPr lang="en-US" dirty="0"/>
                <a:t>Collisions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457333" y="735493"/>
            <a:ext cx="1807789" cy="1592778"/>
            <a:chOff x="5457333" y="788501"/>
            <a:chExt cx="1807789" cy="159277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333" y="1060168"/>
              <a:ext cx="1717999" cy="132111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102624" y="788501"/>
              <a:ext cx="1162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Black Hole</a:t>
              </a:r>
            </a:p>
            <a:p>
              <a:r>
                <a:rPr lang="en-US" dirty="0"/>
                <a:t>Collisions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931438" y="6131891"/>
            <a:ext cx="1331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</a:schemeClr>
                </a:solidFill>
              </a:rPr>
              <a:t>Kilometers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07820" y="6133547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</a:schemeClr>
                </a:solidFill>
              </a:rPr>
              <a:t>Galactic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391453" y="6133546"/>
            <a:ext cx="1544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65000"/>
                  </a:schemeClr>
                </a:solidFill>
              </a:rPr>
              <a:t>Solar System</a:t>
            </a:r>
            <a:endParaRPr lang="en-US" sz="2000" b="1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765" y="6126920"/>
            <a:ext cx="1121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65000"/>
                  </a:schemeClr>
                </a:solidFill>
              </a:rPr>
              <a:t>Universe</a:t>
            </a:r>
            <a:endParaRPr lang="en-US" sz="2000" b="1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59838" y="6138518"/>
            <a:ext cx="86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</a:schemeClr>
                </a:solidFill>
              </a:rPr>
              <a:t>Planet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808923" y="2093840"/>
            <a:ext cx="2189642" cy="1679999"/>
            <a:chOff x="1835427" y="1828798"/>
            <a:chExt cx="2189642" cy="167999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427" y="1828798"/>
              <a:ext cx="2189642" cy="163885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902224" y="2862466"/>
              <a:ext cx="10647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Galaxy </a:t>
              </a:r>
            </a:p>
            <a:p>
              <a:r>
                <a:rPr lang="en-US" dirty="0"/>
                <a:t>Collisions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846444" y="1152214"/>
            <a:ext cx="2285486" cy="2004106"/>
            <a:chOff x="3846444" y="1284734"/>
            <a:chExt cx="2285486" cy="200410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444" y="1284734"/>
              <a:ext cx="1719470" cy="1403245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499111" y="2365510"/>
              <a:ext cx="16328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Constant</a:t>
              </a:r>
            </a:p>
            <a:p>
              <a:r>
                <a:rPr lang="en-US" dirty="0"/>
                <a:t>“Noise” of GWs</a:t>
              </a:r>
            </a:p>
            <a:p>
              <a:r>
                <a:rPr lang="en-US" dirty="0"/>
                <a:t>from Binaries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70722" y="768623"/>
            <a:ext cx="2719929" cy="1510749"/>
            <a:chOff x="970722" y="768623"/>
            <a:chExt cx="2719929" cy="151074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22" y="768623"/>
              <a:ext cx="1510749" cy="151074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58346" y="775248"/>
              <a:ext cx="23323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Universe’s Dark Matter</a:t>
              </a:r>
            </a:p>
            <a:p>
              <a:r>
                <a:rPr lang="en-US" dirty="0"/>
                <a:t>Large Scale Structure</a:t>
              </a:r>
            </a:p>
            <a:p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36256" y="1784666"/>
            <a:ext cx="2016478" cy="2769752"/>
            <a:chOff x="-36256" y="1506374"/>
            <a:chExt cx="2016478" cy="276975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047531">
              <a:off x="-324336" y="1794454"/>
              <a:ext cx="1982446" cy="1406286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0" y="3352796"/>
              <a:ext cx="19802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Big Band and</a:t>
              </a:r>
            </a:p>
            <a:p>
              <a:r>
                <a:rPr lang="en-US" dirty="0"/>
                <a:t>the Entire Universe</a:t>
              </a:r>
            </a:p>
            <a:p>
              <a:endParaRPr lang="en-US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87684" y="4491522"/>
            <a:ext cx="7760469" cy="646331"/>
            <a:chOff x="241300" y="3835400"/>
            <a:chExt cx="7760469" cy="860267"/>
          </a:xfrm>
        </p:grpSpPr>
        <p:sp>
          <p:nvSpPr>
            <p:cNvPr id="55" name="TextBox 54"/>
            <p:cNvSpPr txBox="1"/>
            <p:nvPr/>
          </p:nvSpPr>
          <p:spPr>
            <a:xfrm>
              <a:off x="6785667" y="3835400"/>
              <a:ext cx="1216102" cy="860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65000"/>
                    </a:schemeClr>
                  </a:solidFill>
                </a:rPr>
                <a:t>Fractions </a:t>
              </a:r>
            </a:p>
            <a:p>
              <a:r>
                <a:rPr lang="en-US" b="1" dirty="0">
                  <a:solidFill>
                    <a:schemeClr val="tx1">
                      <a:lumMod val="65000"/>
                    </a:schemeClr>
                  </a:solidFill>
                </a:rPr>
                <a:t>of Seconds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18596" y="4012205"/>
              <a:ext cx="1480378" cy="491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65000"/>
                    </a:schemeClr>
                  </a:solidFill>
                </a:rPr>
                <a:t>Minutes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617317" y="4037604"/>
              <a:ext cx="985013" cy="406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tx1">
                      <a:lumMod val="65000"/>
                    </a:schemeClr>
                  </a:solidFill>
                </a:rPr>
                <a:t>Decades</a:t>
              </a:r>
              <a:endParaRPr lang="en-US" b="1" dirty="0">
                <a:solidFill>
                  <a:schemeClr val="tx1">
                    <a:lumMod val="65000"/>
                  </a:schemeClr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1300" y="3860800"/>
              <a:ext cx="988989" cy="710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tx1">
                      <a:lumMod val="65000"/>
                    </a:schemeClr>
                  </a:solidFill>
                </a:rPr>
                <a:t>Billions</a:t>
              </a:r>
            </a:p>
            <a:p>
              <a:r>
                <a:rPr lang="en-US" b="1" dirty="0">
                  <a:solidFill>
                    <a:schemeClr val="tx1">
                      <a:lumMod val="65000"/>
                    </a:schemeClr>
                  </a:solidFill>
                </a:rPr>
                <a:t> of Years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068969" y="4018327"/>
              <a:ext cx="639149" cy="491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65000"/>
                    </a:schemeClr>
                  </a:solidFill>
                </a:rPr>
                <a:t>Days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3048551" y="4637132"/>
            <a:ext cx="68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</a:schemeClr>
                </a:solidFill>
              </a:rPr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372304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1400</TotalTime>
  <Words>512</Words>
  <Application>Microsoft Macintosh PowerPoint</Application>
  <PresentationFormat>On-screen Show (4:3)</PresentationFormat>
  <Paragraphs>139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Black</vt:lpstr>
      <vt:lpstr>LIGO: A New Window into the Universe</vt:lpstr>
      <vt:lpstr>PowerPoint Presentation</vt:lpstr>
      <vt:lpstr>New Telescope – New Astronomy</vt:lpstr>
      <vt:lpstr>Mass tells space-time how to curve…</vt:lpstr>
      <vt:lpstr>… in 4 dimensions …</vt:lpstr>
      <vt:lpstr>… and Moving!</vt:lpstr>
      <vt:lpstr>Gravitational Waves</vt:lpstr>
      <vt:lpstr>Colliding Black Holes!</vt:lpstr>
      <vt:lpstr>The Gravitational Wave Spectrum</vt:lpstr>
      <vt:lpstr>A Gravitational Wave Telescope</vt:lpstr>
      <vt:lpstr>What LIGO “Hears”</vt:lpstr>
      <vt:lpstr>How Many?</vt:lpstr>
      <vt:lpstr>How Fast?</vt:lpstr>
      <vt:lpstr>How loud?</vt:lpstr>
      <vt:lpstr>How far?</vt:lpstr>
      <vt:lpstr>LIGO’s Digital Presence</vt:lpstr>
    </vt:vector>
  </TitlesOfParts>
  <Company>Louisiana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Kissel</dc:creator>
  <cp:lastModifiedBy>Kissel, Jeffrey S. (Jeff)</cp:lastModifiedBy>
  <cp:revision>22</cp:revision>
  <cp:lastPrinted>2020-11-23T19:12:45Z</cp:lastPrinted>
  <dcterms:created xsi:type="dcterms:W3CDTF">2017-06-07T19:37:51Z</dcterms:created>
  <dcterms:modified xsi:type="dcterms:W3CDTF">2020-11-23T19:41:34Z</dcterms:modified>
</cp:coreProperties>
</file>