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7536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311906" rtl="0" fontAlgn="auto" latinLnBrk="0" hangingPunct="0">
      <a:lnSpc>
        <a:spcPct val="9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B8C4"/>
    <a:srgbClr val="33CCCC"/>
    <a:srgbClr val="D1624C"/>
    <a:srgbClr val="AAD2AC"/>
    <a:srgbClr val="FF9B64"/>
    <a:srgbClr val="FFA865"/>
    <a:srgbClr val="FF6600"/>
    <a:srgbClr val="55BDB3"/>
    <a:srgbClr val="DA030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>
        <p:scale>
          <a:sx n="188" d="100"/>
          <a:sy n="188" d="100"/>
        </p:scale>
        <p:origin x="-3232" y="-2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0536" y="8503145"/>
            <a:ext cx="8788401" cy="254792"/>
          </a:xfrm>
          <a:prstGeom prst="rect">
            <a:avLst/>
          </a:prstGeom>
        </p:spPr>
        <p:txBody>
          <a:bodyPr lIns="18287" tIns="18287" rIns="18287" bIns="18287"/>
          <a:lstStyle>
            <a:lvl1pPr defTabSz="360040">
              <a:defRPr sz="1564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2599" y="5727537"/>
            <a:ext cx="8788401" cy="1549726"/>
          </a:xfrm>
          <a:prstGeom prst="rect">
            <a:avLst/>
          </a:prstGeom>
        </p:spPr>
        <p:txBody>
          <a:bodyPr anchor="ctr"/>
          <a:lstStyle>
            <a:lvl1pPr algn="ctr" defTabSz="2311906">
              <a:lnSpc>
                <a:spcPct val="80000"/>
              </a:lnSpc>
              <a:defRPr sz="10800" b="0" spc="-2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311906">
              <a:lnSpc>
                <a:spcPct val="80000"/>
              </a:lnSpc>
              <a:defRPr sz="10800" b="0" spc="-2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311906">
              <a:lnSpc>
                <a:spcPct val="80000"/>
              </a:lnSpc>
              <a:defRPr sz="10800" b="0" spc="-2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311906">
              <a:lnSpc>
                <a:spcPct val="80000"/>
              </a:lnSpc>
              <a:defRPr sz="10800" b="0" spc="-2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311906">
              <a:lnSpc>
                <a:spcPct val="80000"/>
              </a:lnSpc>
              <a:defRPr sz="10800" b="0" spc="-2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2599" y="4189571"/>
            <a:ext cx="8788401" cy="2896634"/>
          </a:xfrm>
          <a:prstGeom prst="rect">
            <a:avLst/>
          </a:prstGeom>
        </p:spPr>
        <p:txBody>
          <a:bodyPr anchor="b"/>
          <a:lstStyle>
            <a:lvl1pPr algn="ctr" defTabSz="2311906">
              <a:lnSpc>
                <a:spcPct val="80000"/>
              </a:lnSpc>
              <a:defRPr sz="23600" spc="-235"/>
            </a:lvl1pPr>
            <a:lvl2pPr algn="ctr" defTabSz="2311906">
              <a:lnSpc>
                <a:spcPct val="80000"/>
              </a:lnSpc>
              <a:defRPr sz="23600" spc="-235"/>
            </a:lvl2pPr>
            <a:lvl3pPr algn="ctr" defTabSz="2311906">
              <a:lnSpc>
                <a:spcPct val="80000"/>
              </a:lnSpc>
              <a:defRPr sz="23600" spc="-235"/>
            </a:lvl3pPr>
            <a:lvl4pPr algn="ctr" defTabSz="2311906">
              <a:lnSpc>
                <a:spcPct val="80000"/>
              </a:lnSpc>
              <a:defRPr sz="23600" spc="-235"/>
            </a:lvl4pPr>
            <a:lvl5pPr algn="ctr" defTabSz="2311906">
              <a:lnSpc>
                <a:spcPct val="80000"/>
              </a:lnSpc>
              <a:defRPr sz="23600" spc="-23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2599" y="7064072"/>
            <a:ext cx="8788401" cy="373913"/>
          </a:xfrm>
          <a:prstGeom prst="rect">
            <a:avLst/>
          </a:prstGeom>
        </p:spPr>
        <p:txBody>
          <a:bodyPr lIns="18287" tIns="18287" rIns="18287" bIns="18287"/>
          <a:lstStyle>
            <a:lvl1pPr algn="ctr" defTabSz="328732">
              <a:defRPr sz="2184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72010" y="8029381"/>
            <a:ext cx="8080021" cy="254792"/>
          </a:xfrm>
          <a:prstGeom prst="rect">
            <a:avLst/>
          </a:prstGeom>
        </p:spPr>
        <p:txBody>
          <a:bodyPr lIns="18287" tIns="18287" rIns="18287" bIns="18287"/>
          <a:lstStyle>
            <a:lvl1pPr defTabSz="360040">
              <a:defRPr sz="1564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1569" y="5735144"/>
            <a:ext cx="8350462" cy="1534512"/>
          </a:xfrm>
          <a:prstGeom prst="rect">
            <a:avLst/>
          </a:prstGeom>
        </p:spPr>
        <p:txBody>
          <a:bodyPr/>
          <a:lstStyle>
            <a:lvl1pPr marL="605793" indent="-445534" defTabSz="2311906">
              <a:lnSpc>
                <a:spcPct val="90000"/>
              </a:lnSpc>
              <a:defRPr sz="8000" b="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05793" indent="-445534" defTabSz="2311906">
              <a:lnSpc>
                <a:spcPct val="90000"/>
              </a:lnSpc>
              <a:defRPr sz="8000" b="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05793" indent="-445534" defTabSz="2311906">
              <a:lnSpc>
                <a:spcPct val="90000"/>
              </a:lnSpc>
              <a:defRPr sz="8000" b="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05793" indent="-445534" defTabSz="2311906">
              <a:lnSpc>
                <a:spcPct val="90000"/>
              </a:lnSpc>
              <a:defRPr sz="8000" b="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05793" indent="-445534" defTabSz="2311906">
              <a:lnSpc>
                <a:spcPct val="90000"/>
              </a:lnSpc>
              <a:defRPr sz="8000" b="0" spc="-15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6304279" y="4165600"/>
            <a:ext cx="2975641" cy="2379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quarter" idx="22"/>
          </p:nvPr>
        </p:nvSpPr>
        <p:spPr>
          <a:xfrm>
            <a:off x="5400040" y="5350509"/>
            <a:ext cx="4175761" cy="48600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sz="half" idx="23"/>
          </p:nvPr>
        </p:nvSpPr>
        <p:spPr>
          <a:xfrm>
            <a:off x="-55881" y="3957320"/>
            <a:ext cx="6644642" cy="4983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533401" y="1549399"/>
            <a:ext cx="10820401" cy="865632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462281" y="3241039"/>
            <a:ext cx="10698482" cy="64075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82599" y="6609080"/>
            <a:ext cx="8788401" cy="1859281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83076" y="4201655"/>
            <a:ext cx="8787449" cy="254792"/>
          </a:xfrm>
          <a:prstGeom prst="rect">
            <a:avLst/>
          </a:prstGeom>
        </p:spPr>
        <p:txBody>
          <a:bodyPr lIns="18287" tIns="18287" rIns="18287" bIns="18287"/>
          <a:lstStyle>
            <a:lvl1pPr defTabSz="360040">
              <a:defRPr sz="1564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2599" y="8403164"/>
            <a:ext cx="8788401" cy="446781"/>
          </a:xfrm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sz="half" idx="21"/>
          </p:nvPr>
        </p:nvSpPr>
        <p:spPr>
          <a:xfrm>
            <a:off x="4389120" y="3677920"/>
            <a:ext cx="4857935" cy="5654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2599" y="4267200"/>
            <a:ext cx="3911601" cy="2352910"/>
          </a:xfrm>
          <a:prstGeom prst="rect">
            <a:avLst/>
          </a:prstGeom>
        </p:spPr>
        <p:txBody>
          <a:bodyPr/>
          <a:lstStyle>
            <a:lvl1pPr>
              <a:defRPr sz="8000" spc="-159"/>
            </a:lvl1pPr>
          </a:lstStyle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2599" y="6583430"/>
            <a:ext cx="3911601" cy="2154170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34651" y="8879582"/>
            <a:ext cx="279299" cy="26355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2599" y="4191000"/>
            <a:ext cx="8788401" cy="573266"/>
          </a:xfrm>
          <a:prstGeom prst="rect">
            <a:avLst/>
          </a:prstGeom>
        </p:spPr>
        <p:txBody>
          <a:bodyPr anchor="t"/>
          <a:lstStyle>
            <a:lvl1pPr>
              <a:defRPr sz="8000" spc="-159"/>
            </a:lvl1pPr>
          </a:lstStyle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2599" y="4708385"/>
            <a:ext cx="8788401" cy="373912"/>
          </a:xfrm>
          <a:prstGeom prst="rect">
            <a:avLst/>
          </a:prstGeom>
        </p:spPr>
        <p:txBody>
          <a:bodyPr lIns="18287" tIns="18287" rIns="18287" bIns="18287"/>
          <a:lstStyle>
            <a:lvl1pPr defTabSz="328732">
              <a:defRPr sz="2184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2599" y="5458601"/>
            <a:ext cx="8788401" cy="3302405"/>
          </a:xfrm>
          <a:prstGeom prst="rect">
            <a:avLst/>
          </a:prstGeom>
        </p:spPr>
        <p:txBody>
          <a:bodyPr/>
          <a:lstStyle>
            <a:lvl1pPr marL="5588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1pPr>
            <a:lvl2pPr marL="11684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2pPr>
            <a:lvl3pPr marL="17780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3pPr>
            <a:lvl4pPr marL="23876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4pPr>
            <a:lvl5pPr marL="29972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2599" y="5458601"/>
            <a:ext cx="8788401" cy="3302405"/>
          </a:xfrm>
          <a:prstGeom prst="rect">
            <a:avLst/>
          </a:prstGeom>
        </p:spPr>
        <p:txBody>
          <a:bodyPr numCol="2" spcCol="439420"/>
          <a:lstStyle>
            <a:lvl1pPr marL="5588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1pPr>
            <a:lvl2pPr marL="11684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2pPr>
            <a:lvl3pPr marL="17780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3pPr>
            <a:lvl4pPr marL="23876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4pPr>
            <a:lvl5pPr marL="29972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2599" y="4708385"/>
            <a:ext cx="3911601" cy="373912"/>
          </a:xfrm>
          <a:prstGeom prst="rect">
            <a:avLst/>
          </a:prstGeom>
        </p:spPr>
        <p:txBody>
          <a:bodyPr lIns="18287" tIns="18287" rIns="18287" bIns="18287"/>
          <a:lstStyle>
            <a:lvl1pPr defTabSz="328732">
              <a:defRPr sz="2184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2599" y="5458601"/>
            <a:ext cx="3911601" cy="3302653"/>
          </a:xfrm>
          <a:prstGeom prst="rect">
            <a:avLst/>
          </a:prstGeom>
        </p:spPr>
        <p:txBody>
          <a:bodyPr/>
          <a:lstStyle>
            <a:lvl1pPr marL="5588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1pPr>
            <a:lvl2pPr marL="11684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2pPr>
            <a:lvl3pPr marL="17780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3pPr>
            <a:lvl4pPr marL="23876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4pPr>
            <a:lvl5pPr marL="2997200" indent="-558800" defTabSz="2311906">
              <a:lnSpc>
                <a:spcPct val="90000"/>
              </a:lnSpc>
              <a:spcBef>
                <a:spcPts val="4200"/>
              </a:spcBef>
              <a:buSzPct val="123000"/>
              <a:buChar char="•"/>
              <a:defRPr sz="44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sz="half" idx="22"/>
          </p:nvPr>
        </p:nvSpPr>
        <p:spPr>
          <a:xfrm>
            <a:off x="4876800" y="3596294"/>
            <a:ext cx="4366750" cy="58223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2599" y="4191000"/>
            <a:ext cx="3911601" cy="574041"/>
          </a:xfrm>
          <a:prstGeom prst="rect">
            <a:avLst/>
          </a:prstGeom>
        </p:spPr>
        <p:txBody>
          <a:bodyPr anchor="t"/>
          <a:lstStyle>
            <a:lvl1pPr>
              <a:defRPr sz="8000" spc="-159"/>
            </a:lvl1pPr>
          </a:lstStyle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82598" y="5572759"/>
            <a:ext cx="8788403" cy="1859281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34651" y="8879582"/>
            <a:ext cx="279299" cy="26355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2599" y="4191000"/>
            <a:ext cx="8788401" cy="573980"/>
          </a:xfrm>
          <a:prstGeom prst="rect">
            <a:avLst/>
          </a:prstGeom>
        </p:spPr>
        <p:txBody>
          <a:bodyPr anchor="t"/>
          <a:lstStyle>
            <a:lvl1pPr>
              <a:defRPr sz="8000" spc="-159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2599" y="4708385"/>
            <a:ext cx="8788401" cy="373912"/>
          </a:xfrm>
          <a:prstGeom prst="rect">
            <a:avLst/>
          </a:prstGeom>
        </p:spPr>
        <p:txBody>
          <a:bodyPr lIns="18287" tIns="18287" rIns="18287" bIns="18287"/>
          <a:lstStyle>
            <a:lvl1pPr defTabSz="328732">
              <a:defRPr sz="2184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82599" y="4191000"/>
            <a:ext cx="8788401" cy="574041"/>
          </a:xfrm>
          <a:prstGeom prst="rect">
            <a:avLst/>
          </a:prstGeom>
        </p:spPr>
        <p:txBody>
          <a:bodyPr anchor="t"/>
          <a:lstStyle>
            <a:lvl1pPr>
              <a:defRPr sz="8000" spc="-159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2599" y="4708385"/>
            <a:ext cx="8788401" cy="373912"/>
          </a:xfrm>
          <a:prstGeom prst="rect">
            <a:avLst/>
          </a:prstGeom>
        </p:spPr>
        <p:txBody>
          <a:bodyPr lIns="18287" tIns="18287" rIns="18287" bIns="18287"/>
          <a:lstStyle>
            <a:lvl1pPr defTabSz="328732">
              <a:defRPr sz="2184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2599" y="5458601"/>
            <a:ext cx="8788401" cy="3302405"/>
          </a:xfrm>
          <a:prstGeom prst="rect">
            <a:avLst/>
          </a:prstGeom>
        </p:spPr>
        <p:txBody>
          <a:bodyPr/>
          <a:lstStyle>
            <a:lvl1pPr>
              <a:spcBef>
                <a:spcPts val="1700"/>
              </a:spcBef>
              <a:defRPr b="0" spc="-52"/>
            </a:lvl1pPr>
            <a:lvl2pPr>
              <a:spcBef>
                <a:spcPts val="1700"/>
              </a:spcBef>
              <a:defRPr b="0" spc="-52"/>
            </a:lvl2pPr>
            <a:lvl3pPr>
              <a:spcBef>
                <a:spcPts val="1700"/>
              </a:spcBef>
              <a:defRPr b="0" spc="-52"/>
            </a:lvl3pPr>
            <a:lvl4pPr>
              <a:spcBef>
                <a:spcPts val="1700"/>
              </a:spcBef>
              <a:defRPr b="0" spc="-52"/>
            </a:lvl4pPr>
            <a:lvl5pPr>
              <a:spcBef>
                <a:spcPts val="1700"/>
              </a:spcBef>
              <a:defRPr b="0" spc="-52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82598" y="4789196"/>
            <a:ext cx="8788403" cy="18592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320" tIns="20320" rIns="20320" bIns="2032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80537" y="6648476"/>
            <a:ext cx="8788401" cy="762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320" tIns="20320" rIns="20320" bIns="20320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34651" y="8877889"/>
            <a:ext cx="279299" cy="263551"/>
          </a:xfrm>
          <a:prstGeom prst="rect">
            <a:avLst/>
          </a:prstGeom>
          <a:ln w="3175">
            <a:miter lim="400000"/>
          </a:ln>
        </p:spPr>
        <p:txBody>
          <a:bodyPr wrap="none" lIns="20320" tIns="20320" rIns="20320" bIns="20320" anchor="b">
            <a:spAutoFit/>
          </a:bodyPr>
          <a:lstStyle>
            <a:lvl1pPr algn="ctr" defTabSz="553908">
              <a:lnSpc>
                <a:spcPct val="100000"/>
              </a:lnSpc>
              <a:spcBef>
                <a:spcPts val="0"/>
              </a:spcBef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31190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1" i="0" u="none" strike="noStrike" cap="none" spc="-21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78269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539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he 39 events reported in the catalog are listed with their primary mass in solar masses  , their mass ratio  ( ), their effective spin perpendicular to the orbital plane   , and their distance  , along with the detectors that observed the event (H: Hanf"/>
              <p:cNvSpPr txBox="1"/>
              <p:nvPr/>
            </p:nvSpPr>
            <p:spPr>
              <a:xfrm>
                <a:off x="257388" y="11329827"/>
                <a:ext cx="9252639" cy="1179105"/>
              </a:xfrm>
              <a:prstGeom prst="rect">
                <a:avLst/>
              </a:prstGeom>
              <a:ln w="3175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val="1"/>
                </a:ext>
              </a:extLst>
            </p:spPr>
            <p:txBody>
              <a:bodyPr wrap="square" lIns="20320" tIns="20320" rIns="20320" bIns="20320" anchor="ctr">
                <a:spAutoFit/>
              </a:bodyPr>
              <a:lstStyle/>
              <a:p>
                <a:pPr defTabSz="457200">
                  <a:lnSpc>
                    <a:spcPct val="100000"/>
                  </a:lnSpc>
                  <a:spcBef>
                    <a:spcPts val="100"/>
                  </a:spcBef>
                  <a:defRPr sz="1600" spc="-32">
                    <a:solidFill>
                      <a:srgbClr val="1B426C"/>
                    </a:solidFill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pPr>
                <a:r>
                  <a:rPr lang="en-GB" dirty="0"/>
                  <a:t>The 39 new events reported in the catalog are listed above with their primary mass in solar masses,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r-AE" sz="16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AE" sz="1600" i="1">
                                <a:solidFill>
                                  <a:srgbClr val="1A416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600" i="1">
                                <a:solidFill>
                                  <a:srgbClr val="1A416C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ar-AE" sz="1600" i="1">
                                <a:solidFill>
                                  <a:srgbClr val="1A416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ar-AE" sz="1600" i="1">
                                <a:solidFill>
                                  <a:srgbClr val="1A416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600" i="1">
                                <a:solidFill>
                                  <a:srgbClr val="1A416C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ar-AE" sz="1600" i="1">
                                <a:solidFill>
                                  <a:srgbClr val="1A416C"/>
                                </a:solidFill>
                                <a:latin typeface="Cambria Math" panose="02040503050406030204" pitchFamily="18" charset="0"/>
                              </a:rPr>
                              <m:t>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, mass ratio,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1A416C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800" i="1">
                        <a:solidFill>
                          <a:srgbClr val="1A416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ar-AE" sz="18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8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ar-AE" sz="18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ar-AE" sz="1800" i="1">
                        <a:solidFill>
                          <a:srgbClr val="1A416C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ar-AE" sz="18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8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ar-AE" sz="18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, effective spin perpendicular to the orbital plane,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16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ar-AE" sz="1600" i="0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</m:sSub>
                  </m:oMath>
                </a14:m>
                <a:r>
                  <a:rPr lang="ar-AE" dirty="0"/>
                  <a:t>, </a:t>
                </a:r>
                <a:r>
                  <a:rPr lang="en-GB" dirty="0"/>
                  <a:t> and distance,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16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16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ar-AE" sz="1600" i="1">
                            <a:solidFill>
                              <a:srgbClr val="1A416C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GB" dirty="0"/>
                  <a:t>. </a:t>
                </a:r>
              </a:p>
              <a:p>
                <a:pPr defTabSz="457200">
                  <a:lnSpc>
                    <a:spcPct val="100000"/>
                  </a:lnSpc>
                  <a:spcBef>
                    <a:spcPts val="100"/>
                  </a:spcBef>
                  <a:defRPr sz="1600" spc="-32">
                    <a:solidFill>
                      <a:srgbClr val="1B426C"/>
                    </a:solidFill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pPr>
                <a:endParaRPr lang="en-GB" sz="600" dirty="0"/>
              </a:p>
              <a:p>
                <a:pPr defTabSz="457200">
                  <a:lnSpc>
                    <a:spcPct val="100000"/>
                  </a:lnSpc>
                  <a:spcBef>
                    <a:spcPts val="100"/>
                  </a:spcBef>
                  <a:defRPr sz="1600" spc="-32">
                    <a:solidFill>
                      <a:srgbClr val="1B426C"/>
                    </a:solidFill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pPr>
                <a:r>
                  <a:rPr lang="en-GB" dirty="0"/>
                  <a:t>Also listed are the detectors that observed each event </a:t>
                </a:r>
                <a:r>
                  <a:rPr lang="en-GB" i="1" dirty="0">
                    <a:solidFill>
                      <a:schemeClr val="accent5">
                        <a:lumMod val="50000"/>
                      </a:schemeClr>
                    </a:solidFill>
                  </a:rPr>
                  <a:t>(H: Hanford, L: Livingston, V: Virgo)</a:t>
                </a:r>
                <a:r>
                  <a:rPr lang="en-GB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GB" dirty="0"/>
                  <a:t>and the most likely source classification </a:t>
                </a:r>
                <a:r>
                  <a:rPr lang="en-GB" i="1" dirty="0">
                    <a:solidFill>
                      <a:schemeClr val="accent5">
                        <a:lumMod val="50000"/>
                      </a:schemeClr>
                    </a:solidFill>
                  </a:rPr>
                  <a:t>(BBH: Binary Black Hole, BNS: Binary Neutron Star, NSBH: Neutron Star Black Hole)</a:t>
                </a:r>
                <a:r>
                  <a:rPr lang="en-GB" i="1" dirty="0">
                    <a:solidFill>
                      <a:srgbClr val="0070C0"/>
                    </a:solidFill>
                  </a:rPr>
                  <a:t>.</a:t>
                </a:r>
                <a:endParaRPr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2" name="The 39 events reported in the catalog are listed with their primary mass in solar masses  , their mass ratio  ( ), their effective spin perpendicular to the orbital plane   , and their distance  , along with the detectors that observed the event (H: Hanf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88" y="11329827"/>
                <a:ext cx="9252639" cy="1179105"/>
              </a:xfrm>
              <a:prstGeom prst="rect">
                <a:avLst/>
              </a:prstGeom>
              <a:blipFill>
                <a:blip r:embed="rId2"/>
                <a:stretch>
                  <a:fillRect l="-1097" t="-34409" r="-274" b="-9677"/>
                </a:stretch>
              </a:blipFill>
              <a:ln w="3175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R. Ewing, R. Huxford, D. Singh Pennsylvania State University"/>
          <p:cNvSpPr txBox="1"/>
          <p:nvPr/>
        </p:nvSpPr>
        <p:spPr>
          <a:xfrm>
            <a:off x="-98235" y="12688202"/>
            <a:ext cx="9753601" cy="2513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320" tIns="20320" rIns="20320" bIns="20320" anchor="ctr">
            <a:spAutoFit/>
          </a:bodyPr>
          <a:lstStyle/>
          <a:p>
            <a:pPr algn="r">
              <a:spcBef>
                <a:spcPts val="0"/>
              </a:spcBef>
              <a:defRPr sz="1400">
                <a:solidFill>
                  <a:srgbClr val="92929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/>
              <a:t>R. Ewing, R. Huxford, D. Singh </a:t>
            </a:r>
            <a:r>
              <a:rPr i="1" dirty="0">
                <a:latin typeface="+mn-lt"/>
                <a:ea typeface="+mn-ea"/>
                <a:cs typeface="+mn-cs"/>
                <a:sym typeface="Helvetica Neue"/>
              </a:rPr>
              <a:t>Pennsylvania State University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C7C3F8-53B7-42F3-96BA-1758FB37D3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5" r="3507"/>
          <a:stretch/>
        </p:blipFill>
        <p:spPr>
          <a:xfrm>
            <a:off x="171416" y="1553811"/>
            <a:ext cx="9408837" cy="966687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E554603-7089-D041-9AC2-0DBDC216D26C}"/>
              </a:ext>
            </a:extLst>
          </p:cNvPr>
          <p:cNvGrpSpPr/>
          <p:nvPr/>
        </p:nvGrpSpPr>
        <p:grpSpPr>
          <a:xfrm>
            <a:off x="54332" y="98347"/>
            <a:ext cx="9645904" cy="1287532"/>
            <a:chOff x="54332" y="98347"/>
            <a:chExt cx="9645904" cy="1287532"/>
          </a:xfrm>
        </p:grpSpPr>
        <p:sp>
          <p:nvSpPr>
            <p:cNvPr id="11" name="Gravitational Wave Transient Catalog II…">
              <a:extLst>
                <a:ext uri="{FF2B5EF4-FFF2-40B4-BE49-F238E27FC236}">
                  <a16:creationId xmlns:a16="http://schemas.microsoft.com/office/drawing/2014/main" id="{AC65B91F-07E3-9644-A695-C1BF4F67E578}"/>
                </a:ext>
              </a:extLst>
            </p:cNvPr>
            <p:cNvSpPr txBox="1"/>
            <p:nvPr/>
          </p:nvSpPr>
          <p:spPr>
            <a:xfrm>
              <a:off x="54332" y="98347"/>
              <a:ext cx="9645904" cy="1287532"/>
            </a:xfrm>
            <a:prstGeom prst="rect">
              <a:avLst/>
            </a:prstGeom>
            <a:gradFill>
              <a:gsLst>
                <a:gs pos="0">
                  <a:srgbClr val="4E7CA4"/>
                </a:gs>
                <a:gs pos="79130">
                  <a:srgbClr val="8CB2A8"/>
                </a:gs>
              </a:gsLst>
              <a:lin ang="5400000"/>
            </a:gradFill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0320" tIns="20320" rIns="20320" bIns="20320" anchor="ctr">
              <a:spAutoFit/>
            </a:bodyPr>
            <a:lstStyle/>
            <a:p>
              <a:pPr lvl="4">
                <a:spcBef>
                  <a:spcPts val="0"/>
                </a:spcBef>
                <a:defRPr sz="3900" b="1">
                  <a:solidFill>
                    <a:srgbClr val="FFFFFF"/>
                  </a:solidFill>
                </a:defRPr>
              </a:pPr>
              <a:r>
                <a:rPr lang="en-GB" sz="3400" dirty="0"/>
                <a:t> </a:t>
              </a:r>
              <a:r>
                <a:rPr sz="3400" dirty="0"/>
                <a:t>Gravitational</a:t>
              </a:r>
              <a:r>
                <a:rPr lang="en-GB" sz="3400" dirty="0"/>
                <a:t>-</a:t>
              </a:r>
              <a:r>
                <a:rPr sz="3400" dirty="0"/>
                <a:t>Wave</a:t>
              </a:r>
              <a:r>
                <a:rPr lang="en-GB" sz="3400" dirty="0"/>
                <a:t> </a:t>
              </a:r>
              <a:r>
                <a:rPr sz="3400" dirty="0"/>
                <a:t>Transient Catalog </a:t>
              </a:r>
              <a:r>
                <a:rPr lang="en-GB" sz="3400" dirty="0"/>
                <a:t>2</a:t>
              </a:r>
              <a:r>
                <a:rPr sz="3400" dirty="0"/>
                <a:t> </a:t>
              </a:r>
            </a:p>
            <a:p>
              <a:pPr lvl="4">
                <a:spcBef>
                  <a:spcPts val="0"/>
                </a:spcBef>
                <a:defRPr sz="3400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r>
                <a:rPr lang="en-GB" sz="2800" dirty="0"/>
                <a:t> </a:t>
              </a:r>
              <a:r>
                <a:rPr sz="2800" dirty="0"/>
                <a:t>Compact Binary Coalescences from</a:t>
              </a:r>
              <a:r>
                <a:rPr lang="en-GB" sz="2800" dirty="0"/>
                <a:t> the </a:t>
              </a:r>
            </a:p>
            <a:p>
              <a:pPr lvl="4">
                <a:spcBef>
                  <a:spcPts val="0"/>
                </a:spcBef>
                <a:defRPr sz="3400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r>
                <a:rPr lang="en-GB" sz="2800" dirty="0"/>
                <a:t> </a:t>
              </a:r>
              <a:r>
                <a:rPr sz="2800" dirty="0"/>
                <a:t>first part of the third </a:t>
              </a:r>
              <a:r>
                <a:rPr lang="en-GB" sz="2800" dirty="0"/>
                <a:t>O</a:t>
              </a:r>
              <a:r>
                <a:rPr sz="2800" dirty="0" err="1"/>
                <a:t>bserving</a:t>
              </a:r>
              <a:r>
                <a:rPr sz="2800" dirty="0"/>
                <a:t> </a:t>
              </a:r>
              <a:r>
                <a:rPr lang="en-GB" sz="2800" dirty="0"/>
                <a:t>R</a:t>
              </a:r>
              <a:r>
                <a:rPr sz="2800" dirty="0"/>
                <a:t>un</a:t>
              </a:r>
              <a:r>
                <a:rPr lang="en-GB" sz="2800" dirty="0"/>
                <a:t> (O3a)</a:t>
              </a:r>
              <a:endParaRPr sz="2800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7D39168-0512-134E-BD5E-90DEAF6DD5BE}"/>
                </a:ext>
              </a:extLst>
            </p:cNvPr>
            <p:cNvPicPr/>
            <p:nvPr/>
          </p:nvPicPr>
          <p:blipFill>
            <a:blip r:embed="rId4"/>
            <a:stretch/>
          </p:blipFill>
          <p:spPr>
            <a:xfrm>
              <a:off x="8458200" y="283960"/>
              <a:ext cx="1106012" cy="9962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300340B-F191-4835-BACE-C2EE72356C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180" t="15009" r="24600" b="82691"/>
          <a:stretch/>
        </p:blipFill>
        <p:spPr>
          <a:xfrm>
            <a:off x="8397468" y="3007988"/>
            <a:ext cx="517049" cy="222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E5D39C-D5A3-46D3-A0A9-AF5E871A2E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180" t="15009" r="24600" b="82691"/>
          <a:stretch/>
        </p:blipFill>
        <p:spPr>
          <a:xfrm>
            <a:off x="8914517" y="3007988"/>
            <a:ext cx="554877" cy="222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90283C-CD9B-4D5C-945F-B0D48DB6C152}"/>
              </a:ext>
            </a:extLst>
          </p:cNvPr>
          <p:cNvSpPr txBox="1"/>
          <p:nvPr/>
        </p:nvSpPr>
        <p:spPr>
          <a:xfrm>
            <a:off x="8730931" y="2987881"/>
            <a:ext cx="454612" cy="26263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0320" tIns="20320" rIns="20320" bIns="20320" numCol="1" spcCol="38100" rtlCol="0" anchor="ctr">
            <a:spAutoFit/>
          </a:bodyPr>
          <a:lstStyle/>
          <a:p>
            <a:pPr marL="0" marR="0" indent="0" algn="l" defTabSz="231190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ova" panose="020B0504020202020204" pitchFamily="34" charset="0"/>
                <a:cs typeface="Arial" panose="020B0604020202020204" pitchFamily="34" charset="0"/>
                <a:sym typeface="Helvetica Neue"/>
              </a:rPr>
              <a:t>BNS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"/>
          <p:cNvSpPr txBox="1"/>
          <p:nvPr/>
        </p:nvSpPr>
        <p:spPr>
          <a:xfrm>
            <a:off x="114300" y="2542836"/>
            <a:ext cx="127000" cy="3962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0320" tIns="20320" rIns="20320" bIns="20320" anchor="ctr">
            <a:spAutoFit/>
          </a:bodyPr>
          <a:lstStyle>
            <a:lvl1pPr defTabSz="457200">
              <a:lnSpc>
                <a:spcPct val="100000"/>
              </a:lnSpc>
              <a:spcBef>
                <a:spcPts val="0"/>
              </a:spcBef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 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7A3AB1-35E8-AD47-8A38-3E0590D5AE24}"/>
              </a:ext>
            </a:extLst>
          </p:cNvPr>
          <p:cNvGrpSpPr/>
          <p:nvPr/>
        </p:nvGrpSpPr>
        <p:grpSpPr>
          <a:xfrm>
            <a:off x="54332" y="98347"/>
            <a:ext cx="9645904" cy="1287532"/>
            <a:chOff x="54332" y="98347"/>
            <a:chExt cx="9645904" cy="1287532"/>
          </a:xfrm>
        </p:grpSpPr>
        <p:sp>
          <p:nvSpPr>
            <p:cNvPr id="2" name="Gravitational Wave Transient Catalog II…">
              <a:extLst>
                <a:ext uri="{FF2B5EF4-FFF2-40B4-BE49-F238E27FC236}">
                  <a16:creationId xmlns:a16="http://schemas.microsoft.com/office/drawing/2014/main" id="{86B9B891-45E8-4A2D-B813-17E261D3F454}"/>
                </a:ext>
              </a:extLst>
            </p:cNvPr>
            <p:cNvSpPr txBox="1"/>
            <p:nvPr/>
          </p:nvSpPr>
          <p:spPr>
            <a:xfrm>
              <a:off x="54332" y="98347"/>
              <a:ext cx="9645904" cy="1287532"/>
            </a:xfrm>
            <a:prstGeom prst="rect">
              <a:avLst/>
            </a:prstGeom>
            <a:gradFill>
              <a:gsLst>
                <a:gs pos="0">
                  <a:srgbClr val="4E7CA4"/>
                </a:gs>
                <a:gs pos="79130">
                  <a:srgbClr val="8CB2A8"/>
                </a:gs>
              </a:gsLst>
              <a:lin ang="5400000"/>
            </a:gradFill>
            <a:ln w="3175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0320" tIns="20320" rIns="20320" bIns="20320" anchor="ctr">
              <a:spAutoFit/>
            </a:bodyPr>
            <a:lstStyle/>
            <a:p>
              <a:pPr lvl="4">
                <a:spcBef>
                  <a:spcPts val="0"/>
                </a:spcBef>
                <a:defRPr sz="3900" b="1">
                  <a:solidFill>
                    <a:srgbClr val="FFFFFF"/>
                  </a:solidFill>
                </a:defRPr>
              </a:pPr>
              <a:r>
                <a:rPr lang="en-GB" sz="3400" dirty="0"/>
                <a:t> </a:t>
              </a:r>
              <a:r>
                <a:rPr sz="3400" dirty="0"/>
                <a:t>Gravitational</a:t>
              </a:r>
              <a:r>
                <a:rPr lang="en-GB" sz="3400" dirty="0"/>
                <a:t>-</a:t>
              </a:r>
              <a:r>
                <a:rPr sz="3400" dirty="0"/>
                <a:t>Wave</a:t>
              </a:r>
              <a:r>
                <a:rPr lang="en-GB" sz="3400" dirty="0"/>
                <a:t> </a:t>
              </a:r>
              <a:r>
                <a:rPr sz="3400" dirty="0"/>
                <a:t>Transient Catalog </a:t>
              </a:r>
              <a:r>
                <a:rPr lang="en-GB" sz="3400" dirty="0"/>
                <a:t>2</a:t>
              </a:r>
              <a:r>
                <a:rPr sz="3400" dirty="0"/>
                <a:t> </a:t>
              </a:r>
            </a:p>
            <a:p>
              <a:pPr lvl="4">
                <a:spcBef>
                  <a:spcPts val="0"/>
                </a:spcBef>
                <a:defRPr sz="3400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r>
                <a:rPr lang="en-GB" sz="2800" dirty="0"/>
                <a:t> </a:t>
              </a:r>
              <a:r>
                <a:rPr sz="2800" dirty="0"/>
                <a:t>Compact Binary Coalescences from</a:t>
              </a:r>
              <a:r>
                <a:rPr lang="en-GB" sz="2800" dirty="0"/>
                <a:t> the </a:t>
              </a:r>
            </a:p>
            <a:p>
              <a:pPr lvl="4">
                <a:spcBef>
                  <a:spcPts val="0"/>
                </a:spcBef>
                <a:defRPr sz="3400">
                  <a:solidFill>
                    <a:srgbClr val="FFFFFF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  <a:r>
                <a:rPr lang="en-GB" sz="2800" dirty="0"/>
                <a:t> </a:t>
              </a:r>
              <a:r>
                <a:rPr sz="2800" dirty="0"/>
                <a:t>first part of the third </a:t>
              </a:r>
              <a:r>
                <a:rPr lang="en-GB" sz="2800" dirty="0"/>
                <a:t>O</a:t>
              </a:r>
              <a:r>
                <a:rPr sz="2800" dirty="0" err="1"/>
                <a:t>bserving</a:t>
              </a:r>
              <a:r>
                <a:rPr sz="2800" dirty="0"/>
                <a:t> </a:t>
              </a:r>
              <a:r>
                <a:rPr lang="en-GB" sz="2800" dirty="0"/>
                <a:t>R</a:t>
              </a:r>
              <a:r>
                <a:rPr sz="2800" dirty="0"/>
                <a:t>un</a:t>
              </a:r>
              <a:r>
                <a:rPr lang="en-GB" sz="2800" dirty="0"/>
                <a:t> (O3a)</a:t>
              </a:r>
              <a:endParaRPr sz="2800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2052A9C-F390-4568-A8ED-6CE509F041CD}"/>
                </a:ext>
              </a:extLst>
            </p:cNvPr>
            <p:cNvPicPr/>
            <p:nvPr/>
          </p:nvPicPr>
          <p:blipFill>
            <a:blip r:embed="rId2"/>
            <a:stretch/>
          </p:blipFill>
          <p:spPr>
            <a:xfrm>
              <a:off x="8458200" y="283960"/>
              <a:ext cx="1106012" cy="996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5DC584D-BF76-404F-A8ED-31472C7847CF}"/>
              </a:ext>
            </a:extLst>
          </p:cNvPr>
          <p:cNvSpPr txBox="1"/>
          <p:nvPr/>
        </p:nvSpPr>
        <p:spPr>
          <a:xfrm>
            <a:off x="234533" y="1499819"/>
            <a:ext cx="4673599" cy="66890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en-GB" sz="1700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Observing period: </a:t>
            </a:r>
            <a:r>
              <a:rPr lang="en-GB" sz="1700" b="1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1st April 2019 15:00 UTC </a:t>
            </a:r>
          </a:p>
          <a:p>
            <a:pPr algn="l" defTabSz="4572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en-GB" sz="1700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to </a:t>
            </a:r>
            <a:r>
              <a:rPr lang="en-GB" sz="1700" b="1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1st October 2019 15:00 UTC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F8FF1-3F6C-49F9-949A-32FDF93C0E74}"/>
              </a:ext>
            </a:extLst>
          </p:cNvPr>
          <p:cNvSpPr txBox="1"/>
          <p:nvPr/>
        </p:nvSpPr>
        <p:spPr>
          <a:xfrm>
            <a:off x="5196670" y="1490586"/>
            <a:ext cx="4367542" cy="66890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0320" tIns="20320" rIns="20320" bIns="20320" numCol="1" spcCol="38100" rtlCol="0" anchor="ctr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700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  <a:sym typeface="Helvetica Neue"/>
              </a:rPr>
              <a:t>More than </a:t>
            </a:r>
            <a:r>
              <a:rPr lang="en-GB" sz="1700" b="1" dirty="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  <a:sym typeface="Helvetica Neue"/>
              </a:rPr>
              <a:t>3 times</a:t>
            </a:r>
            <a:r>
              <a:rPr lang="en-GB" sz="1700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 as many detections as in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700" b="1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Gravitational-Wave Transient </a:t>
            </a:r>
            <a:r>
              <a:rPr lang="en-GB" sz="1700" b="1" dirty="0" err="1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Catalog</a:t>
            </a:r>
            <a:r>
              <a:rPr lang="en-GB" sz="1700" b="1" dirty="0">
                <a:solidFill>
                  <a:schemeClr val="accent2">
                    <a:lumMod val="50000"/>
                  </a:schemeClr>
                </a:solidFill>
                <a:ea typeface="Helvetica Neue Medium"/>
                <a:cs typeface="Helvetica Neue Medium"/>
                <a:sym typeface="Helvetica Neue Medium"/>
              </a:rPr>
              <a:t>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C2695F-F7AC-4F7C-8B0E-86729E3BD4B2}"/>
              </a:ext>
            </a:extLst>
          </p:cNvPr>
          <p:cNvSpPr txBox="1"/>
          <p:nvPr/>
        </p:nvSpPr>
        <p:spPr>
          <a:xfrm>
            <a:off x="234532" y="2207918"/>
            <a:ext cx="4673599" cy="3549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en-GB" sz="1700" dirty="0">
                <a:solidFill>
                  <a:srgbClr val="CC6600"/>
                </a:solidFill>
                <a:ea typeface="Helvetica Neue Medium"/>
                <a:cs typeface="Helvetica Neue Medium"/>
                <a:sym typeface="Helvetica Neue Medium"/>
              </a:rPr>
              <a:t>False Alarm Rate (FAR) threshold: </a:t>
            </a:r>
            <a:r>
              <a:rPr lang="en-GB" sz="1700" b="1" dirty="0">
                <a:solidFill>
                  <a:srgbClr val="CC6600"/>
                </a:solidFill>
                <a:ea typeface="Helvetica Neue Medium"/>
                <a:cs typeface="Helvetica Neue Medium"/>
                <a:sym typeface="Helvetica Neue Medium"/>
              </a:rPr>
              <a:t>2 per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DAC02-F10A-44C1-B221-E2BC7412FE51}"/>
              </a:ext>
            </a:extLst>
          </p:cNvPr>
          <p:cNvSpPr txBox="1"/>
          <p:nvPr/>
        </p:nvSpPr>
        <p:spPr>
          <a:xfrm>
            <a:off x="5196670" y="2207917"/>
            <a:ext cx="4673599" cy="3549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en-GB" sz="1700" b="1" dirty="0">
                <a:solidFill>
                  <a:srgbClr val="CC6600"/>
                </a:solidFill>
                <a:ea typeface="Helvetica Neue Medium"/>
                <a:cs typeface="Helvetica Neue Medium"/>
                <a:sym typeface="Helvetica Neue Medium"/>
              </a:rPr>
              <a:t>5 </a:t>
            </a:r>
            <a:r>
              <a:rPr lang="en-GB" sz="1700" dirty="0">
                <a:solidFill>
                  <a:srgbClr val="CC6600"/>
                </a:solidFill>
                <a:ea typeface="Helvetica Neue Medium"/>
                <a:cs typeface="Helvetica Neue Medium"/>
                <a:sym typeface="Helvetica Neue Medium"/>
              </a:rPr>
              <a:t>real-time</a:t>
            </a:r>
            <a:r>
              <a:rPr lang="en-GB" sz="1700" b="1" dirty="0">
                <a:solidFill>
                  <a:srgbClr val="CC6600"/>
                </a:solidFill>
                <a:ea typeface="Helvetica Neue Medium"/>
                <a:cs typeface="Helvetica Neue Medium"/>
                <a:sym typeface="Helvetica Neue Medium"/>
              </a:rPr>
              <a:t> GW search pipelines </a:t>
            </a:r>
            <a:r>
              <a:rPr lang="en-GB" sz="1700" dirty="0">
                <a:solidFill>
                  <a:srgbClr val="CC6600"/>
                </a:solidFill>
                <a:ea typeface="Helvetica Neue Medium"/>
                <a:cs typeface="Helvetica Neue Medium"/>
                <a:sym typeface="Helvetica Neue Medium"/>
              </a:rPr>
              <a:t>operating</a:t>
            </a:r>
            <a:endParaRPr lang="en-GB" sz="1700" dirty="0">
              <a:solidFill>
                <a:schemeClr val="tx1"/>
              </a:solidFill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DEC00B-7577-40A3-BD5A-568D0096590F}"/>
              </a:ext>
            </a:extLst>
          </p:cNvPr>
          <p:cNvSpPr txBox="1"/>
          <p:nvPr/>
        </p:nvSpPr>
        <p:spPr>
          <a:xfrm>
            <a:off x="241300" y="2566849"/>
            <a:ext cx="4673599" cy="3549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en-GB" sz="1700" dirty="0">
                <a:solidFill>
                  <a:srgbClr val="DA0306"/>
                </a:solidFill>
                <a:latin typeface="+mn-ea"/>
                <a:cs typeface="Helvetica Neue Medium"/>
                <a:sym typeface="Helvetica Neue Medium"/>
              </a:rPr>
              <a:t>Mean event rate: </a:t>
            </a:r>
            <a:r>
              <a:rPr lang="en-GB" sz="1700" b="1" dirty="0">
                <a:solidFill>
                  <a:srgbClr val="DA0306"/>
                </a:solidFill>
                <a:latin typeface="+mn-ea"/>
                <a:cs typeface="Helvetica Neue Medium"/>
                <a:sym typeface="Helvetica Neue Medium"/>
              </a:rPr>
              <a:t>~3 events every 2 weeks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2F98D8-F6F4-4B73-B69B-4942A72FBBC2}"/>
              </a:ext>
            </a:extLst>
          </p:cNvPr>
          <p:cNvSpPr txBox="1"/>
          <p:nvPr/>
        </p:nvSpPr>
        <p:spPr>
          <a:xfrm>
            <a:off x="5212168" y="2566849"/>
            <a:ext cx="4673599" cy="35496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algn="l" defTabSz="457200">
              <a:lnSpc>
                <a:spcPct val="120000"/>
              </a:lnSpc>
              <a:spcBef>
                <a:spcPts val="0"/>
              </a:spcBef>
              <a:defRPr sz="1800"/>
            </a:pPr>
            <a:r>
              <a:rPr lang="en-GB" sz="1700" b="1" dirty="0">
                <a:solidFill>
                  <a:srgbClr val="DA0306"/>
                </a:solidFill>
                <a:latin typeface="+mn-ea"/>
                <a:cs typeface="Helvetica Neue Medium"/>
                <a:sym typeface="Helvetica Neue Medium"/>
              </a:rPr>
              <a:t>4 ‘exceptional’ events </a:t>
            </a:r>
            <a:r>
              <a:rPr lang="en-GB" sz="1700" dirty="0">
                <a:solidFill>
                  <a:srgbClr val="DA0306"/>
                </a:solidFill>
                <a:latin typeface="+mn-ea"/>
                <a:cs typeface="Helvetica Neue Medium"/>
                <a:sym typeface="Helvetica Neue Medium"/>
              </a:rPr>
              <a:t>previously published</a:t>
            </a:r>
            <a:endParaRPr lang="en-GB" sz="1700" b="1" dirty="0">
              <a:solidFill>
                <a:srgbClr val="DA0306"/>
              </a:solidFill>
              <a:latin typeface="+mn-ea"/>
              <a:cs typeface="Helvetica Neue Medium"/>
              <a:sym typeface="Helvetica Neue Medium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6671D3-7CBD-4113-9EFC-DC91D086347D}"/>
              </a:ext>
            </a:extLst>
          </p:cNvPr>
          <p:cNvSpPr/>
          <p:nvPr/>
        </p:nvSpPr>
        <p:spPr>
          <a:xfrm>
            <a:off x="54333" y="2999077"/>
            <a:ext cx="9645904" cy="641003"/>
          </a:xfrm>
          <a:prstGeom prst="rect">
            <a:avLst/>
          </a:prstGeom>
          <a:solidFill>
            <a:srgbClr val="FFFFCC"/>
          </a:solidFill>
          <a:ln w="3175" cap="flat">
            <a:noFill/>
            <a:miter lim="4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marL="0" marR="0" indent="0" algn="ctr" defTabSz="78269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A2FBAA-6DD4-45B9-AF6B-4C81D8E617A2}"/>
              </a:ext>
            </a:extLst>
          </p:cNvPr>
          <p:cNvSpPr txBox="1"/>
          <p:nvPr/>
        </p:nvSpPr>
        <p:spPr>
          <a:xfrm flipH="1">
            <a:off x="629315" y="2974633"/>
            <a:ext cx="8298500" cy="70583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marL="0" marR="0" indent="0" algn="ctr" defTabSz="2311906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800" dirty="0">
                <a:solidFill>
                  <a:schemeClr val="bg2">
                    <a:lumMod val="25000"/>
                  </a:schemeClr>
                </a:solidFill>
                <a:latin typeface="Avenir Light" panose="020B0402020203020204" pitchFamily="34" charset="77"/>
              </a:rPr>
              <a:t>3</a:t>
            </a:r>
            <a:r>
              <a:rPr kumimoji="0" lang="en-GB" sz="180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Avenir Light" panose="020B0402020203020204" pitchFamily="34" charset="77"/>
                <a:sym typeface="Helvetica Neue"/>
              </a:rPr>
              <a:t>3 low latency GCN alerts – 7 alert retractions + 13 new offline events </a:t>
            </a:r>
          </a:p>
          <a:p>
            <a:pPr marL="0" marR="0" indent="0" algn="ctr" defTabSz="2311906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Avenir Light" panose="020B0402020203020204" pitchFamily="34" charset="77"/>
                <a:sym typeface="Helvetica Neue"/>
              </a:rPr>
              <a:t>reported for the first time  =  </a:t>
            </a:r>
            <a:r>
              <a:rPr kumimoji="0" lang="en-GB" sz="1800" b="1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Avenir Light" panose="020B0402020203020204" pitchFamily="34" charset="77"/>
                <a:sym typeface="Helvetica Neue"/>
              </a:rPr>
              <a:t>39 </a:t>
            </a:r>
            <a:r>
              <a:rPr kumimoji="0" lang="en-GB" sz="1800" b="1" u="none" strike="noStrike" cap="none" spc="0" normalizeH="0" baseline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Avenir Light" panose="020B0402020203020204" pitchFamily="34" charset="77"/>
                <a:sym typeface="Helvetica Neue"/>
              </a:rPr>
              <a:t>catalog</a:t>
            </a:r>
            <a:r>
              <a:rPr kumimoji="0" lang="en-GB" sz="1800" b="1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Avenir Light" panose="020B0402020203020204" pitchFamily="34" charset="77"/>
                <a:sym typeface="Helvetica Neue"/>
              </a:rPr>
              <a:t> events from O3a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8A3971-BCB9-4CA1-A2B6-7CEE60B61BB7}"/>
              </a:ext>
            </a:extLst>
          </p:cNvPr>
          <p:cNvSpPr/>
          <p:nvPr/>
        </p:nvSpPr>
        <p:spPr>
          <a:xfrm>
            <a:off x="54332" y="10551246"/>
            <a:ext cx="9645903" cy="2359152"/>
          </a:xfrm>
          <a:prstGeom prst="rect">
            <a:avLst/>
          </a:prstGeom>
          <a:solidFill>
            <a:srgbClr val="FF9B64"/>
          </a:solidFill>
          <a:ln w="3175" cap="flat">
            <a:noFill/>
            <a:miter lim="4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marL="0" marR="0" indent="0" algn="ctr" defTabSz="78269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9EBE60-7335-451B-9527-6947ED4E499A}"/>
              </a:ext>
            </a:extLst>
          </p:cNvPr>
          <p:cNvSpPr txBox="1"/>
          <p:nvPr/>
        </p:nvSpPr>
        <p:spPr>
          <a:xfrm flipH="1">
            <a:off x="3156335" y="10583036"/>
            <a:ext cx="3517128" cy="37343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marL="0" marR="0" indent="0" algn="ctr" defTabSz="231190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GWTC-2 Fun Facts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AC4677-CCCC-430F-992D-5D053EC39AE1}"/>
              </a:ext>
            </a:extLst>
          </p:cNvPr>
          <p:cNvSpPr txBox="1"/>
          <p:nvPr/>
        </p:nvSpPr>
        <p:spPr>
          <a:xfrm>
            <a:off x="159381" y="10885821"/>
            <a:ext cx="9495804" cy="20108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320" tIns="20320" rIns="20320" bIns="20320" numCol="1" spcCol="38100" rtlCol="0" anchor="ctr">
            <a:spAutoFit/>
          </a:bodyPr>
          <a:lstStyle/>
          <a:p>
            <a:pPr marL="285750" indent="-285750" algn="l" defTabSz="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Four events 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(GW190519_153544, GW190521, GW190602_175927 and GW190706_222641) have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total black hole masses 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that likely exceed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100 solar masses.</a:t>
            </a:r>
            <a:endParaRPr lang="en-GB" sz="1800" dirty="0">
              <a:solidFill>
                <a:schemeClr val="bg1"/>
              </a:solidFill>
              <a:latin typeface="+mn-ea"/>
              <a:cs typeface="Helvetica Neue Medium"/>
              <a:sym typeface="Helvetica Neue Medium"/>
            </a:endParaRPr>
          </a:p>
          <a:p>
            <a:pPr marL="285750" indent="-285750" algn="l" defTabSz="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GW190521 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is the most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powerful gravitational-wave event 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ever observed.</a:t>
            </a:r>
          </a:p>
          <a:p>
            <a:pPr marL="285750" indent="-285750" algn="l" defTabSz="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Closest event,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GW190425, i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s still more than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800 billion times 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more distant than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Pluto. </a:t>
            </a:r>
          </a:p>
          <a:p>
            <a:pPr marL="285750" indent="-285750" algn="l" defTabSz="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Most unequal mass event,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GW190814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, is like comparing the weight of a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soccer ball </a:t>
            </a:r>
            <a:r>
              <a:rPr lang="en-GB" sz="1800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and a </a:t>
            </a:r>
            <a:r>
              <a:rPr lang="en-GB" sz="1800" b="1" dirty="0">
                <a:solidFill>
                  <a:schemeClr val="bg1"/>
                </a:solidFill>
                <a:latin typeface="+mn-ea"/>
                <a:cs typeface="Helvetica Neue Medium"/>
                <a:sym typeface="Helvetica Neue Medium"/>
              </a:rPr>
              <a:t>golf ball.</a:t>
            </a:r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B785F341-197F-B243-8CBD-EB85B9491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655830"/>
              </p:ext>
            </p:extLst>
          </p:nvPr>
        </p:nvGraphicFramePr>
        <p:xfrm>
          <a:off x="54332" y="3746181"/>
          <a:ext cx="9645904" cy="669177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623283">
                  <a:extLst>
                    <a:ext uri="{9D8B030D-6E8A-4147-A177-3AD203B41FA5}">
                      <a16:colId xmlns:a16="http://schemas.microsoft.com/office/drawing/2014/main" val="2077957388"/>
                    </a:ext>
                  </a:extLst>
                </a:gridCol>
                <a:gridCol w="7022621">
                  <a:extLst>
                    <a:ext uri="{9D8B030D-6E8A-4147-A177-3AD203B41FA5}">
                      <a16:colId xmlns:a16="http://schemas.microsoft.com/office/drawing/2014/main" val="2574721451"/>
                    </a:ext>
                  </a:extLst>
                </a:gridCol>
              </a:tblGrid>
              <a:tr h="668841">
                <a:tc gridSpan="2"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Avenir Book" panose="02000503020000020003" pitchFamily="2" charset="0"/>
                        </a:rPr>
                        <a:t>Events of Note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BD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869583"/>
                  </a:ext>
                </a:extLst>
              </a:tr>
              <a:tr h="668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A9C994"/>
                          </a:solidFill>
                          <a:effectLst/>
                          <a:latin typeface="Avenir Book" panose="02000503020000020003" pitchFamily="2" charset="0"/>
                        </a:rPr>
                        <a:t>GW190521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Most massive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binary system with total mass = 157.9 M</a:t>
                      </a:r>
                      <a:r>
                        <a:rPr lang="en-US" sz="1700" baseline="-250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☉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 Light" panose="02000403000000020004" pitchFamily="2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3685561"/>
                  </a:ext>
                </a:extLst>
              </a:tr>
              <a:tr h="6699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5E9596"/>
                          </a:solidFill>
                          <a:effectLst/>
                          <a:latin typeface="Avenir Book" panose="02000503020000020003" pitchFamily="2" charset="0"/>
                        </a:rPr>
                        <a:t>GW190425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Least massive system &amp; Closest event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  <a:p>
                      <a:pPr algn="ctr"/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Total Mass = 3.4 M</a:t>
                      </a:r>
                      <a:r>
                        <a:rPr lang="en-US" sz="1700" baseline="-250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☉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; Distance = 0.16 </a:t>
                      </a:r>
                      <a:r>
                        <a:rPr lang="en-US" sz="1700" dirty="0" err="1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Gpc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 Light" panose="02000403000000020004" pitchFamily="2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219106"/>
                  </a:ext>
                </a:extLst>
              </a:tr>
              <a:tr h="668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679F98"/>
                          </a:solidFill>
                          <a:effectLst/>
                          <a:latin typeface="Avenir Book" panose="02000503020000020003" pitchFamily="2" charset="0"/>
                        </a:rPr>
                        <a:t>GW190426_152155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Second lowest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total mass (M = 7.2 M</a:t>
                      </a:r>
                      <a:r>
                        <a:rPr lang="en-US" sz="1700" baseline="-250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☉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), </a:t>
                      </a:r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NSBH or BBH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 Light" panose="02000403000000020004" pitchFamily="2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098535"/>
                  </a:ext>
                </a:extLst>
              </a:tr>
              <a:tr h="668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C6046"/>
                          </a:solidFill>
                          <a:effectLst/>
                          <a:latin typeface="Avenir Book" panose="02000503020000020003" pitchFamily="2" charset="0"/>
                        </a:rPr>
                        <a:t>GW190814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Most extreme mass ratio </a:t>
                      </a:r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q = 0.11, NSBH or BBH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 Light" panose="02000403000000020004" pitchFamily="2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321299"/>
                  </a:ext>
                </a:extLst>
              </a:tr>
              <a:tr h="668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B92F30"/>
                          </a:solidFill>
                          <a:effectLst/>
                          <a:latin typeface="Avenir Book" panose="02000503020000020003" pitchFamily="2" charset="0"/>
                        </a:rPr>
                        <a:t>GW190924_021846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Least massive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definite </a:t>
                      </a:r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BBH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system with total Mass = 13.9 M</a:t>
                      </a:r>
                      <a:r>
                        <a:rPr lang="en-US" sz="1700" baseline="-250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☉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 Light" panose="02000403000000020004" pitchFamily="2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307745"/>
                  </a:ext>
                </a:extLst>
              </a:tr>
              <a:tr h="668841">
                <a:tc>
                  <a:txBody>
                    <a:bodyPr/>
                    <a:lstStyle/>
                    <a:p>
                      <a:pPr marL="0" marR="0" lvl="0" indent="0" algn="ctr" defTabSz="553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AAD2AC"/>
                          </a:solidFill>
                          <a:latin typeface="Avenir Book" panose="02000503020000020003" pitchFamily="2" charset="0"/>
                        </a:rPr>
                        <a:t>GW190514_065416</a:t>
                      </a:r>
                      <a:endParaRPr lang="en-US" sz="2000" dirty="0">
                        <a:solidFill>
                          <a:srgbClr val="AAD2A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Lowest effective spin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perpendicular to orbital plane: 𝝌</a:t>
                      </a:r>
                      <a:r>
                        <a:rPr lang="en-US" sz="1700" baseline="-250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eff 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= -0.16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682634"/>
                  </a:ext>
                </a:extLst>
              </a:tr>
              <a:tr h="6688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9BC89B"/>
                          </a:solidFill>
                          <a:effectLst/>
                          <a:latin typeface="Avenir Book" panose="02000503020000020003" pitchFamily="2" charset="0"/>
                        </a:rPr>
                        <a:t>GW190517_055101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Highest effective spin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perpendicular to the orbital plane: 𝝌</a:t>
                      </a:r>
                      <a:r>
                        <a:rPr lang="en-US" sz="1700" baseline="-250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eff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= 0.53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902324"/>
                  </a:ext>
                </a:extLst>
              </a:tr>
              <a:tr h="669962">
                <a:tc>
                  <a:txBody>
                    <a:bodyPr/>
                    <a:lstStyle/>
                    <a:p>
                      <a:pPr marL="0" marR="0" lvl="0" indent="0" algn="ctr" defTabSz="553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D1624C"/>
                          </a:solidFill>
                          <a:latin typeface="Avenir Book" panose="02000503020000020003" pitchFamily="2" charset="0"/>
                        </a:rPr>
                        <a:t>GW190909_114149</a:t>
                      </a:r>
                      <a:endParaRPr lang="en-US" sz="2000" dirty="0">
                        <a:solidFill>
                          <a:srgbClr val="D1624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Most distant event 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  <a:p>
                      <a:pPr algn="ctr"/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Luminosity distance = 4.77 </a:t>
                      </a:r>
                      <a:r>
                        <a:rPr lang="en-US" sz="1700" dirty="0" err="1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Gpc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; Redshift = 0.75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78637"/>
                  </a:ext>
                </a:extLst>
              </a:tr>
              <a:tr h="6699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397099"/>
                          </a:solidFill>
                          <a:effectLst/>
                          <a:latin typeface="Avenir Book" panose="02000503020000020003" pitchFamily="2" charset="0"/>
                        </a:rPr>
                        <a:t>GW190412</a:t>
                      </a:r>
                      <a:endParaRPr lang="en-US" dirty="0">
                        <a:solidFill>
                          <a:srgbClr val="397099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First event with evidence of </a:t>
                      </a:r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higher multipole mode</a:t>
                      </a: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 contribution</a:t>
                      </a:r>
                    </a:p>
                    <a:p>
                      <a:pPr marL="0" marR="0" lvl="0" indent="0" algn="ctr" defTabSz="553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rgbClr val="4C4C4C"/>
                          </a:solidFill>
                          <a:effectLst/>
                          <a:latin typeface="Helvetica Neue Light" panose="02000403000000020004" pitchFamily="2" charset="0"/>
                        </a:rPr>
                        <a:t> Aside from GW190814, most unequal mass ratio: </a:t>
                      </a:r>
                      <a:r>
                        <a:rPr lang="en-US" sz="1700" b="1" dirty="0">
                          <a:solidFill>
                            <a:srgbClr val="4C4C4C"/>
                          </a:solidFill>
                          <a:effectLst/>
                          <a:latin typeface="Helvetica Neue" panose="02000503000000020004" pitchFamily="2" charset="0"/>
                        </a:rPr>
                        <a:t>q = 0.28</a:t>
                      </a:r>
                      <a:endParaRPr lang="en-US" sz="1700" dirty="0">
                        <a:solidFill>
                          <a:srgbClr val="4C4C4C"/>
                        </a:solidFill>
                        <a:effectLst/>
                        <a:latin typeface="Helvetica Neue Light" panose="02000403000000020004" pitchFamily="2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795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320" tIns="20320" rIns="20320" bIns="20320" numCol="1" spcCol="38100" rtlCol="0" anchor="ctr">
        <a:spAutoFit/>
      </a:bodyPr>
      <a:lstStyle>
        <a:defPPr marL="0" marR="0" indent="0" algn="ctr" defTabSz="78269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320" tIns="20320" rIns="20320" bIns="20320" numCol="1" spcCol="38100" rtlCol="0" anchor="ctr">
        <a:spAutoFit/>
      </a:bodyPr>
      <a:lstStyle>
        <a:defPPr marL="0" marR="0" indent="0" algn="l" defTabSz="2311906" rtl="0" fontAlgn="auto" latinLnBrk="0" hangingPunct="0">
          <a:lnSpc>
            <a:spcPct val="9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320" tIns="20320" rIns="20320" bIns="20320" numCol="1" spcCol="38100" rtlCol="0" anchor="ctr">
        <a:spAutoFit/>
      </a:bodyPr>
      <a:lstStyle>
        <a:defPPr marL="0" marR="0" indent="0" algn="ctr" defTabSz="78269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320" tIns="20320" rIns="20320" bIns="20320" numCol="1" spcCol="38100" rtlCol="0" anchor="ctr">
        <a:spAutoFit/>
      </a:bodyPr>
      <a:lstStyle>
        <a:defPPr marL="0" marR="0" indent="0" algn="l" defTabSz="2311906" rtl="0" fontAlgn="auto" latinLnBrk="0" hangingPunct="0">
          <a:lnSpc>
            <a:spcPct val="9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458</Words>
  <Application>Microsoft Office PowerPoint</Application>
  <PresentationFormat>Custom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Arial Nova</vt:lpstr>
      <vt:lpstr>Avenir Book</vt:lpstr>
      <vt:lpstr>Avenir Light</vt:lpstr>
      <vt:lpstr>Cambria Math</vt:lpstr>
      <vt:lpstr>Helvetica Neue</vt:lpstr>
      <vt:lpstr>Helvetica Neue Light</vt:lpstr>
      <vt:lpstr>Helvetica Neue Medium</vt:lpstr>
      <vt:lpstr>Helvetica Neue Thin</vt:lpstr>
      <vt:lpstr>Times Roman</vt:lpstr>
      <vt:lpstr>21_BasicWhite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Hendry</dc:creator>
  <cp:lastModifiedBy>Martin Hendry</cp:lastModifiedBy>
  <cp:revision>32</cp:revision>
  <dcterms:modified xsi:type="dcterms:W3CDTF">2020-10-29T02:53:28Z</dcterms:modified>
</cp:coreProperties>
</file>