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86380" autoAdjust="0"/>
  </p:normalViewPr>
  <p:slideViewPr>
    <p:cSldViewPr>
      <p:cViewPr>
        <p:scale>
          <a:sx n="120" d="100"/>
          <a:sy n="120" d="100"/>
        </p:scale>
        <p:origin x="628" y="56"/>
      </p:cViewPr>
      <p:guideLst>
        <p:guide orient="horz" pos="2880"/>
        <p:guide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28" d="100"/>
        <a:sy n="28"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10E6B99-5993-4275-9558-D9EDFF593BB4}" type="datetimeFigureOut">
              <a:rPr lang="en-GB" smtClean="0"/>
              <a:pPr/>
              <a:t>23/06/2020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BCFBC7-EED0-4D27-BB91-489A392AB10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10E6B99-5993-4275-9558-D9EDFF593BB4}" type="datetimeFigureOut">
              <a:rPr lang="en-GB" smtClean="0"/>
              <a:pPr/>
              <a:t>23/06/2020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BCFBC7-EED0-4D27-BB91-489A392AB10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10E6B99-5993-4275-9558-D9EDFF593BB4}" type="datetimeFigureOut">
              <a:rPr lang="en-GB" smtClean="0"/>
              <a:pPr/>
              <a:t>23/06/2020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BCFBC7-EED0-4D27-BB91-489A392AB10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10E6B99-5993-4275-9558-D9EDFF593BB4}" type="datetimeFigureOut">
              <a:rPr lang="en-GB" smtClean="0"/>
              <a:pPr/>
              <a:t>23/06/2020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BCFBC7-EED0-4D27-BB91-489A392AB10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0E6B99-5993-4275-9558-D9EDFF593BB4}" type="datetimeFigureOut">
              <a:rPr lang="en-GB" smtClean="0"/>
              <a:pPr/>
              <a:t>23/06/2020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BCFBC7-EED0-4D27-BB91-489A392AB10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10E6B99-5993-4275-9558-D9EDFF593BB4}" type="datetimeFigureOut">
              <a:rPr lang="en-GB" smtClean="0"/>
              <a:pPr/>
              <a:t>23/06/2020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BCFBC7-EED0-4D27-BB91-489A392AB10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10E6B99-5993-4275-9558-D9EDFF593BB4}" type="datetimeFigureOut">
              <a:rPr lang="en-GB" smtClean="0"/>
              <a:pPr/>
              <a:t>23/06/2020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4BCFBC7-EED0-4D27-BB91-489A392AB10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10E6B99-5993-4275-9558-D9EDFF593BB4}" type="datetimeFigureOut">
              <a:rPr lang="en-GB" smtClean="0"/>
              <a:pPr/>
              <a:t>23/06/2020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4BCFBC7-EED0-4D27-BB91-489A392AB10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0E6B99-5993-4275-9558-D9EDFF593BB4}" type="datetimeFigureOut">
              <a:rPr lang="en-GB" smtClean="0"/>
              <a:pPr/>
              <a:t>23/06/2020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4BCFBC7-EED0-4D27-BB91-489A392AB10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0E6B99-5993-4275-9558-D9EDFF593BB4}" type="datetimeFigureOut">
              <a:rPr lang="en-GB" smtClean="0"/>
              <a:pPr/>
              <a:t>23/06/2020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BCFBC7-EED0-4D27-BB91-489A392AB10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0E6B99-5993-4275-9558-D9EDFF593BB4}" type="datetimeFigureOut">
              <a:rPr lang="en-GB" smtClean="0"/>
              <a:pPr/>
              <a:t>23/06/2020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BCFBC7-EED0-4D27-BB91-489A392AB10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510E6B99-5993-4275-9558-D9EDFF593BB4}" type="datetimeFigureOut">
              <a:rPr lang="en-GB" smtClean="0"/>
              <a:pPr/>
              <a:t>23/06/2020</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4BCFBC7-EED0-4D27-BB91-489A392AB10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hyperlink" Target="https://www.news.ucsb.edu/2019/019393/standard-siren" TargetMode="External"/><Relationship Id="rId18" Type="http://schemas.openxmlformats.org/officeDocument/2006/relationships/hyperlink" Target="http://www.nature.com/nature/journal/v323/n6086/abs/323310a0.html" TargetMode="External"/><Relationship Id="rId26" Type="http://schemas.openxmlformats.org/officeDocument/2006/relationships/hyperlink" Target="http://www.ligo.org/detections/GW190814.php" TargetMode="External"/><Relationship Id="rId3" Type="http://schemas.microsoft.com/office/2007/relationships/hdphoto" Target="../media/hdphoto1.wdp"/><Relationship Id="rId21" Type="http://schemas.openxmlformats.org/officeDocument/2006/relationships/hyperlink" Target="http://www.virgo-gw.eu/#about" TargetMode="External"/><Relationship Id="rId34" Type="http://schemas.openxmlformats.org/officeDocument/2006/relationships/image" Target="../media/image4.emf"/><Relationship Id="rId7" Type="http://schemas.openxmlformats.org/officeDocument/2006/relationships/hyperlink" Target="https://en.wikipedia.org/wiki/Parsec" TargetMode="External"/><Relationship Id="rId12" Type="http://schemas.openxmlformats.org/officeDocument/2006/relationships/hyperlink" Target="https://en.wikipedia.org/wiki/Cosmic_distance_ladder" TargetMode="External"/><Relationship Id="rId17" Type="http://schemas.openxmlformats.org/officeDocument/2006/relationships/hyperlink" Target="https://www.ligo.org/science/Publication-GW170817Hubble/index.php" TargetMode="External"/><Relationship Id="rId25" Type="http://schemas.openxmlformats.org/officeDocument/2006/relationships/hyperlink" Target="https://arxiv.org/abs/1908.06060" TargetMode="External"/><Relationship Id="rId33" Type="http://schemas.openxmlformats.org/officeDocument/2006/relationships/hyperlink" Target="https://www.ligo.caltech.edu/news/ligo20190214" TargetMode="External"/><Relationship Id="rId2" Type="http://schemas.openxmlformats.org/officeDocument/2006/relationships/image" Target="../media/image1.png"/><Relationship Id="rId16" Type="http://schemas.openxmlformats.org/officeDocument/2006/relationships/hyperlink" Target="https://en.wikipedia.org/wiki/NGC_4993" TargetMode="External"/><Relationship Id="rId20" Type="http://schemas.openxmlformats.org/officeDocument/2006/relationships/hyperlink" Target="https://www.ligo.caltech.edu/LA" TargetMode="External"/><Relationship Id="rId29"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hyperlink" Target="https://en.wikipedia.org/wiki/Hubble's_law#Determining_the_Hubble_constant" TargetMode="External"/><Relationship Id="rId11" Type="http://schemas.openxmlformats.org/officeDocument/2006/relationships/hyperlink" Target="https://physicstoday.scitation.org/doi/10.1063/PT.3.4090" TargetMode="External"/><Relationship Id="rId24" Type="http://schemas.openxmlformats.org/officeDocument/2006/relationships/hyperlink" Target="https://www.ligo.org/science/Publication-O2Catalog/index.php" TargetMode="External"/><Relationship Id="rId32" Type="http://schemas.openxmlformats.org/officeDocument/2006/relationships/hyperlink" Target="https://www.ligo-india.in/" TargetMode="External"/><Relationship Id="rId5" Type="http://schemas.openxmlformats.org/officeDocument/2006/relationships/hyperlink" Target="https://en.wikipedia.org/wiki/Cosmology" TargetMode="External"/><Relationship Id="rId15" Type="http://schemas.openxmlformats.org/officeDocument/2006/relationships/hyperlink" Target="https://en.wikipedia.org/wiki/GW170817" TargetMode="External"/><Relationship Id="rId23" Type="http://schemas.openxmlformats.org/officeDocument/2006/relationships/hyperlink" Target="https://arxiv.org/abs/1901.01540" TargetMode="External"/><Relationship Id="rId28" Type="http://schemas.openxmlformats.org/officeDocument/2006/relationships/image" Target="../media/image2.emf"/><Relationship Id="rId10" Type="http://schemas.openxmlformats.org/officeDocument/2006/relationships/hyperlink" Target="https://en.wikipedia.org/wiki/Neutron_star" TargetMode="External"/><Relationship Id="rId19" Type="http://schemas.openxmlformats.org/officeDocument/2006/relationships/hyperlink" Target="https://www.ligo.caltech.edu/WA" TargetMode="External"/><Relationship Id="rId31" Type="http://schemas.openxmlformats.org/officeDocument/2006/relationships/hyperlink" Target="https://gwcenter.icrr.u-tokyo.ac.jp/en/" TargetMode="External"/><Relationship Id="rId4" Type="http://schemas.openxmlformats.org/officeDocument/2006/relationships/hyperlink" Target="https://en.wikipedia.org/wiki/The_Big_Bang_Theory" TargetMode="External"/><Relationship Id="rId9" Type="http://schemas.openxmlformats.org/officeDocument/2006/relationships/hyperlink" Target="https://en.wikipedia.org/wiki/Black_hole" TargetMode="External"/><Relationship Id="rId14" Type="http://schemas.openxmlformats.org/officeDocument/2006/relationships/hyperlink" Target="https://en.wikipedia.org/wiki/Redshift" TargetMode="External"/><Relationship Id="rId22" Type="http://schemas.openxmlformats.org/officeDocument/2006/relationships/hyperlink" Target="https://www.darkenergysurvey.org/" TargetMode="External"/><Relationship Id="rId27" Type="http://schemas.openxmlformats.org/officeDocument/2006/relationships/hyperlink" Target="https://arxiv.org/abs/1804.05709" TargetMode="External"/><Relationship Id="rId30" Type="http://schemas.openxmlformats.org/officeDocument/2006/relationships/hyperlink" Target="https://arxiv.org/abs/1304.0670" TargetMode="External"/><Relationship Id="rId35" Type="http://schemas.openxmlformats.org/officeDocument/2006/relationships/image" Target="../media/image5.emf"/><Relationship Id="rId8" Type="http://schemas.openxmlformats.org/officeDocument/2006/relationships/hyperlink" Target="https://astronomynow.com/2019/10/24/tension-increases-with-ground-measurement-of-hubble-consta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3671551-FE36-48D1-853D-9528C8490467}"/>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9000"/>
                    </a14:imgEffect>
                  </a14:imgLayer>
                </a14:imgProps>
              </a:ext>
              <a:ext uri="{28A0092B-C50C-407E-A947-70E740481C1C}">
                <a14:useLocalDpi xmlns:a14="http://schemas.microsoft.com/office/drawing/2010/main" val="0"/>
              </a:ext>
            </a:extLst>
          </a:blip>
          <a:srcRect/>
          <a:stretch>
            <a:fillRect/>
          </a:stretch>
        </p:blipFill>
        <p:spPr bwMode="auto">
          <a:xfrm>
            <a:off x="4262769" y="1704454"/>
            <a:ext cx="2262575" cy="113877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00392" y="251520"/>
            <a:ext cx="5880936" cy="738664"/>
          </a:xfrm>
          <a:prstGeom prst="rect">
            <a:avLst/>
          </a:prstGeom>
          <a:noFill/>
        </p:spPr>
        <p:txBody>
          <a:bodyPr wrap="square" rtlCol="0">
            <a:spAutoFit/>
          </a:bodyPr>
          <a:lstStyle/>
          <a:p>
            <a:pPr algn="ctr"/>
            <a:r>
              <a:rPr lang="en-GB" sz="1400" b="1" cap="all" dirty="0">
                <a:solidFill>
                  <a:schemeClr val="bg1">
                    <a:lumMod val="50000"/>
                  </a:schemeClr>
                </a:solidFill>
              </a:rPr>
              <a:t>MEASURING COSMIC EXPANSION</a:t>
            </a:r>
          </a:p>
          <a:p>
            <a:pPr algn="ctr"/>
            <a:r>
              <a:rPr lang="en-GB" sz="1400" b="1" cap="all" dirty="0">
                <a:solidFill>
                  <a:schemeClr val="bg1">
                    <a:lumMod val="50000"/>
                  </a:schemeClr>
                </a:solidFill>
              </a:rPr>
              <a:t>WITH DARK STANDARD SIREN GW190814</a:t>
            </a:r>
          </a:p>
          <a:p>
            <a:pPr algn="ctr"/>
            <a:endParaRPr lang="en-GB" sz="1400" b="1" dirty="0">
              <a:solidFill>
                <a:schemeClr val="bg1">
                  <a:lumMod val="50000"/>
                </a:schemeClr>
              </a:solidFill>
            </a:endParaRPr>
          </a:p>
        </p:txBody>
      </p:sp>
      <p:sp>
        <p:nvSpPr>
          <p:cNvPr id="18" name="TextBox 17">
            <a:extLst>
              <a:ext uri="{FF2B5EF4-FFF2-40B4-BE49-F238E27FC236}">
                <a16:creationId xmlns:a16="http://schemas.microsoft.com/office/drawing/2014/main" id="{B5FED052-9197-40E2-8819-8DD57A97D200}"/>
              </a:ext>
            </a:extLst>
          </p:cNvPr>
          <p:cNvSpPr txBox="1"/>
          <p:nvPr/>
        </p:nvSpPr>
        <p:spPr>
          <a:xfrm>
            <a:off x="260648" y="725959"/>
            <a:ext cx="6337860" cy="1138773"/>
          </a:xfrm>
          <a:prstGeom prst="rect">
            <a:avLst/>
          </a:prstGeom>
          <a:noFill/>
        </p:spPr>
        <p:txBody>
          <a:bodyPr wrap="square" rtlCol="0">
            <a:spAutoFit/>
          </a:bodyPr>
          <a:lstStyle/>
          <a:p>
            <a:pPr algn="just"/>
            <a:r>
              <a:rPr lang="en-GB" sz="900" b="1" dirty="0"/>
              <a:t>The Expanding Universe</a:t>
            </a:r>
          </a:p>
          <a:p>
            <a:pPr algn="just"/>
            <a:endParaRPr lang="en-GB" sz="100" dirty="0"/>
          </a:p>
          <a:p>
            <a:pPr algn="just"/>
            <a:r>
              <a:rPr lang="en-GB" sz="700" dirty="0"/>
              <a:t>In the 1920s Georges </a:t>
            </a:r>
            <a:r>
              <a:rPr lang="en-GB" sz="700" dirty="0" err="1"/>
              <a:t>Lemaître</a:t>
            </a:r>
            <a:r>
              <a:rPr lang="en-GB" sz="700" dirty="0"/>
              <a:t> and Edwin Hubble made the discovery that our universe is expanding.  This breakthrough revolutionised our understanding of the cosmos and underpins the </a:t>
            </a:r>
            <a:r>
              <a:rPr lang="en-GB" sz="700" u="sng" dirty="0">
                <a:hlinkClick r:id="rId4"/>
              </a:rPr>
              <a:t>Big Bang Theory</a:t>
            </a:r>
            <a:r>
              <a:rPr lang="en-GB" sz="700" dirty="0"/>
              <a:t>, one of the cornerstones of modern </a:t>
            </a:r>
            <a:r>
              <a:rPr lang="en-GB" sz="700" u="sng" dirty="0">
                <a:hlinkClick r:id="rId5"/>
              </a:rPr>
              <a:t>cosmology</a:t>
            </a:r>
            <a:r>
              <a:rPr lang="en-GB" sz="700" dirty="0"/>
              <a:t>.</a:t>
            </a:r>
          </a:p>
          <a:p>
            <a:pPr algn="just"/>
            <a:endParaRPr lang="en-GB" sz="300" dirty="0"/>
          </a:p>
          <a:p>
            <a:pPr algn="just"/>
            <a:r>
              <a:rPr lang="en-GB" sz="700" dirty="0"/>
              <a:t>The local expansion rate of the universe is measured by the </a:t>
            </a:r>
            <a:r>
              <a:rPr lang="en-GB" sz="700" dirty="0">
                <a:hlinkClick r:id="rId6"/>
              </a:rPr>
              <a:t>Hubble constant</a:t>
            </a:r>
            <a:r>
              <a:rPr lang="en-GB" sz="700" dirty="0"/>
              <a:t>, denoted by the symbol H</a:t>
            </a:r>
            <a:r>
              <a:rPr lang="en-GB" sz="700" baseline="-25000" dirty="0"/>
              <a:t>0</a:t>
            </a:r>
            <a:r>
              <a:rPr lang="en-GB" sz="700" dirty="0"/>
              <a:t> and expressed in units of kilometres per second per Megaparsec. (A </a:t>
            </a:r>
            <a:r>
              <a:rPr lang="en-GB" sz="700" u="sng" dirty="0">
                <a:hlinkClick r:id="rId7"/>
              </a:rPr>
              <a:t>parsec</a:t>
            </a:r>
            <a:r>
              <a:rPr lang="en-GB" sz="700" dirty="0"/>
              <a:t> is a unit of distance equal to about three and a quarter light years or 3.086 x 10</a:t>
            </a:r>
            <a:r>
              <a:rPr lang="en-GB" sz="700" baseline="30000" dirty="0"/>
              <a:t>16</a:t>
            </a:r>
            <a:r>
              <a:rPr lang="en-GB" sz="700" dirty="0"/>
              <a:t> metres.) However, even after more than 90 years, the value of the Hubble constant has not yet been accurately determined.  There are clear inconsistencies between ‘state of the art’ measurements (mostly in the range 65 to 80 in the above units) using different methods. This so-called “</a:t>
            </a:r>
            <a:r>
              <a:rPr lang="en-GB" sz="700" dirty="0">
                <a:hlinkClick r:id="rId8"/>
              </a:rPr>
              <a:t>Hubble tension</a:t>
            </a:r>
            <a:r>
              <a:rPr lang="en-GB" sz="700" dirty="0"/>
              <a:t>” is a serious problem for cosmology, and in this context there is growing interest in </a:t>
            </a:r>
            <a:r>
              <a:rPr lang="en-GB" sz="700" dirty="0" err="1"/>
              <a:t>gravitational-wave</a:t>
            </a:r>
            <a:r>
              <a:rPr lang="en-GB" sz="700" dirty="0"/>
              <a:t> observations as a completely novel approach to measuring this crucial number for understanding the cosmic expansion.</a:t>
            </a:r>
          </a:p>
          <a:p>
            <a:pPr algn="just"/>
            <a:endParaRPr lang="en-GB" sz="400" dirty="0"/>
          </a:p>
        </p:txBody>
      </p:sp>
      <p:sp>
        <p:nvSpPr>
          <p:cNvPr id="11" name="AutoShape 2" descr="https://www.lsc-group.phys.uwm.edu/webcommphp/science/Publication-GW170817MMA/images/BNS.png">
            <a:extLst>
              <a:ext uri="{FF2B5EF4-FFF2-40B4-BE49-F238E27FC236}">
                <a16:creationId xmlns:a16="http://schemas.microsoft.com/office/drawing/2014/main" id="{F5D7F5A8-4CB9-4304-9D2F-55D20D7E8251}"/>
              </a:ext>
            </a:extLst>
          </p:cNvPr>
          <p:cNvSpPr>
            <a:spLocks noChangeAspect="1" noChangeArrowheads="1"/>
          </p:cNvSpPr>
          <p:nvPr/>
        </p:nvSpPr>
        <p:spPr bwMode="auto">
          <a:xfrm>
            <a:off x="3276600" y="383452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TextBox 16">
            <a:extLst>
              <a:ext uri="{FF2B5EF4-FFF2-40B4-BE49-F238E27FC236}">
                <a16:creationId xmlns:a16="http://schemas.microsoft.com/office/drawing/2014/main" id="{47EFEE9D-D5FA-43B8-BADA-4E9B2CB0357E}"/>
              </a:ext>
            </a:extLst>
          </p:cNvPr>
          <p:cNvSpPr txBox="1"/>
          <p:nvPr/>
        </p:nvSpPr>
        <p:spPr>
          <a:xfrm>
            <a:off x="259492" y="1806079"/>
            <a:ext cx="4003380" cy="1569660"/>
          </a:xfrm>
          <a:prstGeom prst="rect">
            <a:avLst/>
          </a:prstGeom>
          <a:noFill/>
        </p:spPr>
        <p:txBody>
          <a:bodyPr wrap="square" rtlCol="0">
            <a:spAutoFit/>
          </a:bodyPr>
          <a:lstStyle/>
          <a:p>
            <a:pPr algn="just"/>
            <a:r>
              <a:rPr lang="en-GB" sz="900" b="1" dirty="0"/>
              <a:t>Standard Sirens</a:t>
            </a:r>
          </a:p>
          <a:p>
            <a:pPr algn="just"/>
            <a:endParaRPr lang="en-GB" sz="100" dirty="0"/>
          </a:p>
          <a:p>
            <a:pPr algn="just"/>
            <a:r>
              <a:rPr lang="en-GB" sz="700" dirty="0"/>
              <a:t>If we observe the </a:t>
            </a:r>
            <a:r>
              <a:rPr lang="en-GB" sz="700" dirty="0" err="1"/>
              <a:t>gravitational-wave</a:t>
            </a:r>
            <a:r>
              <a:rPr lang="en-GB" sz="700" dirty="0"/>
              <a:t> emission from the merger of a compact binary system containing </a:t>
            </a:r>
            <a:r>
              <a:rPr lang="en-GB" sz="700" dirty="0">
                <a:hlinkClick r:id="rId9"/>
              </a:rPr>
              <a:t>black holes</a:t>
            </a:r>
            <a:r>
              <a:rPr lang="en-GB" sz="700" dirty="0"/>
              <a:t> or </a:t>
            </a:r>
            <a:r>
              <a:rPr lang="en-GB" sz="700" dirty="0">
                <a:hlinkClick r:id="rId10"/>
              </a:rPr>
              <a:t>neutron stars</a:t>
            </a:r>
            <a:r>
              <a:rPr lang="en-GB" sz="700" dirty="0"/>
              <a:t>, analysis of the merger waveform and how it evolves allows us </a:t>
            </a:r>
            <a:r>
              <a:rPr lang="en-GB" sz="700" dirty="0">
                <a:hlinkClick r:id="rId11"/>
              </a:rPr>
              <a:t>to directly measure the distance to the binary system</a:t>
            </a:r>
            <a:r>
              <a:rPr lang="en-GB" sz="700" dirty="0"/>
              <a:t>.  This is in stark contrast to most other, more traditional, methods to measure cosmological distances, which rely on multiple steps of calibration via what astronomers refer to as the </a:t>
            </a:r>
            <a:r>
              <a:rPr lang="en-GB" sz="700" dirty="0">
                <a:hlinkClick r:id="rId12"/>
              </a:rPr>
              <a:t>Cosmic Distance Ladder</a:t>
            </a:r>
            <a:r>
              <a:rPr lang="en-GB" sz="700" dirty="0"/>
              <a:t>.</a:t>
            </a:r>
          </a:p>
          <a:p>
            <a:pPr algn="just"/>
            <a:endParaRPr lang="en-GB" sz="300" dirty="0"/>
          </a:p>
          <a:p>
            <a:pPr algn="just"/>
            <a:r>
              <a:rPr lang="en-GB" sz="700" dirty="0"/>
              <a:t>This exquisite property of being a </a:t>
            </a:r>
            <a:r>
              <a:rPr lang="en-GB" sz="700" i="1" dirty="0">
                <a:hlinkClick r:id="rId11"/>
              </a:rPr>
              <a:t>self-calibrated</a:t>
            </a:r>
            <a:r>
              <a:rPr lang="en-GB" sz="700" dirty="0"/>
              <a:t> distance indicator, able to bypass the rungs of the cosmic distance ladder, has fuelled great interest in these compact binary </a:t>
            </a:r>
            <a:r>
              <a:rPr lang="en-GB" sz="700" dirty="0" err="1"/>
              <a:t>gravitational-wave</a:t>
            </a:r>
            <a:r>
              <a:rPr lang="en-GB" sz="700" dirty="0"/>
              <a:t> sources, which are termed “</a:t>
            </a:r>
            <a:r>
              <a:rPr lang="en-GB" sz="700" dirty="0">
                <a:hlinkClick r:id="rId13"/>
              </a:rPr>
              <a:t>standard sirens</a:t>
            </a:r>
            <a:r>
              <a:rPr lang="en-GB" sz="700" dirty="0"/>
              <a:t>”. If the direct distance measured to a standard siren can be combined with independent information about the source’s recession velocity away from us – which we can deduce from the “</a:t>
            </a:r>
            <a:r>
              <a:rPr lang="en-GB" sz="700" dirty="0">
                <a:hlinkClick r:id="rId14"/>
              </a:rPr>
              <a:t>redshift</a:t>
            </a:r>
            <a:r>
              <a:rPr lang="en-GB" sz="700" dirty="0"/>
              <a:t>” of the source’s host galaxy – we can measure the Hubble constant.</a:t>
            </a:r>
          </a:p>
          <a:p>
            <a:pPr algn="just"/>
            <a:endParaRPr lang="en-GB" sz="400" dirty="0"/>
          </a:p>
          <a:p>
            <a:pPr algn="just"/>
            <a:endParaRPr lang="en-GB" sz="700" dirty="0"/>
          </a:p>
        </p:txBody>
      </p:sp>
      <p:sp>
        <p:nvSpPr>
          <p:cNvPr id="10" name="TextBox 9">
            <a:extLst>
              <a:ext uri="{FF2B5EF4-FFF2-40B4-BE49-F238E27FC236}">
                <a16:creationId xmlns:a16="http://schemas.microsoft.com/office/drawing/2014/main" id="{741C623F-4916-44F8-9827-4AEBE00C8690}"/>
              </a:ext>
            </a:extLst>
          </p:cNvPr>
          <p:cNvSpPr txBox="1"/>
          <p:nvPr/>
        </p:nvSpPr>
        <p:spPr>
          <a:xfrm>
            <a:off x="259492" y="3174231"/>
            <a:ext cx="6337860" cy="1954381"/>
          </a:xfrm>
          <a:prstGeom prst="rect">
            <a:avLst/>
          </a:prstGeom>
          <a:noFill/>
        </p:spPr>
        <p:txBody>
          <a:bodyPr wrap="square" rtlCol="0">
            <a:spAutoFit/>
          </a:bodyPr>
          <a:lstStyle/>
          <a:p>
            <a:pPr algn="just"/>
            <a:r>
              <a:rPr lang="en-GB" sz="900" b="1" dirty="0"/>
              <a:t>Turning to the Dark Side</a:t>
            </a:r>
          </a:p>
          <a:p>
            <a:pPr algn="just"/>
            <a:endParaRPr lang="en-GB" sz="100" dirty="0"/>
          </a:p>
          <a:p>
            <a:pPr algn="just"/>
            <a:r>
              <a:rPr lang="en-GB" sz="700" dirty="0"/>
              <a:t>For a neutron star merger with an electromagnetic (e.g. optical) counterpart, the redshift of the host galaxy is easy to measure. The first binary neutron star to be discovered in gravitational waves, </a:t>
            </a:r>
            <a:r>
              <a:rPr lang="en-GB" sz="700" dirty="0">
                <a:hlinkClick r:id="rId15"/>
              </a:rPr>
              <a:t>GW170817</a:t>
            </a:r>
            <a:r>
              <a:rPr lang="en-GB" sz="700" dirty="0"/>
              <a:t>, came with a bright electromagnetic counterpart. This led to prompt identification of the galaxy (</a:t>
            </a:r>
            <a:r>
              <a:rPr lang="en-GB" sz="700" dirty="0">
                <a:hlinkClick r:id="rId16"/>
              </a:rPr>
              <a:t>NGC4993</a:t>
            </a:r>
            <a:r>
              <a:rPr lang="en-GB" sz="700" dirty="0"/>
              <a:t>) hosting the neutron star binary merger, and its redshift was combined with the direct distance measured to GW170817 to obtain the first </a:t>
            </a:r>
            <a:r>
              <a:rPr lang="en-GB" sz="700" dirty="0" err="1">
                <a:hlinkClick r:id="rId17"/>
              </a:rPr>
              <a:t>gravitational-wave</a:t>
            </a:r>
            <a:r>
              <a:rPr lang="en-GB" sz="700" dirty="0">
                <a:hlinkClick r:id="rId17"/>
              </a:rPr>
              <a:t> standard siren measurement of the Hubble constant</a:t>
            </a:r>
            <a:r>
              <a:rPr lang="en-GB" sz="700" dirty="0"/>
              <a:t>.</a:t>
            </a:r>
          </a:p>
          <a:p>
            <a:pPr algn="just"/>
            <a:endParaRPr lang="en-GB" sz="300" dirty="0"/>
          </a:p>
          <a:p>
            <a:pPr algn="just"/>
            <a:r>
              <a:rPr lang="en-GB" sz="700" dirty="0"/>
              <a:t>Unfortunately most binary mergers, and in particular </a:t>
            </a:r>
            <a:r>
              <a:rPr lang="en-GB" sz="700" b="1" dirty="0"/>
              <a:t>binary black hole (BBH) mergers</a:t>
            </a:r>
            <a:r>
              <a:rPr lang="en-GB" sz="700" dirty="0"/>
              <a:t>, do not have associated electromagnetic counterparts.  However, in the absence of such a counterpart signposting the host galaxy directly, we can still use the </a:t>
            </a:r>
            <a:r>
              <a:rPr lang="en-GB" sz="700" dirty="0" err="1"/>
              <a:t>gravitational-wave</a:t>
            </a:r>
            <a:r>
              <a:rPr lang="en-GB" sz="700" dirty="0"/>
              <a:t> observations to give us information about the sky position of the source – and in this way narrow down the host galaxy to a set of candidate galaxies in this region.  Combining redshift information from all of these possible host galaxies then allows us to measure H</a:t>
            </a:r>
            <a:r>
              <a:rPr lang="en-GB" sz="700" baseline="-25000" dirty="0"/>
              <a:t>0  </a:t>
            </a:r>
            <a:r>
              <a:rPr lang="en-GB" sz="700" i="1" dirty="0"/>
              <a:t>statistically</a:t>
            </a:r>
            <a:r>
              <a:rPr lang="en-GB" sz="700" dirty="0"/>
              <a:t> – as was first outlined in a </a:t>
            </a:r>
            <a:r>
              <a:rPr lang="en-GB" sz="700" dirty="0">
                <a:hlinkClick r:id="rId18"/>
              </a:rPr>
              <a:t>seminal 1986 paper</a:t>
            </a:r>
            <a:r>
              <a:rPr lang="en-GB" sz="700" dirty="0"/>
              <a:t> by Bernard Schutz.   Our </a:t>
            </a:r>
            <a:r>
              <a:rPr lang="en-GB" sz="700" dirty="0" err="1"/>
              <a:t>gravitational-wave</a:t>
            </a:r>
            <a:r>
              <a:rPr lang="en-GB" sz="700" dirty="0"/>
              <a:t> observations, even without electromagnetic counterparts, can thus serve as “dark standard sirens”.</a:t>
            </a:r>
          </a:p>
          <a:p>
            <a:pPr algn="just"/>
            <a:endParaRPr lang="en-GB" sz="300" dirty="0"/>
          </a:p>
          <a:p>
            <a:pPr algn="just"/>
            <a:r>
              <a:rPr lang="en-GB" sz="700" dirty="0"/>
              <a:t>Just three days before the detection of GW170817, the first BBH merger detected by three observatories (</a:t>
            </a:r>
            <a:r>
              <a:rPr lang="en-GB" sz="700" dirty="0">
                <a:hlinkClick r:id="rId19"/>
              </a:rPr>
              <a:t>LIGO Hanford</a:t>
            </a:r>
            <a:r>
              <a:rPr lang="en-GB" sz="700" dirty="0"/>
              <a:t>, </a:t>
            </a:r>
            <a:r>
              <a:rPr lang="en-GB" sz="700" dirty="0">
                <a:hlinkClick r:id="rId20"/>
              </a:rPr>
              <a:t>LIGO Livingston</a:t>
            </a:r>
            <a:r>
              <a:rPr lang="en-GB" sz="700" dirty="0"/>
              <a:t> and </a:t>
            </a:r>
            <a:r>
              <a:rPr lang="en-GB" sz="700" dirty="0">
                <a:hlinkClick r:id="rId21"/>
              </a:rPr>
              <a:t>Virgo</a:t>
            </a:r>
            <a:r>
              <a:rPr lang="en-GB" sz="700" dirty="0"/>
              <a:t>) was observed, allowing the merger to be well-localized in a narrow region of the sky.  That region was also within the “sensitive spot” of the </a:t>
            </a:r>
            <a:r>
              <a:rPr lang="en-GB" sz="700" dirty="0">
                <a:hlinkClick r:id="rId22"/>
              </a:rPr>
              <a:t>Dark Energy Survey</a:t>
            </a:r>
            <a:r>
              <a:rPr lang="en-GB" sz="700" dirty="0"/>
              <a:t> (DES) – an optical and near-infrared galaxy survey – and it contained about 77,000 DES galaxies.   Using redshift information from these DES galaxies allowed the </a:t>
            </a:r>
            <a:r>
              <a:rPr lang="en-GB" sz="700" dirty="0">
                <a:hlinkClick r:id="rId23"/>
              </a:rPr>
              <a:t>first dark standard siren measurement</a:t>
            </a:r>
            <a:r>
              <a:rPr lang="en-GB" sz="700" dirty="0"/>
              <a:t> of H</a:t>
            </a:r>
            <a:r>
              <a:rPr lang="en-GB" sz="700" baseline="-25000" dirty="0"/>
              <a:t>0</a:t>
            </a:r>
            <a:r>
              <a:rPr lang="en-GB" sz="700" dirty="0"/>
              <a:t>.  This approach was then extended to the </a:t>
            </a:r>
            <a:r>
              <a:rPr lang="en-GB" sz="700" dirty="0">
                <a:hlinkClick r:id="rId24"/>
              </a:rPr>
              <a:t>other binary black holes</a:t>
            </a:r>
            <a:r>
              <a:rPr lang="en-GB" sz="700" dirty="0"/>
              <a:t> observed during the first and second Advanced LIGO and Virgo observing runs. In combination with GW170817, these </a:t>
            </a:r>
            <a:r>
              <a:rPr lang="en-GB" sz="700" dirty="0">
                <a:hlinkClick r:id="rId25"/>
              </a:rPr>
              <a:t>dark sirens gave a marginal improvement</a:t>
            </a:r>
            <a:r>
              <a:rPr lang="en-GB" sz="700" dirty="0"/>
              <a:t> over the first standard siren measurement of H</a:t>
            </a:r>
            <a:r>
              <a:rPr lang="en-GB" sz="700" baseline="-25000" dirty="0"/>
              <a:t>0</a:t>
            </a:r>
            <a:r>
              <a:rPr lang="en-GB" sz="700" dirty="0"/>
              <a:t> obtained from GW170817 alone.</a:t>
            </a:r>
          </a:p>
          <a:p>
            <a:pPr algn="just"/>
            <a:endParaRPr lang="en-GB" sz="700" dirty="0"/>
          </a:p>
        </p:txBody>
      </p:sp>
      <p:sp>
        <p:nvSpPr>
          <p:cNvPr id="28" name="TextBox 27">
            <a:extLst>
              <a:ext uri="{FF2B5EF4-FFF2-40B4-BE49-F238E27FC236}">
                <a16:creationId xmlns:a16="http://schemas.microsoft.com/office/drawing/2014/main" id="{8D1C50DD-B769-4BE5-B7F2-1B60D3958091}"/>
              </a:ext>
            </a:extLst>
          </p:cNvPr>
          <p:cNvSpPr txBox="1"/>
          <p:nvPr/>
        </p:nvSpPr>
        <p:spPr>
          <a:xfrm>
            <a:off x="4221088" y="2856582"/>
            <a:ext cx="2232248" cy="461665"/>
          </a:xfrm>
          <a:prstGeom prst="rect">
            <a:avLst/>
          </a:prstGeom>
          <a:noFill/>
        </p:spPr>
        <p:txBody>
          <a:bodyPr wrap="square" rtlCol="0">
            <a:spAutoFit/>
          </a:bodyPr>
          <a:lstStyle/>
          <a:p>
            <a:pPr algn="just"/>
            <a:r>
              <a:rPr lang="en-GB" sz="600" b="1" i="1" dirty="0"/>
              <a:t>Figure 1</a:t>
            </a:r>
            <a:r>
              <a:rPr lang="en-GB" sz="600" i="1" dirty="0"/>
              <a:t>.  Schematic representation of the cosmic expansion, in which galaxies are carried apart from each other on the surface of an expanding balloon.  (Credit:  </a:t>
            </a:r>
            <a:r>
              <a:rPr lang="it-IT" sz="600" i="1" dirty="0"/>
              <a:t>Eugenio Bianchi, Carlo Rovelli &amp; Rocky Kolb)</a:t>
            </a:r>
            <a:endParaRPr lang="en-GB" sz="600" i="1" dirty="0"/>
          </a:p>
        </p:txBody>
      </p:sp>
      <p:sp>
        <p:nvSpPr>
          <p:cNvPr id="20" name="TextBox 19">
            <a:extLst>
              <a:ext uri="{FF2B5EF4-FFF2-40B4-BE49-F238E27FC236}">
                <a16:creationId xmlns:a16="http://schemas.microsoft.com/office/drawing/2014/main" id="{E4CEF1CE-5C32-46D8-A18F-9B22E3815C0C}"/>
              </a:ext>
            </a:extLst>
          </p:cNvPr>
          <p:cNvSpPr txBox="1"/>
          <p:nvPr/>
        </p:nvSpPr>
        <p:spPr>
          <a:xfrm>
            <a:off x="259492" y="5046439"/>
            <a:ext cx="3763808" cy="2108269"/>
          </a:xfrm>
          <a:prstGeom prst="rect">
            <a:avLst/>
          </a:prstGeom>
          <a:noFill/>
        </p:spPr>
        <p:txBody>
          <a:bodyPr wrap="square" rtlCol="0">
            <a:spAutoFit/>
          </a:bodyPr>
          <a:lstStyle/>
          <a:p>
            <a:pPr algn="just"/>
            <a:r>
              <a:rPr lang="en-GB" sz="900" b="1" dirty="0"/>
              <a:t>Measuring H</a:t>
            </a:r>
            <a:r>
              <a:rPr lang="en-GB" sz="900" b="1" baseline="-25000" dirty="0"/>
              <a:t>0</a:t>
            </a:r>
            <a:r>
              <a:rPr lang="en-GB" sz="900" b="1" dirty="0"/>
              <a:t> with GW190814</a:t>
            </a:r>
          </a:p>
          <a:p>
            <a:pPr algn="just"/>
            <a:endParaRPr lang="en-GB" sz="200" dirty="0"/>
          </a:p>
          <a:p>
            <a:pPr algn="just"/>
            <a:r>
              <a:rPr lang="en-GB" sz="700" dirty="0"/>
              <a:t>On August 14, 2019 the LIGO-Virgo network observed a </a:t>
            </a:r>
            <a:r>
              <a:rPr lang="en-GB" sz="700" dirty="0" err="1"/>
              <a:t>gravitational-wave</a:t>
            </a:r>
            <a:r>
              <a:rPr lang="en-GB" sz="700" dirty="0"/>
              <a:t> signal from a black hole and another object of undetermined nature: either the lightest black hole or the heaviest neutron star ever discovered in a system of two compact objects.  Named </a:t>
            </a:r>
            <a:r>
              <a:rPr lang="en-GB" sz="700" dirty="0">
                <a:hlinkClick r:id="rId26"/>
              </a:rPr>
              <a:t>GW190814</a:t>
            </a:r>
            <a:r>
              <a:rPr lang="en-GB" sz="700" dirty="0"/>
              <a:t>, this intriguing </a:t>
            </a:r>
            <a:r>
              <a:rPr lang="en-GB" sz="700" dirty="0" err="1"/>
              <a:t>gravitational-wave</a:t>
            </a:r>
            <a:r>
              <a:rPr lang="en-GB" sz="700" dirty="0"/>
              <a:t> source is the best localized dark standard siren observed to date.  </a:t>
            </a:r>
            <a:r>
              <a:rPr lang="en-GB" sz="700" b="1" dirty="0"/>
              <a:t>Figure 2 </a:t>
            </a:r>
            <a:r>
              <a:rPr lang="en-GB" sz="700" dirty="0"/>
              <a:t>shows the two sky regions (about 20 square degrees) within which the LIGO-Virgo analysis found that GW190814 was most probably located. These sky regions  were then cross-referenced with </a:t>
            </a:r>
            <a:r>
              <a:rPr lang="en-GB" sz="700" dirty="0">
                <a:hlinkClick r:id="rId27"/>
              </a:rPr>
              <a:t>GLADE</a:t>
            </a:r>
            <a:r>
              <a:rPr lang="en-GB" sz="700" dirty="0"/>
              <a:t> (or Galaxy List for the Advanced Detector Era – a </a:t>
            </a:r>
            <a:r>
              <a:rPr lang="en-GB" sz="700" dirty="0" err="1"/>
              <a:t>catalog</a:t>
            </a:r>
            <a:r>
              <a:rPr lang="en-GB" sz="700" dirty="0"/>
              <a:t> constructed to help identify host galaxies of </a:t>
            </a:r>
            <a:r>
              <a:rPr lang="en-GB" sz="700" dirty="0" err="1"/>
              <a:t>gravitational-wave</a:t>
            </a:r>
            <a:r>
              <a:rPr lang="en-GB" sz="700" dirty="0"/>
              <a:t> events). A total of 472 galaxies listed in the GLADE</a:t>
            </a:r>
            <a:r>
              <a:rPr lang="en-GB" sz="700" baseline="30000" dirty="0"/>
              <a:t> </a:t>
            </a:r>
            <a:r>
              <a:rPr lang="en-GB" sz="700" dirty="0" err="1"/>
              <a:t>catalog</a:t>
            </a:r>
            <a:r>
              <a:rPr lang="en-GB" sz="700" dirty="0"/>
              <a:t> were found in these regions.</a:t>
            </a:r>
          </a:p>
          <a:p>
            <a:pPr algn="just"/>
            <a:endParaRPr lang="en-GB" sz="300" dirty="0"/>
          </a:p>
          <a:p>
            <a:pPr algn="just"/>
            <a:r>
              <a:rPr lang="en-GB" sz="700" dirty="0"/>
              <a:t>The redshift information compiled in the GLADE </a:t>
            </a:r>
            <a:r>
              <a:rPr lang="en-GB" sz="700" dirty="0" err="1"/>
              <a:t>catalog</a:t>
            </a:r>
            <a:r>
              <a:rPr lang="en-GB" sz="700" dirty="0"/>
              <a:t>, weighted by how probable each galaxy was to be the GW190814 host (see </a:t>
            </a:r>
            <a:r>
              <a:rPr lang="en-GB" sz="700" b="1" dirty="0"/>
              <a:t>Figure 3</a:t>
            </a:r>
            <a:r>
              <a:rPr lang="en-GB" sz="700" dirty="0"/>
              <a:t>), gives our estimate of H</a:t>
            </a:r>
            <a:r>
              <a:rPr lang="en-GB" sz="700" baseline="-25000" dirty="0"/>
              <a:t>0 </a:t>
            </a:r>
            <a:r>
              <a:rPr lang="en-GB" sz="700" dirty="0"/>
              <a:t>. We measured a value of about 75 km per second per Megaparsec (with an uncertainty of about 36 km/s/</a:t>
            </a:r>
            <a:r>
              <a:rPr lang="en-GB" sz="700" dirty="0" err="1"/>
              <a:t>Mpc</a:t>
            </a:r>
            <a:r>
              <a:rPr lang="en-GB" sz="700" dirty="0"/>
              <a:t>) which is as precise as was possible with any previously observed dark standard siren.</a:t>
            </a:r>
          </a:p>
          <a:p>
            <a:pPr algn="just"/>
            <a:endParaRPr lang="en-GB" sz="400" dirty="0"/>
          </a:p>
          <a:p>
            <a:pPr algn="just"/>
            <a:endParaRPr lang="en-GB" sz="700" dirty="0"/>
          </a:p>
          <a:p>
            <a:pPr algn="just"/>
            <a:endParaRPr lang="en-GB" sz="700" dirty="0"/>
          </a:p>
          <a:p>
            <a:pPr algn="just"/>
            <a:endParaRPr lang="en-GB" sz="700" dirty="0"/>
          </a:p>
        </p:txBody>
      </p:sp>
      <p:pic>
        <p:nvPicPr>
          <p:cNvPr id="24" name="Picture 23">
            <a:extLst>
              <a:ext uri="{FF2B5EF4-FFF2-40B4-BE49-F238E27FC236}">
                <a16:creationId xmlns:a16="http://schemas.microsoft.com/office/drawing/2014/main" id="{7B8F26E6-7E09-4ADA-AF81-6F7F4910A417}"/>
              </a:ext>
            </a:extLst>
          </p:cNvPr>
          <p:cNvPicPr>
            <a:picLocks noChangeAspect="1"/>
          </p:cNvPicPr>
          <p:nvPr/>
        </p:nvPicPr>
        <p:blipFill>
          <a:blip r:embed="rId28"/>
          <a:stretch>
            <a:fillRect/>
          </a:stretch>
        </p:blipFill>
        <p:spPr>
          <a:xfrm>
            <a:off x="4077072" y="5096381"/>
            <a:ext cx="2448521" cy="1966282"/>
          </a:xfrm>
          <a:prstGeom prst="rect">
            <a:avLst/>
          </a:prstGeom>
        </p:spPr>
      </p:pic>
      <p:pic>
        <p:nvPicPr>
          <p:cNvPr id="26" name="Picture 25">
            <a:extLst>
              <a:ext uri="{FF2B5EF4-FFF2-40B4-BE49-F238E27FC236}">
                <a16:creationId xmlns:a16="http://schemas.microsoft.com/office/drawing/2014/main" id="{0DEFF3BB-E6F4-44E9-BE8F-69319C803F41}"/>
              </a:ext>
            </a:extLst>
          </p:cNvPr>
          <p:cNvPicPr>
            <a:picLocks noChangeAspect="1"/>
          </p:cNvPicPr>
          <p:nvPr/>
        </p:nvPicPr>
        <p:blipFill rotWithShape="1">
          <a:blip r:embed="rId29"/>
          <a:srcRect b="32442"/>
          <a:stretch/>
        </p:blipFill>
        <p:spPr>
          <a:xfrm>
            <a:off x="332656" y="6746738"/>
            <a:ext cx="2940120" cy="1828093"/>
          </a:xfrm>
          <a:prstGeom prst="rect">
            <a:avLst/>
          </a:prstGeom>
        </p:spPr>
      </p:pic>
      <p:sp>
        <p:nvSpPr>
          <p:cNvPr id="29" name="TextBox 28">
            <a:extLst>
              <a:ext uri="{FF2B5EF4-FFF2-40B4-BE49-F238E27FC236}">
                <a16:creationId xmlns:a16="http://schemas.microsoft.com/office/drawing/2014/main" id="{58090D7C-D726-4B08-9A93-D6D0A80AD887}"/>
              </a:ext>
            </a:extLst>
          </p:cNvPr>
          <p:cNvSpPr txBox="1"/>
          <p:nvPr/>
        </p:nvSpPr>
        <p:spPr>
          <a:xfrm>
            <a:off x="3272776" y="7710735"/>
            <a:ext cx="3324576" cy="1123384"/>
          </a:xfrm>
          <a:prstGeom prst="rect">
            <a:avLst/>
          </a:prstGeom>
          <a:noFill/>
        </p:spPr>
        <p:txBody>
          <a:bodyPr wrap="square" rtlCol="0">
            <a:spAutoFit/>
          </a:bodyPr>
          <a:lstStyle/>
          <a:p>
            <a:pPr algn="just"/>
            <a:r>
              <a:rPr lang="en-GB" sz="700" dirty="0"/>
              <a:t>Although the large uncertainty on our GW190814 measurement of H</a:t>
            </a:r>
            <a:r>
              <a:rPr lang="en-GB" sz="700" baseline="-25000" dirty="0"/>
              <a:t>0</a:t>
            </a:r>
            <a:r>
              <a:rPr lang="en-GB" sz="700" dirty="0"/>
              <a:t> means that it is not currently competitive with other values based on more traditional methods,  our result nonetheless provides a valuable proof-of-concept test.   </a:t>
            </a:r>
          </a:p>
          <a:p>
            <a:pPr algn="just"/>
            <a:endParaRPr lang="en-GB" sz="300" dirty="0"/>
          </a:p>
          <a:p>
            <a:pPr algn="just"/>
            <a:r>
              <a:rPr lang="en-GB" sz="700" dirty="0"/>
              <a:t>The global network of ground-based detectors is set to </a:t>
            </a:r>
            <a:r>
              <a:rPr lang="en-GB" sz="700" dirty="0">
                <a:hlinkClick r:id="rId30"/>
              </a:rPr>
              <a:t>improve dramatically over the next decade</a:t>
            </a:r>
            <a:r>
              <a:rPr lang="en-GB" sz="700" dirty="0"/>
              <a:t>, with the addition of </a:t>
            </a:r>
            <a:r>
              <a:rPr lang="en-GB" sz="700" dirty="0" err="1">
                <a:hlinkClick r:id="rId31"/>
              </a:rPr>
              <a:t>Kagra</a:t>
            </a:r>
            <a:r>
              <a:rPr lang="en-GB" sz="700" dirty="0"/>
              <a:t>, </a:t>
            </a:r>
            <a:r>
              <a:rPr lang="en-GB" sz="700" dirty="0">
                <a:hlinkClick r:id="rId32"/>
              </a:rPr>
              <a:t>LIGO India</a:t>
            </a:r>
            <a:r>
              <a:rPr lang="en-GB" sz="700" dirty="0"/>
              <a:t> and </a:t>
            </a:r>
            <a:r>
              <a:rPr lang="en-GB" sz="700" dirty="0">
                <a:hlinkClick r:id="rId33"/>
              </a:rPr>
              <a:t>Advanced LIGO+ upgrades</a:t>
            </a:r>
            <a:r>
              <a:rPr lang="en-GB" sz="700" dirty="0"/>
              <a:t>.  Consequently, the number of well-localized binary black hole mergers can be expected to grow substantially – offering much improved prospects for measuring the Hubble constant by this completely novel approach.   Hence, we can be confident that dark standard sirens have a very bright future!</a:t>
            </a:r>
          </a:p>
        </p:txBody>
      </p:sp>
      <p:sp>
        <p:nvSpPr>
          <p:cNvPr id="30" name="TextBox 29">
            <a:extLst>
              <a:ext uri="{FF2B5EF4-FFF2-40B4-BE49-F238E27FC236}">
                <a16:creationId xmlns:a16="http://schemas.microsoft.com/office/drawing/2014/main" id="{D7F2923E-14A2-45CF-82D1-6F6907D8604A}"/>
              </a:ext>
            </a:extLst>
          </p:cNvPr>
          <p:cNvSpPr txBox="1"/>
          <p:nvPr/>
        </p:nvSpPr>
        <p:spPr>
          <a:xfrm>
            <a:off x="4110945" y="7012721"/>
            <a:ext cx="2362882" cy="553998"/>
          </a:xfrm>
          <a:prstGeom prst="rect">
            <a:avLst/>
          </a:prstGeom>
          <a:noFill/>
        </p:spPr>
        <p:txBody>
          <a:bodyPr wrap="square" rtlCol="0">
            <a:spAutoFit/>
          </a:bodyPr>
          <a:lstStyle/>
          <a:p>
            <a:pPr algn="just"/>
            <a:r>
              <a:rPr lang="en-GB" sz="600" b="1" i="1" dirty="0"/>
              <a:t>Figure 2</a:t>
            </a:r>
            <a:r>
              <a:rPr lang="en-GB" sz="600" i="1" dirty="0"/>
              <a:t>.  Map showing the possible regions on the sky within which GW190814 was located by the LIGO-Virgo network. The crosses show the positions of galaxies in the GLADE </a:t>
            </a:r>
            <a:r>
              <a:rPr lang="en-GB" sz="600" i="1" dirty="0" err="1"/>
              <a:t>catalog</a:t>
            </a:r>
            <a:r>
              <a:rPr lang="en-GB" sz="600" i="1" dirty="0"/>
              <a:t> that lie within these regions, with the redshift of these galaxies indicated by their </a:t>
            </a:r>
            <a:r>
              <a:rPr lang="en-GB" sz="600" i="1" dirty="0" err="1"/>
              <a:t>color</a:t>
            </a:r>
            <a:r>
              <a:rPr lang="en-GB" sz="600" i="1" dirty="0"/>
              <a:t>. (Credit:  </a:t>
            </a:r>
            <a:r>
              <a:rPr lang="it-IT" sz="600" i="1" dirty="0"/>
              <a:t>LIGO Scientific Collaboration and Virgo Collaboration)</a:t>
            </a:r>
            <a:endParaRPr lang="en-GB" sz="600" i="1" dirty="0"/>
          </a:p>
        </p:txBody>
      </p:sp>
      <p:sp>
        <p:nvSpPr>
          <p:cNvPr id="34" name="TextBox 33">
            <a:extLst>
              <a:ext uri="{FF2B5EF4-FFF2-40B4-BE49-F238E27FC236}">
                <a16:creationId xmlns:a16="http://schemas.microsoft.com/office/drawing/2014/main" id="{ADA3C830-4727-468A-A053-0FA8BE3C3FD1}"/>
              </a:ext>
            </a:extLst>
          </p:cNvPr>
          <p:cNvSpPr txBox="1"/>
          <p:nvPr/>
        </p:nvSpPr>
        <p:spPr>
          <a:xfrm>
            <a:off x="376859" y="8502823"/>
            <a:ext cx="2764109" cy="461665"/>
          </a:xfrm>
          <a:prstGeom prst="rect">
            <a:avLst/>
          </a:prstGeom>
          <a:noFill/>
        </p:spPr>
        <p:txBody>
          <a:bodyPr wrap="square" rtlCol="0">
            <a:spAutoFit/>
          </a:bodyPr>
          <a:lstStyle/>
          <a:p>
            <a:pPr algn="just"/>
            <a:r>
              <a:rPr lang="en-GB" sz="600" b="1" i="1" dirty="0"/>
              <a:t>Figure 3</a:t>
            </a:r>
            <a:r>
              <a:rPr lang="en-GB" sz="600" i="1" dirty="0"/>
              <a:t>.  Graph showing the redshift distribution of the GLADE galaxies within the possible sky regions where GW190814 was located. The grey vertical band indicates the most likely range of redshifts </a:t>
            </a:r>
            <a:r>
              <a:rPr lang="en-GB" sz="600" i="1"/>
              <a:t>for the host </a:t>
            </a:r>
            <a:r>
              <a:rPr lang="en-GB" sz="600" i="1" dirty="0"/>
              <a:t>galaxy </a:t>
            </a:r>
            <a:r>
              <a:rPr lang="en-GB" sz="600" i="1"/>
              <a:t>of GW190814.  </a:t>
            </a:r>
            <a:r>
              <a:rPr lang="en-GB" sz="600" i="1" dirty="0"/>
              <a:t>(Credit:  </a:t>
            </a:r>
            <a:r>
              <a:rPr lang="it-IT" sz="600" i="1" dirty="0"/>
              <a:t>LIGO Scientific Collaboration and Virgo Collaboration)</a:t>
            </a:r>
            <a:endParaRPr lang="en-GB" sz="600" i="1" dirty="0"/>
          </a:p>
        </p:txBody>
      </p:sp>
      <p:pic>
        <p:nvPicPr>
          <p:cNvPr id="3" name="Picture 2">
            <a:extLst>
              <a:ext uri="{FF2B5EF4-FFF2-40B4-BE49-F238E27FC236}">
                <a16:creationId xmlns:a16="http://schemas.microsoft.com/office/drawing/2014/main" id="{DC2AE10B-0ACC-41A2-90EF-BEBE5978E21F}"/>
              </a:ext>
            </a:extLst>
          </p:cNvPr>
          <p:cNvPicPr>
            <a:picLocks noChangeAspect="1"/>
          </p:cNvPicPr>
          <p:nvPr/>
        </p:nvPicPr>
        <p:blipFill>
          <a:blip r:embed="rId34"/>
          <a:stretch>
            <a:fillRect/>
          </a:stretch>
        </p:blipFill>
        <p:spPr>
          <a:xfrm>
            <a:off x="116632" y="199836"/>
            <a:ext cx="1633342" cy="411724"/>
          </a:xfrm>
          <a:prstGeom prst="rect">
            <a:avLst/>
          </a:prstGeom>
        </p:spPr>
      </p:pic>
      <p:pic>
        <p:nvPicPr>
          <p:cNvPr id="4" name="Picture 3">
            <a:extLst>
              <a:ext uri="{FF2B5EF4-FFF2-40B4-BE49-F238E27FC236}">
                <a16:creationId xmlns:a16="http://schemas.microsoft.com/office/drawing/2014/main" id="{E4E1B059-5EFA-4606-80D5-22EC65874C57}"/>
              </a:ext>
            </a:extLst>
          </p:cNvPr>
          <p:cNvPicPr>
            <a:picLocks noChangeAspect="1"/>
          </p:cNvPicPr>
          <p:nvPr/>
        </p:nvPicPr>
        <p:blipFill>
          <a:blip r:embed="rId35"/>
          <a:stretch>
            <a:fillRect/>
          </a:stretch>
        </p:blipFill>
        <p:spPr>
          <a:xfrm>
            <a:off x="5109568" y="168684"/>
            <a:ext cx="1631800" cy="49978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3308</TotalTime>
  <Words>1195</Words>
  <Application>Microsoft Office PowerPoint</Application>
  <PresentationFormat>Letter Paper (8.5x11 in)</PresentationFormat>
  <Paragraphs>32</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Martin</dc:creator>
  <cp:lastModifiedBy>Martin Hendry</cp:lastModifiedBy>
  <cp:revision>341</cp:revision>
  <dcterms:created xsi:type="dcterms:W3CDTF">2011-12-03T07:39:59Z</dcterms:created>
  <dcterms:modified xsi:type="dcterms:W3CDTF">2020-06-23T11:00:18Z</dcterms:modified>
</cp:coreProperties>
</file>