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sldIdLst>
    <p:sldId id="256" r:id="rId2"/>
    <p:sldId id="257" r:id="rId3"/>
    <p:sldId id="259" r:id="rId4"/>
    <p:sldId id="260" r:id="rId5"/>
    <p:sldId id="261" r:id="rId6"/>
    <p:sldId id="262" r:id="rId7"/>
    <p:sldId id="263" r:id="rId8"/>
    <p:sldId id="264" r:id="rId9"/>
    <p:sldId id="265" r:id="rId10"/>
    <p:sldId id="266" r:id="rId11"/>
    <p:sldId id="269" r:id="rId12"/>
    <p:sldId id="267" r:id="rId13"/>
    <p:sldId id="271" r:id="rId14"/>
    <p:sldId id="272" r:id="rId15"/>
    <p:sldId id="268" r:id="rId16"/>
    <p:sldId id="273" r:id="rId17"/>
    <p:sldId id="330" r:id="rId18"/>
    <p:sldId id="274" r:id="rId19"/>
    <p:sldId id="270" r:id="rId20"/>
    <p:sldId id="331"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A1CE"/>
    <a:srgbClr val="E2707A"/>
    <a:srgbClr val="0000FF"/>
    <a:srgbClr val="725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70"/>
    <p:restoredTop sz="94697"/>
  </p:normalViewPr>
  <p:slideViewPr>
    <p:cSldViewPr snapToGrid="0" snapToObjects="1">
      <p:cViewPr varScale="1">
        <p:scale>
          <a:sx n="108" d="100"/>
          <a:sy n="108" d="100"/>
        </p:scale>
        <p:origin x="152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F950FD-9A45-BF45-B951-529FE418A6E3}" type="datetimeFigureOut">
              <a:rPr lang="en-US" smtClean="0"/>
              <a:t>8/19/20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AE36F7-7606-724C-B5FB-6C7B800D81E5}" type="slidenum">
              <a:rPr lang="en-US" smtClean="0"/>
              <a:t>‹#›</a:t>
            </a:fld>
            <a:endParaRPr lang="en-US"/>
          </a:p>
        </p:txBody>
      </p:sp>
    </p:spTree>
    <p:extLst>
      <p:ext uri="{BB962C8B-B14F-4D97-AF65-F5344CB8AC3E}">
        <p14:creationId xmlns:p14="http://schemas.microsoft.com/office/powerpoint/2010/main" val="4001375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G2001293-v3</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E383BD-58B4-EF4B-BE84-4ABA8B971704}" type="slidenum">
              <a:rPr lang="en-US" smtClean="0"/>
              <a:t>‹#›</a:t>
            </a:fld>
            <a:endParaRPr lang="en-US"/>
          </a:p>
        </p:txBody>
      </p:sp>
    </p:spTree>
    <p:extLst>
      <p:ext uri="{BB962C8B-B14F-4D97-AF65-F5344CB8AC3E}">
        <p14:creationId xmlns:p14="http://schemas.microsoft.com/office/powerpoint/2010/main" val="523259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G2001293-v3</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E383BD-58B4-EF4B-BE84-4ABA8B971704}" type="slidenum">
              <a:rPr lang="en-US" smtClean="0"/>
              <a:t>‹#›</a:t>
            </a:fld>
            <a:endParaRPr lang="en-US"/>
          </a:p>
        </p:txBody>
      </p:sp>
    </p:spTree>
    <p:extLst>
      <p:ext uri="{BB962C8B-B14F-4D97-AF65-F5344CB8AC3E}">
        <p14:creationId xmlns:p14="http://schemas.microsoft.com/office/powerpoint/2010/main" val="3885691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G2001293-v3</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E383BD-58B4-EF4B-BE84-4ABA8B971704}" type="slidenum">
              <a:rPr lang="en-US" smtClean="0"/>
              <a:t>‹#›</a:t>
            </a:fld>
            <a:endParaRPr lang="en-US"/>
          </a:p>
        </p:txBody>
      </p:sp>
    </p:spTree>
    <p:extLst>
      <p:ext uri="{BB962C8B-B14F-4D97-AF65-F5344CB8AC3E}">
        <p14:creationId xmlns:p14="http://schemas.microsoft.com/office/powerpoint/2010/main" val="580474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G2001293-v3</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E383BD-58B4-EF4B-BE84-4ABA8B971704}" type="slidenum">
              <a:rPr lang="en-US" smtClean="0"/>
              <a:t>‹#›</a:t>
            </a:fld>
            <a:endParaRPr lang="en-US"/>
          </a:p>
        </p:txBody>
      </p:sp>
    </p:spTree>
    <p:extLst>
      <p:ext uri="{BB962C8B-B14F-4D97-AF65-F5344CB8AC3E}">
        <p14:creationId xmlns:p14="http://schemas.microsoft.com/office/powerpoint/2010/main" val="1109258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G2001293-v3</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E383BD-58B4-EF4B-BE84-4ABA8B971704}" type="slidenum">
              <a:rPr lang="en-US" smtClean="0"/>
              <a:t>‹#›</a:t>
            </a:fld>
            <a:endParaRPr lang="en-US"/>
          </a:p>
        </p:txBody>
      </p:sp>
    </p:spTree>
    <p:extLst>
      <p:ext uri="{BB962C8B-B14F-4D97-AF65-F5344CB8AC3E}">
        <p14:creationId xmlns:p14="http://schemas.microsoft.com/office/powerpoint/2010/main" val="4063458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G2001293-v3</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E383BD-58B4-EF4B-BE84-4ABA8B971704}" type="slidenum">
              <a:rPr lang="en-US" smtClean="0"/>
              <a:t>‹#›</a:t>
            </a:fld>
            <a:endParaRPr lang="en-US"/>
          </a:p>
        </p:txBody>
      </p:sp>
    </p:spTree>
    <p:extLst>
      <p:ext uri="{BB962C8B-B14F-4D97-AF65-F5344CB8AC3E}">
        <p14:creationId xmlns:p14="http://schemas.microsoft.com/office/powerpoint/2010/main" val="484056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G2001293-v3</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E383BD-58B4-EF4B-BE84-4ABA8B971704}" type="slidenum">
              <a:rPr lang="en-US" smtClean="0"/>
              <a:t>‹#›</a:t>
            </a:fld>
            <a:endParaRPr lang="en-US"/>
          </a:p>
        </p:txBody>
      </p:sp>
    </p:spTree>
    <p:extLst>
      <p:ext uri="{BB962C8B-B14F-4D97-AF65-F5344CB8AC3E}">
        <p14:creationId xmlns:p14="http://schemas.microsoft.com/office/powerpoint/2010/main" val="4144542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G2001293-v3</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E383BD-58B4-EF4B-BE84-4ABA8B971704}" type="slidenum">
              <a:rPr lang="en-US" smtClean="0"/>
              <a:t>‹#›</a:t>
            </a:fld>
            <a:endParaRPr lang="en-US"/>
          </a:p>
        </p:txBody>
      </p:sp>
    </p:spTree>
    <p:extLst>
      <p:ext uri="{BB962C8B-B14F-4D97-AF65-F5344CB8AC3E}">
        <p14:creationId xmlns:p14="http://schemas.microsoft.com/office/powerpoint/2010/main" val="3660359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G2001293-v3</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E383BD-58B4-EF4B-BE84-4ABA8B971704}" type="slidenum">
              <a:rPr lang="en-US" smtClean="0"/>
              <a:t>‹#›</a:t>
            </a:fld>
            <a:endParaRPr lang="en-US"/>
          </a:p>
        </p:txBody>
      </p:sp>
    </p:spTree>
    <p:extLst>
      <p:ext uri="{BB962C8B-B14F-4D97-AF65-F5344CB8AC3E}">
        <p14:creationId xmlns:p14="http://schemas.microsoft.com/office/powerpoint/2010/main" val="266141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G2001293-v3</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E383BD-58B4-EF4B-BE84-4ABA8B971704}" type="slidenum">
              <a:rPr lang="en-US" smtClean="0"/>
              <a:t>‹#›</a:t>
            </a:fld>
            <a:endParaRPr lang="en-US"/>
          </a:p>
        </p:txBody>
      </p:sp>
    </p:spTree>
    <p:extLst>
      <p:ext uri="{BB962C8B-B14F-4D97-AF65-F5344CB8AC3E}">
        <p14:creationId xmlns:p14="http://schemas.microsoft.com/office/powerpoint/2010/main" val="1504876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G2001293-v3</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E383BD-58B4-EF4B-BE84-4ABA8B971704}" type="slidenum">
              <a:rPr lang="en-US" smtClean="0"/>
              <a:t>‹#›</a:t>
            </a:fld>
            <a:endParaRPr lang="en-US"/>
          </a:p>
        </p:txBody>
      </p:sp>
    </p:spTree>
    <p:extLst>
      <p:ext uri="{BB962C8B-B14F-4D97-AF65-F5344CB8AC3E}">
        <p14:creationId xmlns:p14="http://schemas.microsoft.com/office/powerpoint/2010/main" val="4165786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144000" cy="60216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981307"/>
            <a:ext cx="7886700" cy="519565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0" y="64928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G2001293-v3</a:t>
            </a:r>
          </a:p>
        </p:txBody>
      </p:sp>
      <p:sp>
        <p:nvSpPr>
          <p:cNvPr id="5" name="Footer Placeholder 4"/>
          <p:cNvSpPr>
            <a:spLocks noGrp="1"/>
          </p:cNvSpPr>
          <p:nvPr>
            <p:ph type="ftr" sz="quarter" idx="3"/>
          </p:nvPr>
        </p:nvSpPr>
        <p:spPr>
          <a:xfrm>
            <a:off x="3028950" y="649287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E383BD-58B4-EF4B-BE84-4ABA8B971704}" type="slidenum">
              <a:rPr lang="en-US" smtClean="0"/>
              <a:t>‹#›</a:t>
            </a:fld>
            <a:endParaRPr lang="en-US"/>
          </a:p>
        </p:txBody>
      </p:sp>
    </p:spTree>
    <p:extLst>
      <p:ext uri="{BB962C8B-B14F-4D97-AF65-F5344CB8AC3E}">
        <p14:creationId xmlns:p14="http://schemas.microsoft.com/office/powerpoint/2010/main" val="15793982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9.emf"/><Relationship Id="rId7" Type="http://schemas.openxmlformats.org/officeDocument/2006/relationships/image" Target="../media/image34.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3.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7.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42.pn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emf"/><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hyperlink" Target="https://ldas-jobs.ligo-wa.caltech.edu/~detchar/summary/day/20200316/lock/guardian_ifo_top_node_/" TargetMode="External"/><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hyperlink" Target="https://dcc.ligo.org/LIGO-G2000527"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dcc.ligo.org/LIGO-G2001206" TargetMode="External"/><Relationship Id="rId1" Type="http://schemas.openxmlformats.org/officeDocument/2006/relationships/slideLayout" Target="../slideLayouts/slideLayout2.xml"/><Relationship Id="rId4" Type="http://schemas.openxmlformats.org/officeDocument/2006/relationships/hyperlink" Target="https://ldas-jobs.ligo.caltech.edu/~alan.weinstein/projects/calibration/calO3b_C01/c12/calCheck_plots.htm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s://dcc.ligo.org/LIGO-G2000527"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ldas-jobs.ligo.caltech.edu/~cal/review/O3B/C01/"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s://svn.ligo.caltech.edu/svn/aligocalibration/trunk/Runs/O3/H1/Scripts/FullIFOSensingTFs/plot_H1_DCS_TDCF_MinuteTrends_O3BChunk2_Jan14-Mar27_20200803.py"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1.emf"/><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hyperlink" Target="https://dcc.ligo.org/LIGO-G2000527" TargetMode="External"/><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s://dcc.ligo.org/LIGO-T1700106"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dcc.ligo.org/LIGO-T1700106"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7.emf"/><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BCCD9-1587-E041-AC47-70FB6AEA81D1}"/>
              </a:ext>
            </a:extLst>
          </p:cNvPr>
          <p:cNvSpPr>
            <a:spLocks noGrp="1"/>
          </p:cNvSpPr>
          <p:nvPr>
            <p:ph type="ctrTitle"/>
          </p:nvPr>
        </p:nvSpPr>
        <p:spPr>
          <a:xfrm>
            <a:off x="673925" y="878774"/>
            <a:ext cx="7772400" cy="3806846"/>
          </a:xfrm>
        </p:spPr>
        <p:txBody>
          <a:bodyPr>
            <a:normAutofit fontScale="90000"/>
          </a:bodyPr>
          <a:lstStyle/>
          <a:p>
            <a:r>
              <a:rPr lang="en-US" dirty="0"/>
              <a:t>On the reported TDCF change when the OMC Whitening Electronics Chassis Configuration Changed</a:t>
            </a:r>
          </a:p>
        </p:txBody>
      </p:sp>
      <p:sp>
        <p:nvSpPr>
          <p:cNvPr id="3" name="Subtitle 2">
            <a:extLst>
              <a:ext uri="{FF2B5EF4-FFF2-40B4-BE49-F238E27FC236}">
                <a16:creationId xmlns:a16="http://schemas.microsoft.com/office/drawing/2014/main" id="{E5B07F69-C5CA-1943-812C-6BD4E69C3455}"/>
              </a:ext>
            </a:extLst>
          </p:cNvPr>
          <p:cNvSpPr>
            <a:spLocks noGrp="1"/>
          </p:cNvSpPr>
          <p:nvPr>
            <p:ph type="subTitle" idx="1"/>
          </p:nvPr>
        </p:nvSpPr>
        <p:spPr>
          <a:xfrm>
            <a:off x="1119249" y="5818908"/>
            <a:ext cx="6858000" cy="483919"/>
          </a:xfrm>
        </p:spPr>
        <p:txBody>
          <a:bodyPr/>
          <a:lstStyle/>
          <a:p>
            <a:r>
              <a:rPr lang="en-US" dirty="0"/>
              <a:t>J. Kissel for the Calibration Team</a:t>
            </a:r>
          </a:p>
        </p:txBody>
      </p:sp>
      <p:sp>
        <p:nvSpPr>
          <p:cNvPr id="4" name="Date Placeholder 3">
            <a:extLst>
              <a:ext uri="{FF2B5EF4-FFF2-40B4-BE49-F238E27FC236}">
                <a16:creationId xmlns:a16="http://schemas.microsoft.com/office/drawing/2014/main" id="{B2256F09-054C-324F-9497-4245BB96C08F}"/>
              </a:ext>
            </a:extLst>
          </p:cNvPr>
          <p:cNvSpPr>
            <a:spLocks noGrp="1"/>
          </p:cNvSpPr>
          <p:nvPr>
            <p:ph type="dt" sz="half" idx="10"/>
          </p:nvPr>
        </p:nvSpPr>
        <p:spPr/>
        <p:txBody>
          <a:bodyPr/>
          <a:lstStyle/>
          <a:p>
            <a:r>
              <a:rPr lang="en-US"/>
              <a:t>G2001293-v3</a:t>
            </a:r>
          </a:p>
        </p:txBody>
      </p:sp>
      <p:sp>
        <p:nvSpPr>
          <p:cNvPr id="5" name="Slide Number Placeholder 4">
            <a:extLst>
              <a:ext uri="{FF2B5EF4-FFF2-40B4-BE49-F238E27FC236}">
                <a16:creationId xmlns:a16="http://schemas.microsoft.com/office/drawing/2014/main" id="{6DD604D8-E553-CF4C-888B-27917F79B9AC}"/>
              </a:ext>
            </a:extLst>
          </p:cNvPr>
          <p:cNvSpPr>
            <a:spLocks noGrp="1"/>
          </p:cNvSpPr>
          <p:nvPr>
            <p:ph type="sldNum" sz="quarter" idx="12"/>
          </p:nvPr>
        </p:nvSpPr>
        <p:spPr/>
        <p:txBody>
          <a:bodyPr/>
          <a:lstStyle/>
          <a:p>
            <a:fld id="{AEE383BD-58B4-EF4B-BE84-4ABA8B971704}" type="slidenum">
              <a:rPr lang="en-US" smtClean="0"/>
              <a:t>1</a:t>
            </a:fld>
            <a:endParaRPr lang="en-US"/>
          </a:p>
        </p:txBody>
      </p:sp>
    </p:spTree>
    <p:extLst>
      <p:ext uri="{BB962C8B-B14F-4D97-AF65-F5344CB8AC3E}">
        <p14:creationId xmlns:p14="http://schemas.microsoft.com/office/powerpoint/2010/main" val="1084539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C7671-1A3C-DA4D-8D2B-72991154581E}"/>
              </a:ext>
            </a:extLst>
          </p:cNvPr>
          <p:cNvSpPr>
            <a:spLocks noGrp="1"/>
          </p:cNvSpPr>
          <p:nvPr>
            <p:ph type="title"/>
          </p:nvPr>
        </p:nvSpPr>
        <p:spPr/>
        <p:txBody>
          <a:bodyPr>
            <a:normAutofit fontScale="90000"/>
          </a:bodyPr>
          <a:lstStyle/>
          <a:p>
            <a:r>
              <a:rPr lang="en-US" dirty="0"/>
              <a:t>Which gets us here.</a:t>
            </a:r>
          </a:p>
        </p:txBody>
      </p:sp>
      <p:pic>
        <p:nvPicPr>
          <p:cNvPr id="5" name="Picture 4">
            <a:extLst>
              <a:ext uri="{FF2B5EF4-FFF2-40B4-BE49-F238E27FC236}">
                <a16:creationId xmlns:a16="http://schemas.microsoft.com/office/drawing/2014/main" id="{E293FF14-67E1-9347-8BDC-7F339F8F2BC1}"/>
              </a:ext>
            </a:extLst>
          </p:cNvPr>
          <p:cNvPicPr>
            <a:picLocks noChangeAspect="1"/>
          </p:cNvPicPr>
          <p:nvPr/>
        </p:nvPicPr>
        <p:blipFill>
          <a:blip r:embed="rId2"/>
          <a:stretch>
            <a:fillRect/>
          </a:stretch>
        </p:blipFill>
        <p:spPr>
          <a:xfrm>
            <a:off x="0" y="624059"/>
            <a:ext cx="9144000" cy="5609881"/>
          </a:xfrm>
          <a:prstGeom prst="rect">
            <a:avLst/>
          </a:prstGeom>
        </p:spPr>
      </p:pic>
      <p:cxnSp>
        <p:nvCxnSpPr>
          <p:cNvPr id="7" name="Straight Arrow Connector 6">
            <a:extLst>
              <a:ext uri="{FF2B5EF4-FFF2-40B4-BE49-F238E27FC236}">
                <a16:creationId xmlns:a16="http://schemas.microsoft.com/office/drawing/2014/main" id="{738C5C89-5F02-224B-AA16-ADE96B2DD314}"/>
              </a:ext>
            </a:extLst>
          </p:cNvPr>
          <p:cNvCxnSpPr/>
          <p:nvPr/>
        </p:nvCxnSpPr>
        <p:spPr>
          <a:xfrm flipH="1">
            <a:off x="2066306" y="1935678"/>
            <a:ext cx="498764" cy="0"/>
          </a:xfrm>
          <a:prstGeom prst="straightConnector1">
            <a:avLst/>
          </a:prstGeom>
          <a:ln w="38100">
            <a:solidFill>
              <a:srgbClr val="725F54"/>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D45D1EF-3736-914B-B43D-A91CBE3FB2B3}"/>
              </a:ext>
            </a:extLst>
          </p:cNvPr>
          <p:cNvCxnSpPr>
            <a:cxnSpLocks/>
          </p:cNvCxnSpPr>
          <p:nvPr/>
        </p:nvCxnSpPr>
        <p:spPr>
          <a:xfrm flipV="1">
            <a:off x="4548249" y="3239986"/>
            <a:ext cx="318654" cy="1854528"/>
          </a:xfrm>
          <a:prstGeom prst="straightConnector1">
            <a:avLst/>
          </a:prstGeom>
          <a:ln w="38100">
            <a:solidFill>
              <a:srgbClr val="725F54"/>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E2CEA26-599E-EC4D-9A20-6EBF2C2D3EB0}"/>
                  </a:ext>
                </a:extLst>
              </p:cNvPr>
              <p:cNvSpPr txBox="1"/>
              <p:nvPr/>
            </p:nvSpPr>
            <p:spPr>
              <a:xfrm>
                <a:off x="2006929" y="914400"/>
                <a:ext cx="5783285" cy="923330"/>
              </a:xfrm>
              <a:prstGeom prst="rect">
                <a:avLst/>
              </a:prstGeom>
              <a:noFill/>
            </p:spPr>
            <p:txBody>
              <a:bodyPr wrap="square" rtlCol="0">
                <a:spAutoFit/>
              </a:bodyPr>
              <a:lstStyle/>
              <a:p>
                <a:r>
                  <a:rPr lang="en-US" dirty="0"/>
                  <a:t>At 410.3 Hz,</a:t>
                </a:r>
              </a:p>
              <a:p>
                <a:r>
                  <a:rPr lang="en-US" dirty="0"/>
                  <a:t>If we measure a loss of ~0.5 deg in the phase of </a:t>
                </a:r>
                <a14:m>
                  <m:oMath xmlns:m="http://schemas.openxmlformats.org/officeDocument/2006/math">
                    <m:r>
                      <a:rPr lang="en-US" b="0" i="1" smtClean="0">
                        <a:latin typeface="Cambria Math" panose="02040503050406030204" pitchFamily="18" charset="0"/>
                      </a:rPr>
                      <m:t>𝑅</m:t>
                    </m:r>
                  </m:oMath>
                </a14:m>
                <a:r>
                  <a:rPr lang="en-US" dirty="0"/>
                  <a:t>,</a:t>
                </a:r>
              </a:p>
              <a:p>
                <a:r>
                  <a:rPr lang="en-US" dirty="0"/>
                  <a:t>Then we report a phase gain of ~0.5 deg in </a:t>
                </a:r>
                <a14:m>
                  <m:oMath xmlns:m="http://schemas.openxmlformats.org/officeDocument/2006/math">
                    <m:r>
                      <a:rPr lang="en-US" b="0" i="1" smtClean="0">
                        <a:latin typeface="Cambria Math" panose="02040503050406030204" pitchFamily="18" charset="0"/>
                      </a:rPr>
                      <m:t>𝐶</m:t>
                    </m:r>
                  </m:oMath>
                </a14:m>
                <a:r>
                  <a:rPr lang="en-US" dirty="0"/>
                  <a:t> and </a:t>
                </a:r>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𝑟𝑒𝑠</m:t>
                        </m:r>
                      </m:sub>
                    </m:sSub>
                  </m:oMath>
                </a14:m>
                <a:endParaRPr lang="en-US" dirty="0"/>
              </a:p>
            </p:txBody>
          </p:sp>
        </mc:Choice>
        <mc:Fallback xmlns="">
          <p:sp>
            <p:nvSpPr>
              <p:cNvPr id="10" name="TextBox 9">
                <a:extLst>
                  <a:ext uri="{FF2B5EF4-FFF2-40B4-BE49-F238E27FC236}">
                    <a16:creationId xmlns:a16="http://schemas.microsoft.com/office/drawing/2014/main" id="{1E2CEA26-599E-EC4D-9A20-6EBF2C2D3EB0}"/>
                  </a:ext>
                </a:extLst>
              </p:cNvPr>
              <p:cNvSpPr txBox="1">
                <a:spLocks noRot="1" noChangeAspect="1" noMove="1" noResize="1" noEditPoints="1" noAdjustHandles="1" noChangeArrowheads="1" noChangeShapeType="1" noTextEdit="1"/>
              </p:cNvSpPr>
              <p:nvPr/>
            </p:nvSpPr>
            <p:spPr>
              <a:xfrm>
                <a:off x="2006929" y="914400"/>
                <a:ext cx="5783285" cy="923330"/>
              </a:xfrm>
              <a:prstGeom prst="rect">
                <a:avLst/>
              </a:prstGeom>
              <a:blipFill>
                <a:blip r:embed="rId3"/>
                <a:stretch>
                  <a:fillRect l="-658" t="-2740" b="-82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D0A3F747-08A2-FA4C-A0AE-DBDD87187FA9}"/>
                  </a:ext>
                </a:extLst>
              </p:cNvPr>
              <p:cNvSpPr/>
              <p:nvPr/>
            </p:nvSpPr>
            <p:spPr>
              <a:xfrm>
                <a:off x="2826166" y="5061258"/>
                <a:ext cx="4294445" cy="369332"/>
              </a:xfrm>
              <a:prstGeom prst="rect">
                <a:avLst/>
              </a:prstGeom>
            </p:spPr>
            <p:txBody>
              <a:bodyPr wrap="none">
                <a:spAutoFit/>
              </a:bodyPr>
              <a:lstStyle/>
              <a:p>
                <a:r>
                  <a:rPr lang="en-US" dirty="0"/>
                  <a:t>and thus, we report an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𝑐𝑐</m:t>
                        </m:r>
                      </m:sub>
                    </m:sSub>
                  </m:oMath>
                </a14:m>
                <a:r>
                  <a:rPr lang="en-US" dirty="0"/>
                  <a:t> change of ~7 Hz  </a:t>
                </a:r>
              </a:p>
            </p:txBody>
          </p:sp>
        </mc:Choice>
        <mc:Fallback xmlns="">
          <p:sp>
            <p:nvSpPr>
              <p:cNvPr id="12" name="Rectangle 11">
                <a:extLst>
                  <a:ext uri="{FF2B5EF4-FFF2-40B4-BE49-F238E27FC236}">
                    <a16:creationId xmlns:a16="http://schemas.microsoft.com/office/drawing/2014/main" id="{D0A3F747-08A2-FA4C-A0AE-DBDD87187FA9}"/>
                  </a:ext>
                </a:extLst>
              </p:cNvPr>
              <p:cNvSpPr>
                <a:spLocks noRot="1" noChangeAspect="1" noMove="1" noResize="1" noEditPoints="1" noAdjustHandles="1" noChangeArrowheads="1" noChangeShapeType="1" noTextEdit="1"/>
              </p:cNvSpPr>
              <p:nvPr/>
            </p:nvSpPr>
            <p:spPr>
              <a:xfrm>
                <a:off x="2826166" y="5061258"/>
                <a:ext cx="4294445" cy="369332"/>
              </a:xfrm>
              <a:prstGeom prst="rect">
                <a:avLst/>
              </a:prstGeom>
              <a:blipFill>
                <a:blip r:embed="rId4"/>
                <a:stretch>
                  <a:fillRect l="-1180" t="-6667" b="-23333"/>
                </a:stretch>
              </a:blipFill>
            </p:spPr>
            <p:txBody>
              <a:bodyPr/>
              <a:lstStyle/>
              <a:p>
                <a:r>
                  <a:rPr lang="en-US">
                    <a:noFill/>
                  </a:rPr>
                  <a:t> </a:t>
                </a:r>
              </a:p>
            </p:txBody>
          </p:sp>
        </mc:Fallback>
      </mc:AlternateContent>
      <p:sp>
        <p:nvSpPr>
          <p:cNvPr id="13" name="Date Placeholder 12">
            <a:extLst>
              <a:ext uri="{FF2B5EF4-FFF2-40B4-BE49-F238E27FC236}">
                <a16:creationId xmlns:a16="http://schemas.microsoft.com/office/drawing/2014/main" id="{05053E7E-9BD0-EB4F-A2B0-771183903FC9}"/>
              </a:ext>
            </a:extLst>
          </p:cNvPr>
          <p:cNvSpPr>
            <a:spLocks noGrp="1"/>
          </p:cNvSpPr>
          <p:nvPr>
            <p:ph type="dt" sz="half" idx="10"/>
          </p:nvPr>
        </p:nvSpPr>
        <p:spPr/>
        <p:txBody>
          <a:bodyPr/>
          <a:lstStyle/>
          <a:p>
            <a:r>
              <a:rPr lang="en-US"/>
              <a:t>G2001293-v3</a:t>
            </a:r>
          </a:p>
        </p:txBody>
      </p:sp>
      <p:sp>
        <p:nvSpPr>
          <p:cNvPr id="14" name="Slide Number Placeholder 13">
            <a:extLst>
              <a:ext uri="{FF2B5EF4-FFF2-40B4-BE49-F238E27FC236}">
                <a16:creationId xmlns:a16="http://schemas.microsoft.com/office/drawing/2014/main" id="{9B2AFAED-2255-224B-97A4-082A3A413A54}"/>
              </a:ext>
            </a:extLst>
          </p:cNvPr>
          <p:cNvSpPr>
            <a:spLocks noGrp="1"/>
          </p:cNvSpPr>
          <p:nvPr>
            <p:ph type="sldNum" sz="quarter" idx="12"/>
          </p:nvPr>
        </p:nvSpPr>
        <p:spPr/>
        <p:txBody>
          <a:bodyPr/>
          <a:lstStyle/>
          <a:p>
            <a:fld id="{AEE383BD-58B4-EF4B-BE84-4ABA8B971704}" type="slidenum">
              <a:rPr lang="en-US" smtClean="0"/>
              <a:t>10</a:t>
            </a:fld>
            <a:endParaRPr lang="en-US"/>
          </a:p>
        </p:txBody>
      </p:sp>
    </p:spTree>
    <p:extLst>
      <p:ext uri="{BB962C8B-B14F-4D97-AF65-F5344CB8AC3E}">
        <p14:creationId xmlns:p14="http://schemas.microsoft.com/office/powerpoint/2010/main" val="2849132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62096-9F33-8745-83AE-81B34F5FC08E}"/>
              </a:ext>
            </a:extLst>
          </p:cNvPr>
          <p:cNvSpPr>
            <a:spLocks noGrp="1"/>
          </p:cNvSpPr>
          <p:nvPr>
            <p:ph type="title"/>
          </p:nvPr>
        </p:nvSpPr>
        <p:spPr/>
        <p:txBody>
          <a:bodyPr>
            <a:normAutofit fontScale="90000"/>
          </a:bodyPr>
          <a:lstStyle/>
          <a:p>
            <a:r>
              <a:rPr lang="en-US" dirty="0"/>
              <a:t>How does a change </a:t>
            </a:r>
            <a:r>
              <a:rPr lang="en-US" dirty="0" err="1"/>
              <a:t>f_cc</a:t>
            </a:r>
            <a:r>
              <a:rPr lang="en-US" dirty="0"/>
              <a:t> impact R?</a:t>
            </a:r>
          </a:p>
        </p:txBody>
      </p:sp>
      <p:sp>
        <p:nvSpPr>
          <p:cNvPr id="4" name="Date Placeholder 3">
            <a:extLst>
              <a:ext uri="{FF2B5EF4-FFF2-40B4-BE49-F238E27FC236}">
                <a16:creationId xmlns:a16="http://schemas.microsoft.com/office/drawing/2014/main" id="{3D5D8E67-EF04-E44D-980D-98995FF74122}"/>
              </a:ext>
            </a:extLst>
          </p:cNvPr>
          <p:cNvSpPr>
            <a:spLocks noGrp="1"/>
          </p:cNvSpPr>
          <p:nvPr>
            <p:ph type="dt" sz="half" idx="10"/>
          </p:nvPr>
        </p:nvSpPr>
        <p:spPr/>
        <p:txBody>
          <a:bodyPr/>
          <a:lstStyle/>
          <a:p>
            <a:r>
              <a:rPr lang="en-US"/>
              <a:t>G2001293-v3</a:t>
            </a:r>
          </a:p>
        </p:txBody>
      </p:sp>
      <p:sp>
        <p:nvSpPr>
          <p:cNvPr id="5" name="Slide Number Placeholder 4">
            <a:extLst>
              <a:ext uri="{FF2B5EF4-FFF2-40B4-BE49-F238E27FC236}">
                <a16:creationId xmlns:a16="http://schemas.microsoft.com/office/drawing/2014/main" id="{251AD556-2D11-C74F-8AE3-1C526C79BCA9}"/>
              </a:ext>
            </a:extLst>
          </p:cNvPr>
          <p:cNvSpPr>
            <a:spLocks noGrp="1"/>
          </p:cNvSpPr>
          <p:nvPr>
            <p:ph type="sldNum" sz="quarter" idx="12"/>
          </p:nvPr>
        </p:nvSpPr>
        <p:spPr/>
        <p:txBody>
          <a:bodyPr/>
          <a:lstStyle/>
          <a:p>
            <a:fld id="{AEE383BD-58B4-EF4B-BE84-4ABA8B971704}" type="slidenum">
              <a:rPr lang="en-US" smtClean="0"/>
              <a:t>11</a:t>
            </a:fld>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B7A7894-89CE-884D-BA8F-5394A93D3B1D}"/>
                  </a:ext>
                </a:extLst>
              </p:cNvPr>
              <p:cNvSpPr txBox="1"/>
              <p:nvPr/>
            </p:nvSpPr>
            <p:spPr>
              <a:xfrm>
                <a:off x="6293476" y="629393"/>
                <a:ext cx="2850524" cy="37693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latin typeface="Cambria Math" panose="02040503050406030204" pitchFamily="18" charset="0"/>
                            </a:rPr>
                          </m:ctrlPr>
                        </m:fPr>
                        <m:num>
                          <m:sSub>
                            <m:sSubPr>
                              <m:ctrlPr>
                                <a:rPr lang="en-US" sz="1600" i="1" smtClean="0">
                                  <a:latin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𝐿</m:t>
                              </m:r>
                            </m:e>
                            <m:sub>
                              <m:r>
                                <a:rPr lang="en-US" sz="1600" b="0" i="1" smtClean="0">
                                  <a:latin typeface="Cambria Math" panose="02040503050406030204" pitchFamily="18" charset="0"/>
                                </a:rPr>
                                <m:t>𝑎𝑓𝑡𝑒𝑟</m:t>
                              </m:r>
                            </m:sub>
                          </m:sSub>
                        </m:num>
                        <m:den>
                          <m:sSub>
                            <m:sSubPr>
                              <m:ctrlPr>
                                <a:rPr lang="en-US" sz="1600" i="1" smtClean="0">
                                  <a:latin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𝐿</m:t>
                              </m:r>
                            </m:e>
                            <m:sub>
                              <m:r>
                                <a:rPr lang="en-US" sz="1600" b="0" i="1" smtClean="0">
                                  <a:latin typeface="Cambria Math" panose="02040503050406030204" pitchFamily="18" charset="0"/>
                                </a:rPr>
                                <m:t>𝑏𝑒𝑓𝑜𝑟𝑒</m:t>
                              </m:r>
                            </m:sub>
                          </m:sSub>
                        </m:den>
                      </m:f>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𝑅</m:t>
                              </m:r>
                            </m:e>
                            <m:sub>
                              <m:r>
                                <a:rPr lang="en-US" sz="1600" b="0" i="1" smtClean="0">
                                  <a:latin typeface="Cambria Math" panose="02040503050406030204" pitchFamily="18" charset="0"/>
                                </a:rPr>
                                <m:t>𝑎𝑓𝑡𝑒𝑟</m:t>
                              </m:r>
                            </m:sub>
                          </m:sSub>
                        </m:num>
                        <m:den>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𝑅</m:t>
                              </m:r>
                            </m:e>
                            <m:sub>
                              <m:r>
                                <a:rPr lang="en-US" sz="1600" b="0" i="1" smtClean="0">
                                  <a:latin typeface="Cambria Math" panose="02040503050406030204" pitchFamily="18" charset="0"/>
                                </a:rPr>
                                <m:t>𝑏𝑒𝑓𝑜𝑟𝑒</m:t>
                              </m:r>
                            </m:sub>
                          </m:sSub>
                        </m:den>
                      </m:f>
                      <m:r>
                        <a:rPr lang="en-US" sz="1600" i="1">
                          <a:latin typeface="Cambria Math" panose="02040503050406030204" pitchFamily="18" charset="0"/>
                          <a:ea typeface="Cambria Math" panose="02040503050406030204" pitchFamily="18" charset="0"/>
                        </a:rPr>
                        <m:t>≡</m:t>
                      </m:r>
                      <m:sSub>
                        <m:sSubPr>
                          <m:ctrlPr>
                            <a:rPr lang="en-US" sz="1600" i="1" smtClean="0">
                              <a:latin typeface="Cambria Math" panose="02040503050406030204" pitchFamily="18" charset="0"/>
                              <a:ea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𝜂</m:t>
                          </m:r>
                        </m:e>
                        <m:sub>
                          <m:r>
                            <a:rPr lang="en-US" sz="1600" b="0" i="1" smtClean="0">
                              <a:latin typeface="Cambria Math" panose="02040503050406030204" pitchFamily="18" charset="0"/>
                              <a:ea typeface="Cambria Math" panose="02040503050406030204" pitchFamily="18" charset="0"/>
                            </a:rPr>
                            <m:t>𝑅</m:t>
                          </m:r>
                        </m:sub>
                      </m:sSub>
                      <m:r>
                        <a:rPr lang="en-US" sz="1600" b="0" i="1" smtClean="0">
                          <a:latin typeface="Cambria Math" panose="02040503050406030204" pitchFamily="18" charset="0"/>
                          <a:ea typeface="Cambria Math" panose="02040503050406030204" pitchFamily="18" charset="0"/>
                        </a:rPr>
                        <m:t> </m:t>
                      </m:r>
                    </m:oMath>
                  </m:oMathPara>
                </a14:m>
                <a:endParaRPr lang="en-US" sz="16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𝜂</m:t>
                          </m:r>
                        </m:e>
                        <m:sub>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𝑓</m:t>
                              </m:r>
                            </m:e>
                            <m:sub>
                              <m:r>
                                <a:rPr lang="en-US" sz="1600" b="0" i="1" smtClean="0">
                                  <a:latin typeface="Cambria Math" panose="02040503050406030204" pitchFamily="18" charset="0"/>
                                  <a:ea typeface="Cambria Math" panose="02040503050406030204" pitchFamily="18" charset="0"/>
                                </a:rPr>
                                <m:t>𝑐𝑐</m:t>
                              </m:r>
                            </m:sub>
                          </m:sSub>
                        </m:sub>
                      </m:sSub>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𝑖𝑓</m:t>
                          </m:r>
                          <m:r>
                            <a:rPr lang="en-US" sz="1600" b="0" i="1" smtClean="0">
                              <a:latin typeface="Cambria Math" panose="02040503050406030204" pitchFamily="18" charset="0"/>
                              <a:ea typeface="Cambria Math" panose="02040503050406030204" pitchFamily="18" charset="0"/>
                            </a:rPr>
                            <m:t>/</m:t>
                          </m:r>
                          <m:sSubSup>
                            <m:sSubSupPr>
                              <m:ctrlPr>
                                <a:rPr lang="en-US" sz="1600" b="0" i="1" smtClean="0">
                                  <a:latin typeface="Cambria Math" panose="02040503050406030204" pitchFamily="18" charset="0"/>
                                  <a:ea typeface="Cambria Math" panose="02040503050406030204" pitchFamily="18" charset="0"/>
                                </a:rPr>
                              </m:ctrlPr>
                            </m:sSubSupPr>
                            <m:e>
                              <m:r>
                                <a:rPr lang="en-US" sz="1600" b="0" i="1" smtClean="0">
                                  <a:latin typeface="Cambria Math" panose="02040503050406030204" pitchFamily="18" charset="0"/>
                                  <a:ea typeface="Cambria Math" panose="02040503050406030204" pitchFamily="18" charset="0"/>
                                </a:rPr>
                                <m:t>𝑓</m:t>
                              </m:r>
                            </m:e>
                            <m:sub>
                              <m:r>
                                <a:rPr lang="en-US" sz="1600" b="0" i="1" smtClean="0">
                                  <a:latin typeface="Cambria Math" panose="02040503050406030204" pitchFamily="18" charset="0"/>
                                  <a:ea typeface="Cambria Math" panose="02040503050406030204" pitchFamily="18" charset="0"/>
                                </a:rPr>
                                <m:t>𝑐𝑐</m:t>
                              </m:r>
                            </m:sub>
                            <m:sup>
                              <m:r>
                                <a:rPr lang="en-US" sz="1600" b="0" i="1" smtClean="0">
                                  <a:latin typeface="Cambria Math" panose="02040503050406030204" pitchFamily="18" charset="0"/>
                                  <a:ea typeface="Cambria Math" panose="02040503050406030204" pitchFamily="18" charset="0"/>
                                </a:rPr>
                                <m:t>𝑟𝑒𝑓</m:t>
                              </m:r>
                            </m:sup>
                          </m:sSubSup>
                          <m:r>
                            <a:rPr lang="en-US" sz="1600" b="0" i="1" smtClean="0">
                              <a:latin typeface="Cambria Math" panose="02040503050406030204" pitchFamily="18" charset="0"/>
                              <a:ea typeface="Cambria Math" panose="02040503050406030204" pitchFamily="18" charset="0"/>
                            </a:rPr>
                            <m:t>)</m:t>
                          </m:r>
                        </m:num>
                        <m:den>
                          <m:r>
                            <a:rPr lang="en-US" sz="1600" b="0" i="1" smtClean="0">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𝑖𝑓</m:t>
                          </m:r>
                          <m:r>
                            <a:rPr lang="en-US" sz="1600" b="0" i="1" smtClean="0">
                              <a:latin typeface="Cambria Math" panose="02040503050406030204" pitchFamily="18" charset="0"/>
                              <a:ea typeface="Cambria Math" panose="02040503050406030204" pitchFamily="18" charset="0"/>
                            </a:rPr>
                            <m:t>/</m:t>
                          </m:r>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𝑓</m:t>
                              </m:r>
                            </m:e>
                            <m:sub>
                              <m:r>
                                <a:rPr lang="en-US" sz="1600" b="0" i="1" smtClean="0">
                                  <a:latin typeface="Cambria Math" panose="02040503050406030204" pitchFamily="18" charset="0"/>
                                  <a:ea typeface="Cambria Math" panose="02040503050406030204" pitchFamily="18" charset="0"/>
                                </a:rPr>
                                <m:t>𝑐𝑐</m:t>
                              </m:r>
                            </m:sub>
                          </m:sSub>
                          <m:r>
                            <a:rPr lang="en-US" sz="1600" b="0" i="1" smtClean="0">
                              <a:latin typeface="Cambria Math" panose="02040503050406030204" pitchFamily="18" charset="0"/>
                              <a:ea typeface="Cambria Math" panose="02040503050406030204" pitchFamily="18" charset="0"/>
                            </a:rPr>
                            <m:t>]</m:t>
                          </m:r>
                        </m:den>
                      </m:f>
                    </m:oMath>
                  </m:oMathPara>
                </a14:m>
                <a:endParaRPr lang="en-US" sz="16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𝜂</m:t>
                                  </m:r>
                                </m:e>
                                <m:sub>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𝑓</m:t>
                                      </m:r>
                                    </m:e>
                                    <m:sub>
                                      <m:r>
                                        <a:rPr lang="en-US" sz="1600" i="1">
                                          <a:latin typeface="Cambria Math" panose="02040503050406030204" pitchFamily="18" charset="0"/>
                                          <a:ea typeface="Cambria Math" panose="02040503050406030204" pitchFamily="18" charset="0"/>
                                        </a:rPr>
                                        <m:t>𝑐𝑐</m:t>
                                      </m:r>
                                    </m:sub>
                                  </m:sSub>
                                </m:sub>
                              </m:sSub>
                              <m:r>
                                <a:rPr lang="en-US" sz="1600" b="0" i="1" smtClean="0">
                                  <a:latin typeface="Cambria Math" panose="02040503050406030204" pitchFamily="18" charset="0"/>
                                </a:rPr>
                                <m:t>𝐴𝐷𝐶</m:t>
                              </m:r>
                            </m:num>
                            <m:den>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𝜂</m:t>
                                  </m:r>
                                </m:e>
                                <m:sub>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𝑓</m:t>
                                      </m:r>
                                    </m:e>
                                    <m:sub>
                                      <m:r>
                                        <a:rPr lang="en-US" sz="1600" i="1">
                                          <a:latin typeface="Cambria Math" panose="02040503050406030204" pitchFamily="18" charset="0"/>
                                          <a:ea typeface="Cambria Math" panose="02040503050406030204" pitchFamily="18" charset="0"/>
                                        </a:rPr>
                                        <m:t>𝑐𝑐</m:t>
                                      </m:r>
                                    </m:sub>
                                  </m:sSub>
                                </m:sub>
                              </m:sSub>
                              <m:r>
                                <a:rPr lang="en-US" sz="1600" b="0" i="1" smtClean="0">
                                  <a:latin typeface="Cambria Math" panose="02040503050406030204" pitchFamily="18" charset="0"/>
                                </a:rPr>
                                <m:t>𝐶</m:t>
                              </m:r>
                            </m:den>
                          </m:f>
                        </m:num>
                        <m:den>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r>
                                <a:rPr lang="en-US" sz="1600" b="0" i="1" smtClean="0">
                                  <a:latin typeface="Cambria Math" panose="02040503050406030204" pitchFamily="18" charset="0"/>
                                </a:rPr>
                                <m:t>𝐴𝐷𝐶</m:t>
                              </m:r>
                            </m:num>
                            <m:den>
                              <m:r>
                                <a:rPr lang="en-US" sz="1600" b="0" i="1" smtClean="0">
                                  <a:latin typeface="Cambria Math" panose="02040503050406030204" pitchFamily="18" charset="0"/>
                                </a:rPr>
                                <m:t>𝐶</m:t>
                              </m:r>
                            </m:den>
                          </m:f>
                        </m:den>
                      </m:f>
                    </m:oMath>
                  </m:oMathPara>
                </a14:m>
                <a:endParaRPr lang="en-US" sz="16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i="1">
                              <a:latin typeface="Cambria Math" panose="02040503050406030204" pitchFamily="18" charset="0"/>
                            </a:rPr>
                            <m:t>1+</m:t>
                          </m:r>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𝜂</m:t>
                              </m:r>
                            </m:e>
                            <m:sub>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𝑓</m:t>
                                  </m:r>
                                </m:e>
                                <m:sub>
                                  <m:r>
                                    <a:rPr lang="en-US" sz="1600" i="1">
                                      <a:latin typeface="Cambria Math" panose="02040503050406030204" pitchFamily="18" charset="0"/>
                                      <a:ea typeface="Cambria Math" panose="02040503050406030204" pitchFamily="18" charset="0"/>
                                    </a:rPr>
                                    <m:t>𝑐𝑐</m:t>
                                  </m:r>
                                </m:sub>
                              </m:sSub>
                            </m:sub>
                          </m:sSub>
                          <m:r>
                            <a:rPr lang="en-US" sz="1600" i="1">
                              <a:latin typeface="Cambria Math" panose="02040503050406030204" pitchFamily="18" charset="0"/>
                            </a:rPr>
                            <m:t>𝐴𝐷𝐶</m:t>
                          </m:r>
                        </m:num>
                        <m:den>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𝜂</m:t>
                              </m:r>
                            </m:e>
                            <m:sub>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𝑓</m:t>
                                  </m:r>
                                </m:e>
                                <m:sub>
                                  <m:r>
                                    <a:rPr lang="en-US" sz="1600" i="1">
                                      <a:latin typeface="Cambria Math" panose="02040503050406030204" pitchFamily="18" charset="0"/>
                                      <a:ea typeface="Cambria Math" panose="02040503050406030204" pitchFamily="18" charset="0"/>
                                    </a:rPr>
                                    <m:t>𝑐𝑐</m:t>
                                  </m:r>
                                </m:sub>
                              </m:sSub>
                            </m:sub>
                          </m:sSub>
                          <m:r>
                            <a:rPr lang="en-US" sz="1600" b="0" i="1" smtClean="0">
                              <a:latin typeface="Cambria Math" panose="02040503050406030204" pitchFamily="18" charset="0"/>
                            </a:rPr>
                            <m:t>(1+</m:t>
                          </m:r>
                          <m:r>
                            <a:rPr lang="en-US" sz="1600" b="0" i="1" smtClean="0">
                              <a:latin typeface="Cambria Math" panose="02040503050406030204" pitchFamily="18" charset="0"/>
                            </a:rPr>
                            <m:t>𝐴𝐷𝐶</m:t>
                          </m:r>
                          <m:r>
                            <a:rPr lang="en-US" sz="1600" b="0" i="1" smtClean="0">
                              <a:latin typeface="Cambria Math" panose="02040503050406030204" pitchFamily="18" charset="0"/>
                            </a:rPr>
                            <m:t>)</m:t>
                          </m:r>
                        </m:den>
                      </m:f>
                    </m:oMath>
                  </m:oMathPara>
                </a14:m>
                <a:endParaRPr lang="en-US" sz="16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𝜂</m:t>
                          </m:r>
                        </m:e>
                        <m:sub>
                          <m:r>
                            <a:rPr lang="en-US" sz="1600" b="0" i="1" smtClean="0">
                              <a:latin typeface="Cambria Math" panose="02040503050406030204" pitchFamily="18" charset="0"/>
                              <a:ea typeface="Cambria Math" panose="02040503050406030204" pitchFamily="18" charset="0"/>
                            </a:rPr>
                            <m:t>𝑅</m:t>
                          </m:r>
                        </m:sub>
                      </m:sSub>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(1+</m:t>
                          </m:r>
                          <m:r>
                            <a:rPr lang="en-US" sz="1600" b="0" i="1" smtClean="0">
                              <a:latin typeface="Cambria Math" panose="02040503050406030204" pitchFamily="18" charset="0"/>
                            </a:rPr>
                            <m:t>𝐴𝐷𝐶</m:t>
                          </m:r>
                          <m:r>
                            <a:rPr lang="en-US" sz="1600" b="0" i="1" smtClean="0">
                              <a:latin typeface="Cambria Math" panose="02040503050406030204" pitchFamily="18" charset="0"/>
                            </a:rPr>
                            <m:t>)</m:t>
                          </m:r>
                        </m:den>
                      </m:f>
                      <m:d>
                        <m:dPr>
                          <m:begChr m:val="["/>
                          <m:endChr m:val="]"/>
                          <m:ctrlPr>
                            <a:rPr lang="en-US" sz="1600" b="0" i="1" smtClean="0">
                              <a:latin typeface="Cambria Math" panose="02040503050406030204" pitchFamily="18" charset="0"/>
                            </a:rPr>
                          </m:ctrlPr>
                        </m:dPr>
                        <m:e>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𝜂</m:t>
                                  </m:r>
                                </m:e>
                                <m:sub>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𝑓</m:t>
                                      </m:r>
                                    </m:e>
                                    <m:sub>
                                      <m:r>
                                        <a:rPr lang="en-US" sz="1600" i="1">
                                          <a:latin typeface="Cambria Math" panose="02040503050406030204" pitchFamily="18" charset="0"/>
                                          <a:ea typeface="Cambria Math" panose="02040503050406030204" pitchFamily="18" charset="0"/>
                                        </a:rPr>
                                        <m:t>𝑐𝑐</m:t>
                                      </m:r>
                                    </m:sub>
                                  </m:sSub>
                                </m:sub>
                              </m:sSub>
                            </m:den>
                          </m:f>
                          <m:r>
                            <a:rPr lang="en-US" sz="1600" b="0" i="1" smtClean="0">
                              <a:latin typeface="Cambria Math" panose="02040503050406030204" pitchFamily="18" charset="0"/>
                            </a:rPr>
                            <m:t>+</m:t>
                          </m:r>
                          <m:r>
                            <a:rPr lang="en-US" sz="1600" b="0" i="1" smtClean="0">
                              <a:latin typeface="Cambria Math" panose="02040503050406030204" pitchFamily="18" charset="0"/>
                            </a:rPr>
                            <m:t>𝐴𝐷𝐶</m:t>
                          </m:r>
                        </m:e>
                      </m:d>
                    </m:oMath>
                  </m:oMathPara>
                </a14:m>
                <a:endParaRPr lang="en-US" sz="16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sz="1200" b="0" i="1" smtClean="0">
                              <a:solidFill>
                                <a:srgbClr val="0070C0"/>
                              </a:solidFill>
                              <a:latin typeface="Cambria Math" panose="02040503050406030204" pitchFamily="18" charset="0"/>
                              <a:ea typeface="Cambria Math" panose="02040503050406030204" pitchFamily="18" charset="0"/>
                            </a:rPr>
                          </m:ctrlPr>
                        </m:sSubPr>
                        <m:e>
                          <m:r>
                            <a:rPr lang="en-US" sz="1200" b="0" i="1" smtClean="0">
                              <a:solidFill>
                                <a:srgbClr val="0070C0"/>
                              </a:solidFill>
                              <a:latin typeface="Cambria Math" panose="02040503050406030204" pitchFamily="18" charset="0"/>
                              <a:ea typeface="Cambria Math" panose="02040503050406030204" pitchFamily="18" charset="0"/>
                            </a:rPr>
                            <m:t>𝜂</m:t>
                          </m:r>
                        </m:e>
                        <m:sub>
                          <m:r>
                            <a:rPr lang="en-US" sz="1200" b="0" i="1" smtClean="0">
                              <a:solidFill>
                                <a:srgbClr val="0070C0"/>
                              </a:solidFill>
                              <a:latin typeface="Cambria Math" panose="02040503050406030204" pitchFamily="18" charset="0"/>
                              <a:ea typeface="Cambria Math" panose="02040503050406030204" pitchFamily="18" charset="0"/>
                            </a:rPr>
                            <m:t>𝑅</m:t>
                          </m:r>
                        </m:sub>
                      </m:sSub>
                      <m:r>
                        <a:rPr lang="en-US" sz="1200" b="0" i="1" smtClean="0">
                          <a:solidFill>
                            <a:srgbClr val="0070C0"/>
                          </a:solidFill>
                          <a:latin typeface="Cambria Math" panose="02040503050406030204" pitchFamily="18" charset="0"/>
                          <a:ea typeface="Cambria Math" panose="02040503050406030204" pitchFamily="18" charset="0"/>
                        </a:rPr>
                        <m:t>∝</m:t>
                      </m:r>
                      <m:f>
                        <m:fPr>
                          <m:ctrlPr>
                            <a:rPr lang="en-US" sz="1200" b="0" i="1" smtClean="0">
                              <a:solidFill>
                                <a:srgbClr val="0070C0"/>
                              </a:solidFill>
                              <a:latin typeface="Cambria Math" panose="02040503050406030204" pitchFamily="18" charset="0"/>
                              <a:ea typeface="Cambria Math" panose="02040503050406030204" pitchFamily="18" charset="0"/>
                            </a:rPr>
                          </m:ctrlPr>
                        </m:fPr>
                        <m:num>
                          <m:r>
                            <a:rPr lang="en-US" sz="1200" b="0" i="1" smtClean="0">
                              <a:solidFill>
                                <a:srgbClr val="0070C0"/>
                              </a:solidFill>
                              <a:latin typeface="Cambria Math" panose="02040503050406030204" pitchFamily="18" charset="0"/>
                              <a:ea typeface="Cambria Math" panose="02040503050406030204" pitchFamily="18" charset="0"/>
                            </a:rPr>
                            <m:t>1</m:t>
                          </m:r>
                        </m:num>
                        <m:den>
                          <m:sSub>
                            <m:sSubPr>
                              <m:ctrlPr>
                                <a:rPr lang="en-US" sz="1200" b="0" i="1" smtClean="0">
                                  <a:solidFill>
                                    <a:srgbClr val="0070C0"/>
                                  </a:solidFill>
                                  <a:latin typeface="Cambria Math" panose="02040503050406030204" pitchFamily="18" charset="0"/>
                                  <a:ea typeface="Cambria Math" panose="02040503050406030204" pitchFamily="18" charset="0"/>
                                </a:rPr>
                              </m:ctrlPr>
                            </m:sSubPr>
                            <m:e>
                              <m:r>
                                <a:rPr lang="en-US" sz="1200" b="0" i="1" smtClean="0">
                                  <a:solidFill>
                                    <a:srgbClr val="0070C0"/>
                                  </a:solidFill>
                                  <a:latin typeface="Cambria Math" panose="02040503050406030204" pitchFamily="18" charset="0"/>
                                  <a:ea typeface="Cambria Math" panose="02040503050406030204" pitchFamily="18" charset="0"/>
                                </a:rPr>
                                <m:t>𝜂</m:t>
                              </m:r>
                            </m:e>
                            <m:sub>
                              <m:sSub>
                                <m:sSubPr>
                                  <m:ctrlPr>
                                    <a:rPr lang="en-US" sz="1200" b="0" i="1" smtClean="0">
                                      <a:solidFill>
                                        <a:srgbClr val="0070C0"/>
                                      </a:solidFill>
                                      <a:latin typeface="Cambria Math" panose="02040503050406030204" pitchFamily="18" charset="0"/>
                                      <a:ea typeface="Cambria Math" panose="02040503050406030204" pitchFamily="18" charset="0"/>
                                    </a:rPr>
                                  </m:ctrlPr>
                                </m:sSubPr>
                                <m:e>
                                  <m:r>
                                    <a:rPr lang="en-US" sz="1200" b="0" i="1" smtClean="0">
                                      <a:solidFill>
                                        <a:srgbClr val="0070C0"/>
                                      </a:solidFill>
                                      <a:latin typeface="Cambria Math" panose="02040503050406030204" pitchFamily="18" charset="0"/>
                                      <a:ea typeface="Cambria Math" panose="02040503050406030204" pitchFamily="18" charset="0"/>
                                    </a:rPr>
                                    <m:t>𝑓</m:t>
                                  </m:r>
                                </m:e>
                                <m:sub>
                                  <m:r>
                                    <a:rPr lang="en-US" sz="1200" b="0" i="1" smtClean="0">
                                      <a:solidFill>
                                        <a:srgbClr val="0070C0"/>
                                      </a:solidFill>
                                      <a:latin typeface="Cambria Math" panose="02040503050406030204" pitchFamily="18" charset="0"/>
                                      <a:ea typeface="Cambria Math" panose="02040503050406030204" pitchFamily="18" charset="0"/>
                                    </a:rPr>
                                    <m:t>𝑐𝑐</m:t>
                                  </m:r>
                                </m:sub>
                              </m:sSub>
                            </m:sub>
                          </m:sSub>
                        </m:den>
                      </m:f>
                      <m:r>
                        <a:rPr lang="en-US" sz="1200" b="0" i="1" smtClean="0">
                          <a:solidFill>
                            <a:srgbClr val="0070C0"/>
                          </a:solidFill>
                          <a:latin typeface="Cambria Math" panose="02040503050406030204" pitchFamily="18" charset="0"/>
                          <a:ea typeface="Cambria Math" panose="02040503050406030204" pitchFamily="18" charset="0"/>
                        </a:rPr>
                        <m:t> </m:t>
                      </m:r>
                      <m:d>
                        <m:dPr>
                          <m:ctrlPr>
                            <a:rPr lang="en-US" sz="1200" b="0" i="1" smtClean="0">
                              <a:solidFill>
                                <a:srgbClr val="0070C0"/>
                              </a:solidFill>
                              <a:latin typeface="Cambria Math" panose="02040503050406030204" pitchFamily="18" charset="0"/>
                              <a:ea typeface="Cambria Math" panose="02040503050406030204" pitchFamily="18" charset="0"/>
                            </a:rPr>
                          </m:ctrlPr>
                        </m:dPr>
                        <m:e>
                          <m:r>
                            <a:rPr lang="en-US" sz="1200" b="0" i="1" smtClean="0">
                              <a:solidFill>
                                <a:srgbClr val="0070C0"/>
                              </a:solidFill>
                              <a:latin typeface="Cambria Math" panose="02040503050406030204" pitchFamily="18" charset="0"/>
                              <a:ea typeface="Cambria Math" panose="02040503050406030204" pitchFamily="18" charset="0"/>
                            </a:rPr>
                            <m:t>𝑤h𝑒𝑛</m:t>
                          </m:r>
                          <m:r>
                            <a:rPr lang="en-US" sz="1200" b="0" i="1" smtClean="0">
                              <a:solidFill>
                                <a:srgbClr val="0070C0"/>
                              </a:solidFill>
                              <a:latin typeface="Cambria Math" panose="02040503050406030204" pitchFamily="18" charset="0"/>
                              <a:ea typeface="Cambria Math" panose="02040503050406030204" pitchFamily="18" charset="0"/>
                            </a:rPr>
                            <m:t> </m:t>
                          </m:r>
                          <m:r>
                            <a:rPr lang="en-US" sz="1200" b="0" i="1" smtClean="0">
                              <a:solidFill>
                                <a:srgbClr val="0070C0"/>
                              </a:solidFill>
                              <a:latin typeface="Cambria Math" panose="02040503050406030204" pitchFamily="18" charset="0"/>
                              <a:ea typeface="Cambria Math" panose="02040503050406030204" pitchFamily="18" charset="0"/>
                            </a:rPr>
                            <m:t>𝐴𝐷𝐶</m:t>
                          </m:r>
                          <m:r>
                            <a:rPr lang="en-US" sz="1200" b="0" i="1" smtClean="0">
                              <a:solidFill>
                                <a:srgbClr val="0070C0"/>
                              </a:solidFill>
                              <a:latin typeface="Cambria Math" panose="02040503050406030204" pitchFamily="18" charset="0"/>
                              <a:ea typeface="Cambria Math" panose="02040503050406030204" pitchFamily="18" charset="0"/>
                            </a:rPr>
                            <m:t>≪1</m:t>
                          </m:r>
                        </m:e>
                      </m:d>
                    </m:oMath>
                  </m:oMathPara>
                </a14:m>
                <a:endParaRPr lang="en-US" sz="1600" dirty="0">
                  <a:solidFill>
                    <a:srgbClr val="0070C0"/>
                  </a:solidFill>
                </a:endParaRPr>
              </a:p>
              <a:p>
                <a:endParaRPr lang="en-US" sz="1600" dirty="0"/>
              </a:p>
            </p:txBody>
          </p:sp>
        </mc:Choice>
        <mc:Fallback xmlns="">
          <p:sp>
            <p:nvSpPr>
              <p:cNvPr id="6" name="TextBox 5">
                <a:extLst>
                  <a:ext uri="{FF2B5EF4-FFF2-40B4-BE49-F238E27FC236}">
                    <a16:creationId xmlns:a16="http://schemas.microsoft.com/office/drawing/2014/main" id="{EB7A7894-89CE-884D-BA8F-5394A93D3B1D}"/>
                  </a:ext>
                </a:extLst>
              </p:cNvPr>
              <p:cNvSpPr txBox="1">
                <a:spLocks noRot="1" noChangeAspect="1" noMove="1" noResize="1" noEditPoints="1" noAdjustHandles="1" noChangeArrowheads="1" noChangeShapeType="1" noTextEdit="1"/>
              </p:cNvSpPr>
              <p:nvPr/>
            </p:nvSpPr>
            <p:spPr>
              <a:xfrm>
                <a:off x="6293476" y="629393"/>
                <a:ext cx="2850524" cy="3769365"/>
              </a:xfrm>
              <a:prstGeom prst="rect">
                <a:avLst/>
              </a:prstGeom>
              <a:blipFill>
                <a:blip r:embed="rId2"/>
                <a:stretch>
                  <a:fillRect t="-337"/>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3AF32535-CD8E-194C-92A5-72E939420F1C}"/>
              </a:ext>
            </a:extLst>
          </p:cNvPr>
          <p:cNvPicPr>
            <a:picLocks noChangeAspect="1"/>
          </p:cNvPicPr>
          <p:nvPr/>
        </p:nvPicPr>
        <p:blipFill>
          <a:blip r:embed="rId3"/>
          <a:stretch>
            <a:fillRect/>
          </a:stretch>
        </p:blipFill>
        <p:spPr>
          <a:xfrm>
            <a:off x="0" y="581891"/>
            <a:ext cx="6455723" cy="4303815"/>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E9DEEF2-C034-7D4B-97D1-27E777009E9F}"/>
                  </a:ext>
                </a:extLst>
              </p:cNvPr>
              <p:cNvSpPr txBox="1"/>
              <p:nvPr/>
            </p:nvSpPr>
            <p:spPr>
              <a:xfrm>
                <a:off x="5314209" y="4809506"/>
                <a:ext cx="3945696" cy="16973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𝑅𝑎𝑛𝑔𝑒</m:t>
                      </m:r>
                      <m:r>
                        <a:rPr lang="en-US" b="0" i="1" smtClean="0">
                          <a:latin typeface="Cambria Math" panose="02040503050406030204" pitchFamily="18" charset="0"/>
                        </a:rPr>
                        <m:t> ∝ </m:t>
                      </m:r>
                      <m:nary>
                        <m:naryPr>
                          <m:limLoc m:val="undOvr"/>
                          <m:subHide m:val="on"/>
                          <m:supHide m:val="on"/>
                          <m:ctrlPr>
                            <a:rPr lang="en-US" b="0" i="1" smtClean="0">
                              <a:latin typeface="Cambria Math" panose="02040503050406030204" pitchFamily="18" charset="0"/>
                              <a:ea typeface="Cambria Math" panose="02040503050406030204" pitchFamily="18" charset="0"/>
                            </a:rPr>
                          </m:ctrlPr>
                        </m:naryPr>
                        <m:sub/>
                        <m:sup/>
                        <m:e>
                          <m:f>
                            <m:fPr>
                              <m:ctrlPr>
                                <a:rPr lang="en-US" b="0" i="1" smtClean="0">
                                  <a:latin typeface="Cambria Math" panose="02040503050406030204" pitchFamily="18" charset="0"/>
                                  <a:ea typeface="Cambria Math" panose="02040503050406030204" pitchFamily="18" charset="0"/>
                                </a:rPr>
                              </m:ctrlPr>
                            </m:fPr>
                            <m:num>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𝑓</m:t>
                                  </m:r>
                                </m:e>
                                <m:sup>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7</m:t>
                                      </m:r>
                                    </m:num>
                                    <m:den>
                                      <m:r>
                                        <a:rPr lang="en-US" b="0" i="1" smtClean="0">
                                          <a:latin typeface="Cambria Math" panose="02040503050406030204" pitchFamily="18" charset="0"/>
                                          <a:ea typeface="Cambria Math" panose="02040503050406030204" pitchFamily="18" charset="0"/>
                                        </a:rPr>
                                        <m:t>3</m:t>
                                      </m:r>
                                    </m:den>
                                  </m:f>
                                </m:sup>
                              </m:sSup>
                            </m:num>
                            <m:den>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𝐿</m:t>
                                  </m:r>
                                </m:e>
                                <m:sup>
                                  <m:r>
                                    <a:rPr lang="en-US" b="0" i="1" smtClean="0">
                                      <a:latin typeface="Cambria Math" panose="02040503050406030204" pitchFamily="18" charset="0"/>
                                      <a:ea typeface="Cambria Math" panose="02040503050406030204" pitchFamily="18" charset="0"/>
                                    </a:rPr>
                                    <m:t>2</m:t>
                                  </m:r>
                                </m:sup>
                              </m:sSup>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𝑓</m:t>
                                  </m:r>
                                </m:e>
                              </m:d>
                            </m:den>
                          </m:f>
                          <m:r>
                            <a:rPr lang="en-US" b="0" i="1" smtClean="0">
                              <a:latin typeface="Cambria Math" panose="02040503050406030204" pitchFamily="18" charset="0"/>
                              <a:ea typeface="Cambria Math" panose="02040503050406030204" pitchFamily="18" charset="0"/>
                            </a:rPr>
                            <m:t>𝑑𝑓</m:t>
                          </m:r>
                        </m:e>
                      </m:nary>
                    </m:oMath>
                  </m:oMathPara>
                </a14:m>
                <a:endParaRPr lang="en-US"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𝑅𝑎𝑛𝑔𝑒</m:t>
                          </m:r>
                        </m:e>
                        <m:sub>
                          <m:r>
                            <a:rPr lang="en-US" b="0" i="1" smtClean="0">
                              <a:latin typeface="Cambria Math" panose="02040503050406030204" pitchFamily="18" charset="0"/>
                              <a:ea typeface="Cambria Math" panose="02040503050406030204" pitchFamily="18" charset="0"/>
                            </a:rPr>
                            <m:t>𝑎𝑓𝑡𝑒𝑟</m:t>
                          </m:r>
                        </m:sub>
                      </m:sSub>
                      <m:r>
                        <a:rPr lang="en-US" b="0" i="1" smtClean="0">
                          <a:latin typeface="Cambria Math" panose="02040503050406030204" pitchFamily="18" charset="0"/>
                          <a:ea typeface="Cambria Math" panose="02040503050406030204" pitchFamily="18" charset="0"/>
                        </a:rPr>
                        <m:t>=</m:t>
                      </m:r>
                      <m:nary>
                        <m:naryPr>
                          <m:limLoc m:val="undOvr"/>
                          <m:subHide m:val="on"/>
                          <m:supHide m:val="on"/>
                          <m:ctrlPr>
                            <a:rPr lang="en-US" b="0" i="1" smtClean="0">
                              <a:latin typeface="Cambria Math" panose="02040503050406030204" pitchFamily="18" charset="0"/>
                              <a:ea typeface="Cambria Math" panose="02040503050406030204" pitchFamily="18" charset="0"/>
                            </a:rPr>
                          </m:ctrlPr>
                        </m:naryPr>
                        <m:sub/>
                        <m:sup/>
                        <m:e>
                          <m:f>
                            <m:fPr>
                              <m:ctrlPr>
                                <a:rPr lang="en-US" i="1">
                                  <a:latin typeface="Cambria Math" panose="02040503050406030204" pitchFamily="18" charset="0"/>
                                  <a:ea typeface="Cambria Math" panose="02040503050406030204" pitchFamily="18" charset="0"/>
                                </a:rPr>
                              </m:ctrlPr>
                            </m:fPr>
                            <m:num>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𝑓</m:t>
                                  </m:r>
                                </m:e>
                                <m:sup>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7</m:t>
                                      </m:r>
                                    </m:num>
                                    <m:den>
                                      <m:r>
                                        <a:rPr lang="en-US" i="1">
                                          <a:latin typeface="Cambria Math" panose="02040503050406030204" pitchFamily="18" charset="0"/>
                                          <a:ea typeface="Cambria Math" panose="02040503050406030204" pitchFamily="18" charset="0"/>
                                        </a:rPr>
                                        <m:t>3</m:t>
                                      </m:r>
                                    </m:den>
                                  </m:f>
                                </m:sup>
                              </m:sSup>
                            </m:num>
                            <m:den>
                              <m:sSubSup>
                                <m:sSubSupPr>
                                  <m:ctrlPr>
                                    <a:rPr lang="en-US" i="1" smtClean="0">
                                      <a:latin typeface="Cambria Math" panose="02040503050406030204" pitchFamily="18" charset="0"/>
                                      <a:ea typeface="Cambria Math" panose="02040503050406030204" pitchFamily="18" charset="0"/>
                                    </a:rPr>
                                  </m:ctrlPr>
                                </m:sSubSupPr>
                                <m:e>
                                  <m:r>
                                    <a:rPr lang="en-US" i="1" smtClean="0">
                                      <a:latin typeface="Cambria Math" panose="02040503050406030204" pitchFamily="18" charset="0"/>
                                      <a:ea typeface="Cambria Math" panose="02040503050406030204" pitchFamily="18" charset="0"/>
                                    </a:rPr>
                                    <m:t>𝜂</m:t>
                                  </m:r>
                                </m:e>
                                <m:sub>
                                  <m:r>
                                    <a:rPr lang="en-US" b="0" i="1" smtClean="0">
                                      <a:latin typeface="Cambria Math" panose="02040503050406030204" pitchFamily="18" charset="0"/>
                                      <a:ea typeface="Cambria Math" panose="02040503050406030204" pitchFamily="18" charset="0"/>
                                    </a:rPr>
                                    <m:t>𝑅</m:t>
                                  </m:r>
                                </m:sub>
                                <m:sup>
                                  <m:r>
                                    <a:rPr lang="en-US" b="0" i="1" smtClean="0">
                                      <a:latin typeface="Cambria Math" panose="02040503050406030204" pitchFamily="18" charset="0"/>
                                      <a:ea typeface="Cambria Math" panose="02040503050406030204" pitchFamily="18" charset="0"/>
                                    </a:rPr>
                                    <m:t>2</m:t>
                                  </m:r>
                                </m:sup>
                              </m:sSubSup>
                              <m:r>
                                <a:rPr lang="en-US" i="1"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𝑓</m:t>
                              </m:r>
                              <m:r>
                                <a:rPr lang="en-US" i="1">
                                  <a:latin typeface="Cambria Math" panose="02040503050406030204" pitchFamily="18" charset="0"/>
                                  <a:ea typeface="Cambria Math" panose="02040503050406030204" pitchFamily="18" charset="0"/>
                                </a:rPr>
                                <m:t>)</m:t>
                              </m:r>
                              <m:sSubSup>
                                <m:sSubSupPr>
                                  <m:ctrlPr>
                                    <a:rPr lang="en-US" i="1" smtClean="0">
                                      <a:latin typeface="Cambria Math" panose="02040503050406030204" pitchFamily="18" charset="0"/>
                                      <a:ea typeface="Cambria Math" panose="02040503050406030204" pitchFamily="18" charset="0"/>
                                    </a:rPr>
                                  </m:ctrlPr>
                                </m:sSubSupPr>
                                <m:e>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𝐿</m:t>
                                  </m:r>
                                </m:e>
                                <m:sub>
                                  <m:r>
                                    <a:rPr lang="en-US" b="0" i="1" smtClean="0">
                                      <a:latin typeface="Cambria Math" panose="02040503050406030204" pitchFamily="18" charset="0"/>
                                      <a:ea typeface="Cambria Math" panose="02040503050406030204" pitchFamily="18" charset="0"/>
                                    </a:rPr>
                                    <m:t>𝑏𝑒𝑓𝑜𝑟𝑒</m:t>
                                  </m:r>
                                </m:sub>
                                <m:sup>
                                  <m:r>
                                    <a:rPr lang="en-US" b="0" i="1" smtClean="0">
                                      <a:latin typeface="Cambria Math" panose="02040503050406030204" pitchFamily="18" charset="0"/>
                                      <a:ea typeface="Cambria Math" panose="02040503050406030204" pitchFamily="18" charset="0"/>
                                    </a:rPr>
                                    <m:t>2</m:t>
                                  </m:r>
                                </m:sup>
                              </m:sSubSup>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𝑓</m:t>
                                  </m:r>
                                </m:e>
                              </m:d>
                            </m:den>
                          </m:f>
                          <m:r>
                            <a:rPr lang="en-US" b="0" i="1" smtClean="0">
                              <a:latin typeface="Cambria Math" panose="02040503050406030204" pitchFamily="18" charset="0"/>
                              <a:ea typeface="Cambria Math" panose="02040503050406030204" pitchFamily="18" charset="0"/>
                            </a:rPr>
                            <m:t>𝑑𝑓</m:t>
                          </m:r>
                        </m:e>
                      </m:nary>
                    </m:oMath>
                  </m:oMathPara>
                </a14:m>
                <a:endParaRPr lang="en-US" b="0" dirty="0">
                  <a:ea typeface="Cambria Math" panose="02040503050406030204" pitchFamily="18" charset="0"/>
                </a:endParaRPr>
              </a:p>
            </p:txBody>
          </p:sp>
        </mc:Choice>
        <mc:Fallback xmlns="">
          <p:sp>
            <p:nvSpPr>
              <p:cNvPr id="9" name="TextBox 8">
                <a:extLst>
                  <a:ext uri="{FF2B5EF4-FFF2-40B4-BE49-F238E27FC236}">
                    <a16:creationId xmlns:a16="http://schemas.microsoft.com/office/drawing/2014/main" id="{BE9DEEF2-C034-7D4B-97D1-27E777009E9F}"/>
                  </a:ext>
                </a:extLst>
              </p:cNvPr>
              <p:cNvSpPr txBox="1">
                <a:spLocks noRot="1" noChangeAspect="1" noMove="1" noResize="1" noEditPoints="1" noAdjustHandles="1" noChangeArrowheads="1" noChangeShapeType="1" noTextEdit="1"/>
              </p:cNvSpPr>
              <p:nvPr/>
            </p:nvSpPr>
            <p:spPr>
              <a:xfrm>
                <a:off x="5314209" y="4809506"/>
                <a:ext cx="3945696" cy="1697388"/>
              </a:xfrm>
              <a:prstGeom prst="rect">
                <a:avLst/>
              </a:prstGeom>
              <a:blipFill>
                <a:blip r:embed="rId4"/>
                <a:stretch>
                  <a:fillRect t="-59701" b="-932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5C463C9E-0E1E-6A4E-9C19-9DEE8FFE15DE}"/>
                  </a:ext>
                </a:extLst>
              </p:cNvPr>
              <p:cNvSpPr/>
              <p:nvPr/>
            </p:nvSpPr>
            <p:spPr>
              <a:xfrm>
                <a:off x="6107174" y="6502043"/>
                <a:ext cx="2978123" cy="3449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rgbClr val="0070C0"/>
                              </a:solidFill>
                              <a:latin typeface="Cambria Math" panose="02040503050406030204" pitchFamily="18" charset="0"/>
                              <a:ea typeface="Cambria Math" panose="02040503050406030204" pitchFamily="18" charset="0"/>
                            </a:rPr>
                          </m:ctrlPr>
                        </m:sSubPr>
                        <m:e>
                          <m:r>
                            <a:rPr lang="en-US" sz="1400" i="1">
                              <a:solidFill>
                                <a:srgbClr val="0070C0"/>
                              </a:solidFill>
                              <a:latin typeface="Cambria Math" panose="02040503050406030204" pitchFamily="18" charset="0"/>
                              <a:ea typeface="Cambria Math" panose="02040503050406030204" pitchFamily="18" charset="0"/>
                            </a:rPr>
                            <m:t>𝑅𝑎𝑛𝑔𝑒</m:t>
                          </m:r>
                        </m:e>
                        <m:sub>
                          <m:r>
                            <a:rPr lang="en-US" sz="1400" i="1">
                              <a:solidFill>
                                <a:srgbClr val="0070C0"/>
                              </a:solidFill>
                              <a:latin typeface="Cambria Math" panose="02040503050406030204" pitchFamily="18" charset="0"/>
                              <a:ea typeface="Cambria Math" panose="02040503050406030204" pitchFamily="18" charset="0"/>
                            </a:rPr>
                            <m:t>𝑎𝑓𝑡𝑒𝑟</m:t>
                          </m:r>
                        </m:sub>
                      </m:sSub>
                      <m:r>
                        <a:rPr lang="en-US" sz="1400" i="1" smtClean="0">
                          <a:solidFill>
                            <a:srgbClr val="0070C0"/>
                          </a:solidFill>
                          <a:latin typeface="Cambria Math" panose="02040503050406030204" pitchFamily="18" charset="0"/>
                          <a:ea typeface="Cambria Math" panose="02040503050406030204" pitchFamily="18" charset="0"/>
                        </a:rPr>
                        <m:t>∝</m:t>
                      </m:r>
                      <m:sSubSup>
                        <m:sSubSupPr>
                          <m:ctrlPr>
                            <a:rPr lang="en-US" sz="1400" i="1" smtClean="0">
                              <a:solidFill>
                                <a:srgbClr val="0070C0"/>
                              </a:solidFill>
                              <a:latin typeface="Cambria Math" panose="02040503050406030204" pitchFamily="18" charset="0"/>
                              <a:ea typeface="Cambria Math" panose="02040503050406030204" pitchFamily="18" charset="0"/>
                            </a:rPr>
                          </m:ctrlPr>
                        </m:sSubSupPr>
                        <m:e>
                          <m:r>
                            <a:rPr lang="en-US" sz="1400" i="1" smtClean="0">
                              <a:solidFill>
                                <a:srgbClr val="0070C0"/>
                              </a:solidFill>
                              <a:latin typeface="Cambria Math" panose="02040503050406030204" pitchFamily="18" charset="0"/>
                              <a:ea typeface="Cambria Math" panose="02040503050406030204" pitchFamily="18" charset="0"/>
                            </a:rPr>
                            <m:t>𝜂</m:t>
                          </m:r>
                        </m:e>
                        <m:sub>
                          <m:sSub>
                            <m:sSubPr>
                              <m:ctrlPr>
                                <a:rPr lang="en-US" sz="1400" i="1" smtClean="0">
                                  <a:solidFill>
                                    <a:srgbClr val="0070C0"/>
                                  </a:solidFill>
                                  <a:latin typeface="Cambria Math" panose="02040503050406030204" pitchFamily="18" charset="0"/>
                                  <a:ea typeface="Cambria Math" panose="02040503050406030204" pitchFamily="18" charset="0"/>
                                </a:rPr>
                              </m:ctrlPr>
                            </m:sSubPr>
                            <m:e>
                              <m:r>
                                <a:rPr lang="en-US" sz="1400" b="0" i="1" smtClean="0">
                                  <a:solidFill>
                                    <a:srgbClr val="0070C0"/>
                                  </a:solidFill>
                                  <a:latin typeface="Cambria Math" panose="02040503050406030204" pitchFamily="18" charset="0"/>
                                  <a:ea typeface="Cambria Math" panose="02040503050406030204" pitchFamily="18" charset="0"/>
                                </a:rPr>
                                <m:t>𝑓</m:t>
                              </m:r>
                            </m:e>
                            <m:sub>
                              <m:r>
                                <a:rPr lang="en-US" sz="1400" b="0" i="1" smtClean="0">
                                  <a:solidFill>
                                    <a:srgbClr val="0070C0"/>
                                  </a:solidFill>
                                  <a:latin typeface="Cambria Math" panose="02040503050406030204" pitchFamily="18" charset="0"/>
                                  <a:ea typeface="Cambria Math" panose="02040503050406030204" pitchFamily="18" charset="0"/>
                                </a:rPr>
                                <m:t>𝑐𝑐</m:t>
                              </m:r>
                            </m:sub>
                          </m:sSub>
                        </m:sub>
                        <m:sup>
                          <m:r>
                            <a:rPr lang="en-US" sz="1400" b="0" i="1" smtClean="0">
                              <a:solidFill>
                                <a:srgbClr val="0070C0"/>
                              </a:solidFill>
                              <a:latin typeface="Cambria Math" panose="02040503050406030204" pitchFamily="18" charset="0"/>
                              <a:ea typeface="Cambria Math" panose="02040503050406030204" pitchFamily="18" charset="0"/>
                            </a:rPr>
                            <m:t>2</m:t>
                          </m:r>
                        </m:sup>
                      </m:sSubSup>
                      <m:r>
                        <a:rPr lang="en-US" sz="1400" b="0" i="1" smtClean="0">
                          <a:solidFill>
                            <a:srgbClr val="0070C0"/>
                          </a:solidFill>
                          <a:latin typeface="Cambria Math" panose="02040503050406030204" pitchFamily="18" charset="0"/>
                          <a:ea typeface="Cambria Math" panose="02040503050406030204" pitchFamily="18" charset="0"/>
                        </a:rPr>
                        <m:t> (</m:t>
                      </m:r>
                      <m:r>
                        <a:rPr lang="en-US" sz="1400" b="0" i="1" smtClean="0">
                          <a:solidFill>
                            <a:srgbClr val="0070C0"/>
                          </a:solidFill>
                          <a:latin typeface="Cambria Math" panose="02040503050406030204" pitchFamily="18" charset="0"/>
                          <a:ea typeface="Cambria Math" panose="02040503050406030204" pitchFamily="18" charset="0"/>
                        </a:rPr>
                        <m:t>𝑤h𝑒𝑛</m:t>
                      </m:r>
                      <m:r>
                        <a:rPr lang="en-US" sz="1400" b="0" i="1" smtClean="0">
                          <a:solidFill>
                            <a:srgbClr val="0070C0"/>
                          </a:solidFill>
                          <a:latin typeface="Cambria Math" panose="02040503050406030204" pitchFamily="18" charset="0"/>
                          <a:ea typeface="Cambria Math" panose="02040503050406030204" pitchFamily="18" charset="0"/>
                        </a:rPr>
                        <m:t> </m:t>
                      </m:r>
                      <m:r>
                        <a:rPr lang="en-US" sz="1400" b="0" i="1" smtClean="0">
                          <a:solidFill>
                            <a:srgbClr val="0070C0"/>
                          </a:solidFill>
                          <a:latin typeface="Cambria Math" panose="02040503050406030204" pitchFamily="18" charset="0"/>
                          <a:ea typeface="Cambria Math" panose="02040503050406030204" pitchFamily="18" charset="0"/>
                        </a:rPr>
                        <m:t>𝐴𝐷𝐶</m:t>
                      </m:r>
                      <m:r>
                        <a:rPr lang="en-US" sz="1400" b="0" i="1" smtClean="0">
                          <a:solidFill>
                            <a:srgbClr val="0070C0"/>
                          </a:solidFill>
                          <a:latin typeface="Cambria Math" panose="02040503050406030204" pitchFamily="18" charset="0"/>
                          <a:ea typeface="Cambria Math" panose="02040503050406030204" pitchFamily="18" charset="0"/>
                        </a:rPr>
                        <m:t>≪1)</m:t>
                      </m:r>
                    </m:oMath>
                  </m:oMathPara>
                </a14:m>
                <a:endParaRPr lang="en-US" sz="1400" dirty="0"/>
              </a:p>
            </p:txBody>
          </p:sp>
        </mc:Choice>
        <mc:Fallback xmlns="">
          <p:sp>
            <p:nvSpPr>
              <p:cNvPr id="10" name="Rectangle 9">
                <a:extLst>
                  <a:ext uri="{FF2B5EF4-FFF2-40B4-BE49-F238E27FC236}">
                    <a16:creationId xmlns:a16="http://schemas.microsoft.com/office/drawing/2014/main" id="{5C463C9E-0E1E-6A4E-9C19-9DEE8FFE15DE}"/>
                  </a:ext>
                </a:extLst>
              </p:cNvPr>
              <p:cNvSpPr>
                <a:spLocks noRot="1" noChangeAspect="1" noMove="1" noResize="1" noEditPoints="1" noAdjustHandles="1" noChangeArrowheads="1" noChangeShapeType="1" noTextEdit="1"/>
              </p:cNvSpPr>
              <p:nvPr/>
            </p:nvSpPr>
            <p:spPr>
              <a:xfrm>
                <a:off x="6107174" y="6502043"/>
                <a:ext cx="2978123" cy="344966"/>
              </a:xfrm>
              <a:prstGeom prst="rect">
                <a:avLst/>
              </a:prstGeom>
              <a:blipFill>
                <a:blip r:embed="rId5"/>
                <a:stretch>
                  <a:fillRect b="-3571"/>
                </a:stretch>
              </a:blipFill>
            </p:spPr>
            <p:txBody>
              <a:bodyPr/>
              <a:lstStyle/>
              <a:p>
                <a:r>
                  <a:rPr lang="en-US">
                    <a:noFill/>
                  </a:rPr>
                  <a:t> </a:t>
                </a:r>
              </a:p>
            </p:txBody>
          </p:sp>
        </mc:Fallback>
      </mc:AlternateContent>
      <p:pic>
        <p:nvPicPr>
          <p:cNvPr id="11" name="Picture 2">
            <a:extLst>
              <a:ext uri="{FF2B5EF4-FFF2-40B4-BE49-F238E27FC236}">
                <a16:creationId xmlns:a16="http://schemas.microsoft.com/office/drawing/2014/main" id="{3E281A41-9C89-CA4E-A281-F7C4DC1E0E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04815" y="4762006"/>
            <a:ext cx="2762334" cy="192974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FEBA6E4-410A-344D-A6D4-3F4DD98A0974}"/>
                  </a:ext>
                </a:extLst>
              </p:cNvPr>
              <p:cNvSpPr txBox="1"/>
              <p:nvPr/>
            </p:nvSpPr>
            <p:spPr>
              <a:xfrm>
                <a:off x="261257" y="4880760"/>
                <a:ext cx="1721922" cy="1764650"/>
              </a:xfrm>
              <a:prstGeom prst="rect">
                <a:avLst/>
              </a:prstGeom>
              <a:noFill/>
            </p:spPr>
            <p:txBody>
              <a:bodyPr wrap="square" rtlCol="0">
                <a:spAutoFit/>
              </a:bodyPr>
              <a:lstStyle/>
              <a:p>
                <a:r>
                  <a:rPr lang="en-US" dirty="0"/>
                  <a:t>Given that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𝑓</m:t>
                        </m:r>
                      </m:e>
                      <m:sup>
                        <m:r>
                          <a:rPr lang="en-US" b="0" i="1" smtClean="0">
                            <a:latin typeface="Cambria Math" panose="02040503050406030204" pitchFamily="18" charset="0"/>
                          </a:rPr>
                          <m:t>−7/3</m:t>
                        </m:r>
                      </m:sup>
                    </m:sSup>
                  </m:oMath>
                </a14:m>
                <a:r>
                  <a:rPr lang="en-US" dirty="0"/>
                  <a:t> weighting, the range drop was probably the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𝜅</m:t>
                        </m:r>
                      </m:e>
                      <m:sub>
                        <m:r>
                          <a:rPr lang="en-US" b="0" i="1" smtClean="0">
                            <a:latin typeface="Cambria Math" panose="02040503050406030204" pitchFamily="18" charset="0"/>
                            <a:ea typeface="Cambria Math" panose="02040503050406030204" pitchFamily="18" charset="0"/>
                          </a:rPr>
                          <m:t>𝐶</m:t>
                        </m:r>
                      </m:sub>
                    </m:sSub>
                  </m:oMath>
                </a14:m>
                <a:r>
                  <a:rPr lang="en-US" dirty="0"/>
                  <a:t> change </a:t>
                </a:r>
              </a:p>
            </p:txBody>
          </p:sp>
        </mc:Choice>
        <mc:Fallback xmlns="">
          <p:sp>
            <p:nvSpPr>
              <p:cNvPr id="12" name="TextBox 11">
                <a:extLst>
                  <a:ext uri="{FF2B5EF4-FFF2-40B4-BE49-F238E27FC236}">
                    <a16:creationId xmlns:a16="http://schemas.microsoft.com/office/drawing/2014/main" id="{AFEBA6E4-410A-344D-A6D4-3F4DD98A0974}"/>
                  </a:ext>
                </a:extLst>
              </p:cNvPr>
              <p:cNvSpPr txBox="1">
                <a:spLocks noRot="1" noChangeAspect="1" noMove="1" noResize="1" noEditPoints="1" noAdjustHandles="1" noChangeArrowheads="1" noChangeShapeType="1" noTextEdit="1"/>
              </p:cNvSpPr>
              <p:nvPr/>
            </p:nvSpPr>
            <p:spPr>
              <a:xfrm>
                <a:off x="261257" y="4880760"/>
                <a:ext cx="1721922" cy="1764650"/>
              </a:xfrm>
              <a:prstGeom prst="rect">
                <a:avLst/>
              </a:prstGeom>
              <a:blipFill>
                <a:blip r:embed="rId7"/>
                <a:stretch>
                  <a:fillRect l="-2941" t="-1439" b="-4317"/>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F79F8594-8285-5B4C-802A-D92974D9657A}"/>
              </a:ext>
            </a:extLst>
          </p:cNvPr>
          <p:cNvSpPr txBox="1"/>
          <p:nvPr/>
        </p:nvSpPr>
        <p:spPr>
          <a:xfrm>
            <a:off x="2280059" y="4928259"/>
            <a:ext cx="420308" cy="276999"/>
          </a:xfrm>
          <a:prstGeom prst="rect">
            <a:avLst/>
          </a:prstGeom>
          <a:solidFill>
            <a:schemeClr val="bg1"/>
          </a:solidFill>
        </p:spPr>
        <p:txBody>
          <a:bodyPr wrap="none" rtlCol="0">
            <a:spAutoFit/>
          </a:bodyPr>
          <a:lstStyle/>
          <a:p>
            <a:r>
              <a:rPr lang="en-US" sz="1200" dirty="0"/>
              <a:t>425</a:t>
            </a:r>
          </a:p>
        </p:txBody>
      </p:sp>
      <p:sp>
        <p:nvSpPr>
          <p:cNvPr id="14" name="TextBox 13">
            <a:extLst>
              <a:ext uri="{FF2B5EF4-FFF2-40B4-BE49-F238E27FC236}">
                <a16:creationId xmlns:a16="http://schemas.microsoft.com/office/drawing/2014/main" id="{ACC8E6FE-CAEC-3D41-9611-E1E8C4028989}"/>
              </a:ext>
            </a:extLst>
          </p:cNvPr>
          <p:cNvSpPr txBox="1"/>
          <p:nvPr/>
        </p:nvSpPr>
        <p:spPr>
          <a:xfrm>
            <a:off x="2278080" y="5187536"/>
            <a:ext cx="420308" cy="276999"/>
          </a:xfrm>
          <a:prstGeom prst="rect">
            <a:avLst/>
          </a:prstGeom>
          <a:solidFill>
            <a:schemeClr val="bg1"/>
          </a:solidFill>
        </p:spPr>
        <p:txBody>
          <a:bodyPr wrap="none" rtlCol="0">
            <a:spAutoFit/>
          </a:bodyPr>
          <a:lstStyle/>
          <a:p>
            <a:r>
              <a:rPr lang="en-US" sz="1200" dirty="0"/>
              <a:t>420</a:t>
            </a:r>
          </a:p>
        </p:txBody>
      </p:sp>
      <p:sp>
        <p:nvSpPr>
          <p:cNvPr id="15" name="TextBox 14">
            <a:extLst>
              <a:ext uri="{FF2B5EF4-FFF2-40B4-BE49-F238E27FC236}">
                <a16:creationId xmlns:a16="http://schemas.microsoft.com/office/drawing/2014/main" id="{BA4F558F-009D-2C4E-966B-D57865E93998}"/>
              </a:ext>
            </a:extLst>
          </p:cNvPr>
          <p:cNvSpPr txBox="1"/>
          <p:nvPr/>
        </p:nvSpPr>
        <p:spPr>
          <a:xfrm>
            <a:off x="2280062" y="5438902"/>
            <a:ext cx="420308" cy="276999"/>
          </a:xfrm>
          <a:prstGeom prst="rect">
            <a:avLst/>
          </a:prstGeom>
          <a:solidFill>
            <a:schemeClr val="bg1"/>
          </a:solidFill>
        </p:spPr>
        <p:txBody>
          <a:bodyPr wrap="none" rtlCol="0">
            <a:spAutoFit/>
          </a:bodyPr>
          <a:lstStyle/>
          <a:p>
            <a:r>
              <a:rPr lang="en-US" sz="1200" dirty="0"/>
              <a:t>415</a:t>
            </a:r>
          </a:p>
        </p:txBody>
      </p:sp>
      <p:sp>
        <p:nvSpPr>
          <p:cNvPr id="16" name="TextBox 15">
            <a:extLst>
              <a:ext uri="{FF2B5EF4-FFF2-40B4-BE49-F238E27FC236}">
                <a16:creationId xmlns:a16="http://schemas.microsoft.com/office/drawing/2014/main" id="{C5011EB0-B023-EC49-A218-2198465B6B46}"/>
              </a:ext>
            </a:extLst>
          </p:cNvPr>
          <p:cNvSpPr txBox="1"/>
          <p:nvPr/>
        </p:nvSpPr>
        <p:spPr>
          <a:xfrm>
            <a:off x="2278085" y="5698181"/>
            <a:ext cx="420308" cy="276999"/>
          </a:xfrm>
          <a:prstGeom prst="rect">
            <a:avLst/>
          </a:prstGeom>
          <a:solidFill>
            <a:schemeClr val="bg1"/>
          </a:solidFill>
        </p:spPr>
        <p:txBody>
          <a:bodyPr wrap="none" rtlCol="0">
            <a:spAutoFit/>
          </a:bodyPr>
          <a:lstStyle/>
          <a:p>
            <a:r>
              <a:rPr lang="en-US" sz="1200" dirty="0"/>
              <a:t>410</a:t>
            </a:r>
          </a:p>
        </p:txBody>
      </p:sp>
      <p:sp>
        <p:nvSpPr>
          <p:cNvPr id="17" name="TextBox 16">
            <a:extLst>
              <a:ext uri="{FF2B5EF4-FFF2-40B4-BE49-F238E27FC236}">
                <a16:creationId xmlns:a16="http://schemas.microsoft.com/office/drawing/2014/main" id="{67575BD3-B6F5-714B-9633-1F44D494CC68}"/>
              </a:ext>
            </a:extLst>
          </p:cNvPr>
          <p:cNvSpPr txBox="1"/>
          <p:nvPr/>
        </p:nvSpPr>
        <p:spPr>
          <a:xfrm>
            <a:off x="2287982" y="5933706"/>
            <a:ext cx="420308" cy="276999"/>
          </a:xfrm>
          <a:prstGeom prst="rect">
            <a:avLst/>
          </a:prstGeom>
          <a:solidFill>
            <a:schemeClr val="bg1"/>
          </a:solidFill>
        </p:spPr>
        <p:txBody>
          <a:bodyPr wrap="none" rtlCol="0">
            <a:spAutoFit/>
          </a:bodyPr>
          <a:lstStyle/>
          <a:p>
            <a:r>
              <a:rPr lang="en-US" sz="1200" dirty="0"/>
              <a:t>405</a:t>
            </a:r>
          </a:p>
        </p:txBody>
      </p:sp>
      <p:sp>
        <p:nvSpPr>
          <p:cNvPr id="18" name="TextBox 17">
            <a:extLst>
              <a:ext uri="{FF2B5EF4-FFF2-40B4-BE49-F238E27FC236}">
                <a16:creationId xmlns:a16="http://schemas.microsoft.com/office/drawing/2014/main" id="{D13BBF68-19E7-5E44-980C-BD82B019521B}"/>
              </a:ext>
            </a:extLst>
          </p:cNvPr>
          <p:cNvSpPr txBox="1"/>
          <p:nvPr/>
        </p:nvSpPr>
        <p:spPr>
          <a:xfrm>
            <a:off x="2297878" y="6192984"/>
            <a:ext cx="420308" cy="276999"/>
          </a:xfrm>
          <a:prstGeom prst="rect">
            <a:avLst/>
          </a:prstGeom>
          <a:solidFill>
            <a:schemeClr val="bg1"/>
          </a:solidFill>
        </p:spPr>
        <p:txBody>
          <a:bodyPr wrap="none" rtlCol="0">
            <a:spAutoFit/>
          </a:bodyPr>
          <a:lstStyle/>
          <a:p>
            <a:r>
              <a:rPr lang="en-US" sz="1200" dirty="0"/>
              <a:t>400</a:t>
            </a:r>
          </a:p>
        </p:txBody>
      </p:sp>
      <p:sp>
        <p:nvSpPr>
          <p:cNvPr id="19" name="TextBox 18">
            <a:extLst>
              <a:ext uri="{FF2B5EF4-FFF2-40B4-BE49-F238E27FC236}">
                <a16:creationId xmlns:a16="http://schemas.microsoft.com/office/drawing/2014/main" id="{02BE9552-EAAB-1341-9E9E-424FA34E38C7}"/>
              </a:ext>
            </a:extLst>
          </p:cNvPr>
          <p:cNvSpPr txBox="1"/>
          <p:nvPr/>
        </p:nvSpPr>
        <p:spPr>
          <a:xfrm>
            <a:off x="3762499" y="6550223"/>
            <a:ext cx="1152816" cy="307777"/>
          </a:xfrm>
          <a:prstGeom prst="rect">
            <a:avLst/>
          </a:prstGeom>
          <a:solidFill>
            <a:schemeClr val="bg1"/>
          </a:solidFill>
        </p:spPr>
        <p:txBody>
          <a:bodyPr wrap="none" rtlCol="0">
            <a:spAutoFit/>
          </a:bodyPr>
          <a:lstStyle/>
          <a:p>
            <a:r>
              <a:rPr lang="en-US" sz="1400" dirty="0"/>
              <a:t>Time [weeks]</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8CEDBF5-2378-E040-9F03-3FF71241DB3C}"/>
                  </a:ext>
                </a:extLst>
              </p:cNvPr>
              <p:cNvSpPr txBox="1"/>
              <p:nvPr/>
            </p:nvSpPr>
            <p:spPr>
              <a:xfrm rot="16200000">
                <a:off x="1812966" y="5504703"/>
                <a:ext cx="723853" cy="307777"/>
              </a:xfrm>
              <a:prstGeom prst="rect">
                <a:avLst/>
              </a:prstGeom>
              <a:solidFill>
                <a:schemeClr val="bg1"/>
              </a:solidFill>
            </p:spPr>
            <p:txBody>
              <a:bodyPr wrap="none" rtlCol="0">
                <a:spAutoFit/>
              </a:bodyPr>
              <a:lstStyle/>
              <a:p>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𝑓</m:t>
                        </m:r>
                      </m:e>
                      <m:sub>
                        <m:r>
                          <a:rPr lang="en-US" sz="1400" b="0" i="1" smtClean="0">
                            <a:latin typeface="Cambria Math" panose="02040503050406030204" pitchFamily="18" charset="0"/>
                          </a:rPr>
                          <m:t>𝑐𝑐</m:t>
                        </m:r>
                      </m:sub>
                    </m:sSub>
                  </m:oMath>
                </a14:m>
                <a:r>
                  <a:rPr lang="en-US" sz="1400" dirty="0"/>
                  <a:t> [Hz]</a:t>
                </a:r>
              </a:p>
            </p:txBody>
          </p:sp>
        </mc:Choice>
        <mc:Fallback xmlns="">
          <p:sp>
            <p:nvSpPr>
              <p:cNvPr id="20" name="TextBox 19">
                <a:extLst>
                  <a:ext uri="{FF2B5EF4-FFF2-40B4-BE49-F238E27FC236}">
                    <a16:creationId xmlns:a16="http://schemas.microsoft.com/office/drawing/2014/main" id="{08CEDBF5-2378-E040-9F03-3FF71241DB3C}"/>
                  </a:ext>
                </a:extLst>
              </p:cNvPr>
              <p:cNvSpPr txBox="1">
                <a:spLocks noRot="1" noChangeAspect="1" noMove="1" noResize="1" noEditPoints="1" noAdjustHandles="1" noChangeArrowheads="1" noChangeShapeType="1" noTextEdit="1"/>
              </p:cNvSpPr>
              <p:nvPr/>
            </p:nvSpPr>
            <p:spPr>
              <a:xfrm rot="16200000">
                <a:off x="1812966" y="5504703"/>
                <a:ext cx="723853" cy="307777"/>
              </a:xfrm>
              <a:prstGeom prst="rect">
                <a:avLst/>
              </a:prstGeom>
              <a:blipFill>
                <a:blip r:embed="rId8"/>
                <a:stretch>
                  <a:fillRect r="-20000"/>
                </a:stretch>
              </a:blipFill>
            </p:spPr>
            <p:txBody>
              <a:bodyPr/>
              <a:lstStyle/>
              <a:p>
                <a:r>
                  <a:rPr lang="en-US">
                    <a:noFill/>
                  </a:rPr>
                  <a:t> </a:t>
                </a:r>
              </a:p>
            </p:txBody>
          </p:sp>
        </mc:Fallback>
      </mc:AlternateContent>
      <p:sp>
        <p:nvSpPr>
          <p:cNvPr id="21" name="Up Arrow 20">
            <a:extLst>
              <a:ext uri="{FF2B5EF4-FFF2-40B4-BE49-F238E27FC236}">
                <a16:creationId xmlns:a16="http://schemas.microsoft.com/office/drawing/2014/main" id="{B8ECE5C7-E2C5-AE4F-9038-2A7EB4A9A655}"/>
              </a:ext>
            </a:extLst>
          </p:cNvPr>
          <p:cNvSpPr/>
          <p:nvPr/>
        </p:nvSpPr>
        <p:spPr>
          <a:xfrm>
            <a:off x="4940135" y="5759534"/>
            <a:ext cx="225631" cy="748146"/>
          </a:xfrm>
          <a:prstGeom prst="upArrow">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1542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E9B4D-61E8-2948-8285-F9682F7F16E1}"/>
              </a:ext>
            </a:extLst>
          </p:cNvPr>
          <p:cNvSpPr>
            <a:spLocks noGrp="1"/>
          </p:cNvSpPr>
          <p:nvPr>
            <p:ph type="title"/>
          </p:nvPr>
        </p:nvSpPr>
        <p:spPr/>
        <p:txBody>
          <a:bodyPr>
            <a:normAutofit fontScale="90000"/>
          </a:bodyPr>
          <a:lstStyle/>
          <a:p>
            <a:r>
              <a:rPr lang="en-US" dirty="0"/>
              <a:t>Which is what I think happened here.</a:t>
            </a:r>
          </a:p>
        </p:txBody>
      </p:sp>
      <p:sp>
        <p:nvSpPr>
          <p:cNvPr id="4" name="Date Placeholder 3">
            <a:extLst>
              <a:ext uri="{FF2B5EF4-FFF2-40B4-BE49-F238E27FC236}">
                <a16:creationId xmlns:a16="http://schemas.microsoft.com/office/drawing/2014/main" id="{032399BD-D5A9-EA4C-9F05-02691FFC65F1}"/>
              </a:ext>
            </a:extLst>
          </p:cNvPr>
          <p:cNvSpPr>
            <a:spLocks noGrp="1"/>
          </p:cNvSpPr>
          <p:nvPr>
            <p:ph type="dt" sz="half" idx="10"/>
          </p:nvPr>
        </p:nvSpPr>
        <p:spPr/>
        <p:txBody>
          <a:bodyPr/>
          <a:lstStyle/>
          <a:p>
            <a:r>
              <a:rPr lang="en-US"/>
              <a:t>G2001293-v3</a:t>
            </a:r>
          </a:p>
        </p:txBody>
      </p:sp>
      <p:sp>
        <p:nvSpPr>
          <p:cNvPr id="5" name="Slide Number Placeholder 4">
            <a:extLst>
              <a:ext uri="{FF2B5EF4-FFF2-40B4-BE49-F238E27FC236}">
                <a16:creationId xmlns:a16="http://schemas.microsoft.com/office/drawing/2014/main" id="{3E44450A-011A-7D44-A141-587E1F6F550E}"/>
              </a:ext>
            </a:extLst>
          </p:cNvPr>
          <p:cNvSpPr>
            <a:spLocks noGrp="1"/>
          </p:cNvSpPr>
          <p:nvPr>
            <p:ph type="sldNum" sz="quarter" idx="12"/>
          </p:nvPr>
        </p:nvSpPr>
        <p:spPr/>
        <p:txBody>
          <a:bodyPr/>
          <a:lstStyle/>
          <a:p>
            <a:fld id="{AEE383BD-58B4-EF4B-BE84-4ABA8B971704}" type="slidenum">
              <a:rPr lang="en-US" smtClean="0"/>
              <a:t>12</a:t>
            </a:fld>
            <a:endParaRPr lang="en-US"/>
          </a:p>
        </p:txBody>
      </p:sp>
      <p:pic>
        <p:nvPicPr>
          <p:cNvPr id="6" name="Picture 2">
            <a:extLst>
              <a:ext uri="{FF2B5EF4-FFF2-40B4-BE49-F238E27FC236}">
                <a16:creationId xmlns:a16="http://schemas.microsoft.com/office/drawing/2014/main" id="{32A313CF-5600-7341-BCE7-C2A348F0F2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7959" y="609646"/>
            <a:ext cx="5850412" cy="4087048"/>
          </a:xfrm>
          <a:prstGeom prst="rect">
            <a:avLst/>
          </a:prstGeom>
          <a:noFill/>
          <a:extLst>
            <a:ext uri="{909E8E84-426E-40DD-AFC4-6F175D3DCCD1}">
              <a14:hiddenFill xmlns:a14="http://schemas.microsoft.com/office/drawing/2010/main">
                <a:solidFill>
                  <a:srgbClr val="FFFFFF"/>
                </a:solidFill>
              </a14:hiddenFill>
            </a:ext>
          </a:extLst>
        </p:spPr>
      </p:pic>
      <p:sp>
        <p:nvSpPr>
          <p:cNvPr id="7" name="Up Arrow 6">
            <a:extLst>
              <a:ext uri="{FF2B5EF4-FFF2-40B4-BE49-F238E27FC236}">
                <a16:creationId xmlns:a16="http://schemas.microsoft.com/office/drawing/2014/main" id="{8897F667-752C-C041-A168-9B946D1A5BF8}"/>
              </a:ext>
            </a:extLst>
          </p:cNvPr>
          <p:cNvSpPr/>
          <p:nvPr/>
        </p:nvSpPr>
        <p:spPr>
          <a:xfrm>
            <a:off x="8241472" y="2707575"/>
            <a:ext cx="403761" cy="1199408"/>
          </a:xfrm>
          <a:prstGeom prst="upArrow">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4A303F4-4BFE-3443-A627-40A6BA8A445D}"/>
              </a:ext>
            </a:extLst>
          </p:cNvPr>
          <p:cNvSpPr txBox="1"/>
          <p:nvPr/>
        </p:nvSpPr>
        <p:spPr>
          <a:xfrm rot="16200000">
            <a:off x="1223155" y="2398816"/>
            <a:ext cx="3531416" cy="369332"/>
          </a:xfrm>
          <a:prstGeom prst="rect">
            <a:avLst/>
          </a:prstGeom>
          <a:noFill/>
        </p:spPr>
        <p:txBody>
          <a:bodyPr wrap="none" rtlCol="0">
            <a:spAutoFit/>
          </a:bodyPr>
          <a:lstStyle/>
          <a:p>
            <a:r>
              <a:rPr lang="en-US" dirty="0"/>
              <a:t>TDCF for Cavity Pole Frequency [Hz]</a:t>
            </a:r>
          </a:p>
        </p:txBody>
      </p:sp>
      <p:sp>
        <p:nvSpPr>
          <p:cNvPr id="9" name="TextBox 8">
            <a:extLst>
              <a:ext uri="{FF2B5EF4-FFF2-40B4-BE49-F238E27FC236}">
                <a16:creationId xmlns:a16="http://schemas.microsoft.com/office/drawing/2014/main" id="{9F2B4C4A-2FE2-4144-A735-898423A43612}"/>
              </a:ext>
            </a:extLst>
          </p:cNvPr>
          <p:cNvSpPr txBox="1"/>
          <p:nvPr/>
        </p:nvSpPr>
        <p:spPr>
          <a:xfrm>
            <a:off x="4676895" y="4546268"/>
            <a:ext cx="3077702" cy="369332"/>
          </a:xfrm>
          <a:prstGeom prst="rect">
            <a:avLst/>
          </a:prstGeom>
          <a:solidFill>
            <a:schemeClr val="bg1"/>
          </a:solidFill>
        </p:spPr>
        <p:txBody>
          <a:bodyPr wrap="none" rtlCol="0">
            <a:spAutoFit/>
          </a:bodyPr>
          <a:lstStyle/>
          <a:p>
            <a:r>
              <a:rPr lang="en-US" dirty="0"/>
              <a:t>Time [weeks since Nov 1 2019]</a:t>
            </a:r>
          </a:p>
        </p:txBody>
      </p:sp>
      <p:sp>
        <p:nvSpPr>
          <p:cNvPr id="10" name="TextBox 9">
            <a:extLst>
              <a:ext uri="{FF2B5EF4-FFF2-40B4-BE49-F238E27FC236}">
                <a16:creationId xmlns:a16="http://schemas.microsoft.com/office/drawing/2014/main" id="{044AEB9B-D172-7143-AB91-61ECA856D8E5}"/>
              </a:ext>
            </a:extLst>
          </p:cNvPr>
          <p:cNvSpPr txBox="1"/>
          <p:nvPr/>
        </p:nvSpPr>
        <p:spPr>
          <a:xfrm>
            <a:off x="380011" y="5094514"/>
            <a:ext cx="6252417" cy="1200329"/>
          </a:xfrm>
          <a:prstGeom prst="rect">
            <a:avLst/>
          </a:prstGeom>
          <a:noFill/>
        </p:spPr>
        <p:txBody>
          <a:bodyPr wrap="none" rtlCol="0">
            <a:spAutoFit/>
          </a:bodyPr>
          <a:lstStyle/>
          <a:p>
            <a:r>
              <a:rPr lang="en-US" dirty="0"/>
              <a:t>Here we see a shift of ~415 to ~423 Hz, which is a change of 8 Hz.</a:t>
            </a:r>
          </a:p>
          <a:p>
            <a:endParaRPr lang="en-US" dirty="0"/>
          </a:p>
          <a:p>
            <a:r>
              <a:rPr lang="en-US" dirty="0"/>
              <a:t>Is this bad? </a:t>
            </a:r>
          </a:p>
          <a:p>
            <a:r>
              <a:rPr lang="en-US" dirty="0"/>
              <a:t>Do I think we need to do anything about it?</a:t>
            </a:r>
          </a:p>
        </p:txBody>
      </p:sp>
      <p:pic>
        <p:nvPicPr>
          <p:cNvPr id="11" name="Picture 10" descr="A close up of a map&#10;&#10;Description automatically generated">
            <a:extLst>
              <a:ext uri="{FF2B5EF4-FFF2-40B4-BE49-F238E27FC236}">
                <a16:creationId xmlns:a16="http://schemas.microsoft.com/office/drawing/2014/main" id="{30FFFB55-5DB7-4445-A549-8ACD99285D69}"/>
              </a:ext>
            </a:extLst>
          </p:cNvPr>
          <p:cNvPicPr>
            <a:picLocks noChangeAspect="1"/>
          </p:cNvPicPr>
          <p:nvPr/>
        </p:nvPicPr>
        <p:blipFill>
          <a:blip r:embed="rId3"/>
          <a:stretch>
            <a:fillRect/>
          </a:stretch>
        </p:blipFill>
        <p:spPr>
          <a:xfrm>
            <a:off x="0" y="736270"/>
            <a:ext cx="2851250" cy="3849668"/>
          </a:xfrm>
          <a:prstGeom prst="rect">
            <a:avLst/>
          </a:prstGeom>
        </p:spPr>
      </p:pic>
      <p:sp>
        <p:nvSpPr>
          <p:cNvPr id="12" name="Donut 11">
            <a:extLst>
              <a:ext uri="{FF2B5EF4-FFF2-40B4-BE49-F238E27FC236}">
                <a16:creationId xmlns:a16="http://schemas.microsoft.com/office/drawing/2014/main" id="{A38CD9F6-3E7E-A14A-967D-D22039201401}"/>
              </a:ext>
            </a:extLst>
          </p:cNvPr>
          <p:cNvSpPr/>
          <p:nvPr/>
        </p:nvSpPr>
        <p:spPr>
          <a:xfrm>
            <a:off x="1603172" y="3420094"/>
            <a:ext cx="344384" cy="451263"/>
          </a:xfrm>
          <a:prstGeom prst="donut">
            <a:avLst>
              <a:gd name="adj" fmla="val 38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4" name="Straight Arrow Connector 13">
            <a:extLst>
              <a:ext uri="{FF2B5EF4-FFF2-40B4-BE49-F238E27FC236}">
                <a16:creationId xmlns:a16="http://schemas.microsoft.com/office/drawing/2014/main" id="{D47B407C-1C56-7F4C-8200-0234F8F5BF6C}"/>
              </a:ext>
            </a:extLst>
          </p:cNvPr>
          <p:cNvCxnSpPr/>
          <p:nvPr/>
        </p:nvCxnSpPr>
        <p:spPr>
          <a:xfrm flipV="1">
            <a:off x="1140031" y="3800103"/>
            <a:ext cx="475013" cy="67689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AFC409F-89C7-4A4D-87DC-5EAFDF6FAF90}"/>
              </a:ext>
            </a:extLst>
          </p:cNvPr>
          <p:cNvCxnSpPr>
            <a:cxnSpLocks/>
          </p:cNvCxnSpPr>
          <p:nvPr/>
        </p:nvCxnSpPr>
        <p:spPr>
          <a:xfrm>
            <a:off x="7493330" y="1377538"/>
            <a:ext cx="841168" cy="1286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34E1203-ED6B-8F4E-99C6-DB423D908B16}"/>
              </a:ext>
            </a:extLst>
          </p:cNvPr>
          <p:cNvSpPr txBox="1"/>
          <p:nvPr/>
        </p:nvSpPr>
        <p:spPr>
          <a:xfrm>
            <a:off x="605642" y="4548249"/>
            <a:ext cx="752129" cy="369332"/>
          </a:xfrm>
          <a:prstGeom prst="rect">
            <a:avLst/>
          </a:prstGeom>
          <a:noFill/>
        </p:spPr>
        <p:txBody>
          <a:bodyPr wrap="none" rtlCol="0">
            <a:spAutoFit/>
          </a:bodyPr>
          <a:lstStyle/>
          <a:p>
            <a:r>
              <a:rPr lang="en-US" b="1" dirty="0">
                <a:solidFill>
                  <a:srgbClr val="FF0000"/>
                </a:solidFill>
              </a:rPr>
              <a:t>This…</a:t>
            </a:r>
          </a:p>
        </p:txBody>
      </p:sp>
      <p:sp>
        <p:nvSpPr>
          <p:cNvPr id="18" name="TextBox 17">
            <a:extLst>
              <a:ext uri="{FF2B5EF4-FFF2-40B4-BE49-F238E27FC236}">
                <a16:creationId xmlns:a16="http://schemas.microsoft.com/office/drawing/2014/main" id="{D823A76F-D777-7F4E-83EF-594AE08E7545}"/>
              </a:ext>
            </a:extLst>
          </p:cNvPr>
          <p:cNvSpPr txBox="1"/>
          <p:nvPr/>
        </p:nvSpPr>
        <p:spPr>
          <a:xfrm>
            <a:off x="6291943" y="995548"/>
            <a:ext cx="1409360" cy="369332"/>
          </a:xfrm>
          <a:prstGeom prst="rect">
            <a:avLst/>
          </a:prstGeom>
          <a:noFill/>
        </p:spPr>
        <p:txBody>
          <a:bodyPr wrap="none" rtlCol="0">
            <a:spAutoFit/>
          </a:bodyPr>
          <a:lstStyle/>
          <a:p>
            <a:r>
              <a:rPr lang="en-US" b="1" dirty="0">
                <a:solidFill>
                  <a:srgbClr val="FF0000"/>
                </a:solidFill>
              </a:rPr>
              <a:t>Causes this…</a:t>
            </a:r>
          </a:p>
        </p:txBody>
      </p:sp>
    </p:spTree>
    <p:extLst>
      <p:ext uri="{BB962C8B-B14F-4D97-AF65-F5344CB8AC3E}">
        <p14:creationId xmlns:p14="http://schemas.microsoft.com/office/powerpoint/2010/main" val="588005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3BBB4-8AED-074E-AA13-332C33D88924}"/>
              </a:ext>
            </a:extLst>
          </p:cNvPr>
          <p:cNvSpPr>
            <a:spLocks noGrp="1"/>
          </p:cNvSpPr>
          <p:nvPr>
            <p:ph type="title"/>
          </p:nvPr>
        </p:nvSpPr>
        <p:spPr/>
        <p:txBody>
          <a:bodyPr>
            <a:noAutofit/>
          </a:bodyPr>
          <a:lstStyle/>
          <a:p>
            <a:r>
              <a:rPr lang="en-US" sz="3200" dirty="0">
                <a:solidFill>
                  <a:srgbClr val="FF0000"/>
                </a:solidFill>
              </a:rPr>
              <a:t>(Ha! Math. </a:t>
            </a:r>
            <a:r>
              <a:rPr lang="en-US" sz="3200" dirty="0" err="1">
                <a:solidFill>
                  <a:srgbClr val="FF0000"/>
                </a:solidFill>
              </a:rPr>
              <a:t>Pff</a:t>
            </a:r>
            <a:r>
              <a:rPr lang="en-US" sz="3200" dirty="0">
                <a:solidFill>
                  <a:srgbClr val="FF0000"/>
                </a:solidFill>
              </a:rPr>
              <a:t>.) </a:t>
            </a:r>
            <a:r>
              <a:rPr lang="en-US" sz="3200" dirty="0">
                <a:solidFill>
                  <a:srgbClr val="FFC000"/>
                </a:solidFill>
              </a:rPr>
              <a:t>(But … Math?) </a:t>
            </a:r>
            <a:r>
              <a:rPr lang="en-US" sz="3200" dirty="0">
                <a:solidFill>
                  <a:schemeClr val="accent6"/>
                </a:solidFill>
              </a:rPr>
              <a:t>(Oh wait – </a:t>
            </a:r>
            <a:r>
              <a:rPr lang="en-US" sz="3200" dirty="0" err="1">
                <a:solidFill>
                  <a:schemeClr val="accent6"/>
                </a:solidFill>
              </a:rPr>
              <a:t>Maaaaath</a:t>
            </a:r>
            <a:r>
              <a:rPr lang="en-US" sz="3200" dirty="0">
                <a:solidFill>
                  <a:schemeClr val="accent6"/>
                </a:solidFill>
              </a:rPr>
              <a:t>.   )</a:t>
            </a:r>
          </a:p>
        </p:txBody>
      </p:sp>
      <p:sp>
        <p:nvSpPr>
          <p:cNvPr id="4" name="Date Placeholder 3">
            <a:extLst>
              <a:ext uri="{FF2B5EF4-FFF2-40B4-BE49-F238E27FC236}">
                <a16:creationId xmlns:a16="http://schemas.microsoft.com/office/drawing/2014/main" id="{155A5C72-6F5F-4640-9779-20434018515D}"/>
              </a:ext>
            </a:extLst>
          </p:cNvPr>
          <p:cNvSpPr>
            <a:spLocks noGrp="1"/>
          </p:cNvSpPr>
          <p:nvPr>
            <p:ph type="dt" sz="half" idx="10"/>
          </p:nvPr>
        </p:nvSpPr>
        <p:spPr/>
        <p:txBody>
          <a:bodyPr/>
          <a:lstStyle/>
          <a:p>
            <a:r>
              <a:rPr lang="en-US"/>
              <a:t>G2001293-v3</a:t>
            </a:r>
          </a:p>
        </p:txBody>
      </p:sp>
      <p:sp>
        <p:nvSpPr>
          <p:cNvPr id="5" name="Slide Number Placeholder 4">
            <a:extLst>
              <a:ext uri="{FF2B5EF4-FFF2-40B4-BE49-F238E27FC236}">
                <a16:creationId xmlns:a16="http://schemas.microsoft.com/office/drawing/2014/main" id="{37061C34-D3DA-8B4D-8BB9-1FB58FDD2E45}"/>
              </a:ext>
            </a:extLst>
          </p:cNvPr>
          <p:cNvSpPr>
            <a:spLocks noGrp="1"/>
          </p:cNvSpPr>
          <p:nvPr>
            <p:ph type="sldNum" sz="quarter" idx="12"/>
          </p:nvPr>
        </p:nvSpPr>
        <p:spPr/>
        <p:txBody>
          <a:bodyPr/>
          <a:lstStyle/>
          <a:p>
            <a:fld id="{AEE383BD-58B4-EF4B-BE84-4ABA8B971704}" type="slidenum">
              <a:rPr lang="en-US" smtClean="0"/>
              <a:t>13</a:t>
            </a:fld>
            <a:endParaRPr lang="en-US"/>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D9B5B79F-B90C-444C-A8EF-E4C5B4B990AD}"/>
                  </a:ext>
                </a:extLst>
              </p:cNvPr>
              <p:cNvSpPr txBox="1"/>
              <p:nvPr/>
            </p:nvSpPr>
            <p:spPr>
              <a:xfrm>
                <a:off x="154383" y="629395"/>
                <a:ext cx="6555179" cy="646331"/>
              </a:xfrm>
              <a:prstGeom prst="rect">
                <a:avLst/>
              </a:prstGeom>
              <a:noFill/>
            </p:spPr>
            <p:txBody>
              <a:bodyPr wrap="square" rtlCol="0">
                <a:spAutoFit/>
              </a:bodyPr>
              <a:lstStyle/>
              <a:p>
                <a:r>
                  <a:rPr lang="en-US" dirty="0"/>
                  <a:t>On previous slides, we naively showed the impact of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𝜅</m:t>
                        </m:r>
                      </m:e>
                      <m:sub>
                        <m:r>
                          <a:rPr lang="en-US" b="0" i="1" smtClean="0">
                            <a:latin typeface="Cambria Math" panose="02040503050406030204" pitchFamily="18" charset="0"/>
                          </a:rPr>
                          <m:t>𝐶</m:t>
                        </m:r>
                      </m:sub>
                    </m:sSub>
                  </m:oMath>
                </a14:m>
                <a:r>
                  <a:rPr lang="en-US" dirty="0"/>
                  <a:t> and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𝑐𝑐</m:t>
                        </m:r>
                      </m:sub>
                    </m:sSub>
                  </m:oMath>
                </a14:m>
                <a:r>
                  <a:rPr lang="en-US" dirty="0"/>
                  <a:t> independently had on the response function.</a:t>
                </a:r>
              </a:p>
            </p:txBody>
          </p:sp>
        </mc:Choice>
        <mc:Fallback>
          <p:sp>
            <p:nvSpPr>
              <p:cNvPr id="6" name="TextBox 5">
                <a:extLst>
                  <a:ext uri="{FF2B5EF4-FFF2-40B4-BE49-F238E27FC236}">
                    <a16:creationId xmlns:a16="http://schemas.microsoft.com/office/drawing/2014/main" id="{D9B5B79F-B90C-444C-A8EF-E4C5B4B990AD}"/>
                  </a:ext>
                </a:extLst>
              </p:cNvPr>
              <p:cNvSpPr txBox="1">
                <a:spLocks noRot="1" noChangeAspect="1" noMove="1" noResize="1" noEditPoints="1" noAdjustHandles="1" noChangeArrowheads="1" noChangeShapeType="1" noTextEdit="1"/>
              </p:cNvSpPr>
              <p:nvPr/>
            </p:nvSpPr>
            <p:spPr>
              <a:xfrm>
                <a:off x="154383" y="629395"/>
                <a:ext cx="6555179" cy="646331"/>
              </a:xfrm>
              <a:prstGeom prst="rect">
                <a:avLst/>
              </a:prstGeom>
              <a:blipFill>
                <a:blip r:embed="rId2"/>
                <a:stretch>
                  <a:fillRect l="-775" t="-3922" b="-1372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C02950FF-C7D9-AF47-BF99-E1911357DFBC}"/>
                  </a:ext>
                </a:extLst>
              </p:cNvPr>
              <p:cNvSpPr txBox="1"/>
              <p:nvPr/>
            </p:nvSpPr>
            <p:spPr>
              <a:xfrm>
                <a:off x="438941" y="1413166"/>
                <a:ext cx="2009461" cy="21577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𝜂</m:t>
                          </m:r>
                        </m:e>
                        <m:sub>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𝑓</m:t>
                              </m:r>
                            </m:e>
                            <m:sub>
                              <m:r>
                                <a:rPr lang="en-US" sz="1600" i="1">
                                  <a:latin typeface="Cambria Math" panose="02040503050406030204" pitchFamily="18" charset="0"/>
                                  <a:ea typeface="Cambria Math" panose="02040503050406030204" pitchFamily="18" charset="0"/>
                                </a:rPr>
                                <m:t>𝑐𝑐</m:t>
                              </m:r>
                            </m:sub>
                          </m:sSub>
                        </m:sub>
                      </m:sSub>
                      <m:r>
                        <a:rPr lang="en-US" sz="1600" i="1">
                          <a:latin typeface="Cambria Math" panose="02040503050406030204" pitchFamily="18" charset="0"/>
                          <a:ea typeface="Cambria Math" panose="02040503050406030204" pitchFamily="18" charset="0"/>
                        </a:rPr>
                        <m:t>=</m:t>
                      </m:r>
                      <m:f>
                        <m:fPr>
                          <m:ctrlPr>
                            <a:rPr lang="en-US" sz="1600" i="1">
                              <a:latin typeface="Cambria Math" panose="02040503050406030204" pitchFamily="18" charset="0"/>
                              <a:ea typeface="Cambria Math" panose="02040503050406030204" pitchFamily="18" charset="0"/>
                            </a:rPr>
                          </m:ctrlPr>
                        </m:fPr>
                        <m:num>
                          <m:r>
                            <a:rPr lang="en-US" sz="1600" i="1">
                              <a:latin typeface="Cambria Math" panose="02040503050406030204" pitchFamily="18" charset="0"/>
                              <a:ea typeface="Cambria Math" panose="02040503050406030204" pitchFamily="18" charset="0"/>
                            </a:rPr>
                            <m:t>(1+</m:t>
                          </m:r>
                          <m:r>
                            <a:rPr lang="en-US" sz="1600" i="1">
                              <a:latin typeface="Cambria Math" panose="02040503050406030204" pitchFamily="18" charset="0"/>
                              <a:ea typeface="Cambria Math" panose="02040503050406030204" pitchFamily="18" charset="0"/>
                            </a:rPr>
                            <m:t>𝑖𝑓</m:t>
                          </m:r>
                          <m:r>
                            <a:rPr lang="en-US" sz="1600" i="1">
                              <a:latin typeface="Cambria Math" panose="02040503050406030204" pitchFamily="18" charset="0"/>
                              <a:ea typeface="Cambria Math" panose="02040503050406030204" pitchFamily="18" charset="0"/>
                            </a:rPr>
                            <m:t>/</m:t>
                          </m:r>
                          <m:sSubSup>
                            <m:sSubSupPr>
                              <m:ctrlPr>
                                <a:rPr lang="en-US" sz="1600" i="1">
                                  <a:latin typeface="Cambria Math" panose="02040503050406030204" pitchFamily="18" charset="0"/>
                                  <a:ea typeface="Cambria Math" panose="02040503050406030204" pitchFamily="18" charset="0"/>
                                </a:rPr>
                              </m:ctrlPr>
                            </m:sSubSupPr>
                            <m:e>
                              <m:r>
                                <a:rPr lang="en-US" sz="1600" i="1">
                                  <a:latin typeface="Cambria Math" panose="02040503050406030204" pitchFamily="18" charset="0"/>
                                  <a:ea typeface="Cambria Math" panose="02040503050406030204" pitchFamily="18" charset="0"/>
                                </a:rPr>
                                <m:t>𝑓</m:t>
                              </m:r>
                            </m:e>
                            <m:sub>
                              <m:r>
                                <a:rPr lang="en-US" sz="1600" i="1">
                                  <a:latin typeface="Cambria Math" panose="02040503050406030204" pitchFamily="18" charset="0"/>
                                  <a:ea typeface="Cambria Math" panose="02040503050406030204" pitchFamily="18" charset="0"/>
                                </a:rPr>
                                <m:t>𝑐𝑐</m:t>
                              </m:r>
                            </m:sub>
                            <m:sup>
                              <m:r>
                                <a:rPr lang="en-US" sz="1600" i="1">
                                  <a:latin typeface="Cambria Math" panose="02040503050406030204" pitchFamily="18" charset="0"/>
                                  <a:ea typeface="Cambria Math" panose="02040503050406030204" pitchFamily="18" charset="0"/>
                                </a:rPr>
                                <m:t>𝑟𝑒𝑓</m:t>
                              </m:r>
                            </m:sup>
                          </m:sSubSup>
                          <m:r>
                            <a:rPr lang="en-US" sz="1600" i="1">
                              <a:latin typeface="Cambria Math" panose="02040503050406030204" pitchFamily="18" charset="0"/>
                              <a:ea typeface="Cambria Math" panose="02040503050406030204" pitchFamily="18" charset="0"/>
                            </a:rPr>
                            <m:t>)</m:t>
                          </m:r>
                        </m:num>
                        <m:den>
                          <m:r>
                            <a:rPr lang="en-US" sz="1600" b="0" i="1" smtClean="0">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1+</m:t>
                          </m:r>
                          <m:r>
                            <a:rPr lang="en-US" sz="1600" i="1">
                              <a:latin typeface="Cambria Math" panose="02040503050406030204" pitchFamily="18" charset="0"/>
                              <a:ea typeface="Cambria Math" panose="02040503050406030204" pitchFamily="18" charset="0"/>
                            </a:rPr>
                            <m:t>𝑖𝑓</m:t>
                          </m:r>
                          <m:r>
                            <a:rPr lang="en-US" sz="1600" i="1">
                              <a:latin typeface="Cambria Math" panose="02040503050406030204" pitchFamily="18" charset="0"/>
                              <a:ea typeface="Cambria Math" panose="02040503050406030204" pitchFamily="18" charset="0"/>
                            </a:rPr>
                            <m:t>/</m:t>
                          </m:r>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𝑓</m:t>
                              </m:r>
                            </m:e>
                            <m:sub>
                              <m:r>
                                <a:rPr lang="en-US" sz="1600" i="1">
                                  <a:latin typeface="Cambria Math" panose="02040503050406030204" pitchFamily="18" charset="0"/>
                                  <a:ea typeface="Cambria Math" panose="02040503050406030204" pitchFamily="18" charset="0"/>
                                </a:rPr>
                                <m:t>𝑐𝑐</m:t>
                              </m:r>
                            </m:sub>
                          </m:sSub>
                          <m:r>
                            <a:rPr lang="en-US" sz="1600" b="0" i="1" smtClean="0">
                              <a:latin typeface="Cambria Math" panose="02040503050406030204" pitchFamily="18" charset="0"/>
                              <a:ea typeface="Cambria Math" panose="02040503050406030204" pitchFamily="18" charset="0"/>
                            </a:rPr>
                            <m:t>)</m:t>
                          </m:r>
                        </m:den>
                      </m:f>
                    </m:oMath>
                  </m:oMathPara>
                </a14:m>
                <a:endParaRPr lang="en-US" sz="1600" b="0" i="1" dirty="0">
                  <a:latin typeface="Cambria Math" panose="02040503050406030204" pitchFamily="18" charset="0"/>
                  <a:ea typeface="Cambria Math" panose="02040503050406030204" pitchFamily="18" charset="0"/>
                </a:endParaRPr>
              </a:p>
              <a:p>
                <a:pPr/>
                <a:endParaRPr lang="en-US" sz="1600" b="0" i="1" dirty="0">
                  <a:latin typeface="Cambria Math" panose="02040503050406030204" pitchFamily="18" charset="0"/>
                </a:endParaRPr>
              </a:p>
              <a:p>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𝑅</m:t>
                          </m:r>
                        </m:e>
                        <m:sub>
                          <m:r>
                            <a:rPr lang="en-US" sz="1600" b="0" i="1" smtClean="0">
                              <a:latin typeface="Cambria Math" panose="02040503050406030204" pitchFamily="18" charset="0"/>
                            </a:rPr>
                            <m:t>𝑎𝑓𝑡𝑒𝑟</m:t>
                          </m:r>
                        </m:sub>
                      </m:sSub>
                      <m:r>
                        <a:rPr lang="en-US" sz="1600" b="0" i="1" smtClean="0">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1+</m:t>
                          </m:r>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𝜂</m:t>
                              </m:r>
                            </m:e>
                            <m:sub>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𝑓</m:t>
                                  </m:r>
                                </m:e>
                                <m:sub>
                                  <m:r>
                                    <a:rPr lang="en-US" sz="1600" i="1">
                                      <a:latin typeface="Cambria Math" panose="02040503050406030204" pitchFamily="18" charset="0"/>
                                      <a:ea typeface="Cambria Math" panose="02040503050406030204" pitchFamily="18" charset="0"/>
                                    </a:rPr>
                                    <m:t>𝑐𝑐</m:t>
                                  </m:r>
                                </m:sub>
                              </m:sSub>
                            </m:sub>
                          </m:sSub>
                          <m:r>
                            <a:rPr lang="en-US" sz="1600" i="1">
                              <a:latin typeface="Cambria Math" panose="02040503050406030204" pitchFamily="18" charset="0"/>
                            </a:rPr>
                            <m:t>𝐴𝐷𝐶</m:t>
                          </m:r>
                        </m:num>
                        <m:den>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𝜂</m:t>
                              </m:r>
                            </m:e>
                            <m:sub>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𝑓</m:t>
                                  </m:r>
                                </m:e>
                                <m:sub>
                                  <m:r>
                                    <a:rPr lang="en-US" sz="1600" i="1">
                                      <a:latin typeface="Cambria Math" panose="02040503050406030204" pitchFamily="18" charset="0"/>
                                      <a:ea typeface="Cambria Math" panose="02040503050406030204" pitchFamily="18" charset="0"/>
                                    </a:rPr>
                                    <m:t>𝑐𝑐</m:t>
                                  </m:r>
                                </m:sub>
                              </m:sSub>
                            </m:sub>
                          </m:sSub>
                          <m:r>
                            <a:rPr lang="en-US" sz="1600" i="1">
                              <a:latin typeface="Cambria Math" panose="02040503050406030204" pitchFamily="18" charset="0"/>
                            </a:rPr>
                            <m:t>𝐶</m:t>
                          </m:r>
                        </m:den>
                      </m:f>
                    </m:oMath>
                  </m:oMathPara>
                </a14:m>
                <a:endParaRPr lang="en-US" sz="1600" b="0" i="1" dirty="0">
                  <a:latin typeface="Cambria Math" panose="02040503050406030204" pitchFamily="18" charset="0"/>
                </a:endParaRPr>
              </a:p>
              <a:p>
                <a14:m>
                  <m:oMathPara xmlns:m="http://schemas.openxmlformats.org/officeDocument/2006/math">
                    <m:oMathParaPr>
                      <m:jc m:val="centerGroup"/>
                    </m:oMathParaPr>
                    <m:oMath xmlns:m="http://schemas.openxmlformats.org/officeDocument/2006/math">
                      <m:sSubSup>
                        <m:sSubSupPr>
                          <m:ctrlPr>
                            <a:rPr lang="en-US" sz="1600" i="1" smtClean="0">
                              <a:latin typeface="Cambria Math" panose="02040503050406030204" pitchFamily="18" charset="0"/>
                              <a:ea typeface="Cambria Math" panose="02040503050406030204" pitchFamily="18" charset="0"/>
                            </a:rPr>
                          </m:ctrlPr>
                        </m:sSubSupPr>
                        <m:e>
                          <m:r>
                            <a:rPr lang="en-US" sz="1600" i="1" smtClean="0">
                              <a:latin typeface="Cambria Math" panose="02040503050406030204" pitchFamily="18" charset="0"/>
                              <a:ea typeface="Cambria Math" panose="02040503050406030204" pitchFamily="18" charset="0"/>
                            </a:rPr>
                            <m:t>𝜂</m:t>
                          </m:r>
                        </m:e>
                        <m:sub>
                          <m:r>
                            <a:rPr lang="en-US" sz="1600" b="0" i="1" smtClean="0">
                              <a:latin typeface="Cambria Math" panose="02040503050406030204" pitchFamily="18" charset="0"/>
                              <a:ea typeface="Cambria Math" panose="02040503050406030204" pitchFamily="18" charset="0"/>
                            </a:rPr>
                            <m:t>𝑅</m:t>
                          </m:r>
                        </m:sub>
                        <m:sup>
                          <m:sSub>
                            <m:sSubPr>
                              <m:ctrlPr>
                                <a:rPr lang="en-US" sz="160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𝑓</m:t>
                              </m:r>
                            </m:e>
                            <m:sub>
                              <m:r>
                                <a:rPr lang="en-US" sz="1600" b="0" i="1" smtClean="0">
                                  <a:latin typeface="Cambria Math" panose="02040503050406030204" pitchFamily="18" charset="0"/>
                                  <a:ea typeface="Cambria Math" panose="02040503050406030204" pitchFamily="18" charset="0"/>
                                </a:rPr>
                                <m:t>𝑐𝑐</m:t>
                              </m:r>
                            </m:sub>
                          </m:sSub>
                        </m:sup>
                      </m:sSubSup>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i="1">
                              <a:latin typeface="Cambria Math" panose="02040503050406030204" pitchFamily="18" charset="0"/>
                            </a:rPr>
                            <m:t>1+</m:t>
                          </m:r>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𝜂</m:t>
                              </m:r>
                            </m:e>
                            <m:sub>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𝑓</m:t>
                                  </m:r>
                                </m:e>
                                <m:sub>
                                  <m:r>
                                    <a:rPr lang="en-US" sz="1600" i="1">
                                      <a:latin typeface="Cambria Math" panose="02040503050406030204" pitchFamily="18" charset="0"/>
                                      <a:ea typeface="Cambria Math" panose="02040503050406030204" pitchFamily="18" charset="0"/>
                                    </a:rPr>
                                    <m:t>𝑐𝑐</m:t>
                                  </m:r>
                                </m:sub>
                              </m:sSub>
                            </m:sub>
                          </m:sSub>
                          <m:r>
                            <a:rPr lang="en-US" sz="1600" i="1">
                              <a:latin typeface="Cambria Math" panose="02040503050406030204" pitchFamily="18" charset="0"/>
                            </a:rPr>
                            <m:t>𝐴𝐷𝐶</m:t>
                          </m:r>
                        </m:num>
                        <m:den>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𝜂</m:t>
                              </m:r>
                            </m:e>
                            <m:sub>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𝑓</m:t>
                                  </m:r>
                                </m:e>
                                <m:sub>
                                  <m:r>
                                    <a:rPr lang="en-US" sz="1600" i="1">
                                      <a:latin typeface="Cambria Math" panose="02040503050406030204" pitchFamily="18" charset="0"/>
                                      <a:ea typeface="Cambria Math" panose="02040503050406030204" pitchFamily="18" charset="0"/>
                                    </a:rPr>
                                    <m:t>𝑐𝑐</m:t>
                                  </m:r>
                                </m:sub>
                              </m:sSub>
                            </m:sub>
                          </m:sSub>
                          <m:r>
                            <a:rPr lang="en-US" sz="1600" b="0" i="1" smtClean="0">
                              <a:latin typeface="Cambria Math" panose="02040503050406030204" pitchFamily="18" charset="0"/>
                            </a:rPr>
                            <m:t>(1+</m:t>
                          </m:r>
                          <m:r>
                            <a:rPr lang="en-US" sz="1600" b="0" i="1" smtClean="0">
                              <a:latin typeface="Cambria Math" panose="02040503050406030204" pitchFamily="18" charset="0"/>
                            </a:rPr>
                            <m:t>𝐴𝐷𝐶</m:t>
                          </m:r>
                          <m:r>
                            <a:rPr lang="en-US" sz="1600" b="0" i="1" smtClean="0">
                              <a:latin typeface="Cambria Math" panose="02040503050406030204" pitchFamily="18" charset="0"/>
                            </a:rPr>
                            <m:t>)</m:t>
                          </m:r>
                        </m:den>
                      </m:f>
                    </m:oMath>
                  </m:oMathPara>
                </a14:m>
                <a:endParaRPr lang="en-US" sz="1600" dirty="0">
                  <a:solidFill>
                    <a:srgbClr val="0070C0"/>
                  </a:solidFill>
                </a:endParaRPr>
              </a:p>
              <a:p>
                <a:endParaRPr lang="en-US" sz="1600" dirty="0"/>
              </a:p>
            </p:txBody>
          </p:sp>
        </mc:Choice>
        <mc:Fallback>
          <p:sp>
            <p:nvSpPr>
              <p:cNvPr id="11" name="TextBox 10">
                <a:extLst>
                  <a:ext uri="{FF2B5EF4-FFF2-40B4-BE49-F238E27FC236}">
                    <a16:creationId xmlns:a16="http://schemas.microsoft.com/office/drawing/2014/main" id="{C02950FF-C7D9-AF47-BF99-E1911357DFBC}"/>
                  </a:ext>
                </a:extLst>
              </p:cNvPr>
              <p:cNvSpPr txBox="1">
                <a:spLocks noRot="1" noChangeAspect="1" noMove="1" noResize="1" noEditPoints="1" noAdjustHandles="1" noChangeArrowheads="1" noChangeShapeType="1" noTextEdit="1"/>
              </p:cNvSpPr>
              <p:nvPr/>
            </p:nvSpPr>
            <p:spPr>
              <a:xfrm>
                <a:off x="438941" y="1413166"/>
                <a:ext cx="2009461" cy="2157770"/>
              </a:xfrm>
              <a:prstGeom prst="rect">
                <a:avLst/>
              </a:prstGeom>
              <a:blipFill>
                <a:blip r:embed="rId3"/>
                <a:stretch>
                  <a:fillRect t="-588" r="-6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2186E3C2-B3C7-BF4C-98F4-BAB555DC3C8D}"/>
                  </a:ext>
                </a:extLst>
              </p:cNvPr>
              <p:cNvSpPr txBox="1"/>
              <p:nvPr/>
            </p:nvSpPr>
            <p:spPr>
              <a:xfrm>
                <a:off x="2764526" y="1363686"/>
                <a:ext cx="1998881" cy="1294906"/>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𝑅</m:t>
                          </m:r>
                        </m:e>
                        <m:sub>
                          <m:r>
                            <a:rPr lang="en-US" sz="1600" b="0" i="1" smtClean="0">
                              <a:latin typeface="Cambria Math" panose="02040503050406030204" pitchFamily="18" charset="0"/>
                            </a:rPr>
                            <m:t>𝑎𝑓𝑡𝑒𝑟</m:t>
                          </m:r>
                        </m:sub>
                      </m:sSub>
                      <m:r>
                        <a:rPr lang="en-US" sz="1600" b="0" i="1" smtClean="0">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1+</m:t>
                          </m:r>
                          <m:sSub>
                            <m:sSubPr>
                              <m:ctrlPr>
                                <a:rPr lang="en-US" sz="1600" i="1">
                                  <a:latin typeface="Cambria Math" panose="02040503050406030204" pitchFamily="18" charset="0"/>
                                  <a:ea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𝜅</m:t>
                              </m:r>
                            </m:e>
                            <m:sub>
                              <m:r>
                                <a:rPr lang="en-US" sz="1600" b="0" i="1" smtClean="0">
                                  <a:latin typeface="Cambria Math" panose="02040503050406030204" pitchFamily="18" charset="0"/>
                                  <a:ea typeface="Cambria Math" panose="02040503050406030204" pitchFamily="18" charset="0"/>
                                </a:rPr>
                                <m:t>𝐶</m:t>
                              </m:r>
                            </m:sub>
                          </m:sSub>
                          <m:r>
                            <a:rPr lang="en-US" sz="1600" i="1">
                              <a:latin typeface="Cambria Math" panose="02040503050406030204" pitchFamily="18" charset="0"/>
                            </a:rPr>
                            <m:t>𝐴𝐷𝐶</m:t>
                          </m:r>
                        </m:num>
                        <m:den>
                          <m:sSub>
                            <m:sSubPr>
                              <m:ctrlPr>
                                <a:rPr lang="en-US" sz="1600" i="1" smtClean="0">
                                  <a:latin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𝜅</m:t>
                              </m:r>
                            </m:e>
                            <m:sub>
                              <m:r>
                                <a:rPr lang="en-US" sz="1600" b="0" i="1" smtClean="0">
                                  <a:latin typeface="Cambria Math" panose="02040503050406030204" pitchFamily="18" charset="0"/>
                                </a:rPr>
                                <m:t>𝐶</m:t>
                              </m:r>
                            </m:sub>
                          </m:sSub>
                          <m:r>
                            <a:rPr lang="en-US" sz="1600" i="1">
                              <a:latin typeface="Cambria Math" panose="02040503050406030204" pitchFamily="18" charset="0"/>
                            </a:rPr>
                            <m:t>𝐶</m:t>
                          </m:r>
                        </m:den>
                      </m:f>
                    </m:oMath>
                  </m:oMathPara>
                </a14:m>
                <a:endParaRPr lang="en-US" sz="1600" b="0" i="1" dirty="0">
                  <a:latin typeface="Cambria Math" panose="02040503050406030204" pitchFamily="18" charset="0"/>
                </a:endParaRPr>
              </a:p>
              <a:p>
                <a14:m>
                  <m:oMathPara xmlns:m="http://schemas.openxmlformats.org/officeDocument/2006/math">
                    <m:oMathParaPr>
                      <m:jc m:val="centerGroup"/>
                    </m:oMathParaPr>
                    <m:oMath xmlns:m="http://schemas.openxmlformats.org/officeDocument/2006/math">
                      <m:sSubSup>
                        <m:sSubSupPr>
                          <m:ctrlPr>
                            <a:rPr lang="en-US" sz="1600" i="1" smtClean="0">
                              <a:latin typeface="Cambria Math" panose="02040503050406030204" pitchFamily="18" charset="0"/>
                              <a:ea typeface="Cambria Math" panose="02040503050406030204" pitchFamily="18" charset="0"/>
                            </a:rPr>
                          </m:ctrlPr>
                        </m:sSubSupPr>
                        <m:e>
                          <m:r>
                            <a:rPr lang="en-US" sz="1600" i="1" smtClean="0">
                              <a:latin typeface="Cambria Math" panose="02040503050406030204" pitchFamily="18" charset="0"/>
                              <a:ea typeface="Cambria Math" panose="02040503050406030204" pitchFamily="18" charset="0"/>
                            </a:rPr>
                            <m:t>𝜂</m:t>
                          </m:r>
                        </m:e>
                        <m:sub>
                          <m:r>
                            <a:rPr lang="en-US" sz="1600" b="0" i="1" smtClean="0">
                              <a:latin typeface="Cambria Math" panose="02040503050406030204" pitchFamily="18" charset="0"/>
                              <a:ea typeface="Cambria Math" panose="02040503050406030204" pitchFamily="18" charset="0"/>
                            </a:rPr>
                            <m:t>𝑅</m:t>
                          </m:r>
                        </m:sub>
                        <m:sup>
                          <m:sSub>
                            <m:sSubPr>
                              <m:ctrlPr>
                                <a:rPr lang="en-US" sz="1600" i="1" smtClean="0">
                                  <a:latin typeface="Cambria Math" panose="02040503050406030204" pitchFamily="18"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𝑓</m:t>
                              </m:r>
                            </m:e>
                            <m:sub>
                              <m:r>
                                <a:rPr lang="en-US" sz="1600" b="0" i="1" smtClean="0">
                                  <a:latin typeface="Cambria Math" panose="02040503050406030204" pitchFamily="18" charset="0"/>
                                  <a:ea typeface="Cambria Math" panose="02040503050406030204" pitchFamily="18" charset="0"/>
                                </a:rPr>
                                <m:t>𝑐𝑐</m:t>
                              </m:r>
                            </m:sub>
                          </m:sSub>
                        </m:sup>
                      </m:sSubSup>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i="1">
                              <a:latin typeface="Cambria Math" panose="02040503050406030204" pitchFamily="18" charset="0"/>
                            </a:rPr>
                            <m:t>1+</m:t>
                          </m:r>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𝜅</m:t>
                              </m:r>
                            </m:e>
                            <m:sub>
                              <m:r>
                                <a:rPr lang="en-US" sz="1600" i="1">
                                  <a:latin typeface="Cambria Math" panose="02040503050406030204" pitchFamily="18" charset="0"/>
                                </a:rPr>
                                <m:t>𝐶</m:t>
                              </m:r>
                            </m:sub>
                          </m:sSub>
                          <m:r>
                            <a:rPr lang="en-US" sz="1600" i="1">
                              <a:latin typeface="Cambria Math" panose="02040503050406030204" pitchFamily="18" charset="0"/>
                            </a:rPr>
                            <m:t>𝐴𝐷𝐶</m:t>
                          </m:r>
                        </m:num>
                        <m:den>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𝜅</m:t>
                              </m:r>
                            </m:e>
                            <m:sub>
                              <m:r>
                                <a:rPr lang="en-US" sz="1600" i="1">
                                  <a:latin typeface="Cambria Math" panose="02040503050406030204" pitchFamily="18" charset="0"/>
                                </a:rPr>
                                <m:t>𝐶</m:t>
                              </m:r>
                            </m:sub>
                          </m:sSub>
                          <m:r>
                            <a:rPr lang="en-US" sz="1600" b="0" i="1" smtClean="0">
                              <a:latin typeface="Cambria Math" panose="02040503050406030204" pitchFamily="18" charset="0"/>
                            </a:rPr>
                            <m:t>(1+</m:t>
                          </m:r>
                          <m:r>
                            <a:rPr lang="en-US" sz="1600" b="0" i="1" smtClean="0">
                              <a:latin typeface="Cambria Math" panose="02040503050406030204" pitchFamily="18" charset="0"/>
                            </a:rPr>
                            <m:t>𝐴𝐷𝐶</m:t>
                          </m:r>
                          <m:r>
                            <a:rPr lang="en-US" sz="1600" b="0" i="1" smtClean="0">
                              <a:latin typeface="Cambria Math" panose="02040503050406030204" pitchFamily="18" charset="0"/>
                            </a:rPr>
                            <m:t>)</m:t>
                          </m:r>
                        </m:den>
                      </m:f>
                    </m:oMath>
                  </m:oMathPara>
                </a14:m>
                <a:endParaRPr lang="en-US" sz="1600" dirty="0">
                  <a:solidFill>
                    <a:srgbClr val="0070C0"/>
                  </a:solidFill>
                </a:endParaRPr>
              </a:p>
              <a:p>
                <a:endParaRPr lang="en-US" sz="1600" dirty="0"/>
              </a:p>
            </p:txBody>
          </p:sp>
        </mc:Choice>
        <mc:Fallback>
          <p:sp>
            <p:nvSpPr>
              <p:cNvPr id="8" name="TextBox 7">
                <a:extLst>
                  <a:ext uri="{FF2B5EF4-FFF2-40B4-BE49-F238E27FC236}">
                    <a16:creationId xmlns:a16="http://schemas.microsoft.com/office/drawing/2014/main" id="{2186E3C2-B3C7-BF4C-98F4-BAB555DC3C8D}"/>
                  </a:ext>
                </a:extLst>
              </p:cNvPr>
              <p:cNvSpPr txBox="1">
                <a:spLocks noRot="1" noChangeAspect="1" noMove="1" noResize="1" noEditPoints="1" noAdjustHandles="1" noChangeArrowheads="1" noChangeShapeType="1" noTextEdit="1"/>
              </p:cNvSpPr>
              <p:nvPr/>
            </p:nvSpPr>
            <p:spPr>
              <a:xfrm>
                <a:off x="2764526" y="1363686"/>
                <a:ext cx="1998881" cy="1294906"/>
              </a:xfrm>
              <a:prstGeom prst="rect">
                <a:avLst/>
              </a:prstGeom>
              <a:blipFill>
                <a:blip r:embed="rId4"/>
                <a:stretch>
                  <a:fillRect t="-98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73190553-9D1A-1045-A699-512586193376}"/>
                  </a:ext>
                </a:extLst>
              </p:cNvPr>
              <p:cNvSpPr txBox="1"/>
              <p:nvPr/>
            </p:nvSpPr>
            <p:spPr>
              <a:xfrm>
                <a:off x="3334990" y="2693720"/>
                <a:ext cx="5333997" cy="923330"/>
              </a:xfrm>
              <a:prstGeom prst="rect">
                <a:avLst/>
              </a:prstGeom>
              <a:noFill/>
            </p:spPr>
            <p:txBody>
              <a:bodyPr wrap="square" rtlCol="0">
                <a:spAutoFit/>
              </a:bodyPr>
              <a:lstStyle/>
              <a:p>
                <a:r>
                  <a:rPr lang="en-US" dirty="0"/>
                  <a:t>And in previous version of this talk, I naively thought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𝜂</m:t>
                        </m:r>
                      </m:e>
                      <m:sub>
                        <m:r>
                          <a:rPr lang="en-US" b="0" i="1" smtClean="0">
                            <a:latin typeface="Cambria Math" panose="02040503050406030204" pitchFamily="18" charset="0"/>
                          </a:rPr>
                          <m:t>𝑅</m:t>
                        </m:r>
                      </m:sub>
                    </m:sSub>
                  </m:oMath>
                </a14:m>
                <a:r>
                  <a:rPr lang="en-US" dirty="0"/>
                  <a:t>”s should all be multiplicative, so if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𝜅</m:t>
                        </m:r>
                      </m:e>
                      <m:sub>
                        <m:r>
                          <a:rPr lang="en-US" i="1">
                            <a:latin typeface="Cambria Math" panose="02040503050406030204" pitchFamily="18" charset="0"/>
                          </a:rPr>
                          <m:t>𝐶</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𝑐𝑐</m:t>
                        </m:r>
                      </m:sub>
                    </m:sSub>
                  </m:oMath>
                </a14:m>
                <a:r>
                  <a:rPr lang="en-US" dirty="0"/>
                  <a:t> both change, I should just be able to multiply them together,</a:t>
                </a:r>
              </a:p>
            </p:txBody>
          </p:sp>
        </mc:Choice>
        <mc:Fallback>
          <p:sp>
            <p:nvSpPr>
              <p:cNvPr id="10" name="TextBox 9">
                <a:extLst>
                  <a:ext uri="{FF2B5EF4-FFF2-40B4-BE49-F238E27FC236}">
                    <a16:creationId xmlns:a16="http://schemas.microsoft.com/office/drawing/2014/main" id="{73190553-9D1A-1045-A699-512586193376}"/>
                  </a:ext>
                </a:extLst>
              </p:cNvPr>
              <p:cNvSpPr txBox="1">
                <a:spLocks noRot="1" noChangeAspect="1" noMove="1" noResize="1" noEditPoints="1" noAdjustHandles="1" noChangeArrowheads="1" noChangeShapeType="1" noTextEdit="1"/>
              </p:cNvSpPr>
              <p:nvPr/>
            </p:nvSpPr>
            <p:spPr>
              <a:xfrm>
                <a:off x="3334990" y="2693720"/>
                <a:ext cx="5333997" cy="923330"/>
              </a:xfrm>
              <a:prstGeom prst="rect">
                <a:avLst/>
              </a:prstGeom>
              <a:blipFill>
                <a:blip r:embed="rId5"/>
                <a:stretch>
                  <a:fillRect l="-952" t="-4167" r="-714" b="-972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4B356A74-4D77-2541-B981-89479F5351DE}"/>
                  </a:ext>
                </a:extLst>
              </p:cNvPr>
              <p:cNvSpPr/>
              <p:nvPr/>
            </p:nvSpPr>
            <p:spPr>
              <a:xfrm>
                <a:off x="5158912" y="3758988"/>
                <a:ext cx="1933285" cy="432554"/>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𝜂</m:t>
                          </m:r>
                        </m:e>
                        <m:sub>
                          <m:r>
                            <a:rPr lang="en-US" i="1">
                              <a:latin typeface="Cambria Math" panose="02040503050406030204" pitchFamily="18" charset="0"/>
                              <a:ea typeface="Cambria Math" panose="02040503050406030204" pitchFamily="18" charset="0"/>
                            </a:rPr>
                            <m:t>𝑅</m:t>
                          </m:r>
                        </m:sub>
                        <m:sup>
                          <m:r>
                            <a:rPr lang="en-US" b="0" i="1" smtClean="0">
                              <a:latin typeface="Cambria Math" panose="02040503050406030204" pitchFamily="18" charset="0"/>
                              <a:ea typeface="Cambria Math" panose="02040503050406030204" pitchFamily="18" charset="0"/>
                            </a:rPr>
                            <m:t>𝑛𝑎𝑖𝑣𝑒</m:t>
                          </m:r>
                        </m:sup>
                      </m:sSubSup>
                      <m:r>
                        <a:rPr lang="en-US" b="0" i="1" smtClean="0">
                          <a:latin typeface="Cambria Math" panose="02040503050406030204" pitchFamily="18" charset="0"/>
                          <a:ea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𝜂</m:t>
                          </m:r>
                        </m:e>
                        <m:sub>
                          <m:r>
                            <a:rPr lang="en-US" i="1">
                              <a:latin typeface="Cambria Math" panose="02040503050406030204" pitchFamily="18" charset="0"/>
                              <a:ea typeface="Cambria Math" panose="02040503050406030204" pitchFamily="18" charset="0"/>
                            </a:rPr>
                            <m:t>𝑅</m:t>
                          </m:r>
                        </m:sub>
                        <m:sup>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𝑓</m:t>
                              </m:r>
                            </m:e>
                            <m:sub>
                              <m:r>
                                <a:rPr lang="en-US" i="1">
                                  <a:latin typeface="Cambria Math" panose="02040503050406030204" pitchFamily="18" charset="0"/>
                                  <a:ea typeface="Cambria Math" panose="02040503050406030204" pitchFamily="18" charset="0"/>
                                </a:rPr>
                                <m:t>𝑐𝑐</m:t>
                              </m:r>
                            </m:sub>
                          </m:sSub>
                        </m:sup>
                      </m:sSubSup>
                      <m:r>
                        <a:rPr lang="en-US" b="0" i="1" smtClean="0">
                          <a:latin typeface="Cambria Math" panose="02040503050406030204" pitchFamily="18" charset="0"/>
                          <a:ea typeface="Cambria Math" panose="02040503050406030204" pitchFamily="18" charset="0"/>
                        </a:rPr>
                        <m:t> </m:t>
                      </m:r>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𝜂</m:t>
                          </m:r>
                        </m:e>
                        <m:sub>
                          <m:r>
                            <a:rPr lang="en-US" i="1">
                              <a:latin typeface="Cambria Math" panose="02040503050406030204" pitchFamily="18" charset="0"/>
                              <a:ea typeface="Cambria Math" panose="02040503050406030204" pitchFamily="18" charset="0"/>
                            </a:rPr>
                            <m:t>𝑅</m:t>
                          </m:r>
                        </m:sub>
                        <m:sup>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𝑓</m:t>
                              </m:r>
                            </m:e>
                            <m:sub>
                              <m:r>
                                <a:rPr lang="en-US" i="1">
                                  <a:latin typeface="Cambria Math" panose="02040503050406030204" pitchFamily="18" charset="0"/>
                                  <a:ea typeface="Cambria Math" panose="02040503050406030204" pitchFamily="18" charset="0"/>
                                </a:rPr>
                                <m:t>𝑐𝑐</m:t>
                              </m:r>
                            </m:sub>
                          </m:sSub>
                        </m:sup>
                      </m:sSubSup>
                    </m:oMath>
                  </m:oMathPara>
                </a14:m>
                <a:endParaRPr lang="en-US" dirty="0"/>
              </a:p>
            </p:txBody>
          </p:sp>
        </mc:Choice>
        <mc:Fallback>
          <p:sp>
            <p:nvSpPr>
              <p:cNvPr id="3" name="Rectangle 2">
                <a:extLst>
                  <a:ext uri="{FF2B5EF4-FFF2-40B4-BE49-F238E27FC236}">
                    <a16:creationId xmlns:a16="http://schemas.microsoft.com/office/drawing/2014/main" id="{4B356A74-4D77-2541-B981-89479F5351DE}"/>
                  </a:ext>
                </a:extLst>
              </p:cNvPr>
              <p:cNvSpPr>
                <a:spLocks noRot="1" noChangeAspect="1" noMove="1" noResize="1" noEditPoints="1" noAdjustHandles="1" noChangeArrowheads="1" noChangeShapeType="1" noTextEdit="1"/>
              </p:cNvSpPr>
              <p:nvPr/>
            </p:nvSpPr>
            <p:spPr>
              <a:xfrm>
                <a:off x="5158912" y="3758988"/>
                <a:ext cx="1933285" cy="432554"/>
              </a:xfrm>
              <a:prstGeom prst="rect">
                <a:avLst/>
              </a:prstGeom>
              <a:blipFill>
                <a:blip r:embed="rId6"/>
                <a:stretch>
                  <a:fillRect b="-882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1D97F726-BF95-3C48-9A89-0CBA92C39B08}"/>
                  </a:ext>
                </a:extLst>
              </p:cNvPr>
              <p:cNvSpPr txBox="1"/>
              <p:nvPr/>
            </p:nvSpPr>
            <p:spPr>
              <a:xfrm>
                <a:off x="106877" y="4322619"/>
                <a:ext cx="6994566" cy="646331"/>
              </a:xfrm>
              <a:prstGeom prst="rect">
                <a:avLst/>
              </a:prstGeom>
              <a:noFill/>
            </p:spPr>
            <p:txBody>
              <a:bodyPr wrap="square" rtlCol="0">
                <a:spAutoFit/>
              </a:bodyPr>
              <a:lstStyle/>
              <a:p>
                <a:r>
                  <a:rPr lang="en-US" dirty="0"/>
                  <a:t>But it turns out that’s wrong. Why? Because of the dang “1 + blah” in the numerator of </a:t>
                </a:r>
                <a14:m>
                  <m:oMath xmlns:m="http://schemas.openxmlformats.org/officeDocument/2006/math">
                    <m:r>
                      <a:rPr lang="en-US" b="0" i="1" smtClean="0">
                        <a:latin typeface="Cambria Math" panose="02040503050406030204" pitchFamily="18" charset="0"/>
                      </a:rPr>
                      <m:t>𝑅</m:t>
                    </m:r>
                  </m:oMath>
                </a14:m>
                <a:r>
                  <a:rPr lang="en-US" dirty="0"/>
                  <a:t>, and that the modification is happening to </a:t>
                </a:r>
                <a14:m>
                  <m:oMath xmlns:m="http://schemas.openxmlformats.org/officeDocument/2006/math">
                    <m:r>
                      <a:rPr lang="en-US" b="0" i="1" smtClean="0">
                        <a:latin typeface="Cambria Math" panose="02040503050406030204" pitchFamily="18" charset="0"/>
                      </a:rPr>
                      <m:t>𝐶</m:t>
                    </m:r>
                  </m:oMath>
                </a14:m>
                <a:r>
                  <a:rPr lang="en-US" dirty="0"/>
                  <a:t> not </a:t>
                </a:r>
                <a14:m>
                  <m:oMath xmlns:m="http://schemas.openxmlformats.org/officeDocument/2006/math">
                    <m:r>
                      <a:rPr lang="en-US" i="1">
                        <a:latin typeface="Cambria Math" panose="02040503050406030204" pitchFamily="18" charset="0"/>
                      </a:rPr>
                      <m:t>𝑅</m:t>
                    </m:r>
                  </m:oMath>
                </a14:m>
                <a:r>
                  <a:rPr lang="en-US" dirty="0"/>
                  <a:t>.</a:t>
                </a:r>
              </a:p>
            </p:txBody>
          </p:sp>
        </mc:Choice>
        <mc:Fallback>
          <p:sp>
            <p:nvSpPr>
              <p:cNvPr id="7" name="TextBox 6">
                <a:extLst>
                  <a:ext uri="{FF2B5EF4-FFF2-40B4-BE49-F238E27FC236}">
                    <a16:creationId xmlns:a16="http://schemas.microsoft.com/office/drawing/2014/main" id="{1D97F726-BF95-3C48-9A89-0CBA92C39B08}"/>
                  </a:ext>
                </a:extLst>
              </p:cNvPr>
              <p:cNvSpPr txBox="1">
                <a:spLocks noRot="1" noChangeAspect="1" noMove="1" noResize="1" noEditPoints="1" noAdjustHandles="1" noChangeArrowheads="1" noChangeShapeType="1" noTextEdit="1"/>
              </p:cNvSpPr>
              <p:nvPr/>
            </p:nvSpPr>
            <p:spPr>
              <a:xfrm>
                <a:off x="106877" y="4322619"/>
                <a:ext cx="6994566" cy="646331"/>
              </a:xfrm>
              <a:prstGeom prst="rect">
                <a:avLst/>
              </a:prstGeom>
              <a:blipFill>
                <a:blip r:embed="rId7"/>
                <a:stretch>
                  <a:fillRect l="-726" t="-3922" r="-907" b="-1568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Rectangle 11">
                <a:extLst>
                  <a:ext uri="{FF2B5EF4-FFF2-40B4-BE49-F238E27FC236}">
                    <a16:creationId xmlns:a16="http://schemas.microsoft.com/office/drawing/2014/main" id="{74F2EBD9-677A-354D-B85F-0D2B8E2BE7D3}"/>
                  </a:ext>
                </a:extLst>
              </p:cNvPr>
              <p:cNvSpPr/>
              <p:nvPr/>
            </p:nvSpPr>
            <p:spPr>
              <a:xfrm>
                <a:off x="323677" y="5063292"/>
                <a:ext cx="6255174" cy="132991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𝑎𝑓𝑡𝑒𝑟</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𝜅</m:t>
                              </m:r>
                            </m:e>
                            <m:sub>
                              <m:r>
                                <a:rPr lang="en-US" b="0" i="1" smtClean="0">
                                  <a:latin typeface="Cambria Math" panose="02040503050406030204" pitchFamily="18" charset="0"/>
                                </a:rPr>
                                <m:t>𝐶</m:t>
                              </m:r>
                            </m:sub>
                          </m:s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𝜂</m:t>
                              </m:r>
                            </m:e>
                            <m: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𝑓</m:t>
                                  </m:r>
                                </m:e>
                                <m:sub>
                                  <m:r>
                                    <a:rPr lang="en-US" i="1">
                                      <a:latin typeface="Cambria Math" panose="02040503050406030204" pitchFamily="18" charset="0"/>
                                      <a:ea typeface="Cambria Math" panose="02040503050406030204" pitchFamily="18" charset="0"/>
                                    </a:rPr>
                                    <m:t>𝑐𝑐</m:t>
                                  </m:r>
                                </m:sub>
                              </m:sSub>
                            </m:sub>
                          </m:sSub>
                          <m:r>
                            <a:rPr lang="en-US" i="1">
                              <a:latin typeface="Cambria Math" panose="02040503050406030204" pitchFamily="18" charset="0"/>
                            </a:rPr>
                            <m:t>𝐴𝐷𝐶</m:t>
                          </m:r>
                        </m:num>
                        <m:den>
                          <m:sSub>
                            <m:sSubPr>
                              <m:ctrlPr>
                                <a:rPr lang="en-US" i="1">
                                  <a:latin typeface="Cambria Math" panose="02040503050406030204" pitchFamily="18" charset="0"/>
                                  <a:ea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𝜅</m:t>
                                  </m:r>
                                </m:e>
                                <m:sub>
                                  <m:r>
                                    <a:rPr lang="en-US" i="1">
                                      <a:latin typeface="Cambria Math" panose="02040503050406030204" pitchFamily="18" charset="0"/>
                                    </a:rPr>
                                    <m:t>𝐶</m:t>
                                  </m:r>
                                </m:sub>
                              </m:sSub>
                              <m:r>
                                <a:rPr lang="en-US" i="1">
                                  <a:latin typeface="Cambria Math" panose="02040503050406030204" pitchFamily="18" charset="0"/>
                                  <a:ea typeface="Cambria Math" panose="02040503050406030204" pitchFamily="18" charset="0"/>
                                </a:rPr>
                                <m:t>𝜂</m:t>
                              </m:r>
                            </m:e>
                            <m: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𝑓</m:t>
                                  </m:r>
                                </m:e>
                                <m:sub>
                                  <m:r>
                                    <a:rPr lang="en-US" i="1">
                                      <a:latin typeface="Cambria Math" panose="02040503050406030204" pitchFamily="18" charset="0"/>
                                      <a:ea typeface="Cambria Math" panose="02040503050406030204" pitchFamily="18" charset="0"/>
                                    </a:rPr>
                                    <m:t>𝑐𝑐</m:t>
                                  </m:r>
                                </m:sub>
                              </m:sSub>
                            </m:sub>
                          </m:sSub>
                          <m:r>
                            <a:rPr lang="en-US" i="1">
                              <a:latin typeface="Cambria Math" panose="02040503050406030204" pitchFamily="18" charset="0"/>
                            </a:rPr>
                            <m:t>𝐶</m:t>
                          </m:r>
                        </m:den>
                      </m:f>
                    </m:oMath>
                  </m:oMathPara>
                </a14:m>
                <a:endParaRPr lang="en-US" i="1" dirty="0">
                  <a:latin typeface="Cambria Math" panose="02040503050406030204" pitchFamily="18" charset="0"/>
                  <a:ea typeface="Cambria Math" panose="02040503050406030204" pitchFamily="18" charset="0"/>
                </a:endParaRPr>
              </a:p>
              <a:p>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𝜂</m:t>
                          </m:r>
                        </m:e>
                        <m:sub>
                          <m:r>
                            <a:rPr lang="en-US" i="1">
                              <a:latin typeface="Cambria Math" panose="02040503050406030204" pitchFamily="18" charset="0"/>
                              <a:ea typeface="Cambria Math" panose="02040503050406030204" pitchFamily="18" charset="0"/>
                            </a:rPr>
                            <m:t>𝑅</m:t>
                          </m:r>
                        </m:sub>
                        <m:sup>
                          <m:r>
                            <a:rPr lang="en-US" b="0" i="1" smtClean="0">
                              <a:latin typeface="Cambria Math" panose="02040503050406030204" pitchFamily="18" charset="0"/>
                              <a:ea typeface="Cambria Math" panose="02040503050406030204" pitchFamily="18" charset="0"/>
                            </a:rPr>
                            <m:t>𝑏𝑒𝑡𝑡𝑒𝑟</m:t>
                          </m:r>
                          <m:r>
                            <a:rPr lang="en-US" b="0" i="1" smtClean="0">
                              <a:latin typeface="Cambria Math" panose="02040503050406030204" pitchFamily="18" charset="0"/>
                              <a:ea typeface="Cambria Math" panose="02040503050406030204" pitchFamily="18" charset="0"/>
                            </a:rPr>
                            <m:t>?</m:t>
                          </m:r>
                        </m:sup>
                      </m:sSubSup>
                      <m:r>
                        <a:rPr lang="en-US"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𝜅</m:t>
                              </m:r>
                            </m:e>
                            <m:sub>
                              <m:r>
                                <a:rPr lang="en-US" i="1">
                                  <a:latin typeface="Cambria Math" panose="02040503050406030204" pitchFamily="18" charset="0"/>
                                </a:rPr>
                                <m:t>𝐶</m:t>
                              </m:r>
                            </m:sub>
                          </m:s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𝜂</m:t>
                              </m:r>
                            </m:e>
                            <m: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𝑓</m:t>
                                  </m:r>
                                </m:e>
                                <m:sub>
                                  <m:r>
                                    <a:rPr lang="en-US" i="1">
                                      <a:latin typeface="Cambria Math" panose="02040503050406030204" pitchFamily="18" charset="0"/>
                                      <a:ea typeface="Cambria Math" panose="02040503050406030204" pitchFamily="18" charset="0"/>
                                    </a:rPr>
                                    <m:t>𝑐𝑐</m:t>
                                  </m:r>
                                </m:sub>
                              </m:sSub>
                            </m:sub>
                          </m:sSub>
                          <m:r>
                            <a:rPr lang="en-US" i="1">
                              <a:latin typeface="Cambria Math" panose="02040503050406030204" pitchFamily="18" charset="0"/>
                            </a:rPr>
                            <m:t>𝐴𝐷𝐶</m:t>
                          </m:r>
                        </m:num>
                        <m:den>
                          <m:sSub>
                            <m:sSubPr>
                              <m:ctrlPr>
                                <a:rPr lang="en-US" i="1">
                                  <a:latin typeface="Cambria Math" panose="02040503050406030204" pitchFamily="18" charset="0"/>
                                  <a:ea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𝜅</m:t>
                                  </m:r>
                                </m:e>
                                <m:sub>
                                  <m:r>
                                    <a:rPr lang="en-US" i="1">
                                      <a:latin typeface="Cambria Math" panose="02040503050406030204" pitchFamily="18" charset="0"/>
                                    </a:rPr>
                                    <m:t>𝐶</m:t>
                                  </m:r>
                                </m:sub>
                              </m:sSub>
                              <m:r>
                                <a:rPr lang="en-US" i="1">
                                  <a:latin typeface="Cambria Math" panose="02040503050406030204" pitchFamily="18" charset="0"/>
                                  <a:ea typeface="Cambria Math" panose="02040503050406030204" pitchFamily="18" charset="0"/>
                                </a:rPr>
                                <m:t>𝜂</m:t>
                              </m:r>
                            </m:e>
                            <m: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𝑓</m:t>
                                  </m:r>
                                </m:e>
                                <m:sub>
                                  <m:r>
                                    <a:rPr lang="en-US" i="1">
                                      <a:latin typeface="Cambria Math" panose="02040503050406030204" pitchFamily="18" charset="0"/>
                                      <a:ea typeface="Cambria Math" panose="02040503050406030204" pitchFamily="18" charset="0"/>
                                    </a:rPr>
                                    <m:t>𝑐𝑐</m:t>
                                  </m:r>
                                </m:sub>
                              </m:sSub>
                            </m:sub>
                          </m:sSub>
                          <m:r>
                            <a:rPr lang="en-US" i="1">
                              <a:latin typeface="Cambria Math" panose="02040503050406030204" pitchFamily="18" charset="0"/>
                            </a:rPr>
                            <m:t>(1+</m:t>
                          </m:r>
                          <m:r>
                            <a:rPr lang="en-US" i="1">
                              <a:latin typeface="Cambria Math" panose="02040503050406030204" pitchFamily="18" charset="0"/>
                            </a:rPr>
                            <m:t>𝐴𝐷𝐶</m:t>
                          </m:r>
                          <m:r>
                            <a:rPr lang="en-US" i="1">
                              <a:latin typeface="Cambria Math" panose="02040503050406030204" pitchFamily="18" charset="0"/>
                            </a:rPr>
                            <m:t>)</m:t>
                          </m:r>
                        </m:den>
                      </m:f>
                      <m:r>
                        <a:rPr lang="en-US"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𝜂</m:t>
                              </m:r>
                            </m:e>
                            <m: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𝑓</m:t>
                                  </m:r>
                                </m:e>
                                <m:sub>
                                  <m:r>
                                    <a:rPr lang="en-US" i="1">
                                      <a:latin typeface="Cambria Math" panose="02040503050406030204" pitchFamily="18" charset="0"/>
                                      <a:ea typeface="Cambria Math" panose="02040503050406030204" pitchFamily="18" charset="0"/>
                                    </a:rPr>
                                    <m:t>𝑐𝑐</m:t>
                                  </m:r>
                                </m:sub>
                              </m:sSub>
                            </m:sub>
                          </m:sSub>
                          <m:r>
                            <a:rPr lang="en-US" i="1">
                              <a:latin typeface="Cambria Math" panose="02040503050406030204" pitchFamily="18" charset="0"/>
                            </a:rPr>
                            <m:t>𝐴𝐷𝐶</m:t>
                          </m:r>
                        </m:num>
                        <m:den>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𝜂</m:t>
                              </m:r>
                            </m:e>
                            <m: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𝑓</m:t>
                                  </m:r>
                                </m:e>
                                <m:sub>
                                  <m:r>
                                    <a:rPr lang="en-US" i="1">
                                      <a:latin typeface="Cambria Math" panose="02040503050406030204" pitchFamily="18" charset="0"/>
                                      <a:ea typeface="Cambria Math" panose="02040503050406030204" pitchFamily="18" charset="0"/>
                                    </a:rPr>
                                    <m:t>𝑐𝑐</m:t>
                                  </m:r>
                                </m:sub>
                              </m:sSub>
                            </m:sub>
                          </m:sSub>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𝐴𝐷𝐶</m:t>
                              </m:r>
                            </m:e>
                          </m:d>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sSub>
                            <m:sSubPr>
                              <m:ctrlPr>
                                <a:rPr lang="en-US" i="1">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𝜅</m:t>
                              </m:r>
                            </m:e>
                            <m:sub>
                              <m:r>
                                <a:rPr lang="en-US" b="0" i="1" smtClean="0">
                                  <a:latin typeface="Cambria Math" panose="02040503050406030204" pitchFamily="18" charset="0"/>
                                  <a:ea typeface="Cambria Math" panose="02040503050406030204" pitchFamily="18" charset="0"/>
                                </a:rPr>
                                <m:t>𝐶</m:t>
                              </m:r>
                            </m:sub>
                          </m:sSub>
                          <m:r>
                            <a:rPr lang="en-US" i="1">
                              <a:latin typeface="Cambria Math" panose="02040503050406030204" pitchFamily="18" charset="0"/>
                            </a:rPr>
                            <m:t>𝐴𝐷𝐶</m:t>
                          </m:r>
                        </m:num>
                        <m:den>
                          <m:sSub>
                            <m:sSubPr>
                              <m:ctrlPr>
                                <a:rPr lang="en-US" i="1">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𝜅</m:t>
                              </m:r>
                            </m:e>
                            <m:sub>
                              <m:r>
                                <a:rPr lang="en-US" b="0" i="1" smtClean="0">
                                  <a:latin typeface="Cambria Math" panose="02040503050406030204" pitchFamily="18" charset="0"/>
                                  <a:ea typeface="Cambria Math" panose="02040503050406030204" pitchFamily="18" charset="0"/>
                                </a:rPr>
                                <m:t>𝐶</m:t>
                              </m:r>
                            </m:sub>
                          </m:sSub>
                          <m:r>
                            <a:rPr lang="en-US" i="1">
                              <a:latin typeface="Cambria Math" panose="02040503050406030204" pitchFamily="18" charset="0"/>
                            </a:rPr>
                            <m:t>(1+</m:t>
                          </m:r>
                          <m:r>
                            <a:rPr lang="en-US" i="1">
                              <a:latin typeface="Cambria Math" panose="02040503050406030204" pitchFamily="18" charset="0"/>
                            </a:rPr>
                            <m:t>𝐴𝐷𝐶</m:t>
                          </m:r>
                          <m:r>
                            <a:rPr lang="en-US" i="1">
                              <a:latin typeface="Cambria Math" panose="02040503050406030204" pitchFamily="18" charset="0"/>
                            </a:rPr>
                            <m:t>)</m:t>
                          </m:r>
                        </m:den>
                      </m:f>
                    </m:oMath>
                  </m:oMathPara>
                </a14:m>
                <a:endParaRPr lang="en-US" dirty="0"/>
              </a:p>
            </p:txBody>
          </p:sp>
        </mc:Choice>
        <mc:Fallback>
          <p:sp>
            <p:nvSpPr>
              <p:cNvPr id="12" name="Rectangle 11">
                <a:extLst>
                  <a:ext uri="{FF2B5EF4-FFF2-40B4-BE49-F238E27FC236}">
                    <a16:creationId xmlns:a16="http://schemas.microsoft.com/office/drawing/2014/main" id="{74F2EBD9-677A-354D-B85F-0D2B8E2BE7D3}"/>
                  </a:ext>
                </a:extLst>
              </p:cNvPr>
              <p:cNvSpPr>
                <a:spLocks noRot="1" noChangeAspect="1" noMove="1" noResize="1" noEditPoints="1" noAdjustHandles="1" noChangeArrowheads="1" noChangeShapeType="1" noTextEdit="1"/>
              </p:cNvSpPr>
              <p:nvPr/>
            </p:nvSpPr>
            <p:spPr>
              <a:xfrm>
                <a:off x="323677" y="5063292"/>
                <a:ext cx="6255174" cy="1329916"/>
              </a:xfrm>
              <a:prstGeom prst="rect">
                <a:avLst/>
              </a:prstGeom>
              <a:blipFill>
                <a:blip r:embed="rId8"/>
                <a:stretch>
                  <a:fillRect b="-952"/>
                </a:stretch>
              </a:blipFill>
            </p:spPr>
            <p:txBody>
              <a:bodyPr/>
              <a:lstStyle/>
              <a:p>
                <a:r>
                  <a:rPr lang="en-US">
                    <a:noFill/>
                  </a:rPr>
                  <a:t> </a:t>
                </a:r>
              </a:p>
            </p:txBody>
          </p:sp>
        </mc:Fallback>
      </mc:AlternateContent>
      <p:sp>
        <p:nvSpPr>
          <p:cNvPr id="13" name="Rectangle 12">
            <a:extLst>
              <a:ext uri="{FF2B5EF4-FFF2-40B4-BE49-F238E27FC236}">
                <a16:creationId xmlns:a16="http://schemas.microsoft.com/office/drawing/2014/main" id="{3EB1DB35-C08C-1D4A-B9BE-10FB2FB1DFDB}"/>
              </a:ext>
            </a:extLst>
          </p:cNvPr>
          <p:cNvSpPr/>
          <p:nvPr/>
        </p:nvSpPr>
        <p:spPr>
          <a:xfrm>
            <a:off x="7259991" y="3802475"/>
            <a:ext cx="1677960" cy="369332"/>
          </a:xfrm>
          <a:prstGeom prst="rect">
            <a:avLst/>
          </a:prstGeom>
        </p:spPr>
        <p:txBody>
          <a:bodyPr wrap="none">
            <a:spAutoFit/>
          </a:bodyPr>
          <a:lstStyle/>
          <a:p>
            <a:r>
              <a:rPr lang="en-US" dirty="0">
                <a:solidFill>
                  <a:srgbClr val="FF0000"/>
                </a:solidFill>
              </a:rPr>
              <a:t>(Ha! Math. </a:t>
            </a:r>
            <a:r>
              <a:rPr lang="en-US" dirty="0" err="1">
                <a:solidFill>
                  <a:srgbClr val="FF0000"/>
                </a:solidFill>
              </a:rPr>
              <a:t>Pff</a:t>
            </a:r>
            <a:r>
              <a:rPr lang="en-US" dirty="0">
                <a:solidFill>
                  <a:srgbClr val="FF0000"/>
                </a:solidFill>
              </a:rPr>
              <a:t>.) </a:t>
            </a:r>
          </a:p>
        </p:txBody>
      </p:sp>
      <p:sp>
        <p:nvSpPr>
          <p:cNvPr id="14" name="Rectangle 13">
            <a:extLst>
              <a:ext uri="{FF2B5EF4-FFF2-40B4-BE49-F238E27FC236}">
                <a16:creationId xmlns:a16="http://schemas.microsoft.com/office/drawing/2014/main" id="{F8477F4C-3E03-FF47-B952-01887D6DE16B}"/>
              </a:ext>
            </a:extLst>
          </p:cNvPr>
          <p:cNvSpPr/>
          <p:nvPr/>
        </p:nvSpPr>
        <p:spPr>
          <a:xfrm>
            <a:off x="7250211" y="5583773"/>
            <a:ext cx="1578766" cy="369332"/>
          </a:xfrm>
          <a:prstGeom prst="rect">
            <a:avLst/>
          </a:prstGeom>
        </p:spPr>
        <p:txBody>
          <a:bodyPr wrap="none">
            <a:spAutoFit/>
          </a:bodyPr>
          <a:lstStyle/>
          <a:p>
            <a:r>
              <a:rPr lang="en-US" dirty="0">
                <a:solidFill>
                  <a:srgbClr val="FFC000"/>
                </a:solidFill>
              </a:rPr>
              <a:t>(But … Math?) </a:t>
            </a:r>
            <a:endParaRPr lang="en-US" dirty="0"/>
          </a:p>
        </p:txBody>
      </p:sp>
      <p:pic>
        <p:nvPicPr>
          <p:cNvPr id="15" name="Picture 14" descr="A close up of a sign&#10;&#10;Description automatically generated">
            <a:extLst>
              <a:ext uri="{FF2B5EF4-FFF2-40B4-BE49-F238E27FC236}">
                <a16:creationId xmlns:a16="http://schemas.microsoft.com/office/drawing/2014/main" id="{5958CF46-9DC7-374B-81CA-92E8C163875E}"/>
              </a:ext>
            </a:extLst>
          </p:cNvPr>
          <p:cNvPicPr>
            <a:picLocks noChangeAspect="1"/>
          </p:cNvPicPr>
          <p:nvPr/>
        </p:nvPicPr>
        <p:blipFill>
          <a:blip r:embed="rId9"/>
          <a:stretch>
            <a:fillRect/>
          </a:stretch>
        </p:blipFill>
        <p:spPr>
          <a:xfrm>
            <a:off x="8626764" y="178130"/>
            <a:ext cx="264885" cy="264885"/>
          </a:xfrm>
          <a:prstGeom prst="rect">
            <a:avLst/>
          </a:prstGeom>
        </p:spPr>
      </p:pic>
    </p:spTree>
    <p:extLst>
      <p:ext uri="{BB962C8B-B14F-4D97-AF65-F5344CB8AC3E}">
        <p14:creationId xmlns:p14="http://schemas.microsoft.com/office/powerpoint/2010/main" val="3994176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31C5A55-93F1-FD4E-A343-2E4DDB575589}"/>
              </a:ext>
            </a:extLst>
          </p:cNvPr>
          <p:cNvSpPr>
            <a:spLocks noGrp="1"/>
          </p:cNvSpPr>
          <p:nvPr>
            <p:ph type="dt" sz="half" idx="10"/>
          </p:nvPr>
        </p:nvSpPr>
        <p:spPr/>
        <p:txBody>
          <a:bodyPr/>
          <a:lstStyle/>
          <a:p>
            <a:r>
              <a:rPr lang="en-US"/>
              <a:t>G2001293-v3</a:t>
            </a:r>
          </a:p>
        </p:txBody>
      </p:sp>
      <p:sp>
        <p:nvSpPr>
          <p:cNvPr id="5" name="Slide Number Placeholder 4">
            <a:extLst>
              <a:ext uri="{FF2B5EF4-FFF2-40B4-BE49-F238E27FC236}">
                <a16:creationId xmlns:a16="http://schemas.microsoft.com/office/drawing/2014/main" id="{B691CCCE-F2A9-684D-8399-6AA45C3EE5A2}"/>
              </a:ext>
            </a:extLst>
          </p:cNvPr>
          <p:cNvSpPr>
            <a:spLocks noGrp="1"/>
          </p:cNvSpPr>
          <p:nvPr>
            <p:ph type="sldNum" sz="quarter" idx="12"/>
          </p:nvPr>
        </p:nvSpPr>
        <p:spPr/>
        <p:txBody>
          <a:bodyPr/>
          <a:lstStyle/>
          <a:p>
            <a:fld id="{AEE383BD-58B4-EF4B-BE84-4ABA8B971704}" type="slidenum">
              <a:rPr lang="en-US" smtClean="0"/>
              <a:t>14</a:t>
            </a:fld>
            <a:endParaRPr lang="en-US"/>
          </a:p>
        </p:txBody>
      </p:sp>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11CD7514-4F21-DE43-806A-88948B00D055}"/>
                  </a:ext>
                </a:extLst>
              </p:cNvPr>
              <p:cNvSpPr/>
              <p:nvPr/>
            </p:nvSpPr>
            <p:spPr>
              <a:xfrm>
                <a:off x="1232927" y="1164765"/>
                <a:ext cx="2925544" cy="70461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𝜂</m:t>
                          </m:r>
                        </m:e>
                        <m:sub>
                          <m:r>
                            <a:rPr lang="en-US" i="1">
                              <a:latin typeface="Cambria Math" panose="02040503050406030204" pitchFamily="18" charset="0"/>
                              <a:ea typeface="Cambria Math" panose="02040503050406030204" pitchFamily="18" charset="0"/>
                            </a:rPr>
                            <m:t>𝑅</m:t>
                          </m:r>
                        </m:sub>
                        <m:sup>
                          <m:r>
                            <a:rPr lang="en-US" i="1">
                              <a:latin typeface="Cambria Math" panose="02040503050406030204" pitchFamily="18" charset="0"/>
                              <a:ea typeface="Cambria Math" panose="02040503050406030204" pitchFamily="18" charset="0"/>
                            </a:rPr>
                            <m:t>𝑏𝑒𝑡𝑡𝑒𝑟</m:t>
                          </m:r>
                          <m:r>
                            <a:rPr lang="en-US" i="1">
                              <a:latin typeface="Cambria Math" panose="02040503050406030204" pitchFamily="18" charset="0"/>
                              <a:ea typeface="Cambria Math" panose="02040503050406030204" pitchFamily="18" charset="0"/>
                            </a:rPr>
                            <m:t>?</m:t>
                          </m:r>
                        </m:sup>
                      </m:sSubSup>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𝜅</m:t>
                              </m:r>
                            </m:e>
                            <m:sub>
                              <m:r>
                                <a:rPr lang="en-US" i="1">
                                  <a:latin typeface="Cambria Math" panose="02040503050406030204" pitchFamily="18" charset="0"/>
                                </a:rPr>
                                <m:t>𝐶</m:t>
                              </m:r>
                            </m:sub>
                          </m:s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𝜂</m:t>
                              </m:r>
                            </m:e>
                            <m: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𝑓</m:t>
                                  </m:r>
                                </m:e>
                                <m:sub>
                                  <m:r>
                                    <a:rPr lang="en-US" i="1">
                                      <a:latin typeface="Cambria Math" panose="02040503050406030204" pitchFamily="18" charset="0"/>
                                      <a:ea typeface="Cambria Math" panose="02040503050406030204" pitchFamily="18" charset="0"/>
                                    </a:rPr>
                                    <m:t>𝑐𝑐</m:t>
                                  </m:r>
                                </m:sub>
                              </m:sSub>
                            </m:sub>
                          </m:sSub>
                          <m:r>
                            <a:rPr lang="en-US" i="1">
                              <a:latin typeface="Cambria Math" panose="02040503050406030204" pitchFamily="18" charset="0"/>
                            </a:rPr>
                            <m:t>𝐴𝐷𝐶</m:t>
                          </m:r>
                        </m:num>
                        <m:den>
                          <m:sSub>
                            <m:sSubPr>
                              <m:ctrlPr>
                                <a:rPr lang="en-US" i="1">
                                  <a:latin typeface="Cambria Math" panose="02040503050406030204" pitchFamily="18" charset="0"/>
                                  <a:ea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𝜅</m:t>
                                  </m:r>
                                </m:e>
                                <m:sub>
                                  <m:r>
                                    <a:rPr lang="en-US" i="1">
                                      <a:latin typeface="Cambria Math" panose="02040503050406030204" pitchFamily="18" charset="0"/>
                                    </a:rPr>
                                    <m:t>𝐶</m:t>
                                  </m:r>
                                </m:sub>
                              </m:sSub>
                              <m:r>
                                <a:rPr lang="en-US" i="1">
                                  <a:latin typeface="Cambria Math" panose="02040503050406030204" pitchFamily="18" charset="0"/>
                                  <a:ea typeface="Cambria Math" panose="02040503050406030204" pitchFamily="18" charset="0"/>
                                </a:rPr>
                                <m:t>𝜂</m:t>
                              </m:r>
                            </m:e>
                            <m: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𝑓</m:t>
                                  </m:r>
                                </m:e>
                                <m:sub>
                                  <m:r>
                                    <a:rPr lang="en-US" i="1">
                                      <a:latin typeface="Cambria Math" panose="02040503050406030204" pitchFamily="18" charset="0"/>
                                      <a:ea typeface="Cambria Math" panose="02040503050406030204" pitchFamily="18" charset="0"/>
                                    </a:rPr>
                                    <m:t>𝑐𝑐</m:t>
                                  </m:r>
                                </m:sub>
                              </m:sSub>
                            </m:sub>
                          </m:sSub>
                          <m:r>
                            <a:rPr lang="en-US" i="1">
                              <a:latin typeface="Cambria Math" panose="02040503050406030204" pitchFamily="18" charset="0"/>
                            </a:rPr>
                            <m:t>(1+</m:t>
                          </m:r>
                          <m:r>
                            <a:rPr lang="en-US" i="1">
                              <a:latin typeface="Cambria Math" panose="02040503050406030204" pitchFamily="18" charset="0"/>
                            </a:rPr>
                            <m:t>𝐴𝐷𝐶</m:t>
                          </m:r>
                          <m:r>
                            <a:rPr lang="en-US" i="1">
                              <a:latin typeface="Cambria Math" panose="02040503050406030204" pitchFamily="18" charset="0"/>
                            </a:rPr>
                            <m:t>)</m:t>
                          </m:r>
                        </m:den>
                      </m:f>
                    </m:oMath>
                  </m:oMathPara>
                </a14:m>
                <a:endParaRPr lang="en-US" dirty="0"/>
              </a:p>
            </p:txBody>
          </p:sp>
        </mc:Choice>
        <mc:Fallback>
          <p:sp>
            <p:nvSpPr>
              <p:cNvPr id="6" name="Rectangle 5">
                <a:extLst>
                  <a:ext uri="{FF2B5EF4-FFF2-40B4-BE49-F238E27FC236}">
                    <a16:creationId xmlns:a16="http://schemas.microsoft.com/office/drawing/2014/main" id="{11CD7514-4F21-DE43-806A-88948B00D055}"/>
                  </a:ext>
                </a:extLst>
              </p:cNvPr>
              <p:cNvSpPr>
                <a:spLocks noRot="1" noChangeAspect="1" noMove="1" noResize="1" noEditPoints="1" noAdjustHandles="1" noChangeArrowheads="1" noChangeShapeType="1" noTextEdit="1"/>
              </p:cNvSpPr>
              <p:nvPr/>
            </p:nvSpPr>
            <p:spPr>
              <a:xfrm>
                <a:off x="1232927" y="1164765"/>
                <a:ext cx="2925544" cy="704616"/>
              </a:xfrm>
              <a:prstGeom prst="rect">
                <a:avLst/>
              </a:prstGeom>
              <a:blipFill>
                <a:blip r:embed="rId2"/>
                <a:stretch>
                  <a:fillRect b="-3571"/>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CBF8E09D-B4D7-E142-8167-5752B35A7CF2}"/>
              </a:ext>
            </a:extLst>
          </p:cNvPr>
          <p:cNvSpPr txBox="1"/>
          <p:nvPr/>
        </p:nvSpPr>
        <p:spPr>
          <a:xfrm>
            <a:off x="142503" y="676893"/>
            <a:ext cx="6994566" cy="369332"/>
          </a:xfrm>
          <a:prstGeom prst="rect">
            <a:avLst/>
          </a:prstGeom>
          <a:noFill/>
        </p:spPr>
        <p:txBody>
          <a:bodyPr wrap="square" rtlCol="0">
            <a:spAutoFit/>
          </a:bodyPr>
          <a:lstStyle/>
          <a:p>
            <a:r>
              <a:rPr lang="en-US" dirty="0"/>
              <a:t>But even *this*,</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57A0C99D-8465-7442-8276-2C3E8FB8AC82}"/>
                  </a:ext>
                </a:extLst>
              </p:cNvPr>
              <p:cNvSpPr txBox="1"/>
              <p:nvPr/>
            </p:nvSpPr>
            <p:spPr>
              <a:xfrm>
                <a:off x="213756" y="2006932"/>
                <a:ext cx="7897091" cy="1200329"/>
              </a:xfrm>
              <a:prstGeom prst="rect">
                <a:avLst/>
              </a:prstGeom>
              <a:noFill/>
            </p:spPr>
            <p:txBody>
              <a:bodyPr wrap="square" rtlCol="0">
                <a:spAutoFit/>
              </a:bodyPr>
              <a:lstStyle/>
              <a:p>
                <a:r>
                  <a:rPr lang="en-US" dirty="0"/>
                  <a:t>is *still* not what’s happening for our problem. In our problem, we’ve </a:t>
                </a:r>
                <a:r>
                  <a:rPr lang="en-US" i="1" dirty="0"/>
                  <a:t>already applied</a:t>
                </a:r>
                <a:r>
                  <a:rPr lang="en-US" dirty="0"/>
                  <a:t> an </a:t>
                </a:r>
                <a:r>
                  <a:rPr lang="en-US" i="1" dirty="0"/>
                  <a:t>incorrect</a:t>
                </a:r>
                <a:r>
                  <a:rPr lang="en-US" dirty="0"/>
                  <a:t> </a:t>
                </a:r>
                <a14:m>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smtClean="0">
                            <a:solidFill>
                              <a:srgbClr val="FF0000"/>
                            </a:solidFill>
                            <a:latin typeface="Cambria Math" panose="02040503050406030204" pitchFamily="18" charset="0"/>
                            <a:ea typeface="Cambria Math" panose="02040503050406030204" pitchFamily="18" charset="0"/>
                          </a:rPr>
                          <m:t>𝜅</m:t>
                        </m:r>
                      </m:e>
                      <m:sub>
                        <m:r>
                          <a:rPr lang="en-US" b="0" i="1" smtClean="0">
                            <a:solidFill>
                              <a:srgbClr val="FF0000"/>
                            </a:solidFill>
                            <a:latin typeface="Cambria Math" panose="02040503050406030204" pitchFamily="18" charset="0"/>
                          </a:rPr>
                          <m:t>𝐶</m:t>
                        </m:r>
                      </m:sub>
                      <m:sup>
                        <m:r>
                          <a:rPr lang="en-US" b="0" i="1" smtClean="0">
                            <a:solidFill>
                              <a:srgbClr val="FF0000"/>
                            </a:solidFill>
                            <a:latin typeface="Cambria Math" panose="02040503050406030204" pitchFamily="18" charset="0"/>
                          </a:rPr>
                          <m:t>′</m:t>
                        </m:r>
                      </m:sup>
                    </m:sSubSup>
                  </m:oMath>
                </a14:m>
                <a:r>
                  <a:rPr lang="en-US" dirty="0">
                    <a:solidFill>
                      <a:srgbClr val="FF0000"/>
                    </a:solidFill>
                  </a:rPr>
                  <a:t> </a:t>
                </a:r>
                <a:r>
                  <a:rPr lang="en-US" dirty="0"/>
                  <a:t>and </a:t>
                </a:r>
                <a14:m>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𝑓</m:t>
                        </m:r>
                      </m:e>
                      <m:sub>
                        <m:r>
                          <a:rPr lang="en-US" b="0" i="1" smtClean="0">
                            <a:solidFill>
                              <a:srgbClr val="FF0000"/>
                            </a:solidFill>
                            <a:latin typeface="Cambria Math" panose="02040503050406030204" pitchFamily="18" charset="0"/>
                          </a:rPr>
                          <m:t>𝑐𝑐</m:t>
                        </m:r>
                      </m:sub>
                      <m:sup>
                        <m:r>
                          <a:rPr lang="en-US" b="0" i="1" smtClean="0">
                            <a:solidFill>
                              <a:srgbClr val="FF0000"/>
                            </a:solidFill>
                            <a:latin typeface="Cambria Math" panose="02040503050406030204" pitchFamily="18" charset="0"/>
                          </a:rPr>
                          <m:t>′</m:t>
                        </m:r>
                      </m:sup>
                    </m:sSubSup>
                  </m:oMath>
                </a14:m>
                <a:r>
                  <a:rPr lang="en-US" dirty="0"/>
                  <a:t> to </a:t>
                </a:r>
                <a14:m>
                  <m:oMath xmlns:m="http://schemas.openxmlformats.org/officeDocument/2006/math">
                    <m:r>
                      <a:rPr lang="en-US" b="0" i="1" smtClean="0">
                        <a:latin typeface="Cambria Math" panose="02040503050406030204" pitchFamily="18" charset="0"/>
                      </a:rPr>
                      <m:t>𝐶</m:t>
                    </m:r>
                  </m:oMath>
                </a14:m>
                <a:r>
                  <a:rPr lang="en-US" dirty="0"/>
                  <a:t> create h(t). We want to backout that incorrect </a:t>
                </a:r>
                <a14:m>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ea typeface="Cambria Math" panose="02040503050406030204" pitchFamily="18" charset="0"/>
                          </a:rPr>
                          <m:t>𝜅</m:t>
                        </m:r>
                      </m:e>
                      <m:sub>
                        <m:r>
                          <a:rPr lang="en-US" i="1">
                            <a:solidFill>
                              <a:srgbClr val="FF0000"/>
                            </a:solidFill>
                            <a:latin typeface="Cambria Math" panose="02040503050406030204" pitchFamily="18" charset="0"/>
                          </a:rPr>
                          <m:t>𝐶</m:t>
                        </m:r>
                      </m:sub>
                      <m:sup>
                        <m:r>
                          <a:rPr lang="en-US" i="1">
                            <a:solidFill>
                              <a:srgbClr val="FF0000"/>
                            </a:solidFill>
                            <a:latin typeface="Cambria Math" panose="02040503050406030204" pitchFamily="18" charset="0"/>
                          </a:rPr>
                          <m:t>′</m:t>
                        </m:r>
                      </m:sup>
                    </m:sSubSup>
                  </m:oMath>
                </a14:m>
                <a:r>
                  <a:rPr lang="en-US" dirty="0"/>
                  <a:t> and </a:t>
                </a:r>
                <a14:m>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𝑓</m:t>
                        </m:r>
                      </m:e>
                      <m:sub>
                        <m:r>
                          <a:rPr lang="en-US" i="1">
                            <a:solidFill>
                              <a:srgbClr val="FF0000"/>
                            </a:solidFill>
                            <a:latin typeface="Cambria Math" panose="02040503050406030204" pitchFamily="18" charset="0"/>
                          </a:rPr>
                          <m:t>𝑐𝑐</m:t>
                        </m:r>
                      </m:sub>
                      <m:sup>
                        <m:r>
                          <a:rPr lang="en-US" i="1">
                            <a:solidFill>
                              <a:srgbClr val="FF0000"/>
                            </a:solidFill>
                            <a:latin typeface="Cambria Math" panose="02040503050406030204" pitchFamily="18" charset="0"/>
                          </a:rPr>
                          <m:t>′</m:t>
                        </m:r>
                      </m:sup>
                    </m:sSubSup>
                  </m:oMath>
                </a14:m>
                <a:r>
                  <a:rPr lang="en-US" dirty="0"/>
                  <a:t>, and apply a </a:t>
                </a:r>
                <a:r>
                  <a:rPr lang="en-US" i="1" dirty="0"/>
                  <a:t>correct</a:t>
                </a:r>
                <a:r>
                  <a:rPr lang="en-US" dirty="0"/>
                  <a:t> </a:t>
                </a:r>
                <a14:m>
                  <m:oMath xmlns:m="http://schemas.openxmlformats.org/officeDocument/2006/math">
                    <m:sSub>
                      <m:sSubPr>
                        <m:ctrlPr>
                          <a:rPr lang="en-US" i="1" smtClean="0">
                            <a:solidFill>
                              <a:schemeClr val="accent6"/>
                            </a:solidFill>
                            <a:latin typeface="Cambria Math" panose="02040503050406030204" pitchFamily="18" charset="0"/>
                          </a:rPr>
                        </m:ctrlPr>
                      </m:sSubPr>
                      <m:e>
                        <m:r>
                          <a:rPr lang="en-US" i="1">
                            <a:solidFill>
                              <a:schemeClr val="accent6"/>
                            </a:solidFill>
                            <a:latin typeface="Cambria Math" panose="02040503050406030204" pitchFamily="18" charset="0"/>
                            <a:ea typeface="Cambria Math" panose="02040503050406030204" pitchFamily="18" charset="0"/>
                          </a:rPr>
                          <m:t>𝜅</m:t>
                        </m:r>
                      </m:e>
                      <m:sub>
                        <m:r>
                          <a:rPr lang="en-US" i="1">
                            <a:solidFill>
                              <a:schemeClr val="accent6"/>
                            </a:solidFill>
                            <a:latin typeface="Cambria Math" panose="02040503050406030204" pitchFamily="18" charset="0"/>
                          </a:rPr>
                          <m:t>𝐶</m:t>
                        </m:r>
                      </m:sub>
                    </m:sSub>
                  </m:oMath>
                </a14:m>
                <a:r>
                  <a:rPr lang="en-US" dirty="0">
                    <a:solidFill>
                      <a:schemeClr val="accent6"/>
                    </a:solidFill>
                  </a:rPr>
                  <a:t> </a:t>
                </a:r>
                <a:r>
                  <a:rPr lang="en-US" dirty="0"/>
                  <a:t>and </a:t>
                </a:r>
                <a14:m>
                  <m:oMath xmlns:m="http://schemas.openxmlformats.org/officeDocument/2006/math">
                    <m:sSub>
                      <m:sSubPr>
                        <m:ctrlPr>
                          <a:rPr lang="en-US" i="1" smtClean="0">
                            <a:solidFill>
                              <a:schemeClr val="accent6"/>
                            </a:solidFill>
                            <a:latin typeface="Cambria Math" panose="02040503050406030204" pitchFamily="18" charset="0"/>
                          </a:rPr>
                        </m:ctrlPr>
                      </m:sSubPr>
                      <m:e>
                        <m:r>
                          <a:rPr lang="en-US" i="1">
                            <a:solidFill>
                              <a:schemeClr val="accent6"/>
                            </a:solidFill>
                            <a:latin typeface="Cambria Math" panose="02040503050406030204" pitchFamily="18" charset="0"/>
                          </a:rPr>
                          <m:t>𝑓</m:t>
                        </m:r>
                      </m:e>
                      <m:sub>
                        <m:r>
                          <a:rPr lang="en-US" i="1">
                            <a:solidFill>
                              <a:schemeClr val="accent6"/>
                            </a:solidFill>
                            <a:latin typeface="Cambria Math" panose="02040503050406030204" pitchFamily="18" charset="0"/>
                          </a:rPr>
                          <m:t>𝑐𝑐</m:t>
                        </m:r>
                      </m:sub>
                    </m:sSub>
                  </m:oMath>
                </a14:m>
                <a:r>
                  <a:rPr lang="en-US" dirty="0"/>
                  <a:t>. Thus, we need to divide out the applied incorrect </a:t>
                </a:r>
                <a14:m>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ea typeface="Cambria Math" panose="02040503050406030204" pitchFamily="18" charset="0"/>
                          </a:rPr>
                          <m:t>𝜅</m:t>
                        </m:r>
                      </m:e>
                      <m:sub>
                        <m:r>
                          <a:rPr lang="en-US" i="1">
                            <a:solidFill>
                              <a:srgbClr val="FF0000"/>
                            </a:solidFill>
                            <a:latin typeface="Cambria Math" panose="02040503050406030204" pitchFamily="18" charset="0"/>
                          </a:rPr>
                          <m:t>𝐶</m:t>
                        </m:r>
                      </m:sub>
                      <m:sup>
                        <m:r>
                          <a:rPr lang="en-US" i="1">
                            <a:solidFill>
                              <a:srgbClr val="FF0000"/>
                            </a:solidFill>
                            <a:latin typeface="Cambria Math" panose="02040503050406030204" pitchFamily="18" charset="0"/>
                          </a:rPr>
                          <m:t>′</m:t>
                        </m:r>
                      </m:sup>
                    </m:sSubSup>
                  </m:oMath>
                </a14:m>
                <a:r>
                  <a:rPr lang="en-US" dirty="0"/>
                  <a:t> and </a:t>
                </a:r>
                <a14:m>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𝑓</m:t>
                        </m:r>
                      </m:e>
                      <m:sub>
                        <m:r>
                          <a:rPr lang="en-US" i="1">
                            <a:solidFill>
                              <a:srgbClr val="FF0000"/>
                            </a:solidFill>
                            <a:latin typeface="Cambria Math" panose="02040503050406030204" pitchFamily="18" charset="0"/>
                          </a:rPr>
                          <m:t>𝑐𝑐</m:t>
                        </m:r>
                      </m:sub>
                      <m:sup>
                        <m:r>
                          <a:rPr lang="en-US" i="1">
                            <a:solidFill>
                              <a:srgbClr val="FF0000"/>
                            </a:solidFill>
                            <a:latin typeface="Cambria Math" panose="02040503050406030204" pitchFamily="18" charset="0"/>
                          </a:rPr>
                          <m:t>′</m:t>
                        </m:r>
                      </m:sup>
                    </m:sSubSup>
                  </m:oMath>
                </a14:m>
                <a:r>
                  <a:rPr lang="en-US" dirty="0"/>
                  <a:t>, and multiply in the correct </a:t>
                </a:r>
                <a14:m>
                  <m:oMath xmlns:m="http://schemas.openxmlformats.org/officeDocument/2006/math">
                    <m:sSub>
                      <m:sSubPr>
                        <m:ctrlPr>
                          <a:rPr lang="en-US" i="1" smtClean="0">
                            <a:solidFill>
                              <a:schemeClr val="accent6"/>
                            </a:solidFill>
                            <a:latin typeface="Cambria Math" panose="02040503050406030204" pitchFamily="18" charset="0"/>
                          </a:rPr>
                        </m:ctrlPr>
                      </m:sSubPr>
                      <m:e>
                        <m:r>
                          <a:rPr lang="en-US" i="1">
                            <a:solidFill>
                              <a:schemeClr val="accent6"/>
                            </a:solidFill>
                            <a:latin typeface="Cambria Math" panose="02040503050406030204" pitchFamily="18" charset="0"/>
                            <a:ea typeface="Cambria Math" panose="02040503050406030204" pitchFamily="18" charset="0"/>
                          </a:rPr>
                          <m:t>𝜅</m:t>
                        </m:r>
                      </m:e>
                      <m:sub>
                        <m:r>
                          <a:rPr lang="en-US" i="1">
                            <a:solidFill>
                              <a:schemeClr val="accent6"/>
                            </a:solidFill>
                            <a:latin typeface="Cambria Math" panose="02040503050406030204" pitchFamily="18" charset="0"/>
                          </a:rPr>
                          <m:t>𝐶</m:t>
                        </m:r>
                      </m:sub>
                    </m:sSub>
                  </m:oMath>
                </a14:m>
                <a:r>
                  <a:rPr lang="en-US" dirty="0">
                    <a:solidFill>
                      <a:schemeClr val="accent6"/>
                    </a:solidFill>
                  </a:rPr>
                  <a:t> </a:t>
                </a:r>
                <a:r>
                  <a:rPr lang="en-US" dirty="0"/>
                  <a:t>and </a:t>
                </a:r>
                <a14:m>
                  <m:oMath xmlns:m="http://schemas.openxmlformats.org/officeDocument/2006/math">
                    <m:sSub>
                      <m:sSubPr>
                        <m:ctrlPr>
                          <a:rPr lang="en-US" i="1" smtClean="0">
                            <a:solidFill>
                              <a:schemeClr val="accent6"/>
                            </a:solidFill>
                            <a:latin typeface="Cambria Math" panose="02040503050406030204" pitchFamily="18" charset="0"/>
                          </a:rPr>
                        </m:ctrlPr>
                      </m:sSubPr>
                      <m:e>
                        <m:r>
                          <a:rPr lang="en-US" i="1">
                            <a:solidFill>
                              <a:schemeClr val="accent6"/>
                            </a:solidFill>
                            <a:latin typeface="Cambria Math" panose="02040503050406030204" pitchFamily="18" charset="0"/>
                          </a:rPr>
                          <m:t>𝑓</m:t>
                        </m:r>
                      </m:e>
                      <m:sub>
                        <m:r>
                          <a:rPr lang="en-US" i="1">
                            <a:solidFill>
                              <a:schemeClr val="accent6"/>
                            </a:solidFill>
                            <a:latin typeface="Cambria Math" panose="02040503050406030204" pitchFamily="18" charset="0"/>
                          </a:rPr>
                          <m:t>𝑐𝑐</m:t>
                        </m:r>
                      </m:sub>
                    </m:sSub>
                  </m:oMath>
                </a14:m>
                <a:r>
                  <a:rPr lang="en-US" dirty="0"/>
                  <a:t>, i.e.</a:t>
                </a:r>
              </a:p>
            </p:txBody>
          </p:sp>
        </mc:Choice>
        <mc:Fallback>
          <p:sp>
            <p:nvSpPr>
              <p:cNvPr id="8" name="TextBox 7">
                <a:extLst>
                  <a:ext uri="{FF2B5EF4-FFF2-40B4-BE49-F238E27FC236}">
                    <a16:creationId xmlns:a16="http://schemas.microsoft.com/office/drawing/2014/main" id="{57A0C99D-8465-7442-8276-2C3E8FB8AC82}"/>
                  </a:ext>
                </a:extLst>
              </p:cNvPr>
              <p:cNvSpPr txBox="1">
                <a:spLocks noRot="1" noChangeAspect="1" noMove="1" noResize="1" noEditPoints="1" noAdjustHandles="1" noChangeArrowheads="1" noChangeShapeType="1" noTextEdit="1"/>
              </p:cNvSpPr>
              <p:nvPr/>
            </p:nvSpPr>
            <p:spPr>
              <a:xfrm>
                <a:off x="213756" y="2006932"/>
                <a:ext cx="7897091" cy="1200329"/>
              </a:xfrm>
              <a:prstGeom prst="rect">
                <a:avLst/>
              </a:prstGeom>
              <a:blipFill>
                <a:blip r:embed="rId3"/>
                <a:stretch>
                  <a:fillRect l="-643" t="-1053" r="-643" b="-736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Rectangle 8">
                <a:extLst>
                  <a:ext uri="{FF2B5EF4-FFF2-40B4-BE49-F238E27FC236}">
                    <a16:creationId xmlns:a16="http://schemas.microsoft.com/office/drawing/2014/main" id="{53C021F3-C13B-AE45-A932-B43AB75E554C}"/>
                  </a:ext>
                </a:extLst>
              </p:cNvPr>
              <p:cNvSpPr/>
              <p:nvPr/>
            </p:nvSpPr>
            <p:spPr>
              <a:xfrm>
                <a:off x="5774736" y="1087560"/>
                <a:ext cx="2249655" cy="740267"/>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𝜂</m:t>
                          </m:r>
                        </m:e>
                        <m: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𝑓</m:t>
                              </m:r>
                            </m:e>
                            <m:sub>
                              <m:r>
                                <a:rPr lang="en-US" i="1">
                                  <a:latin typeface="Cambria Math" panose="02040503050406030204" pitchFamily="18" charset="0"/>
                                  <a:ea typeface="Cambria Math" panose="02040503050406030204" pitchFamily="18" charset="0"/>
                                </a:rPr>
                                <m:t>𝑐𝑐</m:t>
                              </m:r>
                            </m:sub>
                          </m:sSub>
                        </m:sub>
                      </m:sSub>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𝑖𝑓</m:t>
                          </m:r>
                          <m:r>
                            <a:rPr lang="en-US" i="1">
                              <a:latin typeface="Cambria Math" panose="02040503050406030204" pitchFamily="18" charset="0"/>
                              <a:ea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𝑓</m:t>
                              </m:r>
                            </m:e>
                            <m:sub>
                              <m:r>
                                <a:rPr lang="en-US" i="1">
                                  <a:latin typeface="Cambria Math" panose="02040503050406030204" pitchFamily="18" charset="0"/>
                                  <a:ea typeface="Cambria Math" panose="02040503050406030204" pitchFamily="18" charset="0"/>
                                </a:rPr>
                                <m:t>𝑐𝑐</m:t>
                              </m:r>
                            </m:sub>
                            <m:sup>
                              <m:r>
                                <a:rPr lang="en-US" i="1">
                                  <a:latin typeface="Cambria Math" panose="02040503050406030204" pitchFamily="18" charset="0"/>
                                  <a:ea typeface="Cambria Math" panose="02040503050406030204" pitchFamily="18" charset="0"/>
                                </a:rPr>
                                <m:t>𝑟𝑒𝑓</m:t>
                              </m:r>
                            </m:sup>
                          </m:sSubSup>
                          <m:r>
                            <a:rPr lang="en-US" i="1">
                              <a:latin typeface="Cambria Math" panose="02040503050406030204" pitchFamily="18" charset="0"/>
                              <a:ea typeface="Cambria Math" panose="02040503050406030204" pitchFamily="18" charset="0"/>
                            </a:rPr>
                            <m:t>)</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𝑖𝑓</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𝑓</m:t>
                              </m:r>
                            </m:e>
                            <m:sub>
                              <m:r>
                                <a:rPr lang="en-US" i="1">
                                  <a:latin typeface="Cambria Math" panose="02040503050406030204" pitchFamily="18" charset="0"/>
                                  <a:ea typeface="Cambria Math" panose="02040503050406030204" pitchFamily="18" charset="0"/>
                                </a:rPr>
                                <m:t>𝑐𝑐</m:t>
                              </m:r>
                            </m:sub>
                          </m:sSub>
                          <m:r>
                            <a:rPr lang="en-US" i="1">
                              <a:latin typeface="Cambria Math" panose="02040503050406030204" pitchFamily="18" charset="0"/>
                              <a:ea typeface="Cambria Math" panose="02040503050406030204" pitchFamily="18" charset="0"/>
                            </a:rPr>
                            <m:t>)</m:t>
                          </m:r>
                        </m:den>
                      </m:f>
                    </m:oMath>
                  </m:oMathPara>
                </a14:m>
                <a:endParaRPr lang="en-US" dirty="0"/>
              </a:p>
            </p:txBody>
          </p:sp>
        </mc:Choice>
        <mc:Fallback>
          <p:sp>
            <p:nvSpPr>
              <p:cNvPr id="9" name="Rectangle 8">
                <a:extLst>
                  <a:ext uri="{FF2B5EF4-FFF2-40B4-BE49-F238E27FC236}">
                    <a16:creationId xmlns:a16="http://schemas.microsoft.com/office/drawing/2014/main" id="{53C021F3-C13B-AE45-A932-B43AB75E554C}"/>
                  </a:ext>
                </a:extLst>
              </p:cNvPr>
              <p:cNvSpPr>
                <a:spLocks noRot="1" noChangeAspect="1" noMove="1" noResize="1" noEditPoints="1" noAdjustHandles="1" noChangeArrowheads="1" noChangeShapeType="1" noTextEdit="1"/>
              </p:cNvSpPr>
              <p:nvPr/>
            </p:nvSpPr>
            <p:spPr>
              <a:xfrm>
                <a:off x="5774736" y="1087560"/>
                <a:ext cx="2249655" cy="740267"/>
              </a:xfrm>
              <a:prstGeom prst="rect">
                <a:avLst/>
              </a:prstGeom>
              <a:blipFill>
                <a:blip r:embed="rId4"/>
                <a:stretch>
                  <a:fillRect b="-678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Rectangle 9">
                <a:extLst>
                  <a:ext uri="{FF2B5EF4-FFF2-40B4-BE49-F238E27FC236}">
                    <a16:creationId xmlns:a16="http://schemas.microsoft.com/office/drawing/2014/main" id="{364E8246-6926-A94B-8F50-CEED452B65FF}"/>
                  </a:ext>
                </a:extLst>
              </p:cNvPr>
              <p:cNvSpPr/>
              <p:nvPr/>
            </p:nvSpPr>
            <p:spPr>
              <a:xfrm>
                <a:off x="581889" y="3183572"/>
                <a:ext cx="7932236" cy="3732753"/>
              </a:xfrm>
              <a:prstGeom prst="rect">
                <a:avLst/>
              </a:prstGeom>
            </p:spPr>
            <p:txBody>
              <a:bodyPr wrap="none">
                <a:spAutoFit/>
              </a:bodyPr>
              <a:lstStyle/>
              <a:p>
                <a:r>
                  <a:rPr lang="en-US" dirty="0"/>
                  <a:t> </a:t>
                </a: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𝑅</m:t>
                        </m:r>
                      </m:e>
                      <m:sub>
                        <m:r>
                          <a:rPr lang="en-US" b="0" i="1" smtClean="0">
                            <a:latin typeface="Cambria Math" panose="02040503050406030204" pitchFamily="18" charset="0"/>
                          </a:rPr>
                          <m:t>𝑟𝑒𝑓</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r>
                          <a:rPr lang="en-US" i="1">
                            <a:latin typeface="Cambria Math" panose="02040503050406030204" pitchFamily="18" charset="0"/>
                          </a:rPr>
                          <m:t>𝐴𝐷𝐶</m:t>
                        </m:r>
                      </m:num>
                      <m:den>
                        <m:r>
                          <a:rPr lang="en-US" i="1">
                            <a:latin typeface="Cambria Math" panose="02040503050406030204" pitchFamily="18" charset="0"/>
                          </a:rPr>
                          <m:t>𝐶</m:t>
                        </m:r>
                      </m:den>
                    </m:f>
                  </m:oMath>
                </a14:m>
                <a:endParaRPr lang="en-US" i="1" dirty="0">
                  <a:latin typeface="Cambria Math" panose="02040503050406030204" pitchFamily="18" charset="0"/>
                </a:endParaRPr>
              </a:p>
              <a:p>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b="0" i="1" smtClean="0">
                            <a:latin typeface="Cambria Math" panose="02040503050406030204" pitchFamily="18" charset="0"/>
                          </a:rPr>
                          <m:t>𝑖𝑛𝑐𝑜𝑟𝑟𝑒𝑐𝑡</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ea typeface="Cambria Math" panose="02040503050406030204" pitchFamily="18" charset="0"/>
                              </a:rPr>
                              <m:t>𝜅</m:t>
                            </m:r>
                          </m:e>
                          <m:sub>
                            <m:r>
                              <a:rPr lang="en-US" i="1">
                                <a:solidFill>
                                  <a:srgbClr val="FF0000"/>
                                </a:solidFill>
                                <a:latin typeface="Cambria Math" panose="02040503050406030204" pitchFamily="18" charset="0"/>
                              </a:rPr>
                              <m:t>𝐶</m:t>
                            </m:r>
                          </m:sub>
                          <m:sup>
                            <m:r>
                              <a:rPr lang="en-US" i="1">
                                <a:solidFill>
                                  <a:srgbClr val="FF0000"/>
                                </a:solidFill>
                                <a:latin typeface="Cambria Math" panose="02040503050406030204" pitchFamily="18" charset="0"/>
                              </a:rPr>
                              <m:t>′</m:t>
                            </m:r>
                          </m:sup>
                        </m:sSubSup>
                        <m:r>
                          <a:rPr lang="en-US" b="0" i="1" smtClean="0">
                            <a:latin typeface="Cambria Math" panose="02040503050406030204" pitchFamily="18" charset="0"/>
                          </a:rPr>
                          <m:t> </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𝑖𝑓</m:t>
                            </m:r>
                            <m:r>
                              <a:rPr lang="en-US" i="1">
                                <a:latin typeface="Cambria Math" panose="02040503050406030204" pitchFamily="18" charset="0"/>
                                <a:ea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𝑓</m:t>
                                </m:r>
                              </m:e>
                              <m:sub>
                                <m:r>
                                  <a:rPr lang="en-US" i="1">
                                    <a:latin typeface="Cambria Math" panose="02040503050406030204" pitchFamily="18" charset="0"/>
                                    <a:ea typeface="Cambria Math" panose="02040503050406030204" pitchFamily="18" charset="0"/>
                                  </a:rPr>
                                  <m:t>𝑐𝑐</m:t>
                                </m:r>
                              </m:sub>
                              <m:sup>
                                <m:r>
                                  <a:rPr lang="en-US" i="1">
                                    <a:latin typeface="Cambria Math" panose="02040503050406030204" pitchFamily="18" charset="0"/>
                                    <a:ea typeface="Cambria Math" panose="02040503050406030204" pitchFamily="18" charset="0"/>
                                  </a:rPr>
                                  <m:t>𝑟𝑒𝑓</m:t>
                                </m:r>
                              </m:sup>
                            </m:sSubSup>
                            <m:r>
                              <a:rPr lang="en-US" i="1">
                                <a:latin typeface="Cambria Math" panose="02040503050406030204" pitchFamily="18" charset="0"/>
                                <a:ea typeface="Cambria Math" panose="02040503050406030204" pitchFamily="18" charset="0"/>
                              </a:rPr>
                              <m:t>)</m:t>
                            </m:r>
                          </m:num>
                          <m:den>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𝑖𝑓</m:t>
                            </m:r>
                            <m:r>
                              <a:rPr lang="en-US" i="1">
                                <a:latin typeface="Cambria Math" panose="02040503050406030204" pitchFamily="18" charset="0"/>
                                <a:ea typeface="Cambria Math" panose="02040503050406030204" pitchFamily="18" charset="0"/>
                              </a:rPr>
                              <m:t>/</m:t>
                            </m:r>
                            <m:sSubSup>
                              <m:sSubSupPr>
                                <m:ctrlPr>
                                  <a:rPr lang="en-US" i="1" smtClean="0">
                                    <a:solidFill>
                                      <a:srgbClr val="FF0000"/>
                                    </a:solidFill>
                                    <a:latin typeface="Cambria Math" panose="02040503050406030204" pitchFamily="18" charset="0"/>
                                    <a:ea typeface="Cambria Math" panose="02040503050406030204" pitchFamily="18" charset="0"/>
                                  </a:rPr>
                                </m:ctrlPr>
                              </m:sSubSupPr>
                              <m:e>
                                <m:r>
                                  <a:rPr lang="en-US" i="1">
                                    <a:solidFill>
                                      <a:srgbClr val="FF0000"/>
                                    </a:solidFill>
                                    <a:latin typeface="Cambria Math" panose="02040503050406030204" pitchFamily="18" charset="0"/>
                                    <a:ea typeface="Cambria Math" panose="02040503050406030204" pitchFamily="18" charset="0"/>
                                  </a:rPr>
                                  <m:t>𝑓</m:t>
                                </m:r>
                              </m:e>
                              <m:sub>
                                <m:r>
                                  <a:rPr lang="en-US" i="1">
                                    <a:solidFill>
                                      <a:srgbClr val="FF0000"/>
                                    </a:solidFill>
                                    <a:latin typeface="Cambria Math" panose="02040503050406030204" pitchFamily="18" charset="0"/>
                                    <a:ea typeface="Cambria Math" panose="02040503050406030204" pitchFamily="18" charset="0"/>
                                  </a:rPr>
                                  <m:t>𝑐𝑐</m:t>
                                </m:r>
                              </m:sub>
                              <m:sup>
                                <m:r>
                                  <a:rPr lang="en-US" i="1">
                                    <a:solidFill>
                                      <a:srgbClr val="FF0000"/>
                                    </a:solidFill>
                                    <a:latin typeface="Cambria Math" panose="02040503050406030204" pitchFamily="18" charset="0"/>
                                    <a:ea typeface="Cambria Math" panose="02040503050406030204" pitchFamily="18" charset="0"/>
                                  </a:rPr>
                                  <m:t>′</m:t>
                                </m:r>
                              </m:sup>
                            </m:sSubSup>
                            <m:r>
                              <a:rPr lang="en-US" i="1">
                                <a:latin typeface="Cambria Math" panose="02040503050406030204" pitchFamily="18" charset="0"/>
                                <a:ea typeface="Cambria Math" panose="02040503050406030204" pitchFamily="18" charset="0"/>
                              </a:rPr>
                              <m:t>)</m:t>
                            </m:r>
                          </m:den>
                        </m:f>
                        <m:r>
                          <a:rPr lang="en-US" b="0" i="1" smtClean="0">
                            <a:latin typeface="Cambria Math" panose="02040503050406030204" pitchFamily="18" charset="0"/>
                            <a:ea typeface="Cambria Math" panose="02040503050406030204" pitchFamily="18" charset="0"/>
                          </a:rPr>
                          <m:t> </m:t>
                        </m:r>
                        <m:r>
                          <a:rPr lang="en-US" i="1">
                            <a:latin typeface="Cambria Math" panose="02040503050406030204" pitchFamily="18" charset="0"/>
                          </a:rPr>
                          <m:t>𝐴𝐷𝐶</m:t>
                        </m:r>
                      </m:num>
                      <m:den>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ea typeface="Cambria Math" panose="02040503050406030204" pitchFamily="18" charset="0"/>
                              </a:rPr>
                              <m:t>𝜅</m:t>
                            </m:r>
                          </m:e>
                          <m:sub>
                            <m:r>
                              <a:rPr lang="en-US" i="1">
                                <a:solidFill>
                                  <a:srgbClr val="FF0000"/>
                                </a:solidFill>
                                <a:latin typeface="Cambria Math" panose="02040503050406030204" pitchFamily="18" charset="0"/>
                              </a:rPr>
                              <m:t>𝐶</m:t>
                            </m:r>
                          </m:sub>
                          <m:sup>
                            <m:r>
                              <a:rPr lang="en-US" i="1">
                                <a:solidFill>
                                  <a:srgbClr val="FF0000"/>
                                </a:solidFill>
                                <a:latin typeface="Cambria Math" panose="02040503050406030204" pitchFamily="18" charset="0"/>
                              </a:rPr>
                              <m:t>′</m:t>
                            </m:r>
                          </m:sup>
                        </m:sSubSup>
                        <m:r>
                          <a:rPr lang="en-US" b="0" i="1" smtClean="0">
                            <a:latin typeface="Cambria Math" panose="02040503050406030204" pitchFamily="18" charset="0"/>
                          </a:rPr>
                          <m:t> </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𝑖𝑓</m:t>
                            </m:r>
                            <m:r>
                              <a:rPr lang="en-US" i="1">
                                <a:latin typeface="Cambria Math" panose="02040503050406030204" pitchFamily="18" charset="0"/>
                                <a:ea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𝑓</m:t>
                                </m:r>
                              </m:e>
                              <m:sub>
                                <m:r>
                                  <a:rPr lang="en-US" i="1">
                                    <a:latin typeface="Cambria Math" panose="02040503050406030204" pitchFamily="18" charset="0"/>
                                    <a:ea typeface="Cambria Math" panose="02040503050406030204" pitchFamily="18" charset="0"/>
                                  </a:rPr>
                                  <m:t>𝑐𝑐</m:t>
                                </m:r>
                              </m:sub>
                              <m:sup>
                                <m:r>
                                  <a:rPr lang="en-US" i="1">
                                    <a:latin typeface="Cambria Math" panose="02040503050406030204" pitchFamily="18" charset="0"/>
                                    <a:ea typeface="Cambria Math" panose="02040503050406030204" pitchFamily="18" charset="0"/>
                                  </a:rPr>
                                  <m:t>𝑟𝑒𝑓</m:t>
                                </m:r>
                              </m:sup>
                            </m:sSubSup>
                            <m:r>
                              <a:rPr lang="en-US" i="1">
                                <a:latin typeface="Cambria Math" panose="02040503050406030204" pitchFamily="18" charset="0"/>
                                <a:ea typeface="Cambria Math" panose="02040503050406030204" pitchFamily="18" charset="0"/>
                              </a:rPr>
                              <m:t>)</m:t>
                            </m:r>
                          </m:num>
                          <m:den>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𝑖𝑓</m:t>
                            </m:r>
                            <m:r>
                              <a:rPr lang="en-US" i="1">
                                <a:latin typeface="Cambria Math" panose="02040503050406030204" pitchFamily="18" charset="0"/>
                                <a:ea typeface="Cambria Math" panose="02040503050406030204" pitchFamily="18" charset="0"/>
                              </a:rPr>
                              <m:t>/</m:t>
                            </m:r>
                            <m:sSubSup>
                              <m:sSubSupPr>
                                <m:ctrlPr>
                                  <a:rPr lang="en-US" i="1" smtClean="0">
                                    <a:solidFill>
                                      <a:srgbClr val="FF0000"/>
                                    </a:solidFill>
                                    <a:latin typeface="Cambria Math" panose="02040503050406030204" pitchFamily="18" charset="0"/>
                                    <a:ea typeface="Cambria Math" panose="02040503050406030204" pitchFamily="18" charset="0"/>
                                  </a:rPr>
                                </m:ctrlPr>
                              </m:sSubSupPr>
                              <m:e>
                                <m:r>
                                  <a:rPr lang="en-US" i="1">
                                    <a:solidFill>
                                      <a:srgbClr val="FF0000"/>
                                    </a:solidFill>
                                    <a:latin typeface="Cambria Math" panose="02040503050406030204" pitchFamily="18" charset="0"/>
                                    <a:ea typeface="Cambria Math" panose="02040503050406030204" pitchFamily="18" charset="0"/>
                                  </a:rPr>
                                  <m:t>𝑓</m:t>
                                </m:r>
                              </m:e>
                              <m:sub>
                                <m:r>
                                  <a:rPr lang="en-US" i="1">
                                    <a:solidFill>
                                      <a:srgbClr val="FF0000"/>
                                    </a:solidFill>
                                    <a:latin typeface="Cambria Math" panose="02040503050406030204" pitchFamily="18" charset="0"/>
                                    <a:ea typeface="Cambria Math" panose="02040503050406030204" pitchFamily="18" charset="0"/>
                                  </a:rPr>
                                  <m:t>𝑐𝑐</m:t>
                                </m:r>
                              </m:sub>
                              <m:sup>
                                <m:r>
                                  <a:rPr lang="en-US" i="1">
                                    <a:solidFill>
                                      <a:srgbClr val="FF0000"/>
                                    </a:solidFill>
                                    <a:latin typeface="Cambria Math" panose="02040503050406030204" pitchFamily="18" charset="0"/>
                                    <a:ea typeface="Cambria Math" panose="02040503050406030204" pitchFamily="18" charset="0"/>
                                  </a:rPr>
                                  <m:t>′</m:t>
                                </m:r>
                              </m:sup>
                            </m:sSubSup>
                            <m:r>
                              <a:rPr lang="en-US" i="1">
                                <a:latin typeface="Cambria Math" panose="02040503050406030204" pitchFamily="18" charset="0"/>
                                <a:ea typeface="Cambria Math" panose="02040503050406030204" pitchFamily="18" charset="0"/>
                              </a:rPr>
                              <m:t>)</m:t>
                            </m:r>
                          </m:den>
                        </m:f>
                        <m:r>
                          <a:rPr lang="en-US" b="0" i="1" smtClean="0">
                            <a:latin typeface="Cambria Math" panose="02040503050406030204" pitchFamily="18" charset="0"/>
                            <a:ea typeface="Cambria Math" panose="02040503050406030204" pitchFamily="18" charset="0"/>
                          </a:rPr>
                          <m:t> </m:t>
                        </m:r>
                        <m:r>
                          <a:rPr lang="en-US" i="1">
                            <a:latin typeface="Cambria Math" panose="02040503050406030204" pitchFamily="18" charset="0"/>
                          </a:rPr>
                          <m:t>𝐶</m:t>
                        </m:r>
                      </m:den>
                    </m:f>
                  </m:oMath>
                </a14:m>
                <a:endParaRPr lang="en-US" i="1" dirty="0">
                  <a:latin typeface="Cambria Math" panose="02040503050406030204" pitchFamily="18" charset="0"/>
                </a:endParaRPr>
              </a:p>
              <a:p>
                <a:r>
                  <a:rPr lang="en-US" dirty="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𝑐𝑜𝑟𝑟𝑒𝑐𝑡</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f>
                          <m:fPr>
                            <m:ctrlPr>
                              <a:rPr lang="en-US" i="1" smtClean="0">
                                <a:latin typeface="Cambria Math" panose="02040503050406030204" pitchFamily="18" charset="0"/>
                              </a:rPr>
                            </m:ctrlPr>
                          </m:fPr>
                          <m:num>
                            <m:sSub>
                              <m:sSubPr>
                                <m:ctrlPr>
                                  <a:rPr lang="en-US" i="1" smtClean="0">
                                    <a:solidFill>
                                      <a:schemeClr val="accent6"/>
                                    </a:solidFill>
                                    <a:latin typeface="Cambria Math" panose="02040503050406030204" pitchFamily="18" charset="0"/>
                                  </a:rPr>
                                </m:ctrlPr>
                              </m:sSubPr>
                              <m:e>
                                <m:r>
                                  <a:rPr lang="en-US" i="1" smtClean="0">
                                    <a:solidFill>
                                      <a:schemeClr val="accent6"/>
                                    </a:solidFill>
                                    <a:latin typeface="Cambria Math" panose="02040503050406030204" pitchFamily="18" charset="0"/>
                                    <a:ea typeface="Cambria Math" panose="02040503050406030204" pitchFamily="18" charset="0"/>
                                  </a:rPr>
                                  <m:t>𝜅</m:t>
                                </m:r>
                              </m:e>
                              <m:sub>
                                <m:r>
                                  <a:rPr lang="en-US" b="0" i="1" smtClean="0">
                                    <a:solidFill>
                                      <a:schemeClr val="accent6"/>
                                    </a:solidFill>
                                    <a:latin typeface="Cambria Math" panose="02040503050406030204" pitchFamily="18" charset="0"/>
                                  </a:rPr>
                                  <m:t>𝐶</m:t>
                                </m:r>
                              </m:sub>
                            </m:sSub>
                          </m:num>
                          <m:den>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ea typeface="Cambria Math" panose="02040503050406030204" pitchFamily="18" charset="0"/>
                                  </a:rPr>
                                  <m:t>𝜅</m:t>
                                </m:r>
                              </m:e>
                              <m:sub>
                                <m:r>
                                  <a:rPr lang="en-US" i="1">
                                    <a:solidFill>
                                      <a:srgbClr val="FF0000"/>
                                    </a:solidFill>
                                    <a:latin typeface="Cambria Math" panose="02040503050406030204" pitchFamily="18" charset="0"/>
                                  </a:rPr>
                                  <m:t>𝐶</m:t>
                                </m:r>
                              </m:sub>
                              <m:sup>
                                <m:r>
                                  <a:rPr lang="en-US" i="1">
                                    <a:solidFill>
                                      <a:srgbClr val="FF0000"/>
                                    </a:solidFill>
                                    <a:latin typeface="Cambria Math" panose="02040503050406030204" pitchFamily="18" charset="0"/>
                                  </a:rPr>
                                  <m:t>′</m:t>
                                </m:r>
                              </m:sup>
                            </m:sSubSup>
                          </m:den>
                        </m:f>
                        <m:r>
                          <a:rPr lang="en-US" b="0" i="1" smtClean="0">
                            <a:latin typeface="Cambria Math" panose="02040503050406030204" pitchFamily="18" charset="0"/>
                          </a:rPr>
                          <m:t> </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𝑖𝑓</m:t>
                            </m:r>
                            <m:r>
                              <a:rPr lang="en-US" i="1">
                                <a:latin typeface="Cambria Math" panose="02040503050406030204" pitchFamily="18" charset="0"/>
                                <a:ea typeface="Cambria Math" panose="02040503050406030204" pitchFamily="18" charset="0"/>
                              </a:rPr>
                              <m:t>/</m:t>
                            </m:r>
                            <m:sSubSup>
                              <m:sSubSupPr>
                                <m:ctrlPr>
                                  <a:rPr lang="en-US" i="1" smtClean="0">
                                    <a:solidFill>
                                      <a:srgbClr val="FF0000"/>
                                    </a:solidFill>
                                    <a:latin typeface="Cambria Math" panose="02040503050406030204" pitchFamily="18" charset="0"/>
                                    <a:ea typeface="Cambria Math" panose="02040503050406030204" pitchFamily="18" charset="0"/>
                                  </a:rPr>
                                </m:ctrlPr>
                              </m:sSubSupPr>
                              <m:e>
                                <m:r>
                                  <a:rPr lang="en-US" i="1">
                                    <a:solidFill>
                                      <a:srgbClr val="FF0000"/>
                                    </a:solidFill>
                                    <a:latin typeface="Cambria Math" panose="02040503050406030204" pitchFamily="18" charset="0"/>
                                    <a:ea typeface="Cambria Math" panose="02040503050406030204" pitchFamily="18" charset="0"/>
                                  </a:rPr>
                                  <m:t>𝑓</m:t>
                                </m:r>
                              </m:e>
                              <m:sub>
                                <m:r>
                                  <a:rPr lang="en-US" i="1">
                                    <a:solidFill>
                                      <a:srgbClr val="FF0000"/>
                                    </a:solidFill>
                                    <a:latin typeface="Cambria Math" panose="02040503050406030204" pitchFamily="18" charset="0"/>
                                    <a:ea typeface="Cambria Math" panose="02040503050406030204" pitchFamily="18" charset="0"/>
                                  </a:rPr>
                                  <m:t>𝑐𝑐</m:t>
                                </m:r>
                              </m:sub>
                              <m:sup>
                                <m:r>
                                  <a:rPr lang="en-US" b="0" i="1" smtClean="0">
                                    <a:solidFill>
                                      <a:srgbClr val="FF0000"/>
                                    </a:solidFill>
                                    <a:latin typeface="Cambria Math" panose="02040503050406030204" pitchFamily="18" charset="0"/>
                                    <a:ea typeface="Cambria Math" panose="02040503050406030204" pitchFamily="18" charset="0"/>
                                  </a:rPr>
                                  <m:t>′</m:t>
                                </m:r>
                              </m:sup>
                            </m:sSubSup>
                            <m:r>
                              <a:rPr lang="en-US" i="1">
                                <a:latin typeface="Cambria Math" panose="02040503050406030204" pitchFamily="18" charset="0"/>
                                <a:ea typeface="Cambria Math" panose="02040503050406030204" pitchFamily="18" charset="0"/>
                              </a:rPr>
                              <m:t>)</m:t>
                            </m:r>
                          </m:num>
                          <m:den>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𝑖𝑓</m:t>
                            </m:r>
                            <m:r>
                              <a:rPr lang="en-US" i="1">
                                <a:latin typeface="Cambria Math" panose="02040503050406030204" pitchFamily="18" charset="0"/>
                                <a:ea typeface="Cambria Math" panose="02040503050406030204" pitchFamily="18" charset="0"/>
                              </a:rPr>
                              <m:t>/</m:t>
                            </m:r>
                            <m:sSub>
                              <m:sSubPr>
                                <m:ctrlPr>
                                  <a:rPr lang="en-US" i="1" smtClean="0">
                                    <a:solidFill>
                                      <a:schemeClr val="accent6"/>
                                    </a:solidFill>
                                    <a:latin typeface="Cambria Math" panose="02040503050406030204" pitchFamily="18" charset="0"/>
                                    <a:ea typeface="Cambria Math" panose="02040503050406030204" pitchFamily="18" charset="0"/>
                                  </a:rPr>
                                </m:ctrlPr>
                              </m:sSubPr>
                              <m:e>
                                <m:r>
                                  <a:rPr lang="en-US" b="0" i="1" smtClean="0">
                                    <a:solidFill>
                                      <a:schemeClr val="accent6"/>
                                    </a:solidFill>
                                    <a:latin typeface="Cambria Math" panose="02040503050406030204" pitchFamily="18" charset="0"/>
                                    <a:ea typeface="Cambria Math" panose="02040503050406030204" pitchFamily="18" charset="0"/>
                                  </a:rPr>
                                  <m:t>𝑓</m:t>
                                </m:r>
                              </m:e>
                              <m:sub>
                                <m:r>
                                  <a:rPr lang="en-US" b="0" i="1" smtClean="0">
                                    <a:solidFill>
                                      <a:schemeClr val="accent6"/>
                                    </a:solidFill>
                                    <a:latin typeface="Cambria Math" panose="02040503050406030204" pitchFamily="18" charset="0"/>
                                    <a:ea typeface="Cambria Math" panose="02040503050406030204" pitchFamily="18" charset="0"/>
                                  </a:rPr>
                                  <m:t>𝑐𝑐</m:t>
                                </m:r>
                              </m:sub>
                            </m:sSub>
                            <m:r>
                              <a:rPr lang="en-US" i="1">
                                <a:latin typeface="Cambria Math" panose="02040503050406030204" pitchFamily="18" charset="0"/>
                                <a:ea typeface="Cambria Math" panose="02040503050406030204" pitchFamily="18" charset="0"/>
                              </a:rPr>
                              <m:t>)</m:t>
                            </m:r>
                          </m:den>
                        </m:f>
                        <m:r>
                          <a:rPr lang="en-US" b="0" i="1" smtClean="0">
                            <a:latin typeface="Cambria Math" panose="02040503050406030204" pitchFamily="18" charset="0"/>
                            <a:ea typeface="Cambria Math" panose="02040503050406030204" pitchFamily="18" charset="0"/>
                          </a:rPr>
                          <m:t> </m:t>
                        </m:r>
                        <m:sSubSup>
                          <m:sSubSupPr>
                            <m:ctrlPr>
                              <a:rPr lang="en-US" i="1" smtClean="0">
                                <a:solidFill>
                                  <a:srgbClr val="FF0000"/>
                                </a:solidFill>
                                <a:latin typeface="Cambria Math" panose="02040503050406030204" pitchFamily="18" charset="0"/>
                              </a:rPr>
                            </m:ctrlPr>
                          </m:sSubSupPr>
                          <m:e>
                            <m:r>
                              <a:rPr lang="en-US" i="1" smtClean="0">
                                <a:solidFill>
                                  <a:srgbClr val="FF0000"/>
                                </a:solidFill>
                                <a:latin typeface="Cambria Math" panose="02040503050406030204" pitchFamily="18" charset="0"/>
                                <a:ea typeface="Cambria Math" panose="02040503050406030204" pitchFamily="18" charset="0"/>
                              </a:rPr>
                              <m:t>𝜅</m:t>
                            </m:r>
                          </m:e>
                          <m:sub>
                            <m:r>
                              <a:rPr lang="en-US" b="0" i="1" smtClean="0">
                                <a:solidFill>
                                  <a:srgbClr val="FF0000"/>
                                </a:solidFill>
                                <a:latin typeface="Cambria Math" panose="02040503050406030204" pitchFamily="18" charset="0"/>
                              </a:rPr>
                              <m:t>𝐶</m:t>
                            </m:r>
                          </m:sub>
                          <m:sup>
                            <m:r>
                              <a:rPr lang="en-US" b="0" i="1" smtClean="0">
                                <a:solidFill>
                                  <a:srgbClr val="FF0000"/>
                                </a:solidFill>
                                <a:latin typeface="Cambria Math" panose="02040503050406030204" pitchFamily="18" charset="0"/>
                              </a:rPr>
                              <m:t>′</m:t>
                            </m:r>
                          </m:sup>
                        </m:sSubSup>
                        <m:r>
                          <a:rPr lang="en-US" b="0" i="1" smtClean="0">
                            <a:latin typeface="Cambria Math" panose="02040503050406030204" pitchFamily="18" charset="0"/>
                          </a:rPr>
                          <m:t> </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𝑖𝑓</m:t>
                            </m:r>
                            <m:r>
                              <a:rPr lang="en-US" i="1">
                                <a:latin typeface="Cambria Math" panose="02040503050406030204" pitchFamily="18" charset="0"/>
                                <a:ea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𝑓</m:t>
                                </m:r>
                              </m:e>
                              <m:sub>
                                <m:r>
                                  <a:rPr lang="en-US" i="1">
                                    <a:latin typeface="Cambria Math" panose="02040503050406030204" pitchFamily="18" charset="0"/>
                                    <a:ea typeface="Cambria Math" panose="02040503050406030204" pitchFamily="18" charset="0"/>
                                  </a:rPr>
                                  <m:t>𝑐𝑐</m:t>
                                </m:r>
                              </m:sub>
                              <m:sup>
                                <m:r>
                                  <a:rPr lang="en-US" i="1">
                                    <a:latin typeface="Cambria Math" panose="02040503050406030204" pitchFamily="18" charset="0"/>
                                    <a:ea typeface="Cambria Math" panose="02040503050406030204" pitchFamily="18" charset="0"/>
                                  </a:rPr>
                                  <m:t>𝑟𝑒𝑓</m:t>
                                </m:r>
                              </m:sup>
                            </m:sSubSup>
                            <m:r>
                              <a:rPr lang="en-US" i="1">
                                <a:latin typeface="Cambria Math" panose="02040503050406030204" pitchFamily="18" charset="0"/>
                                <a:ea typeface="Cambria Math" panose="02040503050406030204" pitchFamily="18" charset="0"/>
                              </a:rPr>
                              <m:t>)</m:t>
                            </m:r>
                          </m:num>
                          <m:den>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𝑖𝑓</m:t>
                            </m:r>
                            <m:r>
                              <a:rPr lang="en-US" i="1">
                                <a:latin typeface="Cambria Math" panose="02040503050406030204" pitchFamily="18" charset="0"/>
                                <a:ea typeface="Cambria Math" panose="02040503050406030204" pitchFamily="18" charset="0"/>
                              </a:rPr>
                              <m:t>/</m:t>
                            </m:r>
                            <m:sSubSup>
                              <m:sSubSupPr>
                                <m:ctrlPr>
                                  <a:rPr lang="en-US" i="1" smtClean="0">
                                    <a:solidFill>
                                      <a:srgbClr val="FF0000"/>
                                    </a:solidFill>
                                    <a:latin typeface="Cambria Math" panose="02040503050406030204" pitchFamily="18" charset="0"/>
                                    <a:ea typeface="Cambria Math" panose="02040503050406030204" pitchFamily="18" charset="0"/>
                                  </a:rPr>
                                </m:ctrlPr>
                              </m:sSubSupPr>
                              <m:e>
                                <m:r>
                                  <a:rPr lang="en-US" b="0" i="1" smtClean="0">
                                    <a:solidFill>
                                      <a:srgbClr val="FF0000"/>
                                    </a:solidFill>
                                    <a:latin typeface="Cambria Math" panose="02040503050406030204" pitchFamily="18" charset="0"/>
                                    <a:ea typeface="Cambria Math" panose="02040503050406030204" pitchFamily="18" charset="0"/>
                                  </a:rPr>
                                  <m:t>𝑓</m:t>
                                </m:r>
                              </m:e>
                              <m:sub>
                                <m:r>
                                  <a:rPr lang="en-US" b="0" i="1" smtClean="0">
                                    <a:solidFill>
                                      <a:srgbClr val="FF0000"/>
                                    </a:solidFill>
                                    <a:latin typeface="Cambria Math" panose="02040503050406030204" pitchFamily="18" charset="0"/>
                                    <a:ea typeface="Cambria Math" panose="02040503050406030204" pitchFamily="18" charset="0"/>
                                  </a:rPr>
                                  <m:t>𝑐</m:t>
                                </m:r>
                                <m:r>
                                  <a:rPr lang="en-US" b="0" i="1" smtClean="0">
                                    <a:solidFill>
                                      <a:srgbClr val="FF0000"/>
                                    </a:solidFill>
                                    <a:latin typeface="Cambria Math" panose="02040503050406030204" pitchFamily="18" charset="0"/>
                                    <a:ea typeface="Cambria Math" panose="02040503050406030204" pitchFamily="18" charset="0"/>
                                  </a:rPr>
                                  <m:t>𝑐</m:t>
                                </m:r>
                              </m:sub>
                              <m:sup>
                                <m:r>
                                  <a:rPr lang="en-US" b="0" i="1" smtClean="0">
                                    <a:solidFill>
                                      <a:srgbClr val="FF0000"/>
                                    </a:solidFill>
                                    <a:latin typeface="Cambria Math" panose="02040503050406030204" pitchFamily="18" charset="0"/>
                                    <a:ea typeface="Cambria Math" panose="02040503050406030204" pitchFamily="18" charset="0"/>
                                  </a:rPr>
                                  <m:t>′</m:t>
                                </m:r>
                              </m:sup>
                            </m:sSubSup>
                            <m:r>
                              <a:rPr lang="en-US" i="1">
                                <a:latin typeface="Cambria Math" panose="02040503050406030204" pitchFamily="18" charset="0"/>
                                <a:ea typeface="Cambria Math" panose="02040503050406030204" pitchFamily="18" charset="0"/>
                              </a:rPr>
                              <m:t>)</m:t>
                            </m:r>
                          </m:den>
                        </m:f>
                        <m:r>
                          <a:rPr lang="en-US" b="0" i="1" smtClean="0">
                            <a:latin typeface="Cambria Math" panose="02040503050406030204" pitchFamily="18" charset="0"/>
                            <a:ea typeface="Cambria Math" panose="02040503050406030204" pitchFamily="18" charset="0"/>
                          </a:rPr>
                          <m:t> </m:t>
                        </m:r>
                        <m:r>
                          <a:rPr lang="en-US" i="1">
                            <a:latin typeface="Cambria Math" panose="02040503050406030204" pitchFamily="18" charset="0"/>
                          </a:rPr>
                          <m:t>𝐴𝐷𝐶</m:t>
                        </m:r>
                      </m:num>
                      <m:den>
                        <m:f>
                          <m:fPr>
                            <m:ctrlPr>
                              <a:rPr lang="en-US" i="1">
                                <a:latin typeface="Cambria Math" panose="02040503050406030204" pitchFamily="18" charset="0"/>
                              </a:rPr>
                            </m:ctrlPr>
                          </m:fPr>
                          <m:num>
                            <m:sSub>
                              <m:sSubPr>
                                <m:ctrlPr>
                                  <a:rPr lang="en-US" i="1" smtClean="0">
                                    <a:solidFill>
                                      <a:schemeClr val="accent6"/>
                                    </a:solidFill>
                                    <a:latin typeface="Cambria Math" panose="02040503050406030204" pitchFamily="18" charset="0"/>
                                  </a:rPr>
                                </m:ctrlPr>
                              </m:sSubPr>
                              <m:e>
                                <m:r>
                                  <a:rPr lang="en-US" i="1">
                                    <a:solidFill>
                                      <a:schemeClr val="accent6"/>
                                    </a:solidFill>
                                    <a:latin typeface="Cambria Math" panose="02040503050406030204" pitchFamily="18" charset="0"/>
                                    <a:ea typeface="Cambria Math" panose="02040503050406030204" pitchFamily="18" charset="0"/>
                                  </a:rPr>
                                  <m:t>𝜅</m:t>
                                </m:r>
                              </m:e>
                              <m:sub>
                                <m:r>
                                  <a:rPr lang="en-US" i="1">
                                    <a:solidFill>
                                      <a:schemeClr val="accent6"/>
                                    </a:solidFill>
                                    <a:latin typeface="Cambria Math" panose="02040503050406030204" pitchFamily="18" charset="0"/>
                                  </a:rPr>
                                  <m:t>𝐶</m:t>
                                </m:r>
                              </m:sub>
                            </m:sSub>
                          </m:num>
                          <m:den>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ea typeface="Cambria Math" panose="02040503050406030204" pitchFamily="18" charset="0"/>
                                  </a:rPr>
                                  <m:t>𝜅</m:t>
                                </m:r>
                              </m:e>
                              <m:sub>
                                <m:r>
                                  <a:rPr lang="en-US" i="1">
                                    <a:solidFill>
                                      <a:srgbClr val="FF0000"/>
                                    </a:solidFill>
                                    <a:latin typeface="Cambria Math" panose="02040503050406030204" pitchFamily="18" charset="0"/>
                                  </a:rPr>
                                  <m:t>𝐶</m:t>
                                </m:r>
                              </m:sub>
                              <m:sup>
                                <m:r>
                                  <a:rPr lang="en-US" i="1">
                                    <a:solidFill>
                                      <a:srgbClr val="FF0000"/>
                                    </a:solidFill>
                                    <a:latin typeface="Cambria Math" panose="02040503050406030204" pitchFamily="18" charset="0"/>
                                  </a:rPr>
                                  <m:t>′</m:t>
                                </m:r>
                              </m:sup>
                            </m:sSubSup>
                          </m:den>
                        </m:f>
                        <m:r>
                          <a:rPr lang="en-US" b="0" i="1" smtClean="0">
                            <a:latin typeface="Cambria Math" panose="02040503050406030204" pitchFamily="18" charset="0"/>
                          </a:rPr>
                          <m:t> </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𝑖𝑓</m:t>
                            </m:r>
                            <m:r>
                              <a:rPr lang="en-US" i="1">
                                <a:latin typeface="Cambria Math" panose="02040503050406030204" pitchFamily="18" charset="0"/>
                                <a:ea typeface="Cambria Math" panose="02040503050406030204" pitchFamily="18" charset="0"/>
                              </a:rPr>
                              <m:t>/</m:t>
                            </m:r>
                            <m:sSubSup>
                              <m:sSubSupPr>
                                <m:ctrlPr>
                                  <a:rPr lang="en-US" i="1" smtClean="0">
                                    <a:solidFill>
                                      <a:srgbClr val="FF0000"/>
                                    </a:solidFill>
                                    <a:latin typeface="Cambria Math" panose="02040503050406030204" pitchFamily="18" charset="0"/>
                                    <a:ea typeface="Cambria Math" panose="02040503050406030204" pitchFamily="18" charset="0"/>
                                  </a:rPr>
                                </m:ctrlPr>
                              </m:sSubSupPr>
                              <m:e>
                                <m:r>
                                  <a:rPr lang="en-US" i="1">
                                    <a:solidFill>
                                      <a:srgbClr val="FF0000"/>
                                    </a:solidFill>
                                    <a:latin typeface="Cambria Math" panose="02040503050406030204" pitchFamily="18" charset="0"/>
                                    <a:ea typeface="Cambria Math" panose="02040503050406030204" pitchFamily="18" charset="0"/>
                                  </a:rPr>
                                  <m:t>𝑓</m:t>
                                </m:r>
                              </m:e>
                              <m:sub>
                                <m:r>
                                  <a:rPr lang="en-US" i="1">
                                    <a:solidFill>
                                      <a:srgbClr val="FF0000"/>
                                    </a:solidFill>
                                    <a:latin typeface="Cambria Math" panose="02040503050406030204" pitchFamily="18" charset="0"/>
                                    <a:ea typeface="Cambria Math" panose="02040503050406030204" pitchFamily="18" charset="0"/>
                                  </a:rPr>
                                  <m:t>𝑐𝑐</m:t>
                                </m:r>
                              </m:sub>
                              <m:sup>
                                <m:r>
                                  <a:rPr lang="en-US" i="1">
                                    <a:solidFill>
                                      <a:srgbClr val="FF0000"/>
                                    </a:solidFill>
                                    <a:latin typeface="Cambria Math" panose="02040503050406030204" pitchFamily="18" charset="0"/>
                                    <a:ea typeface="Cambria Math" panose="02040503050406030204" pitchFamily="18" charset="0"/>
                                  </a:rPr>
                                  <m:t>′</m:t>
                                </m:r>
                              </m:sup>
                            </m:sSubSup>
                            <m:r>
                              <a:rPr lang="en-US" i="1">
                                <a:latin typeface="Cambria Math" panose="02040503050406030204" pitchFamily="18" charset="0"/>
                                <a:ea typeface="Cambria Math" panose="02040503050406030204" pitchFamily="18" charset="0"/>
                              </a:rPr>
                              <m:t>)</m:t>
                            </m:r>
                          </m:num>
                          <m:den>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𝑖𝑓</m:t>
                            </m:r>
                            <m:r>
                              <a:rPr lang="en-US" i="1">
                                <a:latin typeface="Cambria Math" panose="02040503050406030204" pitchFamily="18" charset="0"/>
                                <a:ea typeface="Cambria Math" panose="02040503050406030204" pitchFamily="18" charset="0"/>
                              </a:rPr>
                              <m:t>/</m:t>
                            </m:r>
                            <m:sSub>
                              <m:sSubPr>
                                <m:ctrlPr>
                                  <a:rPr lang="en-US" i="1" smtClean="0">
                                    <a:solidFill>
                                      <a:schemeClr val="accent6"/>
                                    </a:solidFill>
                                    <a:latin typeface="Cambria Math" panose="02040503050406030204" pitchFamily="18" charset="0"/>
                                    <a:ea typeface="Cambria Math" panose="02040503050406030204" pitchFamily="18" charset="0"/>
                                  </a:rPr>
                                </m:ctrlPr>
                              </m:sSubPr>
                              <m:e>
                                <m:r>
                                  <a:rPr lang="en-US" i="1">
                                    <a:solidFill>
                                      <a:schemeClr val="accent6"/>
                                    </a:solidFill>
                                    <a:latin typeface="Cambria Math" panose="02040503050406030204" pitchFamily="18" charset="0"/>
                                    <a:ea typeface="Cambria Math" panose="02040503050406030204" pitchFamily="18" charset="0"/>
                                  </a:rPr>
                                  <m:t>𝑓</m:t>
                                </m:r>
                              </m:e>
                              <m:sub>
                                <m:r>
                                  <a:rPr lang="en-US" i="1">
                                    <a:solidFill>
                                      <a:schemeClr val="accent6"/>
                                    </a:solidFill>
                                    <a:latin typeface="Cambria Math" panose="02040503050406030204" pitchFamily="18" charset="0"/>
                                    <a:ea typeface="Cambria Math" panose="02040503050406030204" pitchFamily="18" charset="0"/>
                                  </a:rPr>
                                  <m:t>𝑐𝑐</m:t>
                                </m:r>
                              </m:sub>
                            </m:sSub>
                            <m:r>
                              <a:rPr lang="en-US" i="1">
                                <a:latin typeface="Cambria Math" panose="02040503050406030204" pitchFamily="18" charset="0"/>
                                <a:ea typeface="Cambria Math" panose="02040503050406030204" pitchFamily="18" charset="0"/>
                              </a:rPr>
                              <m:t>)</m:t>
                            </m:r>
                          </m:den>
                        </m:f>
                        <m:r>
                          <a:rPr lang="en-US" b="0" i="1" smtClean="0">
                            <a:latin typeface="Cambria Math" panose="02040503050406030204" pitchFamily="18" charset="0"/>
                            <a:ea typeface="Cambria Math" panose="02040503050406030204" pitchFamily="18" charset="0"/>
                          </a:rPr>
                          <m:t> </m:t>
                        </m:r>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ea typeface="Cambria Math" panose="02040503050406030204" pitchFamily="18" charset="0"/>
                              </a:rPr>
                              <m:t>𝜅</m:t>
                            </m:r>
                          </m:e>
                          <m:sub>
                            <m:r>
                              <a:rPr lang="en-US" i="1">
                                <a:solidFill>
                                  <a:srgbClr val="FF0000"/>
                                </a:solidFill>
                                <a:latin typeface="Cambria Math" panose="02040503050406030204" pitchFamily="18" charset="0"/>
                              </a:rPr>
                              <m:t>𝐶</m:t>
                            </m:r>
                          </m:sub>
                          <m:sup>
                            <m:r>
                              <a:rPr lang="en-US" i="1">
                                <a:solidFill>
                                  <a:srgbClr val="FF0000"/>
                                </a:solidFill>
                                <a:latin typeface="Cambria Math" panose="02040503050406030204" pitchFamily="18" charset="0"/>
                              </a:rPr>
                              <m:t>′</m:t>
                            </m:r>
                          </m:sup>
                        </m:sSubSup>
                        <m:r>
                          <a:rPr lang="en-US" b="0" i="1" smtClean="0">
                            <a:latin typeface="Cambria Math" panose="02040503050406030204" pitchFamily="18" charset="0"/>
                          </a:rPr>
                          <m:t> </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𝑖𝑓</m:t>
                            </m:r>
                            <m:r>
                              <a:rPr lang="en-US" i="1">
                                <a:latin typeface="Cambria Math" panose="02040503050406030204" pitchFamily="18" charset="0"/>
                                <a:ea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𝑓</m:t>
                                </m:r>
                              </m:e>
                              <m:sub>
                                <m:r>
                                  <a:rPr lang="en-US" i="1">
                                    <a:latin typeface="Cambria Math" panose="02040503050406030204" pitchFamily="18" charset="0"/>
                                    <a:ea typeface="Cambria Math" panose="02040503050406030204" pitchFamily="18" charset="0"/>
                                  </a:rPr>
                                  <m:t>𝑐𝑐</m:t>
                                </m:r>
                              </m:sub>
                              <m:sup>
                                <m:r>
                                  <a:rPr lang="en-US" i="1">
                                    <a:latin typeface="Cambria Math" panose="02040503050406030204" pitchFamily="18" charset="0"/>
                                    <a:ea typeface="Cambria Math" panose="02040503050406030204" pitchFamily="18" charset="0"/>
                                  </a:rPr>
                                  <m:t>𝑟𝑒𝑓</m:t>
                                </m:r>
                              </m:sup>
                            </m:sSubSup>
                            <m:r>
                              <a:rPr lang="en-US" i="1">
                                <a:latin typeface="Cambria Math" panose="02040503050406030204" pitchFamily="18" charset="0"/>
                                <a:ea typeface="Cambria Math" panose="02040503050406030204" pitchFamily="18" charset="0"/>
                              </a:rPr>
                              <m:t>)</m:t>
                            </m:r>
                          </m:num>
                          <m:den>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𝑖𝑓</m:t>
                            </m:r>
                            <m:r>
                              <a:rPr lang="en-US" i="1">
                                <a:latin typeface="Cambria Math" panose="02040503050406030204" pitchFamily="18" charset="0"/>
                                <a:ea typeface="Cambria Math" panose="02040503050406030204" pitchFamily="18" charset="0"/>
                              </a:rPr>
                              <m:t>/</m:t>
                            </m:r>
                            <m:sSubSup>
                              <m:sSubSupPr>
                                <m:ctrlPr>
                                  <a:rPr lang="en-US" i="1" smtClean="0">
                                    <a:solidFill>
                                      <a:srgbClr val="FF0000"/>
                                    </a:solidFill>
                                    <a:latin typeface="Cambria Math" panose="02040503050406030204" pitchFamily="18" charset="0"/>
                                    <a:ea typeface="Cambria Math" panose="02040503050406030204" pitchFamily="18" charset="0"/>
                                  </a:rPr>
                                </m:ctrlPr>
                              </m:sSubSupPr>
                              <m:e>
                                <m:r>
                                  <a:rPr lang="en-US" i="1">
                                    <a:solidFill>
                                      <a:srgbClr val="FF0000"/>
                                    </a:solidFill>
                                    <a:latin typeface="Cambria Math" panose="02040503050406030204" pitchFamily="18" charset="0"/>
                                    <a:ea typeface="Cambria Math" panose="02040503050406030204" pitchFamily="18" charset="0"/>
                                  </a:rPr>
                                  <m:t>𝑓</m:t>
                                </m:r>
                              </m:e>
                              <m:sub>
                                <m:r>
                                  <a:rPr lang="en-US" i="1">
                                    <a:solidFill>
                                      <a:srgbClr val="FF0000"/>
                                    </a:solidFill>
                                    <a:latin typeface="Cambria Math" panose="02040503050406030204" pitchFamily="18" charset="0"/>
                                    <a:ea typeface="Cambria Math" panose="02040503050406030204" pitchFamily="18" charset="0"/>
                                  </a:rPr>
                                  <m:t>𝑐𝑐</m:t>
                                </m:r>
                              </m:sub>
                              <m:sup>
                                <m:r>
                                  <a:rPr lang="en-US" i="1">
                                    <a:solidFill>
                                      <a:srgbClr val="FF0000"/>
                                    </a:solidFill>
                                    <a:latin typeface="Cambria Math" panose="02040503050406030204" pitchFamily="18" charset="0"/>
                                    <a:ea typeface="Cambria Math" panose="02040503050406030204" pitchFamily="18" charset="0"/>
                                  </a:rPr>
                                  <m:t>′</m:t>
                                </m:r>
                              </m:sup>
                            </m:sSubSup>
                            <m:r>
                              <a:rPr lang="en-US" i="1">
                                <a:latin typeface="Cambria Math" panose="02040503050406030204" pitchFamily="18" charset="0"/>
                                <a:ea typeface="Cambria Math" panose="02040503050406030204" pitchFamily="18" charset="0"/>
                              </a:rPr>
                              <m:t>)</m:t>
                            </m:r>
                          </m:den>
                        </m:f>
                        <m:r>
                          <a:rPr lang="en-US" b="0" i="1" smtClean="0">
                            <a:latin typeface="Cambria Math" panose="02040503050406030204" pitchFamily="18" charset="0"/>
                            <a:ea typeface="Cambria Math" panose="02040503050406030204" pitchFamily="18" charset="0"/>
                          </a:rPr>
                          <m:t> </m:t>
                        </m:r>
                        <m:r>
                          <a:rPr lang="en-US" i="1">
                            <a:latin typeface="Cambria Math" panose="02040503050406030204" pitchFamily="18" charset="0"/>
                          </a:rPr>
                          <m:t>𝐶</m:t>
                        </m:r>
                      </m:den>
                    </m:f>
                  </m:oMath>
                </a14:m>
                <a:r>
                  <a:rPr lang="en-US" dirty="0"/>
                  <a:t> </a:t>
                </a:r>
              </a:p>
              <a:p>
                <a:r>
                  <a:rPr lang="en-US" dirty="0">
                    <a:ea typeface="Cambria Math" panose="02040503050406030204" pitchFamily="18" charset="0"/>
                  </a:rPr>
                  <a:t> </a:t>
                </a:r>
                <a14:m>
                  <m:oMath xmlns:m="http://schemas.openxmlformats.org/officeDocument/2006/math">
                    <m:sSubSup>
                      <m:sSubSupPr>
                        <m:ctrlPr>
                          <a:rPr lang="en-US" i="1" smtClean="0">
                            <a:latin typeface="Cambria Math" panose="02040503050406030204" pitchFamily="18" charset="0"/>
                            <a:ea typeface="Cambria Math" panose="02040503050406030204" pitchFamily="18" charset="0"/>
                          </a:rPr>
                        </m:ctrlPr>
                      </m:sSubSupPr>
                      <m:e>
                        <m:r>
                          <a:rPr lang="en-US" i="1" smtClean="0">
                            <a:latin typeface="Cambria Math" panose="02040503050406030204" pitchFamily="18" charset="0"/>
                            <a:ea typeface="Cambria Math" panose="02040503050406030204" pitchFamily="18" charset="0"/>
                          </a:rPr>
                          <m:t>𝜂</m:t>
                        </m:r>
                      </m:e>
                      <m:sub>
                        <m:r>
                          <a:rPr lang="en-US" b="0" i="1" smtClean="0">
                            <a:latin typeface="Cambria Math" panose="02040503050406030204" pitchFamily="18" charset="0"/>
                            <a:ea typeface="Cambria Math" panose="02040503050406030204" pitchFamily="18" charset="0"/>
                          </a:rPr>
                          <m:t>𝑅</m:t>
                        </m:r>
                      </m:sub>
                      <m:sup>
                        <m:r>
                          <a:rPr lang="en-US" b="0" i="1" smtClean="0">
                            <a:latin typeface="Cambria Math" panose="02040503050406030204" pitchFamily="18" charset="0"/>
                            <a:ea typeface="Cambria Math" panose="02040503050406030204" pitchFamily="18" charset="0"/>
                          </a:rPr>
                          <m:t>𝑇𝐷𝐶𝐹𝑠</m:t>
                        </m:r>
                      </m:sup>
                    </m:sSubSup>
                    <m:r>
                      <a:rPr lang="en-US" i="1">
                        <a:latin typeface="Cambria Math" panose="02040503050406030204" pitchFamily="18" charset="0"/>
                        <a:ea typeface="Cambria Math" panose="02040503050406030204" pitchFamily="18" charset="0"/>
                      </a:rPr>
                      <m:t>≡</m:t>
                    </m:r>
                    <m:f>
                      <m:fPr>
                        <m:ctrlPr>
                          <a:rPr lang="en-US" i="1" smtClean="0">
                            <a:latin typeface="Cambria Math" panose="02040503050406030204" pitchFamily="18" charset="0"/>
                            <a:ea typeface="Cambria Math" panose="02040503050406030204" pitchFamily="18" charset="0"/>
                          </a:rPr>
                        </m:ctrlPr>
                      </m:fPr>
                      <m:num>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𝑅</m:t>
                            </m:r>
                          </m:e>
                          <m:sub>
                            <m:r>
                              <a:rPr lang="en-US" b="0" i="1" smtClean="0">
                                <a:latin typeface="Cambria Math" panose="02040503050406030204" pitchFamily="18" charset="0"/>
                                <a:ea typeface="Cambria Math" panose="02040503050406030204" pitchFamily="18" charset="0"/>
                              </a:rPr>
                              <m:t>𝑐𝑜𝑟𝑟𝑒𝑐𝑡</m:t>
                            </m:r>
                          </m:sub>
                        </m:sSub>
                      </m:num>
                      <m:den>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𝑅</m:t>
                            </m:r>
                          </m:e>
                          <m:sub>
                            <m:r>
                              <a:rPr lang="en-US" b="0" i="1" smtClean="0">
                                <a:latin typeface="Cambria Math" panose="02040503050406030204" pitchFamily="18" charset="0"/>
                                <a:ea typeface="Cambria Math" panose="02040503050406030204" pitchFamily="18" charset="0"/>
                              </a:rPr>
                              <m:t>𝑖𝑛𝑐𝑜𝑟𝑟𝑒𝑐𝑡</m:t>
                            </m:r>
                          </m:sub>
                        </m:sSub>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i="1">
                            <a:latin typeface="Cambria Math" panose="02040503050406030204" pitchFamily="18" charset="0"/>
                          </a:rPr>
                          <m:t>1+</m:t>
                        </m:r>
                        <m:f>
                          <m:fPr>
                            <m:ctrlPr>
                              <a:rPr lang="en-US" i="1">
                                <a:latin typeface="Cambria Math" panose="02040503050406030204" pitchFamily="18" charset="0"/>
                              </a:rPr>
                            </m:ctrlPr>
                          </m:fPr>
                          <m:num>
                            <m:sSub>
                              <m:sSubPr>
                                <m:ctrlPr>
                                  <a:rPr lang="en-US" i="1" smtClean="0">
                                    <a:solidFill>
                                      <a:schemeClr val="accent6"/>
                                    </a:solidFill>
                                    <a:latin typeface="Cambria Math" panose="02040503050406030204" pitchFamily="18" charset="0"/>
                                  </a:rPr>
                                </m:ctrlPr>
                              </m:sSubPr>
                              <m:e>
                                <m:r>
                                  <a:rPr lang="en-US" i="1">
                                    <a:solidFill>
                                      <a:schemeClr val="accent6"/>
                                    </a:solidFill>
                                    <a:latin typeface="Cambria Math" panose="02040503050406030204" pitchFamily="18" charset="0"/>
                                    <a:ea typeface="Cambria Math" panose="02040503050406030204" pitchFamily="18" charset="0"/>
                                  </a:rPr>
                                  <m:t>𝜅</m:t>
                                </m:r>
                              </m:e>
                              <m:sub>
                                <m:r>
                                  <a:rPr lang="en-US" i="1">
                                    <a:solidFill>
                                      <a:schemeClr val="accent6"/>
                                    </a:solidFill>
                                    <a:latin typeface="Cambria Math" panose="02040503050406030204" pitchFamily="18" charset="0"/>
                                  </a:rPr>
                                  <m:t>𝐶</m:t>
                                </m:r>
                              </m:sub>
                            </m:sSub>
                          </m:num>
                          <m:den>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ea typeface="Cambria Math" panose="02040503050406030204" pitchFamily="18" charset="0"/>
                                  </a:rPr>
                                  <m:t>𝜅</m:t>
                                </m:r>
                              </m:e>
                              <m:sub>
                                <m:r>
                                  <a:rPr lang="en-US" i="1">
                                    <a:solidFill>
                                      <a:srgbClr val="FF0000"/>
                                    </a:solidFill>
                                    <a:latin typeface="Cambria Math" panose="02040503050406030204" pitchFamily="18" charset="0"/>
                                  </a:rPr>
                                  <m:t>𝐶</m:t>
                                </m:r>
                              </m:sub>
                              <m:sup>
                                <m:r>
                                  <a:rPr lang="en-US" i="1">
                                    <a:solidFill>
                                      <a:srgbClr val="FF0000"/>
                                    </a:solidFill>
                                    <a:latin typeface="Cambria Math" panose="02040503050406030204" pitchFamily="18" charset="0"/>
                                  </a:rPr>
                                  <m:t>′</m:t>
                                </m:r>
                              </m:sup>
                            </m:sSubSup>
                          </m:den>
                        </m:f>
                        <m:r>
                          <a:rPr lang="en-US" i="1">
                            <a:latin typeface="Cambria Math" panose="02040503050406030204" pitchFamily="18" charset="0"/>
                          </a:rPr>
                          <m:t> </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𝑖𝑓</m:t>
                            </m:r>
                            <m:r>
                              <a:rPr lang="en-US" i="1">
                                <a:latin typeface="Cambria Math" panose="02040503050406030204" pitchFamily="18" charset="0"/>
                                <a:ea typeface="Cambria Math" panose="02040503050406030204" pitchFamily="18" charset="0"/>
                              </a:rPr>
                              <m:t>/</m:t>
                            </m:r>
                            <m:sSubSup>
                              <m:sSubSupPr>
                                <m:ctrlPr>
                                  <a:rPr lang="en-US" i="1" smtClean="0">
                                    <a:solidFill>
                                      <a:srgbClr val="FF0000"/>
                                    </a:solidFill>
                                    <a:latin typeface="Cambria Math" panose="02040503050406030204" pitchFamily="18" charset="0"/>
                                    <a:ea typeface="Cambria Math" panose="02040503050406030204" pitchFamily="18" charset="0"/>
                                  </a:rPr>
                                </m:ctrlPr>
                              </m:sSubSupPr>
                              <m:e>
                                <m:r>
                                  <a:rPr lang="en-US" i="1">
                                    <a:solidFill>
                                      <a:srgbClr val="FF0000"/>
                                    </a:solidFill>
                                    <a:latin typeface="Cambria Math" panose="02040503050406030204" pitchFamily="18" charset="0"/>
                                    <a:ea typeface="Cambria Math" panose="02040503050406030204" pitchFamily="18" charset="0"/>
                                  </a:rPr>
                                  <m:t>𝑓</m:t>
                                </m:r>
                              </m:e>
                              <m:sub>
                                <m:r>
                                  <a:rPr lang="en-US" i="1">
                                    <a:solidFill>
                                      <a:srgbClr val="FF0000"/>
                                    </a:solidFill>
                                    <a:latin typeface="Cambria Math" panose="02040503050406030204" pitchFamily="18" charset="0"/>
                                    <a:ea typeface="Cambria Math" panose="02040503050406030204" pitchFamily="18" charset="0"/>
                                  </a:rPr>
                                  <m:t>𝑐𝑐</m:t>
                                </m:r>
                              </m:sub>
                              <m:sup>
                                <m:r>
                                  <a:rPr lang="en-US" i="1">
                                    <a:solidFill>
                                      <a:srgbClr val="FF0000"/>
                                    </a:solidFill>
                                    <a:latin typeface="Cambria Math" panose="02040503050406030204" pitchFamily="18" charset="0"/>
                                    <a:ea typeface="Cambria Math" panose="02040503050406030204" pitchFamily="18" charset="0"/>
                                  </a:rPr>
                                  <m:t>′</m:t>
                                </m:r>
                              </m:sup>
                            </m:sSubSup>
                            <m:r>
                              <a:rPr lang="en-US" i="1">
                                <a:latin typeface="Cambria Math" panose="02040503050406030204" pitchFamily="18" charset="0"/>
                                <a:ea typeface="Cambria Math" panose="02040503050406030204" pitchFamily="18" charset="0"/>
                              </a:rPr>
                              <m:t>)</m:t>
                            </m:r>
                          </m:num>
                          <m:den>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𝑖𝑓</m:t>
                            </m:r>
                            <m:r>
                              <a:rPr lang="en-US" i="1">
                                <a:latin typeface="Cambria Math" panose="02040503050406030204" pitchFamily="18" charset="0"/>
                                <a:ea typeface="Cambria Math" panose="02040503050406030204" pitchFamily="18" charset="0"/>
                              </a:rPr>
                              <m:t>/</m:t>
                            </m:r>
                            <m:sSub>
                              <m:sSubPr>
                                <m:ctrlPr>
                                  <a:rPr lang="en-US" i="1" smtClean="0">
                                    <a:solidFill>
                                      <a:schemeClr val="accent6"/>
                                    </a:solidFill>
                                    <a:latin typeface="Cambria Math" panose="02040503050406030204" pitchFamily="18" charset="0"/>
                                    <a:ea typeface="Cambria Math" panose="02040503050406030204" pitchFamily="18" charset="0"/>
                                  </a:rPr>
                                </m:ctrlPr>
                              </m:sSubPr>
                              <m:e>
                                <m:r>
                                  <a:rPr lang="en-US" i="1">
                                    <a:solidFill>
                                      <a:schemeClr val="accent6"/>
                                    </a:solidFill>
                                    <a:latin typeface="Cambria Math" panose="02040503050406030204" pitchFamily="18" charset="0"/>
                                    <a:ea typeface="Cambria Math" panose="02040503050406030204" pitchFamily="18" charset="0"/>
                                  </a:rPr>
                                  <m:t>𝑓</m:t>
                                </m:r>
                              </m:e>
                              <m:sub>
                                <m:r>
                                  <a:rPr lang="en-US" i="1">
                                    <a:solidFill>
                                      <a:schemeClr val="accent6"/>
                                    </a:solidFill>
                                    <a:latin typeface="Cambria Math" panose="02040503050406030204" pitchFamily="18" charset="0"/>
                                    <a:ea typeface="Cambria Math" panose="02040503050406030204" pitchFamily="18" charset="0"/>
                                  </a:rPr>
                                  <m:t>𝑐𝑐</m:t>
                                </m:r>
                              </m:sub>
                            </m:sSub>
                            <m:r>
                              <a:rPr lang="en-US" i="1">
                                <a:latin typeface="Cambria Math" panose="02040503050406030204" pitchFamily="18" charset="0"/>
                                <a:ea typeface="Cambria Math" panose="02040503050406030204" pitchFamily="18" charset="0"/>
                              </a:rPr>
                              <m:t>)</m:t>
                            </m:r>
                          </m:den>
                        </m:f>
                        <m:r>
                          <a:rPr lang="en-US" i="1">
                            <a:latin typeface="Cambria Math" panose="02040503050406030204" pitchFamily="18" charset="0"/>
                            <a:ea typeface="Cambria Math" panose="02040503050406030204" pitchFamily="18" charset="0"/>
                          </a:rPr>
                          <m:t> </m:t>
                        </m:r>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𝜅</m:t>
                            </m:r>
                          </m:e>
                          <m:sub>
                            <m:r>
                              <a:rPr lang="en-US" i="1">
                                <a:latin typeface="Cambria Math" panose="02040503050406030204" pitchFamily="18" charset="0"/>
                              </a:rPr>
                              <m:t>𝐶</m:t>
                            </m:r>
                          </m:sub>
                          <m:sup>
                            <m:r>
                              <a:rPr lang="en-US" i="1">
                                <a:latin typeface="Cambria Math" panose="02040503050406030204" pitchFamily="18" charset="0"/>
                              </a:rPr>
                              <m:t>′</m:t>
                            </m:r>
                          </m:sup>
                        </m:sSubSup>
                        <m:r>
                          <a:rPr lang="en-US" i="1">
                            <a:latin typeface="Cambria Math" panose="02040503050406030204" pitchFamily="18" charset="0"/>
                          </a:rPr>
                          <m:t> </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𝑖𝑓</m:t>
                            </m:r>
                            <m:r>
                              <a:rPr lang="en-US" i="1">
                                <a:latin typeface="Cambria Math" panose="02040503050406030204" pitchFamily="18" charset="0"/>
                                <a:ea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𝑓</m:t>
                                </m:r>
                              </m:e>
                              <m:sub>
                                <m:r>
                                  <a:rPr lang="en-US" i="1">
                                    <a:latin typeface="Cambria Math" panose="02040503050406030204" pitchFamily="18" charset="0"/>
                                    <a:ea typeface="Cambria Math" panose="02040503050406030204" pitchFamily="18" charset="0"/>
                                  </a:rPr>
                                  <m:t>𝑐𝑐</m:t>
                                </m:r>
                              </m:sub>
                              <m:sup>
                                <m:r>
                                  <a:rPr lang="en-US" i="1">
                                    <a:latin typeface="Cambria Math" panose="02040503050406030204" pitchFamily="18" charset="0"/>
                                    <a:ea typeface="Cambria Math" panose="02040503050406030204" pitchFamily="18" charset="0"/>
                                  </a:rPr>
                                  <m:t>𝑟𝑒𝑓</m:t>
                                </m:r>
                              </m:sup>
                            </m:sSubSup>
                            <m:r>
                              <a:rPr lang="en-US" i="1">
                                <a:latin typeface="Cambria Math" panose="02040503050406030204" pitchFamily="18" charset="0"/>
                                <a:ea typeface="Cambria Math" panose="02040503050406030204" pitchFamily="18" charset="0"/>
                              </a:rPr>
                              <m:t>)</m:t>
                            </m:r>
                          </m:num>
                          <m:den>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𝑖𝑓</m:t>
                            </m:r>
                            <m:r>
                              <a:rPr lang="en-US" i="1">
                                <a:latin typeface="Cambria Math" panose="02040503050406030204" pitchFamily="18" charset="0"/>
                                <a:ea typeface="Cambria Math" panose="02040503050406030204" pitchFamily="18" charset="0"/>
                              </a:rPr>
                              <m:t>/</m:t>
                            </m:r>
                            <m:sSubSup>
                              <m:sSubSupPr>
                                <m:ctrlPr>
                                  <a:rPr lang="en-US" i="1" smtClean="0">
                                    <a:solidFill>
                                      <a:srgbClr val="FF0000"/>
                                    </a:solidFill>
                                    <a:latin typeface="Cambria Math" panose="02040503050406030204" pitchFamily="18" charset="0"/>
                                    <a:ea typeface="Cambria Math" panose="02040503050406030204" pitchFamily="18" charset="0"/>
                                  </a:rPr>
                                </m:ctrlPr>
                              </m:sSubSupPr>
                              <m:e>
                                <m:r>
                                  <a:rPr lang="en-US" i="1">
                                    <a:solidFill>
                                      <a:srgbClr val="FF0000"/>
                                    </a:solidFill>
                                    <a:latin typeface="Cambria Math" panose="02040503050406030204" pitchFamily="18" charset="0"/>
                                    <a:ea typeface="Cambria Math" panose="02040503050406030204" pitchFamily="18" charset="0"/>
                                  </a:rPr>
                                  <m:t>𝑓</m:t>
                                </m:r>
                              </m:e>
                              <m:sub>
                                <m:r>
                                  <a:rPr lang="en-US" i="1">
                                    <a:solidFill>
                                      <a:srgbClr val="FF0000"/>
                                    </a:solidFill>
                                    <a:latin typeface="Cambria Math" panose="02040503050406030204" pitchFamily="18" charset="0"/>
                                    <a:ea typeface="Cambria Math" panose="02040503050406030204" pitchFamily="18" charset="0"/>
                                  </a:rPr>
                                  <m:t>𝑐𝑐</m:t>
                                </m:r>
                              </m:sub>
                              <m:sup>
                                <m:r>
                                  <a:rPr lang="en-US" i="1">
                                    <a:solidFill>
                                      <a:srgbClr val="FF0000"/>
                                    </a:solidFill>
                                    <a:latin typeface="Cambria Math" panose="02040503050406030204" pitchFamily="18" charset="0"/>
                                    <a:ea typeface="Cambria Math" panose="02040503050406030204" pitchFamily="18" charset="0"/>
                                  </a:rPr>
                                  <m:t>′</m:t>
                                </m:r>
                              </m:sup>
                            </m:sSubSup>
                            <m:r>
                              <a:rPr lang="en-US" i="1">
                                <a:latin typeface="Cambria Math" panose="02040503050406030204" pitchFamily="18" charset="0"/>
                                <a:ea typeface="Cambria Math" panose="02040503050406030204" pitchFamily="18" charset="0"/>
                              </a:rPr>
                              <m:t>)</m:t>
                            </m:r>
                          </m:den>
                        </m:f>
                        <m:r>
                          <a:rPr lang="en-US" i="1">
                            <a:latin typeface="Cambria Math" panose="02040503050406030204" pitchFamily="18" charset="0"/>
                          </a:rPr>
                          <m:t>𝐴𝐷𝐶</m:t>
                        </m:r>
                      </m:num>
                      <m:den>
                        <m:r>
                          <a:rPr lang="en-US" i="1">
                            <a:latin typeface="Cambria Math" panose="02040503050406030204" pitchFamily="18" charset="0"/>
                          </a:rPr>
                          <m:t>1+</m:t>
                        </m:r>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ea typeface="Cambria Math" panose="02040503050406030204" pitchFamily="18" charset="0"/>
                              </a:rPr>
                              <m:t>𝜅</m:t>
                            </m:r>
                          </m:e>
                          <m:sub>
                            <m:r>
                              <a:rPr lang="en-US" i="1">
                                <a:solidFill>
                                  <a:srgbClr val="FF0000"/>
                                </a:solidFill>
                                <a:latin typeface="Cambria Math" panose="02040503050406030204" pitchFamily="18" charset="0"/>
                              </a:rPr>
                              <m:t>𝐶</m:t>
                            </m:r>
                          </m:sub>
                          <m:sup>
                            <m:r>
                              <a:rPr lang="en-US" i="1">
                                <a:solidFill>
                                  <a:srgbClr val="FF0000"/>
                                </a:solidFill>
                                <a:latin typeface="Cambria Math" panose="02040503050406030204" pitchFamily="18" charset="0"/>
                              </a:rPr>
                              <m:t>′</m:t>
                            </m:r>
                          </m:sup>
                        </m:sSubSup>
                        <m:r>
                          <a:rPr lang="en-US" i="1">
                            <a:latin typeface="Cambria Math" panose="02040503050406030204" pitchFamily="18" charset="0"/>
                          </a:rPr>
                          <m:t> </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𝑖𝑓</m:t>
                            </m:r>
                            <m:r>
                              <a:rPr lang="en-US" i="1">
                                <a:latin typeface="Cambria Math" panose="02040503050406030204" pitchFamily="18" charset="0"/>
                                <a:ea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𝑓</m:t>
                                </m:r>
                              </m:e>
                              <m:sub>
                                <m:r>
                                  <a:rPr lang="en-US" i="1">
                                    <a:latin typeface="Cambria Math" panose="02040503050406030204" pitchFamily="18" charset="0"/>
                                    <a:ea typeface="Cambria Math" panose="02040503050406030204" pitchFamily="18" charset="0"/>
                                  </a:rPr>
                                  <m:t>𝑐𝑐</m:t>
                                </m:r>
                              </m:sub>
                              <m:sup>
                                <m:r>
                                  <a:rPr lang="en-US" i="1">
                                    <a:latin typeface="Cambria Math" panose="02040503050406030204" pitchFamily="18" charset="0"/>
                                    <a:ea typeface="Cambria Math" panose="02040503050406030204" pitchFamily="18" charset="0"/>
                                  </a:rPr>
                                  <m:t>𝑟𝑒𝑓</m:t>
                                </m:r>
                              </m:sup>
                            </m:sSubSup>
                            <m:r>
                              <a:rPr lang="en-US" i="1">
                                <a:latin typeface="Cambria Math" panose="02040503050406030204" pitchFamily="18" charset="0"/>
                                <a:ea typeface="Cambria Math" panose="02040503050406030204" pitchFamily="18" charset="0"/>
                              </a:rPr>
                              <m:t>)</m:t>
                            </m:r>
                          </m:num>
                          <m:den>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𝑖𝑓</m:t>
                            </m:r>
                            <m:r>
                              <a:rPr lang="en-US" i="1">
                                <a:latin typeface="Cambria Math" panose="02040503050406030204" pitchFamily="18" charset="0"/>
                                <a:ea typeface="Cambria Math" panose="02040503050406030204" pitchFamily="18" charset="0"/>
                              </a:rPr>
                              <m:t>/</m:t>
                            </m:r>
                            <m:sSubSup>
                              <m:sSubSupPr>
                                <m:ctrlPr>
                                  <a:rPr lang="en-US" i="1" smtClean="0">
                                    <a:solidFill>
                                      <a:srgbClr val="FF0000"/>
                                    </a:solidFill>
                                    <a:latin typeface="Cambria Math" panose="02040503050406030204" pitchFamily="18" charset="0"/>
                                    <a:ea typeface="Cambria Math" panose="02040503050406030204" pitchFamily="18" charset="0"/>
                                  </a:rPr>
                                </m:ctrlPr>
                              </m:sSubSupPr>
                              <m:e>
                                <m:r>
                                  <a:rPr lang="en-US" i="1">
                                    <a:solidFill>
                                      <a:srgbClr val="FF0000"/>
                                    </a:solidFill>
                                    <a:latin typeface="Cambria Math" panose="02040503050406030204" pitchFamily="18" charset="0"/>
                                    <a:ea typeface="Cambria Math" panose="02040503050406030204" pitchFamily="18" charset="0"/>
                                  </a:rPr>
                                  <m:t>𝑓</m:t>
                                </m:r>
                              </m:e>
                              <m:sub>
                                <m:r>
                                  <a:rPr lang="en-US" i="1">
                                    <a:solidFill>
                                      <a:srgbClr val="FF0000"/>
                                    </a:solidFill>
                                    <a:latin typeface="Cambria Math" panose="02040503050406030204" pitchFamily="18" charset="0"/>
                                    <a:ea typeface="Cambria Math" panose="02040503050406030204" pitchFamily="18" charset="0"/>
                                  </a:rPr>
                                  <m:t>𝑐𝑐</m:t>
                                </m:r>
                              </m:sub>
                              <m:sup>
                                <m:r>
                                  <a:rPr lang="en-US" i="1">
                                    <a:solidFill>
                                      <a:srgbClr val="FF0000"/>
                                    </a:solidFill>
                                    <a:latin typeface="Cambria Math" panose="02040503050406030204" pitchFamily="18" charset="0"/>
                                    <a:ea typeface="Cambria Math" panose="02040503050406030204" pitchFamily="18" charset="0"/>
                                  </a:rPr>
                                  <m:t>′</m:t>
                                </m:r>
                              </m:sup>
                            </m:sSubSup>
                            <m:r>
                              <a:rPr lang="en-US" i="1">
                                <a:latin typeface="Cambria Math" panose="02040503050406030204" pitchFamily="18" charset="0"/>
                                <a:ea typeface="Cambria Math" panose="02040503050406030204" pitchFamily="18" charset="0"/>
                              </a:rPr>
                              <m:t>)</m:t>
                            </m:r>
                          </m:den>
                        </m:f>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rPr>
                          <m:t>𝐴𝐷𝐶</m:t>
                        </m:r>
                      </m:den>
                    </m:f>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f>
                          <m:fPr>
                            <m:ctrlPr>
                              <a:rPr lang="en-US" i="1">
                                <a:latin typeface="Cambria Math" panose="02040503050406030204" pitchFamily="18" charset="0"/>
                              </a:rPr>
                            </m:ctrlPr>
                          </m:fPr>
                          <m:num>
                            <m:sSub>
                              <m:sSubPr>
                                <m:ctrlPr>
                                  <a:rPr lang="en-US" i="1" smtClean="0">
                                    <a:solidFill>
                                      <a:schemeClr val="accent6"/>
                                    </a:solidFill>
                                    <a:latin typeface="Cambria Math" panose="02040503050406030204" pitchFamily="18" charset="0"/>
                                  </a:rPr>
                                </m:ctrlPr>
                              </m:sSubPr>
                              <m:e>
                                <m:r>
                                  <a:rPr lang="en-US" i="1">
                                    <a:solidFill>
                                      <a:schemeClr val="accent6"/>
                                    </a:solidFill>
                                    <a:latin typeface="Cambria Math" panose="02040503050406030204" pitchFamily="18" charset="0"/>
                                    <a:ea typeface="Cambria Math" panose="02040503050406030204" pitchFamily="18" charset="0"/>
                                  </a:rPr>
                                  <m:t>𝜅</m:t>
                                </m:r>
                              </m:e>
                              <m:sub>
                                <m:r>
                                  <a:rPr lang="en-US" i="1">
                                    <a:solidFill>
                                      <a:schemeClr val="accent6"/>
                                    </a:solidFill>
                                    <a:latin typeface="Cambria Math" panose="02040503050406030204" pitchFamily="18" charset="0"/>
                                  </a:rPr>
                                  <m:t>𝐶</m:t>
                                </m:r>
                              </m:sub>
                            </m:sSub>
                          </m:num>
                          <m:den>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ea typeface="Cambria Math" panose="02040503050406030204" pitchFamily="18" charset="0"/>
                                  </a:rPr>
                                  <m:t>𝜅</m:t>
                                </m:r>
                              </m:e>
                              <m:sub>
                                <m:r>
                                  <a:rPr lang="en-US" i="1">
                                    <a:solidFill>
                                      <a:srgbClr val="FF0000"/>
                                    </a:solidFill>
                                    <a:latin typeface="Cambria Math" panose="02040503050406030204" pitchFamily="18" charset="0"/>
                                  </a:rPr>
                                  <m:t>𝐶</m:t>
                                </m:r>
                              </m:sub>
                              <m:sup>
                                <m:r>
                                  <a:rPr lang="en-US" i="1">
                                    <a:solidFill>
                                      <a:srgbClr val="FF0000"/>
                                    </a:solidFill>
                                    <a:latin typeface="Cambria Math" panose="02040503050406030204" pitchFamily="18" charset="0"/>
                                  </a:rPr>
                                  <m:t>′</m:t>
                                </m:r>
                              </m:sup>
                            </m:sSubSup>
                          </m:den>
                        </m:f>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𝑖𝑓</m:t>
                            </m:r>
                            <m:r>
                              <a:rPr lang="en-US" i="1">
                                <a:latin typeface="Cambria Math" panose="02040503050406030204" pitchFamily="18" charset="0"/>
                                <a:ea typeface="Cambria Math" panose="02040503050406030204" pitchFamily="18" charset="0"/>
                              </a:rPr>
                              <m:t>/</m:t>
                            </m:r>
                            <m:sSubSup>
                              <m:sSubSupPr>
                                <m:ctrlPr>
                                  <a:rPr lang="en-US" i="1" smtClean="0">
                                    <a:solidFill>
                                      <a:srgbClr val="FF0000"/>
                                    </a:solidFill>
                                    <a:latin typeface="Cambria Math" panose="02040503050406030204" pitchFamily="18" charset="0"/>
                                    <a:ea typeface="Cambria Math" panose="02040503050406030204" pitchFamily="18" charset="0"/>
                                  </a:rPr>
                                </m:ctrlPr>
                              </m:sSubSupPr>
                              <m:e>
                                <m:r>
                                  <a:rPr lang="en-US" i="1">
                                    <a:solidFill>
                                      <a:srgbClr val="FF0000"/>
                                    </a:solidFill>
                                    <a:latin typeface="Cambria Math" panose="02040503050406030204" pitchFamily="18" charset="0"/>
                                    <a:ea typeface="Cambria Math" panose="02040503050406030204" pitchFamily="18" charset="0"/>
                                  </a:rPr>
                                  <m:t>𝑓</m:t>
                                </m:r>
                              </m:e>
                              <m:sub>
                                <m:r>
                                  <a:rPr lang="en-US" i="1">
                                    <a:solidFill>
                                      <a:srgbClr val="FF0000"/>
                                    </a:solidFill>
                                    <a:latin typeface="Cambria Math" panose="02040503050406030204" pitchFamily="18" charset="0"/>
                                    <a:ea typeface="Cambria Math" panose="02040503050406030204" pitchFamily="18" charset="0"/>
                                  </a:rPr>
                                  <m:t>𝑐𝑐</m:t>
                                </m:r>
                              </m:sub>
                              <m:sup>
                                <m:r>
                                  <a:rPr lang="en-US" i="1">
                                    <a:solidFill>
                                      <a:srgbClr val="FF0000"/>
                                    </a:solidFill>
                                    <a:latin typeface="Cambria Math" panose="02040503050406030204" pitchFamily="18" charset="0"/>
                                    <a:ea typeface="Cambria Math" panose="02040503050406030204" pitchFamily="18" charset="0"/>
                                  </a:rPr>
                                  <m:t>′</m:t>
                                </m:r>
                              </m:sup>
                            </m:sSubSup>
                            <m:r>
                              <a:rPr lang="en-US" i="1">
                                <a:latin typeface="Cambria Math" panose="02040503050406030204" pitchFamily="18" charset="0"/>
                                <a:ea typeface="Cambria Math" panose="02040503050406030204" pitchFamily="18" charset="0"/>
                              </a:rPr>
                              <m:t>)</m:t>
                            </m:r>
                          </m:num>
                          <m:den>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𝑖𝑓</m:t>
                            </m:r>
                            <m:r>
                              <a:rPr lang="en-US" i="1">
                                <a:latin typeface="Cambria Math" panose="02040503050406030204" pitchFamily="18" charset="0"/>
                                <a:ea typeface="Cambria Math" panose="02040503050406030204" pitchFamily="18" charset="0"/>
                              </a:rPr>
                              <m:t>/</m:t>
                            </m:r>
                            <m:sSub>
                              <m:sSubPr>
                                <m:ctrlPr>
                                  <a:rPr lang="en-US" i="1" smtClean="0">
                                    <a:solidFill>
                                      <a:schemeClr val="accent6"/>
                                    </a:solidFill>
                                    <a:latin typeface="Cambria Math" panose="02040503050406030204" pitchFamily="18" charset="0"/>
                                    <a:ea typeface="Cambria Math" panose="02040503050406030204" pitchFamily="18" charset="0"/>
                                  </a:rPr>
                                </m:ctrlPr>
                              </m:sSubPr>
                              <m:e>
                                <m:r>
                                  <a:rPr lang="en-US" i="1">
                                    <a:solidFill>
                                      <a:schemeClr val="accent6"/>
                                    </a:solidFill>
                                    <a:latin typeface="Cambria Math" panose="02040503050406030204" pitchFamily="18" charset="0"/>
                                    <a:ea typeface="Cambria Math" panose="02040503050406030204" pitchFamily="18" charset="0"/>
                                  </a:rPr>
                                  <m:t>𝑓</m:t>
                                </m:r>
                              </m:e>
                              <m:sub>
                                <m:r>
                                  <a:rPr lang="en-US" i="1">
                                    <a:solidFill>
                                      <a:schemeClr val="accent6"/>
                                    </a:solidFill>
                                    <a:latin typeface="Cambria Math" panose="02040503050406030204" pitchFamily="18" charset="0"/>
                                    <a:ea typeface="Cambria Math" panose="02040503050406030204" pitchFamily="18" charset="0"/>
                                  </a:rPr>
                                  <m:t>𝑐𝑐</m:t>
                                </m:r>
                              </m:sub>
                            </m:sSub>
                            <m:r>
                              <a:rPr lang="en-US" i="1">
                                <a:latin typeface="Cambria Math" panose="02040503050406030204" pitchFamily="18" charset="0"/>
                                <a:ea typeface="Cambria Math" panose="02040503050406030204" pitchFamily="18" charset="0"/>
                              </a:rPr>
                              <m:t>)</m:t>
                            </m:r>
                          </m:den>
                        </m:f>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d>
                          <m:dPr>
                            <m:begChr m:val="["/>
                            <m:endChr m:val="]"/>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sSub>
                                  <m:sSubPr>
                                    <m:ctrlPr>
                                      <a:rPr lang="en-US" b="0" i="1" smtClean="0">
                                        <a:solidFill>
                                          <a:schemeClr val="accent6"/>
                                        </a:solidFill>
                                        <a:latin typeface="Cambria Math" panose="02040503050406030204" pitchFamily="18" charset="0"/>
                                        <a:ea typeface="Cambria Math" panose="02040503050406030204" pitchFamily="18" charset="0"/>
                                      </a:rPr>
                                    </m:ctrlPr>
                                  </m:sSubPr>
                                  <m:e>
                                    <m:r>
                                      <a:rPr lang="en-US" b="0" i="1" smtClean="0">
                                        <a:solidFill>
                                          <a:schemeClr val="accent6"/>
                                        </a:solidFill>
                                        <a:latin typeface="Cambria Math" panose="02040503050406030204" pitchFamily="18" charset="0"/>
                                        <a:ea typeface="Cambria Math" panose="02040503050406030204" pitchFamily="18" charset="0"/>
                                      </a:rPr>
                                      <m:t>𝜅</m:t>
                                    </m:r>
                                  </m:e>
                                  <m:sub>
                                    <m:r>
                                      <a:rPr lang="en-US" b="0" i="1" smtClean="0">
                                        <a:solidFill>
                                          <a:schemeClr val="accent6"/>
                                        </a:solidFill>
                                        <a:latin typeface="Cambria Math" panose="02040503050406030204" pitchFamily="18" charset="0"/>
                                        <a:ea typeface="Cambria Math" panose="02040503050406030204" pitchFamily="18" charset="0"/>
                                      </a:rPr>
                                      <m:t>𝐶</m:t>
                                    </m:r>
                                  </m:sub>
                                </m:sSub>
                              </m:den>
                            </m:f>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𝑖𝑓</m:t>
                                </m:r>
                                <m:r>
                                  <a:rPr lang="en-US" b="0" i="1" smtClean="0">
                                    <a:latin typeface="Cambria Math" panose="02040503050406030204" pitchFamily="18" charset="0"/>
                                    <a:ea typeface="Cambria Math" panose="02040503050406030204" pitchFamily="18" charset="0"/>
                                  </a:rPr>
                                  <m:t>/</m:t>
                                </m:r>
                                <m:sSub>
                                  <m:sSubPr>
                                    <m:ctrlPr>
                                      <a:rPr lang="en-US" b="0" i="1" smtClean="0">
                                        <a:solidFill>
                                          <a:schemeClr val="accent6"/>
                                        </a:solidFill>
                                        <a:latin typeface="Cambria Math" panose="02040503050406030204" pitchFamily="18" charset="0"/>
                                        <a:ea typeface="Cambria Math" panose="02040503050406030204" pitchFamily="18" charset="0"/>
                                      </a:rPr>
                                    </m:ctrlPr>
                                  </m:sSubPr>
                                  <m:e>
                                    <m:r>
                                      <a:rPr lang="en-US" b="0" i="1" smtClean="0">
                                        <a:solidFill>
                                          <a:schemeClr val="accent6"/>
                                        </a:solidFill>
                                        <a:latin typeface="Cambria Math" panose="02040503050406030204" pitchFamily="18" charset="0"/>
                                        <a:ea typeface="Cambria Math" panose="02040503050406030204" pitchFamily="18" charset="0"/>
                                      </a:rPr>
                                      <m:t>𝑓</m:t>
                                    </m:r>
                                  </m:e>
                                  <m:sub>
                                    <m:r>
                                      <a:rPr lang="en-US" b="0" i="1" smtClean="0">
                                        <a:solidFill>
                                          <a:schemeClr val="accent6"/>
                                        </a:solidFill>
                                        <a:latin typeface="Cambria Math" panose="02040503050406030204" pitchFamily="18" charset="0"/>
                                        <a:ea typeface="Cambria Math" panose="02040503050406030204" pitchFamily="18" charset="0"/>
                                      </a:rPr>
                                      <m:t>𝑐𝑐</m:t>
                                    </m:r>
                                  </m:sub>
                                </m:sSub>
                                <m:r>
                                  <a:rPr lang="en-US" b="0" i="1" smtClean="0">
                                    <a:latin typeface="Cambria Math" panose="02040503050406030204" pitchFamily="18" charset="0"/>
                                    <a:ea typeface="Cambria Math" panose="02040503050406030204" pitchFamily="18" charset="0"/>
                                  </a:rPr>
                                  <m:t>)</m:t>
                                </m:r>
                              </m:num>
                              <m:den>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𝑖𝑓</m:t>
                                </m:r>
                                <m:r>
                                  <a:rPr lang="en-US" b="0" i="1" smtClean="0">
                                    <a:latin typeface="Cambria Math" panose="02040503050406030204" pitchFamily="18" charset="0"/>
                                    <a:ea typeface="Cambria Math" panose="02040503050406030204" pitchFamily="18" charset="0"/>
                                  </a:rPr>
                                  <m:t>/</m:t>
                                </m:r>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𝑓</m:t>
                                    </m:r>
                                  </m:e>
                                  <m:sub>
                                    <m:r>
                                      <a:rPr lang="en-US" b="0" i="1" smtClean="0">
                                        <a:latin typeface="Cambria Math" panose="02040503050406030204" pitchFamily="18" charset="0"/>
                                        <a:ea typeface="Cambria Math" panose="02040503050406030204" pitchFamily="18" charset="0"/>
                                      </a:rPr>
                                      <m:t>𝑐𝑐</m:t>
                                    </m:r>
                                  </m:sub>
                                  <m:sup>
                                    <m:r>
                                      <a:rPr lang="en-US" b="0" i="1" smtClean="0">
                                        <a:latin typeface="Cambria Math" panose="02040503050406030204" pitchFamily="18" charset="0"/>
                                        <a:ea typeface="Cambria Math" panose="02040503050406030204" pitchFamily="18" charset="0"/>
                                      </a:rPr>
                                      <m:t>𝑟𝑒𝑓</m:t>
                                    </m:r>
                                  </m:sup>
                                </m:sSubSup>
                                <m:r>
                                  <a:rPr lang="en-US" b="0" i="1" smtClean="0">
                                    <a:latin typeface="Cambria Math" panose="02040503050406030204" pitchFamily="18" charset="0"/>
                                    <a:ea typeface="Cambria Math" panose="02040503050406030204" pitchFamily="18" charset="0"/>
                                  </a:rPr>
                                  <m:t>)</m:t>
                                </m:r>
                              </m:den>
                            </m:f>
                            <m:r>
                              <a:rPr lang="en-US" b="0" i="1" smtClean="0">
                                <a:latin typeface="Cambria Math" panose="02040503050406030204" pitchFamily="18" charset="0"/>
                                <a:ea typeface="Cambria Math" panose="02040503050406030204" pitchFamily="18" charset="0"/>
                              </a:rPr>
                              <m:t> + </m:t>
                            </m:r>
                            <m:r>
                              <a:rPr lang="en-US" b="0" i="1" smtClean="0">
                                <a:latin typeface="Cambria Math" panose="02040503050406030204" pitchFamily="18" charset="0"/>
                                <a:ea typeface="Cambria Math" panose="02040503050406030204" pitchFamily="18" charset="0"/>
                              </a:rPr>
                              <m:t>𝐴𝐷𝐶</m:t>
                            </m:r>
                          </m:e>
                        </m:d>
                      </m:num>
                      <m:den>
                        <m:d>
                          <m:dPr>
                            <m:begChr m:val="["/>
                            <m:endChr m:val="]"/>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sSubSup>
                                  <m:sSubSupPr>
                                    <m:ctrlPr>
                                      <a:rPr lang="en-US" i="1" smtClean="0">
                                        <a:solidFill>
                                          <a:srgbClr val="FF0000"/>
                                        </a:solidFill>
                                        <a:latin typeface="Cambria Math" panose="02040503050406030204" pitchFamily="18" charset="0"/>
                                        <a:ea typeface="Cambria Math" panose="02040503050406030204" pitchFamily="18" charset="0"/>
                                      </a:rPr>
                                    </m:ctrlPr>
                                  </m:sSubSupPr>
                                  <m:e>
                                    <m:r>
                                      <a:rPr lang="en-US" i="1" smtClean="0">
                                        <a:solidFill>
                                          <a:srgbClr val="FF0000"/>
                                        </a:solidFill>
                                        <a:latin typeface="Cambria Math" panose="02040503050406030204" pitchFamily="18" charset="0"/>
                                        <a:ea typeface="Cambria Math" panose="02040503050406030204" pitchFamily="18" charset="0"/>
                                      </a:rPr>
                                      <m:t>𝜅</m:t>
                                    </m:r>
                                  </m:e>
                                  <m:sub>
                                    <m:r>
                                      <a:rPr lang="en-US" b="0" i="1" smtClean="0">
                                        <a:solidFill>
                                          <a:srgbClr val="FF0000"/>
                                        </a:solidFill>
                                        <a:latin typeface="Cambria Math" panose="02040503050406030204" pitchFamily="18" charset="0"/>
                                        <a:ea typeface="Cambria Math" panose="02040503050406030204" pitchFamily="18" charset="0"/>
                                      </a:rPr>
                                      <m:t>𝐶</m:t>
                                    </m:r>
                                  </m:sub>
                                  <m:sup>
                                    <m:r>
                                      <a:rPr lang="en-US" b="0" i="1" smtClean="0">
                                        <a:solidFill>
                                          <a:srgbClr val="FF0000"/>
                                        </a:solidFill>
                                        <a:latin typeface="Cambria Math" panose="02040503050406030204" pitchFamily="18" charset="0"/>
                                        <a:ea typeface="Cambria Math" panose="02040503050406030204" pitchFamily="18" charset="0"/>
                                      </a:rPr>
                                      <m:t>′</m:t>
                                    </m:r>
                                  </m:sup>
                                </m:sSubSup>
                              </m:den>
                            </m:f>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𝑖𝑓</m:t>
                                </m:r>
                                <m:r>
                                  <a:rPr lang="en-US" i="1">
                                    <a:latin typeface="Cambria Math" panose="02040503050406030204" pitchFamily="18" charset="0"/>
                                    <a:ea typeface="Cambria Math" panose="02040503050406030204" pitchFamily="18" charset="0"/>
                                  </a:rPr>
                                  <m:t>/</m:t>
                                </m:r>
                                <m:sSubSup>
                                  <m:sSubSupPr>
                                    <m:ctrlPr>
                                      <a:rPr lang="en-US" i="1" smtClean="0">
                                        <a:solidFill>
                                          <a:srgbClr val="FF0000"/>
                                        </a:solidFill>
                                        <a:latin typeface="Cambria Math" panose="02040503050406030204" pitchFamily="18" charset="0"/>
                                        <a:ea typeface="Cambria Math" panose="02040503050406030204" pitchFamily="18" charset="0"/>
                                      </a:rPr>
                                    </m:ctrlPr>
                                  </m:sSubSupPr>
                                  <m:e>
                                    <m:r>
                                      <a:rPr lang="en-US" b="0" i="1" smtClean="0">
                                        <a:solidFill>
                                          <a:srgbClr val="FF0000"/>
                                        </a:solidFill>
                                        <a:latin typeface="Cambria Math" panose="02040503050406030204" pitchFamily="18" charset="0"/>
                                        <a:ea typeface="Cambria Math" panose="02040503050406030204" pitchFamily="18" charset="0"/>
                                      </a:rPr>
                                      <m:t>𝑓</m:t>
                                    </m:r>
                                  </m:e>
                                  <m:sub>
                                    <m:r>
                                      <a:rPr lang="en-US" b="0" i="1" smtClean="0">
                                        <a:solidFill>
                                          <a:srgbClr val="FF0000"/>
                                        </a:solidFill>
                                        <a:latin typeface="Cambria Math" panose="02040503050406030204" pitchFamily="18" charset="0"/>
                                        <a:ea typeface="Cambria Math" panose="02040503050406030204" pitchFamily="18" charset="0"/>
                                      </a:rPr>
                                      <m:t>𝑐𝑐</m:t>
                                    </m:r>
                                  </m:sub>
                                  <m:sup>
                                    <m:r>
                                      <a:rPr lang="en-US" b="0" i="1" smtClean="0">
                                        <a:solidFill>
                                          <a:srgbClr val="FF0000"/>
                                        </a:solidFill>
                                        <a:latin typeface="Cambria Math" panose="02040503050406030204" pitchFamily="18" charset="0"/>
                                        <a:ea typeface="Cambria Math" panose="02040503050406030204" pitchFamily="18" charset="0"/>
                                      </a:rPr>
                                      <m:t>′</m:t>
                                    </m:r>
                                  </m:sup>
                                </m:sSubSup>
                                <m:r>
                                  <a:rPr lang="en-US" i="1">
                                    <a:latin typeface="Cambria Math" panose="02040503050406030204" pitchFamily="18" charset="0"/>
                                    <a:ea typeface="Cambria Math" panose="02040503050406030204" pitchFamily="18" charset="0"/>
                                  </a:rPr>
                                  <m:t>)</m:t>
                                </m:r>
                              </m:num>
                              <m:den>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𝑖𝑓</m:t>
                                </m:r>
                                <m:r>
                                  <a:rPr lang="en-US" i="1">
                                    <a:latin typeface="Cambria Math" panose="02040503050406030204" pitchFamily="18" charset="0"/>
                                    <a:ea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𝑓</m:t>
                                    </m:r>
                                  </m:e>
                                  <m:sub>
                                    <m:r>
                                      <a:rPr lang="en-US" i="1">
                                        <a:latin typeface="Cambria Math" panose="02040503050406030204" pitchFamily="18" charset="0"/>
                                        <a:ea typeface="Cambria Math" panose="02040503050406030204" pitchFamily="18" charset="0"/>
                                      </a:rPr>
                                      <m:t>𝑐𝑐</m:t>
                                    </m:r>
                                  </m:sub>
                                  <m:sup>
                                    <m:r>
                                      <a:rPr lang="en-US" i="1">
                                        <a:latin typeface="Cambria Math" panose="02040503050406030204" pitchFamily="18" charset="0"/>
                                        <a:ea typeface="Cambria Math" panose="02040503050406030204" pitchFamily="18" charset="0"/>
                                      </a:rPr>
                                      <m:t>𝑟𝑒𝑓</m:t>
                                    </m:r>
                                  </m:sup>
                                </m:sSubSup>
                                <m:r>
                                  <a:rPr lang="en-US" i="1">
                                    <a:latin typeface="Cambria Math" panose="02040503050406030204" pitchFamily="18" charset="0"/>
                                    <a:ea typeface="Cambria Math" panose="02040503050406030204" pitchFamily="18" charset="0"/>
                                  </a:rPr>
                                  <m:t>)</m:t>
                                </m:r>
                              </m:den>
                            </m:f>
                            <m:r>
                              <a:rPr lang="en-US" b="0" i="1"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𝐴𝐷𝐶</m:t>
                            </m:r>
                          </m:e>
                        </m:d>
                      </m:den>
                    </m:f>
                  </m:oMath>
                </a14:m>
                <a:endParaRPr lang="en-US" dirty="0"/>
              </a:p>
              <a:p>
                <a:endParaRPr lang="en-US" dirty="0"/>
              </a:p>
            </p:txBody>
          </p:sp>
        </mc:Choice>
        <mc:Fallback>
          <p:sp>
            <p:nvSpPr>
              <p:cNvPr id="10" name="Rectangle 9">
                <a:extLst>
                  <a:ext uri="{FF2B5EF4-FFF2-40B4-BE49-F238E27FC236}">
                    <a16:creationId xmlns:a16="http://schemas.microsoft.com/office/drawing/2014/main" id="{364E8246-6926-A94B-8F50-CEED452B65FF}"/>
                  </a:ext>
                </a:extLst>
              </p:cNvPr>
              <p:cNvSpPr>
                <a:spLocks noRot="1" noChangeAspect="1" noMove="1" noResize="1" noEditPoints="1" noAdjustHandles="1" noChangeArrowheads="1" noChangeShapeType="1" noTextEdit="1"/>
              </p:cNvSpPr>
              <p:nvPr/>
            </p:nvSpPr>
            <p:spPr>
              <a:xfrm>
                <a:off x="581889" y="3183572"/>
                <a:ext cx="7932236" cy="3732753"/>
              </a:xfrm>
              <a:prstGeom prst="rect">
                <a:avLst/>
              </a:prstGeom>
              <a:blipFill>
                <a:blip r:embed="rId5"/>
                <a:stretch>
                  <a:fillRect/>
                </a:stretch>
              </a:blipFill>
            </p:spPr>
            <p:txBody>
              <a:bodyPr/>
              <a:lstStyle/>
              <a:p>
                <a:r>
                  <a:rPr lang="en-US">
                    <a:noFill/>
                  </a:rPr>
                  <a:t> </a:t>
                </a:r>
              </a:p>
            </p:txBody>
          </p:sp>
        </mc:Fallback>
      </mc:AlternateContent>
      <p:sp>
        <p:nvSpPr>
          <p:cNvPr id="11" name="Rectangle 10">
            <a:extLst>
              <a:ext uri="{FF2B5EF4-FFF2-40B4-BE49-F238E27FC236}">
                <a16:creationId xmlns:a16="http://schemas.microsoft.com/office/drawing/2014/main" id="{1A6B0C8A-9FF8-7E44-9101-7B81C8135983}"/>
              </a:ext>
            </a:extLst>
          </p:cNvPr>
          <p:cNvSpPr/>
          <p:nvPr/>
        </p:nvSpPr>
        <p:spPr>
          <a:xfrm>
            <a:off x="6435697" y="4954381"/>
            <a:ext cx="2651816" cy="369332"/>
          </a:xfrm>
          <a:prstGeom prst="rect">
            <a:avLst/>
          </a:prstGeom>
        </p:spPr>
        <p:txBody>
          <a:bodyPr wrap="none">
            <a:spAutoFit/>
          </a:bodyPr>
          <a:lstStyle/>
          <a:p>
            <a:r>
              <a:rPr lang="en-US" dirty="0">
                <a:solidFill>
                  <a:schemeClr val="accent6"/>
                </a:solidFill>
              </a:rPr>
              <a:t>(Oh wait – </a:t>
            </a:r>
            <a:r>
              <a:rPr lang="en-US" dirty="0" err="1">
                <a:solidFill>
                  <a:schemeClr val="accent6"/>
                </a:solidFill>
              </a:rPr>
              <a:t>Maaaaath</a:t>
            </a:r>
            <a:r>
              <a:rPr lang="en-US" dirty="0">
                <a:solidFill>
                  <a:schemeClr val="accent6"/>
                </a:solidFill>
              </a:rPr>
              <a:t>.      )</a:t>
            </a:r>
            <a:endParaRPr lang="en-US" dirty="0"/>
          </a:p>
        </p:txBody>
      </p:sp>
      <p:pic>
        <p:nvPicPr>
          <p:cNvPr id="12" name="Picture 11" descr="A close up of a sign&#10;&#10;Description automatically generated">
            <a:extLst>
              <a:ext uri="{FF2B5EF4-FFF2-40B4-BE49-F238E27FC236}">
                <a16:creationId xmlns:a16="http://schemas.microsoft.com/office/drawing/2014/main" id="{907A1C5F-B551-A842-A3C9-8FB0F644CCD0}"/>
              </a:ext>
            </a:extLst>
          </p:cNvPr>
          <p:cNvPicPr>
            <a:picLocks noChangeAspect="1"/>
          </p:cNvPicPr>
          <p:nvPr/>
        </p:nvPicPr>
        <p:blipFill>
          <a:blip r:embed="rId6"/>
          <a:stretch>
            <a:fillRect/>
          </a:stretch>
        </p:blipFill>
        <p:spPr>
          <a:xfrm>
            <a:off x="8555512" y="5011387"/>
            <a:ext cx="264885" cy="264885"/>
          </a:xfrm>
          <a:prstGeom prst="rect">
            <a:avLst/>
          </a:prstGeom>
        </p:spPr>
      </p:pic>
      <p:sp>
        <p:nvSpPr>
          <p:cNvPr id="16" name="Title 1">
            <a:extLst>
              <a:ext uri="{FF2B5EF4-FFF2-40B4-BE49-F238E27FC236}">
                <a16:creationId xmlns:a16="http://schemas.microsoft.com/office/drawing/2014/main" id="{53DD8B76-648F-AF46-8938-C55B880628D9}"/>
              </a:ext>
            </a:extLst>
          </p:cNvPr>
          <p:cNvSpPr>
            <a:spLocks noGrp="1"/>
          </p:cNvSpPr>
          <p:nvPr>
            <p:ph type="title"/>
          </p:nvPr>
        </p:nvSpPr>
        <p:spPr>
          <a:xfrm>
            <a:off x="0" y="1"/>
            <a:ext cx="9144000" cy="602166"/>
          </a:xfrm>
        </p:spPr>
        <p:txBody>
          <a:bodyPr>
            <a:noAutofit/>
          </a:bodyPr>
          <a:lstStyle/>
          <a:p>
            <a:r>
              <a:rPr lang="en-US" sz="3200" dirty="0">
                <a:solidFill>
                  <a:srgbClr val="FF0000"/>
                </a:solidFill>
              </a:rPr>
              <a:t>(Ha! Math. </a:t>
            </a:r>
            <a:r>
              <a:rPr lang="en-US" sz="3200" dirty="0" err="1">
                <a:solidFill>
                  <a:srgbClr val="FF0000"/>
                </a:solidFill>
              </a:rPr>
              <a:t>Pff</a:t>
            </a:r>
            <a:r>
              <a:rPr lang="en-US" sz="3200" dirty="0">
                <a:solidFill>
                  <a:srgbClr val="FF0000"/>
                </a:solidFill>
              </a:rPr>
              <a:t>.) </a:t>
            </a:r>
            <a:r>
              <a:rPr lang="en-US" sz="3200" dirty="0">
                <a:solidFill>
                  <a:srgbClr val="FFC000"/>
                </a:solidFill>
              </a:rPr>
              <a:t>(But … Math?) </a:t>
            </a:r>
            <a:r>
              <a:rPr lang="en-US" sz="3200" dirty="0">
                <a:solidFill>
                  <a:schemeClr val="accent6"/>
                </a:solidFill>
              </a:rPr>
              <a:t>(Oh wait – </a:t>
            </a:r>
            <a:r>
              <a:rPr lang="en-US" sz="3200" dirty="0" err="1">
                <a:solidFill>
                  <a:schemeClr val="accent6"/>
                </a:solidFill>
              </a:rPr>
              <a:t>Maaaaath</a:t>
            </a:r>
            <a:r>
              <a:rPr lang="en-US" sz="3200" dirty="0">
                <a:solidFill>
                  <a:schemeClr val="accent6"/>
                </a:solidFill>
              </a:rPr>
              <a:t>.   )</a:t>
            </a:r>
          </a:p>
        </p:txBody>
      </p:sp>
      <p:pic>
        <p:nvPicPr>
          <p:cNvPr id="17" name="Picture 16" descr="A close up of a sign&#10;&#10;Description automatically generated">
            <a:extLst>
              <a:ext uri="{FF2B5EF4-FFF2-40B4-BE49-F238E27FC236}">
                <a16:creationId xmlns:a16="http://schemas.microsoft.com/office/drawing/2014/main" id="{6F33FB4D-74E8-4D46-AFB6-361CBA1DAE81}"/>
              </a:ext>
            </a:extLst>
          </p:cNvPr>
          <p:cNvPicPr>
            <a:picLocks noChangeAspect="1"/>
          </p:cNvPicPr>
          <p:nvPr/>
        </p:nvPicPr>
        <p:blipFill>
          <a:blip r:embed="rId6"/>
          <a:stretch>
            <a:fillRect/>
          </a:stretch>
        </p:blipFill>
        <p:spPr>
          <a:xfrm>
            <a:off x="8626764" y="178130"/>
            <a:ext cx="264885" cy="264885"/>
          </a:xfrm>
          <a:prstGeom prst="rect">
            <a:avLst/>
          </a:prstGeom>
        </p:spPr>
      </p:pic>
    </p:spTree>
    <p:extLst>
      <p:ext uri="{BB962C8B-B14F-4D97-AF65-F5344CB8AC3E}">
        <p14:creationId xmlns:p14="http://schemas.microsoft.com/office/powerpoint/2010/main" val="3119377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8C02859-EA56-C04E-BA71-F53B619BC4A8}"/>
              </a:ext>
            </a:extLst>
          </p:cNvPr>
          <p:cNvPicPr>
            <a:picLocks noChangeAspect="1"/>
          </p:cNvPicPr>
          <p:nvPr/>
        </p:nvPicPr>
        <p:blipFill>
          <a:blip r:embed="rId2"/>
          <a:stretch>
            <a:fillRect/>
          </a:stretch>
        </p:blipFill>
        <p:spPr>
          <a:xfrm>
            <a:off x="356260" y="1078134"/>
            <a:ext cx="7956468" cy="5554515"/>
          </a:xfrm>
          <a:prstGeom prst="rect">
            <a:avLst/>
          </a:prstGeom>
        </p:spPr>
      </p:pic>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6198C3D2-0923-4B4C-862C-E7D57A1070CC}"/>
                  </a:ext>
                </a:extLst>
              </p:cNvPr>
              <p:cNvSpPr>
                <a:spLocks noGrp="1"/>
              </p:cNvSpPr>
              <p:nvPr>
                <p:ph type="title"/>
              </p:nvPr>
            </p:nvSpPr>
            <p:spPr>
              <a:xfrm>
                <a:off x="0" y="47500"/>
                <a:ext cx="9144000" cy="1140031"/>
              </a:xfrm>
            </p:spPr>
            <p:txBody>
              <a:bodyPr>
                <a:normAutofit fontScale="90000"/>
              </a:bodyPr>
              <a:lstStyle/>
              <a:p>
                <a:r>
                  <a:rPr lang="en-US" dirty="0"/>
                  <a:t>Comparison between </a:t>
                </a:r>
                <a:r>
                  <a:rPr lang="en-US" dirty="0">
                    <a:solidFill>
                      <a:srgbClr val="FF0000"/>
                    </a:solidFill>
                  </a:rPr>
                  <a:t>Naïve</a:t>
                </a:r>
                <a:r>
                  <a:rPr lang="en-US" dirty="0"/>
                  <a:t>, </a:t>
                </a:r>
                <a:r>
                  <a:rPr lang="en-US" dirty="0">
                    <a:solidFill>
                      <a:srgbClr val="FFC000"/>
                    </a:solidFill>
                  </a:rPr>
                  <a:t>Better?</a:t>
                </a:r>
                <a:r>
                  <a:rPr lang="en-US" dirty="0"/>
                  <a:t> and </a:t>
                </a:r>
                <a:r>
                  <a:rPr lang="en-US" dirty="0">
                    <a:solidFill>
                      <a:schemeClr val="accent6"/>
                    </a:solidFill>
                  </a:rPr>
                  <a:t>Correct</a:t>
                </a:r>
                <a:r>
                  <a:rPr lang="en-US" dirty="0"/>
                  <a:t> versions of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𝜂</m:t>
                        </m:r>
                      </m:e>
                      <m:sub>
                        <m:r>
                          <a:rPr lang="en-US" b="0" i="1" smtClean="0">
                            <a:latin typeface="Cambria Math" panose="02040503050406030204" pitchFamily="18" charset="0"/>
                          </a:rPr>
                          <m:t>𝑅</m:t>
                        </m:r>
                      </m:sub>
                    </m:sSub>
                  </m:oMath>
                </a14:m>
                <a:endParaRPr lang="en-US" dirty="0">
                  <a:solidFill>
                    <a:schemeClr val="accent6"/>
                  </a:solidFill>
                </a:endParaRPr>
              </a:p>
            </p:txBody>
          </p:sp>
        </mc:Choice>
        <mc:Fallback>
          <p:sp>
            <p:nvSpPr>
              <p:cNvPr id="2" name="Title 1">
                <a:extLst>
                  <a:ext uri="{FF2B5EF4-FFF2-40B4-BE49-F238E27FC236}">
                    <a16:creationId xmlns:a16="http://schemas.microsoft.com/office/drawing/2014/main" id="{6198C3D2-0923-4B4C-862C-E7D57A1070CC}"/>
                  </a:ext>
                </a:extLst>
              </p:cNvPr>
              <p:cNvSpPr>
                <a:spLocks noGrp="1" noRot="1" noChangeAspect="1" noMove="1" noResize="1" noEditPoints="1" noAdjustHandles="1" noChangeArrowheads="1" noChangeShapeType="1" noTextEdit="1"/>
              </p:cNvSpPr>
              <p:nvPr>
                <p:ph type="title"/>
              </p:nvPr>
            </p:nvSpPr>
            <p:spPr>
              <a:xfrm>
                <a:off x="0" y="47500"/>
                <a:ext cx="9144000" cy="1140031"/>
              </a:xfrm>
              <a:blipFill>
                <a:blip r:embed="rId3"/>
                <a:stretch>
                  <a:fillRect l="-2222" t="-15556" b="-25556"/>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3A5C3FFA-E728-1D40-BD53-653ED8863EC2}"/>
              </a:ext>
            </a:extLst>
          </p:cNvPr>
          <p:cNvSpPr>
            <a:spLocks noGrp="1"/>
          </p:cNvSpPr>
          <p:nvPr>
            <p:ph type="dt" sz="half" idx="10"/>
          </p:nvPr>
        </p:nvSpPr>
        <p:spPr/>
        <p:txBody>
          <a:bodyPr/>
          <a:lstStyle/>
          <a:p>
            <a:r>
              <a:rPr lang="en-US"/>
              <a:t>G2001293-v3</a:t>
            </a:r>
          </a:p>
        </p:txBody>
      </p:sp>
      <p:sp>
        <p:nvSpPr>
          <p:cNvPr id="5" name="Slide Number Placeholder 4">
            <a:extLst>
              <a:ext uri="{FF2B5EF4-FFF2-40B4-BE49-F238E27FC236}">
                <a16:creationId xmlns:a16="http://schemas.microsoft.com/office/drawing/2014/main" id="{2562DD46-9C89-C646-A372-FB732690BB3E}"/>
              </a:ext>
            </a:extLst>
          </p:cNvPr>
          <p:cNvSpPr>
            <a:spLocks noGrp="1"/>
          </p:cNvSpPr>
          <p:nvPr>
            <p:ph type="sldNum" sz="quarter" idx="12"/>
          </p:nvPr>
        </p:nvSpPr>
        <p:spPr/>
        <p:txBody>
          <a:bodyPr/>
          <a:lstStyle/>
          <a:p>
            <a:fld id="{AEE383BD-58B4-EF4B-BE84-4ABA8B971704}" type="slidenum">
              <a:rPr lang="en-US" smtClean="0"/>
              <a:t>15</a:t>
            </a:fld>
            <a:endParaRPr lang="en-US"/>
          </a:p>
        </p:txBody>
      </p:sp>
      <p:sp>
        <p:nvSpPr>
          <p:cNvPr id="12" name="Rectangle 11">
            <a:extLst>
              <a:ext uri="{FF2B5EF4-FFF2-40B4-BE49-F238E27FC236}">
                <a16:creationId xmlns:a16="http://schemas.microsoft.com/office/drawing/2014/main" id="{EF55880B-8BB2-924A-B508-9A773022840B}"/>
              </a:ext>
            </a:extLst>
          </p:cNvPr>
          <p:cNvSpPr/>
          <p:nvPr/>
        </p:nvSpPr>
        <p:spPr>
          <a:xfrm>
            <a:off x="4849300" y="1391784"/>
            <a:ext cx="1677960" cy="369332"/>
          </a:xfrm>
          <a:prstGeom prst="rect">
            <a:avLst/>
          </a:prstGeom>
        </p:spPr>
        <p:txBody>
          <a:bodyPr wrap="none">
            <a:spAutoFit/>
          </a:bodyPr>
          <a:lstStyle/>
          <a:p>
            <a:r>
              <a:rPr lang="en-US" dirty="0">
                <a:solidFill>
                  <a:srgbClr val="FF0000"/>
                </a:solidFill>
              </a:rPr>
              <a:t>(Ha! Math. </a:t>
            </a:r>
            <a:r>
              <a:rPr lang="en-US" dirty="0" err="1">
                <a:solidFill>
                  <a:srgbClr val="FF0000"/>
                </a:solidFill>
              </a:rPr>
              <a:t>Pff</a:t>
            </a:r>
            <a:r>
              <a:rPr lang="en-US" dirty="0">
                <a:solidFill>
                  <a:srgbClr val="FF0000"/>
                </a:solidFill>
              </a:rPr>
              <a:t>.) </a:t>
            </a:r>
          </a:p>
        </p:txBody>
      </p:sp>
      <p:sp>
        <p:nvSpPr>
          <p:cNvPr id="13" name="Rectangle 12">
            <a:extLst>
              <a:ext uri="{FF2B5EF4-FFF2-40B4-BE49-F238E27FC236}">
                <a16:creationId xmlns:a16="http://schemas.microsoft.com/office/drawing/2014/main" id="{3C6BE2F7-5140-7640-96BE-F6AA172B6E7E}"/>
              </a:ext>
            </a:extLst>
          </p:cNvPr>
          <p:cNvSpPr/>
          <p:nvPr/>
        </p:nvSpPr>
        <p:spPr>
          <a:xfrm>
            <a:off x="5409535" y="1653040"/>
            <a:ext cx="1578766" cy="369332"/>
          </a:xfrm>
          <a:prstGeom prst="rect">
            <a:avLst/>
          </a:prstGeom>
        </p:spPr>
        <p:txBody>
          <a:bodyPr wrap="none">
            <a:spAutoFit/>
          </a:bodyPr>
          <a:lstStyle/>
          <a:p>
            <a:r>
              <a:rPr lang="en-US" dirty="0">
                <a:solidFill>
                  <a:srgbClr val="FFC000"/>
                </a:solidFill>
              </a:rPr>
              <a:t>(But … Math?) </a:t>
            </a:r>
            <a:endParaRPr lang="en-US" dirty="0"/>
          </a:p>
        </p:txBody>
      </p:sp>
      <p:sp>
        <p:nvSpPr>
          <p:cNvPr id="14" name="Rectangle 13">
            <a:extLst>
              <a:ext uri="{FF2B5EF4-FFF2-40B4-BE49-F238E27FC236}">
                <a16:creationId xmlns:a16="http://schemas.microsoft.com/office/drawing/2014/main" id="{F2FC01C6-AFE5-6343-A860-A10632310E2F}"/>
              </a:ext>
            </a:extLst>
          </p:cNvPr>
          <p:cNvSpPr/>
          <p:nvPr/>
        </p:nvSpPr>
        <p:spPr>
          <a:xfrm>
            <a:off x="3906253" y="3030579"/>
            <a:ext cx="2651816" cy="369332"/>
          </a:xfrm>
          <a:prstGeom prst="rect">
            <a:avLst/>
          </a:prstGeom>
        </p:spPr>
        <p:txBody>
          <a:bodyPr wrap="none">
            <a:spAutoFit/>
          </a:bodyPr>
          <a:lstStyle/>
          <a:p>
            <a:r>
              <a:rPr lang="en-US" dirty="0">
                <a:solidFill>
                  <a:schemeClr val="accent6"/>
                </a:solidFill>
              </a:rPr>
              <a:t>(Oh wait – </a:t>
            </a:r>
            <a:r>
              <a:rPr lang="en-US" dirty="0" err="1">
                <a:solidFill>
                  <a:schemeClr val="accent6"/>
                </a:solidFill>
              </a:rPr>
              <a:t>Maaaaath</a:t>
            </a:r>
            <a:r>
              <a:rPr lang="en-US" dirty="0">
                <a:solidFill>
                  <a:schemeClr val="accent6"/>
                </a:solidFill>
              </a:rPr>
              <a:t>.      )</a:t>
            </a:r>
            <a:endParaRPr lang="en-US" dirty="0"/>
          </a:p>
        </p:txBody>
      </p:sp>
      <p:pic>
        <p:nvPicPr>
          <p:cNvPr id="15" name="Picture 14" descr="A close up of a sign&#10;&#10;Description automatically generated">
            <a:extLst>
              <a:ext uri="{FF2B5EF4-FFF2-40B4-BE49-F238E27FC236}">
                <a16:creationId xmlns:a16="http://schemas.microsoft.com/office/drawing/2014/main" id="{43626581-A932-964B-A204-69B30B429F52}"/>
              </a:ext>
            </a:extLst>
          </p:cNvPr>
          <p:cNvPicPr>
            <a:picLocks noChangeAspect="1"/>
          </p:cNvPicPr>
          <p:nvPr/>
        </p:nvPicPr>
        <p:blipFill>
          <a:blip r:embed="rId4"/>
          <a:stretch>
            <a:fillRect/>
          </a:stretch>
        </p:blipFill>
        <p:spPr>
          <a:xfrm>
            <a:off x="6026068" y="3087585"/>
            <a:ext cx="264885" cy="264885"/>
          </a:xfrm>
          <a:prstGeom prst="rect">
            <a:avLst/>
          </a:prstGeom>
        </p:spPr>
      </p:pic>
    </p:spTree>
    <p:extLst>
      <p:ext uri="{BB962C8B-B14F-4D97-AF65-F5344CB8AC3E}">
        <p14:creationId xmlns:p14="http://schemas.microsoft.com/office/powerpoint/2010/main" val="1251236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B85635CE-49F7-A74F-A6AD-816408CC0993}"/>
                  </a:ext>
                </a:extLst>
              </p:cNvPr>
              <p:cNvSpPr>
                <a:spLocks noGrp="1"/>
              </p:cNvSpPr>
              <p:nvPr>
                <p:ph type="title"/>
              </p:nvPr>
            </p:nvSpPr>
            <p:spPr/>
            <p:txBody>
              <a:bodyPr>
                <a:normAutofit fontScale="90000"/>
              </a:bodyPr>
              <a:lstStyle/>
              <a:p>
                <a:r>
                  <a:rPr lang="en-US" dirty="0"/>
                  <a:t>OK, so what values of </a:t>
                </a:r>
                <a14:m>
                  <m:oMath xmlns:m="http://schemas.openxmlformats.org/officeDocument/2006/math">
                    <m:sSubSup>
                      <m:sSubSupPr>
                        <m:ctrlPr>
                          <a:rPr lang="en-US" i="1">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ea typeface="Cambria Math" panose="02040503050406030204" pitchFamily="18" charset="0"/>
                          </a:rPr>
                          <m:t>𝜅</m:t>
                        </m:r>
                      </m:e>
                      <m:sub>
                        <m:r>
                          <a:rPr lang="en-US" i="1">
                            <a:solidFill>
                              <a:srgbClr val="FF0000"/>
                            </a:solidFill>
                            <a:latin typeface="Cambria Math" panose="02040503050406030204" pitchFamily="18" charset="0"/>
                          </a:rPr>
                          <m:t>𝐶</m:t>
                        </m:r>
                      </m:sub>
                      <m:sup>
                        <m:r>
                          <a:rPr lang="en-US" i="1">
                            <a:solidFill>
                              <a:srgbClr val="FF0000"/>
                            </a:solidFill>
                            <a:latin typeface="Cambria Math" panose="02040503050406030204" pitchFamily="18" charset="0"/>
                          </a:rPr>
                          <m:t>′</m:t>
                        </m:r>
                      </m:sup>
                    </m:sSubSup>
                  </m:oMath>
                </a14:m>
                <a:r>
                  <a:rPr lang="en-US" dirty="0"/>
                  <a:t>, </a:t>
                </a:r>
                <a14:m>
                  <m:oMath xmlns:m="http://schemas.openxmlformats.org/officeDocument/2006/math">
                    <m:sSubSup>
                      <m:sSubSupPr>
                        <m:ctrlPr>
                          <a:rPr lang="en-US" i="1">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𝑓</m:t>
                        </m:r>
                      </m:e>
                      <m:sub>
                        <m:r>
                          <a:rPr lang="en-US" i="1">
                            <a:solidFill>
                              <a:srgbClr val="FF0000"/>
                            </a:solidFill>
                            <a:latin typeface="Cambria Math" panose="02040503050406030204" pitchFamily="18" charset="0"/>
                          </a:rPr>
                          <m:t>𝑐𝑐</m:t>
                        </m:r>
                      </m:sub>
                      <m:sup>
                        <m:r>
                          <a:rPr lang="en-US" i="1">
                            <a:solidFill>
                              <a:srgbClr val="FF0000"/>
                            </a:solidFill>
                            <a:latin typeface="Cambria Math" panose="02040503050406030204" pitchFamily="18" charset="0"/>
                          </a:rPr>
                          <m:t>′</m:t>
                        </m:r>
                      </m:sup>
                    </m:sSubSup>
                  </m:oMath>
                </a14:m>
                <a:r>
                  <a:rPr lang="en-US" dirty="0"/>
                  <a:t>, </a:t>
                </a:r>
                <a14:m>
                  <m:oMath xmlns:m="http://schemas.openxmlformats.org/officeDocument/2006/math">
                    <m:sSub>
                      <m:sSubPr>
                        <m:ctrlPr>
                          <a:rPr lang="en-US" i="1">
                            <a:solidFill>
                              <a:schemeClr val="accent6"/>
                            </a:solidFill>
                            <a:latin typeface="Cambria Math" panose="02040503050406030204" pitchFamily="18" charset="0"/>
                          </a:rPr>
                        </m:ctrlPr>
                      </m:sSubPr>
                      <m:e>
                        <m:r>
                          <a:rPr lang="en-US" i="1">
                            <a:solidFill>
                              <a:schemeClr val="accent6"/>
                            </a:solidFill>
                            <a:latin typeface="Cambria Math" panose="02040503050406030204" pitchFamily="18" charset="0"/>
                            <a:ea typeface="Cambria Math" panose="02040503050406030204" pitchFamily="18" charset="0"/>
                          </a:rPr>
                          <m:t>𝜅</m:t>
                        </m:r>
                      </m:e>
                      <m:sub>
                        <m:r>
                          <a:rPr lang="en-US" i="1">
                            <a:solidFill>
                              <a:schemeClr val="accent6"/>
                            </a:solidFill>
                            <a:latin typeface="Cambria Math" panose="02040503050406030204" pitchFamily="18" charset="0"/>
                          </a:rPr>
                          <m:t>𝐶</m:t>
                        </m:r>
                      </m:sub>
                    </m:sSub>
                  </m:oMath>
                </a14:m>
                <a:r>
                  <a:rPr lang="en-US" dirty="0"/>
                  <a:t>, and </a:t>
                </a:r>
                <a14:m>
                  <m:oMath xmlns:m="http://schemas.openxmlformats.org/officeDocument/2006/math">
                    <m:sSub>
                      <m:sSubPr>
                        <m:ctrlPr>
                          <a:rPr lang="en-US" i="1">
                            <a:solidFill>
                              <a:schemeClr val="accent6"/>
                            </a:solidFill>
                            <a:latin typeface="Cambria Math" panose="02040503050406030204" pitchFamily="18" charset="0"/>
                          </a:rPr>
                        </m:ctrlPr>
                      </m:sSubPr>
                      <m:e>
                        <m:r>
                          <a:rPr lang="en-US" i="1">
                            <a:solidFill>
                              <a:schemeClr val="accent6"/>
                            </a:solidFill>
                            <a:latin typeface="Cambria Math" panose="02040503050406030204" pitchFamily="18" charset="0"/>
                          </a:rPr>
                          <m:t>𝑓</m:t>
                        </m:r>
                      </m:e>
                      <m:sub>
                        <m:r>
                          <a:rPr lang="en-US" i="1">
                            <a:solidFill>
                              <a:schemeClr val="accent6"/>
                            </a:solidFill>
                            <a:latin typeface="Cambria Math" panose="02040503050406030204" pitchFamily="18" charset="0"/>
                          </a:rPr>
                          <m:t>𝑐𝑐</m:t>
                        </m:r>
                      </m:sub>
                    </m:sSub>
                  </m:oMath>
                </a14:m>
                <a:r>
                  <a:rPr lang="en-US" dirty="0"/>
                  <a:t>?</a:t>
                </a:r>
              </a:p>
            </p:txBody>
          </p:sp>
        </mc:Choice>
        <mc:Fallback>
          <p:sp>
            <p:nvSpPr>
              <p:cNvPr id="2" name="Title 1">
                <a:extLst>
                  <a:ext uri="{FF2B5EF4-FFF2-40B4-BE49-F238E27FC236}">
                    <a16:creationId xmlns:a16="http://schemas.microsoft.com/office/drawing/2014/main" id="{B85635CE-49F7-A74F-A6AD-816408CC0993}"/>
                  </a:ext>
                </a:extLst>
              </p:cNvPr>
              <p:cNvSpPr>
                <a:spLocks noGrp="1" noRot="1" noChangeAspect="1" noMove="1" noResize="1" noEditPoints="1" noAdjustHandles="1" noChangeArrowheads="1" noChangeShapeType="1" noTextEdit="1"/>
              </p:cNvSpPr>
              <p:nvPr>
                <p:ph type="title"/>
              </p:nvPr>
            </p:nvSpPr>
            <p:spPr>
              <a:blipFill>
                <a:blip r:embed="rId2"/>
                <a:stretch>
                  <a:fillRect l="-2222" t="-27660" b="-48936"/>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96321118-5E98-6742-8010-6637019FC7EC}"/>
              </a:ext>
            </a:extLst>
          </p:cNvPr>
          <p:cNvSpPr>
            <a:spLocks noGrp="1"/>
          </p:cNvSpPr>
          <p:nvPr>
            <p:ph type="dt" sz="half" idx="10"/>
          </p:nvPr>
        </p:nvSpPr>
        <p:spPr/>
        <p:txBody>
          <a:bodyPr/>
          <a:lstStyle/>
          <a:p>
            <a:r>
              <a:rPr lang="en-US"/>
              <a:t>G2001293-v3</a:t>
            </a:r>
          </a:p>
        </p:txBody>
      </p:sp>
      <p:sp>
        <p:nvSpPr>
          <p:cNvPr id="5" name="Slide Number Placeholder 4">
            <a:extLst>
              <a:ext uri="{FF2B5EF4-FFF2-40B4-BE49-F238E27FC236}">
                <a16:creationId xmlns:a16="http://schemas.microsoft.com/office/drawing/2014/main" id="{4550175E-93A4-3E4B-A1F9-FB9FA8801A95}"/>
              </a:ext>
            </a:extLst>
          </p:cNvPr>
          <p:cNvSpPr>
            <a:spLocks noGrp="1"/>
          </p:cNvSpPr>
          <p:nvPr>
            <p:ph type="sldNum" sz="quarter" idx="12"/>
          </p:nvPr>
        </p:nvSpPr>
        <p:spPr/>
        <p:txBody>
          <a:bodyPr/>
          <a:lstStyle/>
          <a:p>
            <a:fld id="{AEE383BD-58B4-EF4B-BE84-4ABA8B971704}" type="slidenum">
              <a:rPr lang="en-US" smtClean="0"/>
              <a:t>16</a:t>
            </a:fld>
            <a:endParaRPr lang="en-US"/>
          </a:p>
        </p:txBody>
      </p:sp>
      <p:pic>
        <p:nvPicPr>
          <p:cNvPr id="6" name="Picture 5" descr="A screenshot of a cell phone&#10;&#10;Description automatically generated">
            <a:extLst>
              <a:ext uri="{FF2B5EF4-FFF2-40B4-BE49-F238E27FC236}">
                <a16:creationId xmlns:a16="http://schemas.microsoft.com/office/drawing/2014/main" id="{8A7CA53E-7E79-7B45-ABF2-199D263F04E0}"/>
              </a:ext>
            </a:extLst>
          </p:cNvPr>
          <p:cNvPicPr>
            <a:picLocks noChangeAspect="1"/>
          </p:cNvPicPr>
          <p:nvPr/>
        </p:nvPicPr>
        <p:blipFill>
          <a:blip r:embed="rId3"/>
          <a:stretch>
            <a:fillRect/>
          </a:stretch>
        </p:blipFill>
        <p:spPr>
          <a:xfrm>
            <a:off x="4293956" y="698667"/>
            <a:ext cx="4766918" cy="3291444"/>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A157F69B-9AF1-5647-8C67-130712F3FA59}"/>
              </a:ext>
            </a:extLst>
          </p:cNvPr>
          <p:cNvPicPr>
            <a:picLocks noChangeAspect="1"/>
          </p:cNvPicPr>
          <p:nvPr/>
        </p:nvPicPr>
        <p:blipFill>
          <a:blip r:embed="rId4"/>
          <a:stretch>
            <a:fillRect/>
          </a:stretch>
        </p:blipFill>
        <p:spPr>
          <a:xfrm>
            <a:off x="0" y="697734"/>
            <a:ext cx="4773881" cy="3296252"/>
          </a:xfrm>
          <a:prstGeom prst="rect">
            <a:avLst/>
          </a:prstGeom>
        </p:spPr>
      </p:pic>
      <p:sp>
        <p:nvSpPr>
          <p:cNvPr id="9" name="Rectangle 8">
            <a:extLst>
              <a:ext uri="{FF2B5EF4-FFF2-40B4-BE49-F238E27FC236}">
                <a16:creationId xmlns:a16="http://schemas.microsoft.com/office/drawing/2014/main" id="{C1F67D21-A760-D342-8E29-2671E3E73217}"/>
              </a:ext>
            </a:extLst>
          </p:cNvPr>
          <p:cNvSpPr/>
          <p:nvPr/>
        </p:nvSpPr>
        <p:spPr>
          <a:xfrm>
            <a:off x="172192" y="4227615"/>
            <a:ext cx="3675413" cy="1200329"/>
          </a:xfrm>
          <a:prstGeom prst="rect">
            <a:avLst/>
          </a:prstGeom>
        </p:spPr>
        <p:txBody>
          <a:bodyPr wrap="square">
            <a:spAutoFit/>
          </a:bodyPr>
          <a:lstStyle/>
          <a:p>
            <a:r>
              <a:rPr lang="en-US" dirty="0" err="1">
                <a:solidFill>
                  <a:schemeClr val="accent6"/>
                </a:solidFill>
                <a:latin typeface="Menlo" panose="020B0609030804020204" pitchFamily="49" charset="0"/>
              </a:rPr>
              <a:t>meas_kappaC</a:t>
            </a:r>
            <a:r>
              <a:rPr lang="en-US" dirty="0">
                <a:solidFill>
                  <a:schemeClr val="accent6"/>
                </a:solidFill>
                <a:latin typeface="Menlo" panose="020B0609030804020204" pitchFamily="49" charset="0"/>
              </a:rPr>
              <a:t> </a:t>
            </a:r>
            <a:r>
              <a:rPr lang="en-US" dirty="0">
                <a:solidFill>
                  <a:srgbClr val="000000"/>
                </a:solidFill>
                <a:latin typeface="Menlo" panose="020B0609030804020204" pitchFamily="49" charset="0"/>
              </a:rPr>
              <a:t>= </a:t>
            </a:r>
            <a:r>
              <a:rPr lang="en-US" dirty="0">
                <a:solidFill>
                  <a:srgbClr val="1C00CF"/>
                </a:solidFill>
                <a:latin typeface="Menlo" panose="020B0609030804020204" pitchFamily="49" charset="0"/>
              </a:rPr>
              <a:t>0.995</a:t>
            </a:r>
            <a:endParaRPr lang="en-US" dirty="0">
              <a:solidFill>
                <a:srgbClr val="000000"/>
              </a:solidFill>
              <a:latin typeface="Menlo" panose="020B0609030804020204" pitchFamily="49" charset="0"/>
            </a:endParaRPr>
          </a:p>
          <a:p>
            <a:r>
              <a:rPr lang="en-US" dirty="0" err="1">
                <a:solidFill>
                  <a:srgbClr val="FF0000"/>
                </a:solidFill>
                <a:latin typeface="Menlo" panose="020B0609030804020204" pitchFamily="49" charset="0"/>
              </a:rPr>
              <a:t>meas_kappaCprime</a:t>
            </a:r>
            <a:r>
              <a:rPr lang="en-US" dirty="0">
                <a:solidFill>
                  <a:srgbClr val="FF0000"/>
                </a:solidFill>
                <a:latin typeface="Menlo" panose="020B0609030804020204" pitchFamily="49" charset="0"/>
              </a:rPr>
              <a:t> </a:t>
            </a:r>
            <a:r>
              <a:rPr lang="en-US" dirty="0">
                <a:solidFill>
                  <a:srgbClr val="000000"/>
                </a:solidFill>
                <a:latin typeface="Menlo" panose="020B0609030804020204" pitchFamily="49" charset="0"/>
              </a:rPr>
              <a:t>= </a:t>
            </a:r>
            <a:r>
              <a:rPr lang="en-US" dirty="0">
                <a:solidFill>
                  <a:srgbClr val="1C00CF"/>
                </a:solidFill>
                <a:latin typeface="Menlo" panose="020B0609030804020204" pitchFamily="49" charset="0"/>
              </a:rPr>
              <a:t>0.9825</a:t>
            </a:r>
            <a:endParaRPr lang="en-US" dirty="0">
              <a:solidFill>
                <a:srgbClr val="000000"/>
              </a:solidFill>
              <a:latin typeface="Menlo" panose="020B0609030804020204" pitchFamily="49" charset="0"/>
            </a:endParaRPr>
          </a:p>
          <a:p>
            <a:r>
              <a:rPr lang="en-US" dirty="0" err="1">
                <a:solidFill>
                  <a:schemeClr val="accent6"/>
                </a:solidFill>
                <a:latin typeface="Menlo" panose="020B0609030804020204" pitchFamily="49" charset="0"/>
              </a:rPr>
              <a:t>meas_fcc</a:t>
            </a:r>
            <a:r>
              <a:rPr lang="en-US" dirty="0">
                <a:solidFill>
                  <a:schemeClr val="accent6"/>
                </a:solidFill>
                <a:latin typeface="Menlo" panose="020B0609030804020204" pitchFamily="49" charset="0"/>
              </a:rPr>
              <a:t> </a:t>
            </a:r>
            <a:r>
              <a:rPr lang="en-US" dirty="0">
                <a:solidFill>
                  <a:srgbClr val="000000"/>
                </a:solidFill>
                <a:latin typeface="Menlo" panose="020B0609030804020204" pitchFamily="49" charset="0"/>
              </a:rPr>
              <a:t>= </a:t>
            </a:r>
            <a:r>
              <a:rPr lang="en-US" dirty="0">
                <a:solidFill>
                  <a:srgbClr val="1C00CF"/>
                </a:solidFill>
                <a:latin typeface="Menlo" panose="020B0609030804020204" pitchFamily="49" charset="0"/>
              </a:rPr>
              <a:t>413</a:t>
            </a:r>
            <a:endParaRPr lang="en-US" dirty="0">
              <a:solidFill>
                <a:srgbClr val="000000"/>
              </a:solidFill>
              <a:latin typeface="Menlo" panose="020B0609030804020204" pitchFamily="49" charset="0"/>
            </a:endParaRPr>
          </a:p>
          <a:p>
            <a:r>
              <a:rPr lang="en-US" dirty="0" err="1">
                <a:solidFill>
                  <a:srgbClr val="FF0000"/>
                </a:solidFill>
                <a:latin typeface="Menlo" panose="020B0609030804020204" pitchFamily="49" charset="0"/>
              </a:rPr>
              <a:t>meas_fccprime</a:t>
            </a:r>
            <a:r>
              <a:rPr lang="en-US" dirty="0">
                <a:solidFill>
                  <a:srgbClr val="FF0000"/>
                </a:solidFill>
                <a:latin typeface="Menlo" panose="020B0609030804020204" pitchFamily="49" charset="0"/>
              </a:rPr>
              <a:t> </a:t>
            </a:r>
            <a:r>
              <a:rPr lang="en-US" dirty="0">
                <a:solidFill>
                  <a:srgbClr val="000000"/>
                </a:solidFill>
                <a:latin typeface="Menlo" panose="020B0609030804020204" pitchFamily="49" charset="0"/>
              </a:rPr>
              <a:t>= </a:t>
            </a:r>
            <a:r>
              <a:rPr lang="en-US" dirty="0">
                <a:solidFill>
                  <a:srgbClr val="1C00CF"/>
                </a:solidFill>
                <a:latin typeface="Menlo" panose="020B0609030804020204" pitchFamily="49" charset="0"/>
              </a:rPr>
              <a:t>423</a:t>
            </a:r>
            <a:endParaRPr lang="en-US" dirty="0">
              <a:solidFill>
                <a:srgbClr val="000000"/>
              </a:solidFill>
              <a:effectLst/>
              <a:latin typeface="Menlo" panose="020B0609030804020204" pitchFamily="49" charset="0"/>
            </a:endParaRPr>
          </a:p>
        </p:txBody>
      </p:sp>
      <p:sp>
        <p:nvSpPr>
          <p:cNvPr id="10" name="TextBox 9">
            <a:extLst>
              <a:ext uri="{FF2B5EF4-FFF2-40B4-BE49-F238E27FC236}">
                <a16:creationId xmlns:a16="http://schemas.microsoft.com/office/drawing/2014/main" id="{79A06169-0AF3-2049-8605-F5B5975A4C3C}"/>
              </a:ext>
            </a:extLst>
          </p:cNvPr>
          <p:cNvSpPr txBox="1"/>
          <p:nvPr/>
        </p:nvSpPr>
        <p:spPr>
          <a:xfrm>
            <a:off x="4191990" y="4203865"/>
            <a:ext cx="4702628" cy="2308324"/>
          </a:xfrm>
          <a:prstGeom prst="rect">
            <a:avLst/>
          </a:prstGeom>
          <a:noFill/>
        </p:spPr>
        <p:txBody>
          <a:bodyPr wrap="square" rtlCol="0">
            <a:spAutoFit/>
          </a:bodyPr>
          <a:lstStyle/>
          <a:p>
            <a:r>
              <a:rPr lang="en-US" dirty="0"/>
              <a:t>These are the numbers I gathered with an eye-ball average of the above trend plots we saw on slide 4. </a:t>
            </a:r>
          </a:p>
          <a:p>
            <a:pPr marL="285750" indent="-285750">
              <a:buFont typeface="Arial" panose="020B0604020202020204" pitchFamily="34" charset="0"/>
              <a:buChar char="•"/>
            </a:pPr>
            <a:r>
              <a:rPr lang="en-US" dirty="0"/>
              <a:t>The </a:t>
            </a:r>
            <a:r>
              <a:rPr lang="en-US" dirty="0">
                <a:solidFill>
                  <a:srgbClr val="FF0000"/>
                </a:solidFill>
              </a:rPr>
              <a:t>prime</a:t>
            </a:r>
            <a:r>
              <a:rPr lang="en-US" dirty="0"/>
              <a:t> values taken *after* the whitening change.</a:t>
            </a:r>
          </a:p>
          <a:p>
            <a:pPr marL="285750" indent="-285750">
              <a:buFont typeface="Arial" panose="020B0604020202020204" pitchFamily="34" charset="0"/>
              <a:buChar char="•"/>
            </a:pPr>
            <a:r>
              <a:rPr lang="en-US" dirty="0"/>
              <a:t>The </a:t>
            </a:r>
            <a:r>
              <a:rPr lang="en-US" dirty="0">
                <a:solidFill>
                  <a:schemeClr val="accent6"/>
                </a:solidFill>
              </a:rPr>
              <a:t>presumed correct</a:t>
            </a:r>
            <a:r>
              <a:rPr lang="en-US" dirty="0"/>
              <a:t> values taken *before* the whitening change.</a:t>
            </a:r>
          </a:p>
          <a:p>
            <a:endParaRPr lang="en-US" dirty="0"/>
          </a:p>
        </p:txBody>
      </p:sp>
    </p:spTree>
    <p:extLst>
      <p:ext uri="{BB962C8B-B14F-4D97-AF65-F5344CB8AC3E}">
        <p14:creationId xmlns:p14="http://schemas.microsoft.com/office/powerpoint/2010/main" val="99576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36492B-8750-1A42-8FB4-A9A65BD362FE}"/>
              </a:ext>
            </a:extLst>
          </p:cNvPr>
          <p:cNvSpPr>
            <a:spLocks noGrp="1"/>
          </p:cNvSpPr>
          <p:nvPr>
            <p:ph idx="1"/>
          </p:nvPr>
        </p:nvSpPr>
        <p:spPr>
          <a:xfrm>
            <a:off x="569274" y="4788518"/>
            <a:ext cx="7886700" cy="2069482"/>
          </a:xfrm>
        </p:spPr>
        <p:txBody>
          <a:bodyPr>
            <a:normAutofit fontScale="85000" lnSpcReduction="10000"/>
          </a:bodyPr>
          <a:lstStyle/>
          <a:p>
            <a:pPr marL="0" indent="0">
              <a:buNone/>
            </a:pPr>
            <a:r>
              <a:rPr lang="en-US" sz="1800" dirty="0"/>
              <a:t>Detector was locked and happy for ~19 hours. Went out of OBS_READY at Mar 16 2020 18:29:59 UTC, switched whitening config, and measured broadband 30 seconds afterword.</a:t>
            </a:r>
          </a:p>
          <a:p>
            <a:r>
              <a:rPr lang="en-US" sz="1800" dirty="0"/>
              <a:t>Pre</a:t>
            </a:r>
          </a:p>
          <a:p>
            <a:pPr lvl="1"/>
            <a:r>
              <a:rPr lang="en-US" sz="1600" dirty="0"/>
              <a:t>2020-03-02_H1_PCALY2DARMTF_BB_3min.xml: 2020-03-02 19:00:32 UTC</a:t>
            </a:r>
          </a:p>
          <a:p>
            <a:pPr lvl="1"/>
            <a:r>
              <a:rPr lang="en-US" sz="1600" dirty="0">
                <a:solidFill>
                  <a:schemeClr val="accent2"/>
                </a:solidFill>
              </a:rPr>
              <a:t>2020-03-09_H1_PCALY2DARMTF_BB_3min.xml: 2020-03-09 18:00:33 UTC</a:t>
            </a:r>
          </a:p>
          <a:p>
            <a:r>
              <a:rPr lang="en-US" sz="1800" dirty="0"/>
              <a:t>Post </a:t>
            </a:r>
          </a:p>
          <a:p>
            <a:pPr lvl="1"/>
            <a:r>
              <a:rPr lang="en-US" sz="1600" dirty="0">
                <a:solidFill>
                  <a:srgbClr val="FF0000"/>
                </a:solidFill>
              </a:rPr>
              <a:t>2020-03-16_H1_PCALY2DARMTF_BB_3min.xml: 2020-03-16 18:30:31 UTC</a:t>
            </a:r>
          </a:p>
          <a:p>
            <a:pPr lvl="1"/>
            <a:r>
              <a:rPr lang="en-US" sz="1600" dirty="0">
                <a:solidFill>
                  <a:srgbClr val="0070C0"/>
                </a:solidFill>
              </a:rPr>
              <a:t>2020-03-23_H1_PCALY2DARMTF_BB_3min.xml: 2020-03-23 18:01:20 UTC</a:t>
            </a:r>
          </a:p>
        </p:txBody>
      </p:sp>
      <p:sp>
        <p:nvSpPr>
          <p:cNvPr id="4" name="Date Placeholder 3">
            <a:extLst>
              <a:ext uri="{FF2B5EF4-FFF2-40B4-BE49-F238E27FC236}">
                <a16:creationId xmlns:a16="http://schemas.microsoft.com/office/drawing/2014/main" id="{DEB9277F-B090-FA49-9275-532E0FE145DF}"/>
              </a:ext>
            </a:extLst>
          </p:cNvPr>
          <p:cNvSpPr>
            <a:spLocks noGrp="1"/>
          </p:cNvSpPr>
          <p:nvPr>
            <p:ph type="dt" sz="half" idx="10"/>
          </p:nvPr>
        </p:nvSpPr>
        <p:spPr/>
        <p:txBody>
          <a:bodyPr/>
          <a:lstStyle/>
          <a:p>
            <a:r>
              <a:rPr lang="en-US" dirty="0"/>
              <a:t>G2000527-v4</a:t>
            </a:r>
          </a:p>
        </p:txBody>
      </p:sp>
      <p:sp>
        <p:nvSpPr>
          <p:cNvPr id="5" name="Slide Number Placeholder 4">
            <a:extLst>
              <a:ext uri="{FF2B5EF4-FFF2-40B4-BE49-F238E27FC236}">
                <a16:creationId xmlns:a16="http://schemas.microsoft.com/office/drawing/2014/main" id="{C0A5954A-EBEF-5742-9AC6-1862FA3009DB}"/>
              </a:ext>
            </a:extLst>
          </p:cNvPr>
          <p:cNvSpPr>
            <a:spLocks noGrp="1"/>
          </p:cNvSpPr>
          <p:nvPr>
            <p:ph type="sldNum" sz="quarter" idx="12"/>
          </p:nvPr>
        </p:nvSpPr>
        <p:spPr/>
        <p:txBody>
          <a:bodyPr/>
          <a:lstStyle/>
          <a:p>
            <a:fld id="{70339496-BD1E-F648-8321-5C9A4B4A55FA}" type="slidenum">
              <a:rPr lang="en-US" smtClean="0"/>
              <a:t>17</a:t>
            </a:fld>
            <a:endParaRPr lang="en-US"/>
          </a:p>
        </p:txBody>
      </p:sp>
      <p:pic>
        <p:nvPicPr>
          <p:cNvPr id="7" name="Picture 6" descr="A close up of a cage&#10;&#10;Description automatically generated">
            <a:extLst>
              <a:ext uri="{FF2B5EF4-FFF2-40B4-BE49-F238E27FC236}">
                <a16:creationId xmlns:a16="http://schemas.microsoft.com/office/drawing/2014/main" id="{B3C7DADE-1B37-D144-A336-61F9955F902D}"/>
              </a:ext>
            </a:extLst>
          </p:cNvPr>
          <p:cNvPicPr>
            <a:picLocks noChangeAspect="1"/>
          </p:cNvPicPr>
          <p:nvPr/>
        </p:nvPicPr>
        <p:blipFill>
          <a:blip r:embed="rId2"/>
          <a:stretch>
            <a:fillRect/>
          </a:stretch>
        </p:blipFill>
        <p:spPr>
          <a:xfrm>
            <a:off x="0" y="988617"/>
            <a:ext cx="7404265" cy="3702133"/>
          </a:xfrm>
          <a:prstGeom prst="rect">
            <a:avLst/>
          </a:prstGeom>
        </p:spPr>
      </p:pic>
      <p:sp>
        <p:nvSpPr>
          <p:cNvPr id="9" name="TextBox 8">
            <a:extLst>
              <a:ext uri="{FF2B5EF4-FFF2-40B4-BE49-F238E27FC236}">
                <a16:creationId xmlns:a16="http://schemas.microsoft.com/office/drawing/2014/main" id="{8C78E36A-7B69-2045-BEE3-DBFFCF5F6CA2}"/>
              </a:ext>
            </a:extLst>
          </p:cNvPr>
          <p:cNvSpPr txBox="1"/>
          <p:nvPr/>
        </p:nvSpPr>
        <p:spPr>
          <a:xfrm>
            <a:off x="6780811" y="2838199"/>
            <a:ext cx="2363189" cy="646331"/>
          </a:xfrm>
          <a:prstGeom prst="rect">
            <a:avLst/>
          </a:prstGeom>
          <a:noFill/>
        </p:spPr>
        <p:txBody>
          <a:bodyPr wrap="square" rtlCol="0">
            <a:spAutoFit/>
          </a:bodyPr>
          <a:lstStyle/>
          <a:p>
            <a:r>
              <a:rPr lang="en-US" dirty="0">
                <a:solidFill>
                  <a:srgbClr val="0070C0"/>
                </a:solidFill>
                <a:hlinkClick r:id="rId3">
                  <a:extLst>
                    <a:ext uri="{A12FA001-AC4F-418D-AE19-62706E023703}">
                      <ahyp:hlinkClr xmlns:ahyp="http://schemas.microsoft.com/office/drawing/2018/hyperlinkcolor" val="tx"/>
                    </a:ext>
                  </a:extLst>
                </a:hlinkClick>
              </a:rPr>
              <a:t>Brief NLN</a:t>
            </a:r>
            <a:r>
              <a:rPr lang="en-US" dirty="0">
                <a:solidFill>
                  <a:srgbClr val="FFC000"/>
                </a:solidFill>
              </a:rPr>
              <a:t>, but not DMT_ANALYSIS_READY</a:t>
            </a:r>
          </a:p>
        </p:txBody>
      </p:sp>
      <p:sp>
        <p:nvSpPr>
          <p:cNvPr id="10" name="TextBox 9">
            <a:extLst>
              <a:ext uri="{FF2B5EF4-FFF2-40B4-BE49-F238E27FC236}">
                <a16:creationId xmlns:a16="http://schemas.microsoft.com/office/drawing/2014/main" id="{57824F99-FE56-D64C-8497-B267727702CA}"/>
              </a:ext>
            </a:extLst>
          </p:cNvPr>
          <p:cNvSpPr txBox="1"/>
          <p:nvPr/>
        </p:nvSpPr>
        <p:spPr>
          <a:xfrm>
            <a:off x="6780811" y="1743690"/>
            <a:ext cx="2363189" cy="646331"/>
          </a:xfrm>
          <a:prstGeom prst="rect">
            <a:avLst/>
          </a:prstGeom>
          <a:noFill/>
        </p:spPr>
        <p:txBody>
          <a:bodyPr wrap="square" rtlCol="0">
            <a:spAutoFit/>
          </a:bodyPr>
          <a:lstStyle/>
          <a:p>
            <a:r>
              <a:rPr lang="en-US" dirty="0">
                <a:solidFill>
                  <a:srgbClr val="0070C0"/>
                </a:solidFill>
              </a:rPr>
              <a:t>DMT_ANALYSIS_READY end</a:t>
            </a:r>
          </a:p>
        </p:txBody>
      </p:sp>
      <p:sp>
        <p:nvSpPr>
          <p:cNvPr id="11" name="TextBox 10">
            <a:extLst>
              <a:ext uri="{FF2B5EF4-FFF2-40B4-BE49-F238E27FC236}">
                <a16:creationId xmlns:a16="http://schemas.microsoft.com/office/drawing/2014/main" id="{86EEC3A9-5E95-B143-BCE0-DF1BF7A9B5A3}"/>
              </a:ext>
            </a:extLst>
          </p:cNvPr>
          <p:cNvSpPr txBox="1"/>
          <p:nvPr/>
        </p:nvSpPr>
        <p:spPr>
          <a:xfrm>
            <a:off x="6780811" y="2394852"/>
            <a:ext cx="2363189" cy="369332"/>
          </a:xfrm>
          <a:prstGeom prst="rect">
            <a:avLst/>
          </a:prstGeom>
          <a:noFill/>
        </p:spPr>
        <p:txBody>
          <a:bodyPr wrap="square" rtlCol="0">
            <a:spAutoFit/>
          </a:bodyPr>
          <a:lstStyle/>
          <a:p>
            <a:r>
              <a:rPr lang="en-US" dirty="0">
                <a:solidFill>
                  <a:srgbClr val="FF0000"/>
                </a:solidFill>
              </a:rPr>
              <a:t>BB Measurement</a:t>
            </a:r>
          </a:p>
        </p:txBody>
      </p:sp>
      <p:sp>
        <p:nvSpPr>
          <p:cNvPr id="12" name="TextBox 11">
            <a:extLst>
              <a:ext uri="{FF2B5EF4-FFF2-40B4-BE49-F238E27FC236}">
                <a16:creationId xmlns:a16="http://schemas.microsoft.com/office/drawing/2014/main" id="{5C87C357-01A5-3249-BC05-DF4FD3D6C80E}"/>
              </a:ext>
            </a:extLst>
          </p:cNvPr>
          <p:cNvSpPr txBox="1"/>
          <p:nvPr/>
        </p:nvSpPr>
        <p:spPr>
          <a:xfrm>
            <a:off x="6792688" y="3621970"/>
            <a:ext cx="2359492" cy="646331"/>
          </a:xfrm>
          <a:prstGeom prst="rect">
            <a:avLst/>
          </a:prstGeom>
          <a:noFill/>
        </p:spPr>
        <p:txBody>
          <a:bodyPr wrap="none" rtlCol="0">
            <a:spAutoFit/>
          </a:bodyPr>
          <a:lstStyle/>
          <a:p>
            <a:r>
              <a:rPr lang="en-US" dirty="0">
                <a:solidFill>
                  <a:srgbClr val="00B050"/>
                </a:solidFill>
              </a:rPr>
              <a:t>DMT_ANALYSIS_READY</a:t>
            </a:r>
          </a:p>
          <a:p>
            <a:r>
              <a:rPr lang="en-US" dirty="0">
                <a:solidFill>
                  <a:srgbClr val="00B050"/>
                </a:solidFill>
              </a:rPr>
              <a:t>resumes</a:t>
            </a:r>
          </a:p>
        </p:txBody>
      </p:sp>
      <p:cxnSp>
        <p:nvCxnSpPr>
          <p:cNvPr id="14" name="Straight Arrow Connector 13">
            <a:extLst>
              <a:ext uri="{FF2B5EF4-FFF2-40B4-BE49-F238E27FC236}">
                <a16:creationId xmlns:a16="http://schemas.microsoft.com/office/drawing/2014/main" id="{7EDF0BD2-02C6-E347-8BAB-1AC9700999F9}"/>
              </a:ext>
            </a:extLst>
          </p:cNvPr>
          <p:cNvCxnSpPr>
            <a:cxnSpLocks/>
          </p:cNvCxnSpPr>
          <p:nvPr/>
        </p:nvCxnSpPr>
        <p:spPr>
          <a:xfrm>
            <a:off x="5284520" y="1436917"/>
            <a:ext cx="0" cy="35625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A3CF215-A252-A947-8468-77ABB692E972}"/>
              </a:ext>
            </a:extLst>
          </p:cNvPr>
          <p:cNvCxnSpPr>
            <a:cxnSpLocks/>
          </p:cNvCxnSpPr>
          <p:nvPr/>
        </p:nvCxnSpPr>
        <p:spPr>
          <a:xfrm>
            <a:off x="5330045" y="1636817"/>
            <a:ext cx="0" cy="35625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139837F-0A50-D343-9E62-C692B41D1052}"/>
              </a:ext>
            </a:extLst>
          </p:cNvPr>
          <p:cNvCxnSpPr>
            <a:cxnSpLocks/>
          </p:cNvCxnSpPr>
          <p:nvPr/>
        </p:nvCxnSpPr>
        <p:spPr>
          <a:xfrm>
            <a:off x="5779328" y="1421083"/>
            <a:ext cx="0" cy="356259"/>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CE895AA-BE58-974E-A108-38351609882F}"/>
              </a:ext>
            </a:extLst>
          </p:cNvPr>
          <p:cNvCxnSpPr>
            <a:cxnSpLocks/>
          </p:cNvCxnSpPr>
          <p:nvPr/>
        </p:nvCxnSpPr>
        <p:spPr>
          <a:xfrm>
            <a:off x="5991104" y="1419105"/>
            <a:ext cx="0" cy="35625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B028306-FDB2-974C-BDFA-D216E8886BEF}"/>
              </a:ext>
            </a:extLst>
          </p:cNvPr>
          <p:cNvCxnSpPr>
            <a:cxnSpLocks/>
          </p:cNvCxnSpPr>
          <p:nvPr/>
        </p:nvCxnSpPr>
        <p:spPr>
          <a:xfrm flipH="1">
            <a:off x="6824357" y="6396843"/>
            <a:ext cx="52646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9FB36B9-089F-BB47-9437-CF815CFECE02}"/>
              </a:ext>
            </a:extLst>
          </p:cNvPr>
          <p:cNvSpPr txBox="1"/>
          <p:nvPr/>
        </p:nvSpPr>
        <p:spPr>
          <a:xfrm>
            <a:off x="83127" y="534393"/>
            <a:ext cx="8919942" cy="646331"/>
          </a:xfrm>
          <a:prstGeom prst="rect">
            <a:avLst/>
          </a:prstGeom>
          <a:noFill/>
        </p:spPr>
        <p:txBody>
          <a:bodyPr wrap="none" rtlCol="0">
            <a:spAutoFit/>
          </a:bodyPr>
          <a:lstStyle/>
          <a:p>
            <a:r>
              <a:rPr lang="en-US" dirty="0"/>
              <a:t>Before we verify our predicted systematic error budget, </a:t>
            </a:r>
          </a:p>
          <a:p>
            <a:r>
              <a:rPr lang="en-US" dirty="0"/>
              <a:t>Let’s review what before vs. after broadband injection data is available (slide from </a:t>
            </a:r>
            <a:r>
              <a:rPr lang="en-US" dirty="0">
                <a:hlinkClick r:id="rId4"/>
              </a:rPr>
              <a:t>G2000527</a:t>
            </a:r>
            <a:r>
              <a:rPr lang="en-US" dirty="0"/>
              <a:t>) </a:t>
            </a:r>
          </a:p>
        </p:txBody>
      </p:sp>
      <p:sp>
        <p:nvSpPr>
          <p:cNvPr id="22" name="Title 1">
            <a:extLst>
              <a:ext uri="{FF2B5EF4-FFF2-40B4-BE49-F238E27FC236}">
                <a16:creationId xmlns:a16="http://schemas.microsoft.com/office/drawing/2014/main" id="{AF08A956-53F7-654D-8654-29629669E383}"/>
              </a:ext>
            </a:extLst>
          </p:cNvPr>
          <p:cNvSpPr>
            <a:spLocks noGrp="1"/>
          </p:cNvSpPr>
          <p:nvPr>
            <p:ph type="title"/>
          </p:nvPr>
        </p:nvSpPr>
        <p:spPr>
          <a:xfrm>
            <a:off x="0" y="1"/>
            <a:ext cx="9144000" cy="602166"/>
          </a:xfrm>
        </p:spPr>
        <p:txBody>
          <a:bodyPr>
            <a:normAutofit fontScale="90000"/>
          </a:bodyPr>
          <a:lstStyle/>
          <a:p>
            <a:r>
              <a:rPr lang="en-US" dirty="0"/>
              <a:t>And just one more thing…</a:t>
            </a:r>
          </a:p>
        </p:txBody>
      </p:sp>
    </p:spTree>
    <p:extLst>
      <p:ext uri="{BB962C8B-B14F-4D97-AF65-F5344CB8AC3E}">
        <p14:creationId xmlns:p14="http://schemas.microsoft.com/office/powerpoint/2010/main" val="386210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F1096-1E5F-9F4E-91A5-F8BE55170705}"/>
              </a:ext>
            </a:extLst>
          </p:cNvPr>
          <p:cNvSpPr>
            <a:spLocks noGrp="1"/>
          </p:cNvSpPr>
          <p:nvPr>
            <p:ph type="title"/>
          </p:nvPr>
        </p:nvSpPr>
        <p:spPr/>
        <p:txBody>
          <a:bodyPr>
            <a:normAutofit fontScale="90000"/>
          </a:bodyPr>
          <a:lstStyle/>
          <a:p>
            <a:r>
              <a:rPr lang="en-US" dirty="0"/>
              <a:t>And just one more thing.</a:t>
            </a:r>
          </a:p>
        </p:txBody>
      </p:sp>
      <p:sp>
        <p:nvSpPr>
          <p:cNvPr id="4" name="Date Placeholder 3">
            <a:extLst>
              <a:ext uri="{FF2B5EF4-FFF2-40B4-BE49-F238E27FC236}">
                <a16:creationId xmlns:a16="http://schemas.microsoft.com/office/drawing/2014/main" id="{05AB6EB9-D96F-9A44-86B0-787F1D12C971}"/>
              </a:ext>
            </a:extLst>
          </p:cNvPr>
          <p:cNvSpPr>
            <a:spLocks noGrp="1"/>
          </p:cNvSpPr>
          <p:nvPr>
            <p:ph type="dt" sz="half" idx="10"/>
          </p:nvPr>
        </p:nvSpPr>
        <p:spPr/>
        <p:txBody>
          <a:bodyPr/>
          <a:lstStyle/>
          <a:p>
            <a:r>
              <a:rPr lang="en-US"/>
              <a:t>G2001293-v3</a:t>
            </a:r>
          </a:p>
        </p:txBody>
      </p:sp>
      <p:sp>
        <p:nvSpPr>
          <p:cNvPr id="5" name="Slide Number Placeholder 4">
            <a:extLst>
              <a:ext uri="{FF2B5EF4-FFF2-40B4-BE49-F238E27FC236}">
                <a16:creationId xmlns:a16="http://schemas.microsoft.com/office/drawing/2014/main" id="{5ECCEB52-E090-AB41-93C4-7290726B9ADF}"/>
              </a:ext>
            </a:extLst>
          </p:cNvPr>
          <p:cNvSpPr>
            <a:spLocks noGrp="1"/>
          </p:cNvSpPr>
          <p:nvPr>
            <p:ph type="sldNum" sz="quarter" idx="12"/>
          </p:nvPr>
        </p:nvSpPr>
        <p:spPr/>
        <p:txBody>
          <a:bodyPr/>
          <a:lstStyle/>
          <a:p>
            <a:fld id="{AEE383BD-58B4-EF4B-BE84-4ABA8B971704}" type="slidenum">
              <a:rPr lang="en-US" smtClean="0"/>
              <a:t>18</a:t>
            </a:fld>
            <a:endParaRPr lang="en-US"/>
          </a:p>
        </p:txBody>
      </p:sp>
      <p:sp>
        <p:nvSpPr>
          <p:cNvPr id="6" name="TextBox 5">
            <a:extLst>
              <a:ext uri="{FF2B5EF4-FFF2-40B4-BE49-F238E27FC236}">
                <a16:creationId xmlns:a16="http://schemas.microsoft.com/office/drawing/2014/main" id="{473060D5-0E35-C946-8703-577F5D76B31D}"/>
              </a:ext>
            </a:extLst>
          </p:cNvPr>
          <p:cNvSpPr txBox="1"/>
          <p:nvPr/>
        </p:nvSpPr>
        <p:spPr>
          <a:xfrm>
            <a:off x="83126" y="546266"/>
            <a:ext cx="8918369" cy="923330"/>
          </a:xfrm>
          <a:prstGeom prst="rect">
            <a:avLst/>
          </a:prstGeom>
          <a:noFill/>
        </p:spPr>
        <p:txBody>
          <a:bodyPr wrap="square" rtlCol="0">
            <a:spAutoFit/>
          </a:bodyPr>
          <a:lstStyle/>
          <a:p>
            <a:r>
              <a:rPr lang="en-US" dirty="0"/>
              <a:t>But remember, that once we go out of observation ready mode and turn off the calibration lines, there’re no TDCFs being measured. So, Aaron processes the BB injections with the DCS TDCFs from the observation ready stretch *right before* the BB injection.</a:t>
            </a:r>
          </a:p>
        </p:txBody>
      </p:sp>
      <p:pic>
        <p:nvPicPr>
          <p:cNvPr id="8" name="Picture 7" descr="A picture containing green, sitting, light, table&#10;&#10;Description automatically generated">
            <a:extLst>
              <a:ext uri="{FF2B5EF4-FFF2-40B4-BE49-F238E27FC236}">
                <a16:creationId xmlns:a16="http://schemas.microsoft.com/office/drawing/2014/main" id="{B62F0240-9ECA-B24D-90B9-05944A210410}"/>
              </a:ext>
            </a:extLst>
          </p:cNvPr>
          <p:cNvPicPr>
            <a:picLocks noChangeAspect="1"/>
          </p:cNvPicPr>
          <p:nvPr/>
        </p:nvPicPr>
        <p:blipFill>
          <a:blip r:embed="rId2"/>
          <a:stretch>
            <a:fillRect/>
          </a:stretch>
        </p:blipFill>
        <p:spPr>
          <a:xfrm>
            <a:off x="-11875" y="3728852"/>
            <a:ext cx="5070764" cy="2535382"/>
          </a:xfrm>
          <a:prstGeom prst="rect">
            <a:avLst/>
          </a:prstGeom>
        </p:spPr>
      </p:pic>
      <p:pic>
        <p:nvPicPr>
          <p:cNvPr id="10" name="Picture 9" descr="A picture containing sitting, green, light, computer&#10;&#10;Description automatically generated">
            <a:extLst>
              <a:ext uri="{FF2B5EF4-FFF2-40B4-BE49-F238E27FC236}">
                <a16:creationId xmlns:a16="http://schemas.microsoft.com/office/drawing/2014/main" id="{1A188939-ED85-874C-9396-72D1E69607E7}"/>
              </a:ext>
            </a:extLst>
          </p:cNvPr>
          <p:cNvPicPr>
            <a:picLocks noChangeAspect="1"/>
          </p:cNvPicPr>
          <p:nvPr/>
        </p:nvPicPr>
        <p:blipFill>
          <a:blip r:embed="rId3"/>
          <a:stretch>
            <a:fillRect/>
          </a:stretch>
        </p:blipFill>
        <p:spPr>
          <a:xfrm>
            <a:off x="0" y="1413163"/>
            <a:ext cx="4969822" cy="2484911"/>
          </a:xfrm>
          <a:prstGeom prst="rect">
            <a:avLst/>
          </a:prstGeom>
        </p:spPr>
      </p:pic>
      <p:cxnSp>
        <p:nvCxnSpPr>
          <p:cNvPr id="11" name="Straight Arrow Connector 10">
            <a:extLst>
              <a:ext uri="{FF2B5EF4-FFF2-40B4-BE49-F238E27FC236}">
                <a16:creationId xmlns:a16="http://schemas.microsoft.com/office/drawing/2014/main" id="{FB53D87E-618D-2346-9E61-B90B59BDBFA1}"/>
              </a:ext>
            </a:extLst>
          </p:cNvPr>
          <p:cNvCxnSpPr>
            <a:cxnSpLocks/>
          </p:cNvCxnSpPr>
          <p:nvPr/>
        </p:nvCxnSpPr>
        <p:spPr>
          <a:xfrm>
            <a:off x="3574473" y="2220689"/>
            <a:ext cx="0" cy="35625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178155F-29EE-684F-982C-99200E8C1EED}"/>
              </a:ext>
            </a:extLst>
          </p:cNvPr>
          <p:cNvCxnSpPr>
            <a:cxnSpLocks/>
          </p:cNvCxnSpPr>
          <p:nvPr/>
        </p:nvCxnSpPr>
        <p:spPr>
          <a:xfrm>
            <a:off x="3619998" y="2420589"/>
            <a:ext cx="0" cy="35625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7D9D758-FEEB-EC44-9677-B8D33C00586C}"/>
              </a:ext>
            </a:extLst>
          </p:cNvPr>
          <p:cNvCxnSpPr>
            <a:cxnSpLocks/>
          </p:cNvCxnSpPr>
          <p:nvPr/>
        </p:nvCxnSpPr>
        <p:spPr>
          <a:xfrm>
            <a:off x="3736772" y="2204855"/>
            <a:ext cx="0" cy="356259"/>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F65067C-3B29-1843-A8A5-E03540A78EED}"/>
              </a:ext>
            </a:extLst>
          </p:cNvPr>
          <p:cNvCxnSpPr>
            <a:cxnSpLocks/>
          </p:cNvCxnSpPr>
          <p:nvPr/>
        </p:nvCxnSpPr>
        <p:spPr>
          <a:xfrm>
            <a:off x="3877296" y="2250378"/>
            <a:ext cx="0" cy="35625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62DA489-25A6-C547-B4B0-E3504182D226}"/>
              </a:ext>
            </a:extLst>
          </p:cNvPr>
          <p:cNvCxnSpPr>
            <a:cxnSpLocks/>
          </p:cNvCxnSpPr>
          <p:nvPr/>
        </p:nvCxnSpPr>
        <p:spPr>
          <a:xfrm>
            <a:off x="3619995" y="4368143"/>
            <a:ext cx="0" cy="35625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0BD8DE6-3EA2-5549-80E8-4E946F0873C4}"/>
              </a:ext>
            </a:extLst>
          </p:cNvPr>
          <p:cNvCxnSpPr>
            <a:cxnSpLocks/>
          </p:cNvCxnSpPr>
          <p:nvPr/>
        </p:nvCxnSpPr>
        <p:spPr>
          <a:xfrm>
            <a:off x="3665520" y="4568043"/>
            <a:ext cx="0" cy="35625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B9ADC09-8411-4042-BFDF-AC479706A23D}"/>
              </a:ext>
            </a:extLst>
          </p:cNvPr>
          <p:cNvCxnSpPr>
            <a:cxnSpLocks/>
          </p:cNvCxnSpPr>
          <p:nvPr/>
        </p:nvCxnSpPr>
        <p:spPr>
          <a:xfrm>
            <a:off x="3782294" y="4352309"/>
            <a:ext cx="0" cy="356259"/>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54B4B4C-FC86-FA49-AB7D-DA0A4EB156B2}"/>
              </a:ext>
            </a:extLst>
          </p:cNvPr>
          <p:cNvCxnSpPr>
            <a:cxnSpLocks/>
          </p:cNvCxnSpPr>
          <p:nvPr/>
        </p:nvCxnSpPr>
        <p:spPr>
          <a:xfrm>
            <a:off x="3922818" y="4397832"/>
            <a:ext cx="0" cy="35625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68B83929-D38D-4B42-9B7D-2FA8B6000D3B}"/>
              </a:ext>
            </a:extLst>
          </p:cNvPr>
          <p:cNvSpPr/>
          <p:nvPr/>
        </p:nvSpPr>
        <p:spPr>
          <a:xfrm>
            <a:off x="5071122" y="1949924"/>
            <a:ext cx="4072878" cy="4247317"/>
          </a:xfrm>
          <a:prstGeom prst="rect">
            <a:avLst/>
          </a:prstGeom>
        </p:spPr>
        <p:txBody>
          <a:bodyPr wrap="square">
            <a:spAutoFit/>
          </a:bodyPr>
          <a:lstStyle/>
          <a:p>
            <a:r>
              <a:rPr lang="en-US" dirty="0"/>
              <a:t>Why do I bring it up?</a:t>
            </a:r>
          </a:p>
          <a:p>
            <a:endParaRPr lang="en-US" dirty="0"/>
          </a:p>
          <a:p>
            <a:r>
              <a:rPr lang="en-US" dirty="0"/>
              <a:t>Because that means </a:t>
            </a:r>
            <a:r>
              <a:rPr lang="en-US" dirty="0">
                <a:solidFill>
                  <a:srgbClr val="FF0000"/>
                </a:solidFill>
              </a:rPr>
              <a:t>2020-03-16</a:t>
            </a:r>
            <a:r>
              <a:rPr lang="en-US" dirty="0"/>
              <a:t> BB injection has the (small) whitening chassis error, but it does *not* have the error from the TDCFs</a:t>
            </a:r>
          </a:p>
          <a:p>
            <a:endParaRPr lang="en-US" dirty="0"/>
          </a:p>
          <a:p>
            <a:r>
              <a:rPr lang="en-US" b="1" dirty="0"/>
              <a:t>This is why the </a:t>
            </a:r>
            <a:r>
              <a:rPr lang="en-US" b="1" dirty="0">
                <a:solidFill>
                  <a:srgbClr val="0070C0"/>
                </a:solidFill>
              </a:rPr>
              <a:t>2020-03-23</a:t>
            </a:r>
            <a:r>
              <a:rPr lang="en-US" b="1" dirty="0"/>
              <a:t> BB injection looks so different from the 2020-03-16 injection.</a:t>
            </a:r>
          </a:p>
          <a:p>
            <a:endParaRPr lang="en-US" b="1" dirty="0"/>
          </a:p>
          <a:p>
            <a:r>
              <a:rPr lang="en-US" dirty="0"/>
              <a:t>The </a:t>
            </a:r>
            <a:r>
              <a:rPr lang="en-US" dirty="0">
                <a:solidFill>
                  <a:srgbClr val="0070C0"/>
                </a:solidFill>
              </a:rPr>
              <a:t>2020-03-23</a:t>
            </a:r>
            <a:r>
              <a:rPr lang="en-US" dirty="0"/>
              <a:t> measurement shows *both* the (small) whitening chassis error AND the error from applying incorrect TDCFS.</a:t>
            </a:r>
          </a:p>
        </p:txBody>
      </p:sp>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ADAF6F00-A7A1-2445-A9D3-BB5D068EF862}"/>
                  </a:ext>
                </a:extLst>
              </p:cNvPr>
              <p:cNvSpPr txBox="1"/>
              <p:nvPr/>
            </p:nvSpPr>
            <p:spPr>
              <a:xfrm>
                <a:off x="961901" y="1971305"/>
                <a:ext cx="1930593" cy="369332"/>
              </a:xfrm>
              <a:prstGeom prst="rect">
                <a:avLst/>
              </a:prstGeom>
              <a:noFill/>
            </p:spPr>
            <p:txBody>
              <a:bodyPr wrap="none" rtlCol="0">
                <a:spAutoFit/>
              </a:bodyPr>
              <a:lstStyle/>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𝑐𝑐</m:t>
                        </m:r>
                      </m:sub>
                    </m:sSub>
                  </m:oMath>
                </a14:m>
                <a:r>
                  <a:rPr lang="en-US" dirty="0"/>
                  <a:t> on 2020-03-16 </a:t>
                </a:r>
              </a:p>
            </p:txBody>
          </p:sp>
        </mc:Choice>
        <mc:Fallback>
          <p:sp>
            <p:nvSpPr>
              <p:cNvPr id="21" name="TextBox 20">
                <a:extLst>
                  <a:ext uri="{FF2B5EF4-FFF2-40B4-BE49-F238E27FC236}">
                    <a16:creationId xmlns:a16="http://schemas.microsoft.com/office/drawing/2014/main" id="{ADAF6F00-A7A1-2445-A9D3-BB5D068EF862}"/>
                  </a:ext>
                </a:extLst>
              </p:cNvPr>
              <p:cNvSpPr txBox="1">
                <a:spLocks noRot="1" noChangeAspect="1" noMove="1" noResize="1" noEditPoints="1" noAdjustHandles="1" noChangeArrowheads="1" noChangeShapeType="1" noTextEdit="1"/>
              </p:cNvSpPr>
              <p:nvPr/>
            </p:nvSpPr>
            <p:spPr>
              <a:xfrm>
                <a:off x="961901" y="1971305"/>
                <a:ext cx="1930593" cy="369332"/>
              </a:xfrm>
              <a:prstGeom prst="rect">
                <a:avLst/>
              </a:prstGeom>
              <a:blipFill>
                <a:blip r:embed="rId4"/>
                <a:stretch>
                  <a:fillRect l="-658" t="-6897" r="-1974" b="-2758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id="{4FFE6A81-0660-654A-8989-6113BD6002FD}"/>
                  </a:ext>
                </a:extLst>
              </p:cNvPr>
              <p:cNvSpPr txBox="1"/>
              <p:nvPr/>
            </p:nvSpPr>
            <p:spPr>
              <a:xfrm>
                <a:off x="876794" y="4344391"/>
                <a:ext cx="1908792" cy="369332"/>
              </a:xfrm>
              <a:prstGeom prst="rect">
                <a:avLst/>
              </a:prstGeom>
              <a:noFill/>
            </p:spPr>
            <p:txBody>
              <a:bodyPr wrap="none" rtlCol="0">
                <a:spAutoFit/>
              </a:bodyPr>
              <a:lstStyle/>
              <a:p>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𝜅</m:t>
                        </m:r>
                      </m:e>
                      <m:sub>
                        <m:r>
                          <a:rPr lang="en-US" b="0" i="1" smtClean="0">
                            <a:latin typeface="Cambria Math" panose="02040503050406030204" pitchFamily="18" charset="0"/>
                          </a:rPr>
                          <m:t>𝐶</m:t>
                        </m:r>
                      </m:sub>
                    </m:sSub>
                  </m:oMath>
                </a14:m>
                <a:r>
                  <a:rPr lang="en-US" dirty="0"/>
                  <a:t> on 2020-03-16 </a:t>
                </a:r>
              </a:p>
            </p:txBody>
          </p:sp>
        </mc:Choice>
        <mc:Fallback>
          <p:sp>
            <p:nvSpPr>
              <p:cNvPr id="22" name="TextBox 21">
                <a:extLst>
                  <a:ext uri="{FF2B5EF4-FFF2-40B4-BE49-F238E27FC236}">
                    <a16:creationId xmlns:a16="http://schemas.microsoft.com/office/drawing/2014/main" id="{4FFE6A81-0660-654A-8989-6113BD6002FD}"/>
                  </a:ext>
                </a:extLst>
              </p:cNvPr>
              <p:cNvSpPr txBox="1">
                <a:spLocks noRot="1" noChangeAspect="1" noMove="1" noResize="1" noEditPoints="1" noAdjustHandles="1" noChangeArrowheads="1" noChangeShapeType="1" noTextEdit="1"/>
              </p:cNvSpPr>
              <p:nvPr/>
            </p:nvSpPr>
            <p:spPr>
              <a:xfrm>
                <a:off x="876794" y="4344391"/>
                <a:ext cx="1908792" cy="369332"/>
              </a:xfrm>
              <a:prstGeom prst="rect">
                <a:avLst/>
              </a:prstGeom>
              <a:blipFill>
                <a:blip r:embed="rId5"/>
                <a:stretch>
                  <a:fillRect t="-10345" r="-1333" b="-24138"/>
                </a:stretch>
              </a:blipFill>
            </p:spPr>
            <p:txBody>
              <a:bodyPr/>
              <a:lstStyle/>
              <a:p>
                <a:r>
                  <a:rPr lang="en-US">
                    <a:noFill/>
                  </a:rPr>
                  <a:t> </a:t>
                </a:r>
              </a:p>
            </p:txBody>
          </p:sp>
        </mc:Fallback>
      </mc:AlternateContent>
    </p:spTree>
    <p:extLst>
      <p:ext uri="{BB962C8B-B14F-4D97-AF65-F5344CB8AC3E}">
        <p14:creationId xmlns:p14="http://schemas.microsoft.com/office/powerpoint/2010/main" val="1896903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699B3E4-7396-F845-B581-C72E4CC6A140}"/>
              </a:ext>
            </a:extLst>
          </p:cNvPr>
          <p:cNvPicPr>
            <a:picLocks noChangeAspect="1"/>
          </p:cNvPicPr>
          <p:nvPr/>
        </p:nvPicPr>
        <p:blipFill>
          <a:blip r:embed="rId2"/>
          <a:stretch>
            <a:fillRect/>
          </a:stretch>
        </p:blipFill>
        <p:spPr>
          <a:xfrm>
            <a:off x="-23750" y="486603"/>
            <a:ext cx="9144000" cy="6383547"/>
          </a:xfrm>
          <a:prstGeom prst="rect">
            <a:avLst/>
          </a:prstGeom>
        </p:spPr>
      </p:pic>
      <p:sp>
        <p:nvSpPr>
          <p:cNvPr id="2" name="Title 1">
            <a:extLst>
              <a:ext uri="{FF2B5EF4-FFF2-40B4-BE49-F238E27FC236}">
                <a16:creationId xmlns:a16="http://schemas.microsoft.com/office/drawing/2014/main" id="{6632CD4A-C663-AC4B-B1CB-FF7D74EA7329}"/>
              </a:ext>
            </a:extLst>
          </p:cNvPr>
          <p:cNvSpPr>
            <a:spLocks noGrp="1"/>
          </p:cNvSpPr>
          <p:nvPr>
            <p:ph type="title"/>
          </p:nvPr>
        </p:nvSpPr>
        <p:spPr/>
        <p:txBody>
          <a:bodyPr>
            <a:normAutofit fontScale="90000"/>
          </a:bodyPr>
          <a:lstStyle/>
          <a:p>
            <a:r>
              <a:rPr lang="en-US" dirty="0"/>
              <a:t>I think we got it…</a:t>
            </a:r>
          </a:p>
        </p:txBody>
      </p:sp>
      <p:sp>
        <p:nvSpPr>
          <p:cNvPr id="4" name="Date Placeholder 3">
            <a:extLst>
              <a:ext uri="{FF2B5EF4-FFF2-40B4-BE49-F238E27FC236}">
                <a16:creationId xmlns:a16="http://schemas.microsoft.com/office/drawing/2014/main" id="{C1D4D0B1-7D44-5C42-90D0-75A21F7ADEAF}"/>
              </a:ext>
            </a:extLst>
          </p:cNvPr>
          <p:cNvSpPr>
            <a:spLocks noGrp="1"/>
          </p:cNvSpPr>
          <p:nvPr>
            <p:ph type="dt" sz="half" idx="10"/>
          </p:nvPr>
        </p:nvSpPr>
        <p:spPr/>
        <p:txBody>
          <a:bodyPr/>
          <a:lstStyle/>
          <a:p>
            <a:r>
              <a:rPr lang="en-US"/>
              <a:t>G2001293-v3</a:t>
            </a:r>
          </a:p>
        </p:txBody>
      </p:sp>
      <p:sp>
        <p:nvSpPr>
          <p:cNvPr id="5" name="Slide Number Placeholder 4">
            <a:extLst>
              <a:ext uri="{FF2B5EF4-FFF2-40B4-BE49-F238E27FC236}">
                <a16:creationId xmlns:a16="http://schemas.microsoft.com/office/drawing/2014/main" id="{AF861AE1-83A6-F646-BAB7-EDE012C52667}"/>
              </a:ext>
            </a:extLst>
          </p:cNvPr>
          <p:cNvSpPr>
            <a:spLocks noGrp="1"/>
          </p:cNvSpPr>
          <p:nvPr>
            <p:ph type="sldNum" sz="quarter" idx="12"/>
          </p:nvPr>
        </p:nvSpPr>
        <p:spPr/>
        <p:txBody>
          <a:bodyPr/>
          <a:lstStyle/>
          <a:p>
            <a:fld id="{AEE383BD-58B4-EF4B-BE84-4ABA8B971704}" type="slidenum">
              <a:rPr lang="en-US" smtClean="0"/>
              <a:t>19</a:t>
            </a:fld>
            <a:endParaRPr lang="en-US"/>
          </a:p>
        </p:txBody>
      </p:sp>
      <p:sp>
        <p:nvSpPr>
          <p:cNvPr id="7" name="TextBox 6">
            <a:extLst>
              <a:ext uri="{FF2B5EF4-FFF2-40B4-BE49-F238E27FC236}">
                <a16:creationId xmlns:a16="http://schemas.microsoft.com/office/drawing/2014/main" id="{78C21F61-B87C-FC4C-ABBE-245DCFD30460}"/>
              </a:ext>
            </a:extLst>
          </p:cNvPr>
          <p:cNvSpPr txBox="1"/>
          <p:nvPr/>
        </p:nvSpPr>
        <p:spPr>
          <a:xfrm>
            <a:off x="5925788" y="344386"/>
            <a:ext cx="3047822" cy="369332"/>
          </a:xfrm>
          <a:prstGeom prst="rect">
            <a:avLst/>
          </a:prstGeom>
          <a:noFill/>
        </p:spPr>
        <p:txBody>
          <a:bodyPr wrap="none" rtlCol="0">
            <a:spAutoFit/>
          </a:bodyPr>
          <a:lstStyle/>
          <a:p>
            <a:r>
              <a:rPr lang="en-US" dirty="0">
                <a:solidFill>
                  <a:schemeClr val="accent2"/>
                </a:solidFill>
              </a:rPr>
              <a:t>2020-03-09, no OMC WC error</a:t>
            </a:r>
          </a:p>
        </p:txBody>
      </p:sp>
      <p:sp>
        <p:nvSpPr>
          <p:cNvPr id="11" name="TextBox 10">
            <a:extLst>
              <a:ext uri="{FF2B5EF4-FFF2-40B4-BE49-F238E27FC236}">
                <a16:creationId xmlns:a16="http://schemas.microsoft.com/office/drawing/2014/main" id="{E48AF530-D8AA-C345-8F47-88564873E1D4}"/>
              </a:ext>
            </a:extLst>
          </p:cNvPr>
          <p:cNvSpPr txBox="1"/>
          <p:nvPr/>
        </p:nvSpPr>
        <p:spPr>
          <a:xfrm>
            <a:off x="4490274" y="805540"/>
            <a:ext cx="4523098" cy="369332"/>
          </a:xfrm>
          <a:prstGeom prst="rect">
            <a:avLst/>
          </a:prstGeom>
          <a:noFill/>
        </p:spPr>
        <p:txBody>
          <a:bodyPr wrap="none" rtlCol="0">
            <a:spAutoFit/>
          </a:bodyPr>
          <a:lstStyle/>
          <a:p>
            <a:r>
              <a:rPr lang="en-US" dirty="0">
                <a:solidFill>
                  <a:srgbClr val="FF0000"/>
                </a:solidFill>
              </a:rPr>
              <a:t>2020-03-16, OMC WC error, but no TDCF error</a:t>
            </a:r>
          </a:p>
        </p:txBody>
      </p:sp>
      <p:sp>
        <p:nvSpPr>
          <p:cNvPr id="13" name="TextBox 12">
            <a:extLst>
              <a:ext uri="{FF2B5EF4-FFF2-40B4-BE49-F238E27FC236}">
                <a16:creationId xmlns:a16="http://schemas.microsoft.com/office/drawing/2014/main" id="{D014AE7D-6DB6-A84F-A3D7-B3404547D4FB}"/>
              </a:ext>
            </a:extLst>
          </p:cNvPr>
          <p:cNvSpPr txBox="1"/>
          <p:nvPr/>
        </p:nvSpPr>
        <p:spPr>
          <a:xfrm>
            <a:off x="4998933" y="3000497"/>
            <a:ext cx="4025141" cy="369332"/>
          </a:xfrm>
          <a:prstGeom prst="rect">
            <a:avLst/>
          </a:prstGeom>
          <a:noFill/>
        </p:spPr>
        <p:txBody>
          <a:bodyPr wrap="none" rtlCol="0">
            <a:spAutoFit/>
          </a:bodyPr>
          <a:lstStyle/>
          <a:p>
            <a:r>
              <a:rPr lang="en-US" dirty="0">
                <a:solidFill>
                  <a:srgbClr val="0000FF"/>
                </a:solidFill>
              </a:rPr>
              <a:t>2020-03-23, OMC WC error &amp; TDCF error</a:t>
            </a:r>
          </a:p>
        </p:txBody>
      </p:sp>
      <p:sp>
        <p:nvSpPr>
          <p:cNvPr id="14" name="TextBox 13">
            <a:extLst>
              <a:ext uri="{FF2B5EF4-FFF2-40B4-BE49-F238E27FC236}">
                <a16:creationId xmlns:a16="http://schemas.microsoft.com/office/drawing/2014/main" id="{72C8AC11-6A0A-0248-8BD1-7F4EE4E87E82}"/>
              </a:ext>
            </a:extLst>
          </p:cNvPr>
          <p:cNvSpPr txBox="1"/>
          <p:nvPr/>
        </p:nvSpPr>
        <p:spPr>
          <a:xfrm>
            <a:off x="2812474" y="5662551"/>
            <a:ext cx="1195648" cy="369332"/>
          </a:xfrm>
          <a:prstGeom prst="rect">
            <a:avLst/>
          </a:prstGeom>
          <a:noFill/>
        </p:spPr>
        <p:txBody>
          <a:bodyPr wrap="none" rtlCol="0">
            <a:spAutoFit/>
          </a:bodyPr>
          <a:lstStyle/>
          <a:p>
            <a:r>
              <a:rPr lang="en-US" dirty="0">
                <a:solidFill>
                  <a:schemeClr val="accent6">
                    <a:lumMod val="75000"/>
                  </a:schemeClr>
                </a:solidFill>
              </a:rPr>
              <a:t>TDCF error</a:t>
            </a:r>
          </a:p>
        </p:txBody>
      </p:sp>
      <p:sp>
        <p:nvSpPr>
          <p:cNvPr id="9" name="TextBox 8">
            <a:extLst>
              <a:ext uri="{FF2B5EF4-FFF2-40B4-BE49-F238E27FC236}">
                <a16:creationId xmlns:a16="http://schemas.microsoft.com/office/drawing/2014/main" id="{F83923E9-8F9F-1449-8B5E-DF0A67620318}"/>
              </a:ext>
            </a:extLst>
          </p:cNvPr>
          <p:cNvSpPr txBox="1"/>
          <p:nvPr/>
        </p:nvSpPr>
        <p:spPr>
          <a:xfrm>
            <a:off x="1852548" y="3740728"/>
            <a:ext cx="6709273" cy="369332"/>
          </a:xfrm>
          <a:prstGeom prst="rect">
            <a:avLst/>
          </a:prstGeom>
          <a:noFill/>
        </p:spPr>
        <p:txBody>
          <a:bodyPr wrap="none" rtlCol="0">
            <a:spAutoFit/>
          </a:bodyPr>
          <a:lstStyle/>
          <a:p>
            <a:r>
              <a:rPr lang="en-US" dirty="0">
                <a:solidFill>
                  <a:srgbClr val="E2707A"/>
                </a:solidFill>
              </a:rPr>
              <a:t>Systematic error and uncertainty, before including OMC or TDCF error</a:t>
            </a:r>
          </a:p>
        </p:txBody>
      </p:sp>
      <p:sp>
        <p:nvSpPr>
          <p:cNvPr id="15" name="TextBox 14">
            <a:extLst>
              <a:ext uri="{FF2B5EF4-FFF2-40B4-BE49-F238E27FC236}">
                <a16:creationId xmlns:a16="http://schemas.microsoft.com/office/drawing/2014/main" id="{EEAE4A96-C503-8340-9415-667C80E18231}"/>
              </a:ext>
            </a:extLst>
          </p:cNvPr>
          <p:cNvSpPr txBox="1"/>
          <p:nvPr/>
        </p:nvSpPr>
        <p:spPr>
          <a:xfrm>
            <a:off x="3287483" y="4011880"/>
            <a:ext cx="5710281" cy="369332"/>
          </a:xfrm>
          <a:prstGeom prst="rect">
            <a:avLst/>
          </a:prstGeom>
          <a:noFill/>
        </p:spPr>
        <p:txBody>
          <a:bodyPr wrap="none" rtlCol="0">
            <a:spAutoFit/>
          </a:bodyPr>
          <a:lstStyle/>
          <a:p>
            <a:r>
              <a:rPr lang="en-US" dirty="0">
                <a:solidFill>
                  <a:srgbClr val="2AA1CE"/>
                </a:solidFill>
              </a:rPr>
              <a:t>Systematic error and uncertainty, after including TDCF error</a:t>
            </a:r>
          </a:p>
        </p:txBody>
      </p:sp>
    </p:spTree>
    <p:extLst>
      <p:ext uri="{BB962C8B-B14F-4D97-AF65-F5344CB8AC3E}">
        <p14:creationId xmlns:p14="http://schemas.microsoft.com/office/powerpoint/2010/main" val="3442559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4BC3A-1582-7041-9E14-3F8048B60F8D}"/>
              </a:ext>
            </a:extLst>
          </p:cNvPr>
          <p:cNvSpPr>
            <a:spLocks noGrp="1"/>
          </p:cNvSpPr>
          <p:nvPr>
            <p:ph type="title"/>
          </p:nvPr>
        </p:nvSpPr>
        <p:spPr/>
        <p:txBody>
          <a:bodyPr>
            <a:normAutofit fontScale="90000"/>
          </a:bodyPr>
          <a:lstStyle/>
          <a:p>
            <a:r>
              <a:rPr lang="en-US" dirty="0"/>
              <a:t>What’re we going to do tonight, Brain?</a:t>
            </a:r>
          </a:p>
        </p:txBody>
      </p:sp>
      <p:sp>
        <p:nvSpPr>
          <p:cNvPr id="3" name="Content Placeholder 2">
            <a:extLst>
              <a:ext uri="{FF2B5EF4-FFF2-40B4-BE49-F238E27FC236}">
                <a16:creationId xmlns:a16="http://schemas.microsoft.com/office/drawing/2014/main" id="{63ECA015-BAC5-1D42-BADC-6B456157D839}"/>
              </a:ext>
            </a:extLst>
          </p:cNvPr>
          <p:cNvSpPr>
            <a:spLocks noGrp="1"/>
          </p:cNvSpPr>
          <p:nvPr>
            <p:ph idx="1"/>
          </p:nvPr>
        </p:nvSpPr>
        <p:spPr/>
        <p:txBody>
          <a:bodyPr>
            <a:normAutofit/>
          </a:bodyPr>
          <a:lstStyle/>
          <a:p>
            <a:r>
              <a:rPr lang="en-US" sz="2400" dirty="0"/>
              <a:t>As a part of the O3B Chunk 2 review, </a:t>
            </a:r>
            <a:r>
              <a:rPr lang="en-US" sz="2400" dirty="0">
                <a:hlinkClick r:id="rId2"/>
              </a:rPr>
              <a:t>G2001206</a:t>
            </a:r>
            <a:r>
              <a:rPr lang="en-US" sz="2400" dirty="0"/>
              <a:t>, Alan asks “why did the reported cavity pole change when the OMC Whitening Chassis Configuration changed?”</a:t>
            </a:r>
          </a:p>
        </p:txBody>
      </p:sp>
      <p:pic>
        <p:nvPicPr>
          <p:cNvPr id="1026" name="Picture 2">
            <a:extLst>
              <a:ext uri="{FF2B5EF4-FFF2-40B4-BE49-F238E27FC236}">
                <a16:creationId xmlns:a16="http://schemas.microsoft.com/office/drawing/2014/main" id="{CA0086D4-6BE7-DA4E-B88F-0972AF7B92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165" y="2497822"/>
            <a:ext cx="5850412" cy="40870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4F8FC01-CA5B-6048-B19F-C2441EF9A31C}"/>
              </a:ext>
            </a:extLst>
          </p:cNvPr>
          <p:cNvSpPr txBox="1"/>
          <p:nvPr/>
        </p:nvSpPr>
        <p:spPr>
          <a:xfrm>
            <a:off x="617517" y="2101932"/>
            <a:ext cx="4609019" cy="369332"/>
          </a:xfrm>
          <a:prstGeom prst="rect">
            <a:avLst/>
          </a:prstGeom>
          <a:noFill/>
        </p:spPr>
        <p:txBody>
          <a:bodyPr wrap="none" rtlCol="0">
            <a:spAutoFit/>
          </a:bodyPr>
          <a:lstStyle/>
          <a:p>
            <a:r>
              <a:rPr lang="en-US" dirty="0"/>
              <a:t>From Alan’s Sanity Checks, </a:t>
            </a:r>
            <a:r>
              <a:rPr lang="en-US" dirty="0">
                <a:hlinkClick r:id="rId4"/>
              </a:rPr>
              <a:t>calCheck_plots.html</a:t>
            </a:r>
            <a:endParaRPr lang="en-US" dirty="0"/>
          </a:p>
        </p:txBody>
      </p:sp>
      <p:sp>
        <p:nvSpPr>
          <p:cNvPr id="5" name="Rectangle 4">
            <a:extLst>
              <a:ext uri="{FF2B5EF4-FFF2-40B4-BE49-F238E27FC236}">
                <a16:creationId xmlns:a16="http://schemas.microsoft.com/office/drawing/2014/main" id="{5D99609C-E8E3-7F43-BFB6-9AFEBC177D60}"/>
              </a:ext>
            </a:extLst>
          </p:cNvPr>
          <p:cNvSpPr/>
          <p:nvPr/>
        </p:nvSpPr>
        <p:spPr>
          <a:xfrm>
            <a:off x="6786749" y="5556156"/>
            <a:ext cx="2262248" cy="646331"/>
          </a:xfrm>
          <a:prstGeom prst="rect">
            <a:avLst/>
          </a:prstGeom>
        </p:spPr>
        <p:txBody>
          <a:bodyPr wrap="square">
            <a:spAutoFit/>
          </a:bodyPr>
          <a:lstStyle/>
          <a:p>
            <a:r>
              <a:rPr lang="en-US" dirty="0">
                <a:solidFill>
                  <a:srgbClr val="000000"/>
                </a:solidFill>
                <a:latin typeface="Arial" panose="020B0604020202020204" pitchFamily="34" charset="0"/>
              </a:rPr>
              <a:t>Whitening change on Mar 16 2020</a:t>
            </a:r>
            <a:endParaRPr lang="en-US" dirty="0"/>
          </a:p>
        </p:txBody>
      </p:sp>
      <p:sp>
        <p:nvSpPr>
          <p:cNvPr id="6" name="Up Arrow 5">
            <a:extLst>
              <a:ext uri="{FF2B5EF4-FFF2-40B4-BE49-F238E27FC236}">
                <a16:creationId xmlns:a16="http://schemas.microsoft.com/office/drawing/2014/main" id="{8F5EF3ED-9071-814C-B0DD-B671AB2FA788}"/>
              </a:ext>
            </a:extLst>
          </p:cNvPr>
          <p:cNvSpPr/>
          <p:nvPr/>
        </p:nvSpPr>
        <p:spPr>
          <a:xfrm>
            <a:off x="6507678" y="4595751"/>
            <a:ext cx="403761" cy="1199408"/>
          </a:xfrm>
          <a:prstGeom prst="upArrow">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9F63459-0672-0847-B78A-176F325427B3}"/>
              </a:ext>
            </a:extLst>
          </p:cNvPr>
          <p:cNvSpPr txBox="1"/>
          <p:nvPr/>
        </p:nvSpPr>
        <p:spPr>
          <a:xfrm>
            <a:off x="71254" y="581892"/>
            <a:ext cx="5162054" cy="369332"/>
          </a:xfrm>
          <a:prstGeom prst="rect">
            <a:avLst/>
          </a:prstGeom>
          <a:noFill/>
        </p:spPr>
        <p:txBody>
          <a:bodyPr wrap="none" rtlCol="0">
            <a:spAutoFit/>
          </a:bodyPr>
          <a:lstStyle/>
          <a:p>
            <a:r>
              <a:rPr lang="en-US" dirty="0"/>
              <a:t>Trying to solve yet another mystery of O3B Chunk 2…</a:t>
            </a:r>
          </a:p>
        </p:txBody>
      </p:sp>
      <p:sp>
        <p:nvSpPr>
          <p:cNvPr id="8" name="TextBox 7">
            <a:extLst>
              <a:ext uri="{FF2B5EF4-FFF2-40B4-BE49-F238E27FC236}">
                <a16:creationId xmlns:a16="http://schemas.microsoft.com/office/drawing/2014/main" id="{AB051A4B-EDB8-844A-B976-00858831C598}"/>
              </a:ext>
            </a:extLst>
          </p:cNvPr>
          <p:cNvSpPr txBox="1"/>
          <p:nvPr/>
        </p:nvSpPr>
        <p:spPr>
          <a:xfrm rot="16200000">
            <a:off x="-510639" y="4286992"/>
            <a:ext cx="3531416" cy="369332"/>
          </a:xfrm>
          <a:prstGeom prst="rect">
            <a:avLst/>
          </a:prstGeom>
          <a:noFill/>
        </p:spPr>
        <p:txBody>
          <a:bodyPr wrap="none" rtlCol="0">
            <a:spAutoFit/>
          </a:bodyPr>
          <a:lstStyle/>
          <a:p>
            <a:r>
              <a:rPr lang="en-US" dirty="0"/>
              <a:t>TDCF for Cavity Pole Frequency [Hz]</a:t>
            </a:r>
          </a:p>
        </p:txBody>
      </p:sp>
      <p:sp>
        <p:nvSpPr>
          <p:cNvPr id="10" name="TextBox 9">
            <a:extLst>
              <a:ext uri="{FF2B5EF4-FFF2-40B4-BE49-F238E27FC236}">
                <a16:creationId xmlns:a16="http://schemas.microsoft.com/office/drawing/2014/main" id="{4549F0E4-68A7-B843-B57D-E46587B0C845}"/>
              </a:ext>
            </a:extLst>
          </p:cNvPr>
          <p:cNvSpPr txBox="1"/>
          <p:nvPr/>
        </p:nvSpPr>
        <p:spPr>
          <a:xfrm>
            <a:off x="2943101" y="6434444"/>
            <a:ext cx="3077702" cy="369332"/>
          </a:xfrm>
          <a:prstGeom prst="rect">
            <a:avLst/>
          </a:prstGeom>
          <a:solidFill>
            <a:schemeClr val="bg1"/>
          </a:solidFill>
        </p:spPr>
        <p:txBody>
          <a:bodyPr wrap="none" rtlCol="0">
            <a:spAutoFit/>
          </a:bodyPr>
          <a:lstStyle/>
          <a:p>
            <a:r>
              <a:rPr lang="en-US" dirty="0"/>
              <a:t>Time [weeks since Nov 1 2019]</a:t>
            </a:r>
          </a:p>
        </p:txBody>
      </p:sp>
      <p:sp>
        <p:nvSpPr>
          <p:cNvPr id="9" name="Date Placeholder 8">
            <a:extLst>
              <a:ext uri="{FF2B5EF4-FFF2-40B4-BE49-F238E27FC236}">
                <a16:creationId xmlns:a16="http://schemas.microsoft.com/office/drawing/2014/main" id="{160797DA-8E06-F543-BE6C-EF143F1A3D4B}"/>
              </a:ext>
            </a:extLst>
          </p:cNvPr>
          <p:cNvSpPr>
            <a:spLocks noGrp="1"/>
          </p:cNvSpPr>
          <p:nvPr>
            <p:ph type="dt" sz="half" idx="10"/>
          </p:nvPr>
        </p:nvSpPr>
        <p:spPr/>
        <p:txBody>
          <a:bodyPr/>
          <a:lstStyle/>
          <a:p>
            <a:r>
              <a:rPr lang="en-US"/>
              <a:t>G2001293-v3</a:t>
            </a:r>
          </a:p>
        </p:txBody>
      </p:sp>
      <p:sp>
        <p:nvSpPr>
          <p:cNvPr id="11" name="Slide Number Placeholder 10">
            <a:extLst>
              <a:ext uri="{FF2B5EF4-FFF2-40B4-BE49-F238E27FC236}">
                <a16:creationId xmlns:a16="http://schemas.microsoft.com/office/drawing/2014/main" id="{4353AB33-4F79-254C-BB99-D4ABE7960129}"/>
              </a:ext>
            </a:extLst>
          </p:cNvPr>
          <p:cNvSpPr>
            <a:spLocks noGrp="1"/>
          </p:cNvSpPr>
          <p:nvPr>
            <p:ph type="sldNum" sz="quarter" idx="12"/>
          </p:nvPr>
        </p:nvSpPr>
        <p:spPr/>
        <p:txBody>
          <a:bodyPr/>
          <a:lstStyle/>
          <a:p>
            <a:fld id="{AEE383BD-58B4-EF4B-BE84-4ABA8B971704}" type="slidenum">
              <a:rPr lang="en-US" smtClean="0"/>
              <a:t>2</a:t>
            </a:fld>
            <a:endParaRPr lang="en-US"/>
          </a:p>
        </p:txBody>
      </p:sp>
    </p:spTree>
    <p:extLst>
      <p:ext uri="{BB962C8B-B14F-4D97-AF65-F5344CB8AC3E}">
        <p14:creationId xmlns:p14="http://schemas.microsoft.com/office/powerpoint/2010/main" val="2938955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4AAFE-55E1-8340-863B-268653F47D9F}"/>
              </a:ext>
            </a:extLst>
          </p:cNvPr>
          <p:cNvSpPr>
            <a:spLocks noGrp="1"/>
          </p:cNvSpPr>
          <p:nvPr>
            <p:ph type="title"/>
          </p:nvPr>
        </p:nvSpPr>
        <p:spPr/>
        <p:txBody>
          <a:bodyPr>
            <a:normAutofit fontScale="90000"/>
          </a:bodyPr>
          <a:lstStyle/>
          <a:p>
            <a:r>
              <a:rPr lang="en-US" dirty="0"/>
              <a:t>In conclusion!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56FC1DD-A813-3240-9FFE-8979B308F31C}"/>
                  </a:ext>
                </a:extLst>
              </p:cNvPr>
              <p:cNvSpPr>
                <a:spLocks noGrp="1"/>
              </p:cNvSpPr>
              <p:nvPr>
                <p:ph idx="1"/>
              </p:nvPr>
            </p:nvSpPr>
            <p:spPr>
              <a:xfrm>
                <a:off x="427512" y="1052560"/>
                <a:ext cx="8265968" cy="5195656"/>
              </a:xfrm>
            </p:spPr>
            <p:txBody>
              <a:bodyPr>
                <a:normAutofit fontScale="92500" lnSpcReduction="10000"/>
              </a:bodyPr>
              <a:lstStyle/>
              <a:p>
                <a:r>
                  <a:rPr lang="en-US" sz="2600" dirty="0"/>
                  <a:t>From </a:t>
                </a:r>
                <a:r>
                  <a:rPr lang="en-US" sz="2600" dirty="0">
                    <a:hlinkClick r:id="rId2"/>
                  </a:rPr>
                  <a:t>G2000527</a:t>
                </a:r>
                <a:r>
                  <a:rPr lang="en-US" sz="2600" dirty="0"/>
                  <a:t>, we definitely need to update the OMC whitening filter compensation.</a:t>
                </a:r>
              </a:p>
              <a:p>
                <a:r>
                  <a:rPr lang="en-US" sz="2600" dirty="0"/>
                  <a:t>Also from </a:t>
                </a:r>
                <a:r>
                  <a:rPr lang="en-US" sz="2600" dirty="0">
                    <a:hlinkClick r:id="rId2"/>
                  </a:rPr>
                  <a:t>G2000527</a:t>
                </a:r>
                <a:r>
                  <a:rPr lang="en-US" sz="2600" dirty="0"/>
                  <a:t>, we have an estimate of what </a:t>
                </a:r>
                <a14:m>
                  <m:oMath xmlns:m="http://schemas.openxmlformats.org/officeDocument/2006/math">
                    <m:sSubSup>
                      <m:sSubSupPr>
                        <m:ctrlPr>
                          <a:rPr lang="en-US" sz="2600" i="1" smtClean="0">
                            <a:latin typeface="Cambria Math" panose="02040503050406030204" pitchFamily="18" charset="0"/>
                          </a:rPr>
                        </m:ctrlPr>
                      </m:sSubSupPr>
                      <m:e>
                        <m:r>
                          <a:rPr lang="en-US" sz="2600" i="1" smtClean="0">
                            <a:latin typeface="Cambria Math" panose="02040503050406030204" pitchFamily="18" charset="0"/>
                            <a:ea typeface="Cambria Math" panose="02040503050406030204" pitchFamily="18" charset="0"/>
                          </a:rPr>
                          <m:t>𝜂</m:t>
                        </m:r>
                      </m:e>
                      <m:sub>
                        <m:r>
                          <a:rPr lang="en-US" sz="2600" b="0" i="1" smtClean="0">
                            <a:latin typeface="Cambria Math" panose="02040503050406030204" pitchFamily="18" charset="0"/>
                          </a:rPr>
                          <m:t>𝑅</m:t>
                        </m:r>
                      </m:sub>
                      <m:sup>
                        <m:r>
                          <a:rPr lang="en-US" sz="2600" b="0" i="1" smtClean="0">
                            <a:latin typeface="Cambria Math" panose="02040503050406030204" pitchFamily="18" charset="0"/>
                          </a:rPr>
                          <m:t>𝑂𝑀𝐶𝑊𝐶</m:t>
                        </m:r>
                      </m:sup>
                    </m:sSubSup>
                  </m:oMath>
                </a14:m>
                <a:r>
                  <a:rPr lang="en-US" sz="2600" dirty="0"/>
                  <a:t>should be (blue trace on slide 6 of this presentation).</a:t>
                </a:r>
              </a:p>
              <a:p>
                <a:r>
                  <a:rPr lang="en-US" sz="2600" dirty="0"/>
                  <a:t>Now, we also have </a:t>
                </a:r>
                <a14:m>
                  <m:oMath xmlns:m="http://schemas.openxmlformats.org/officeDocument/2006/math">
                    <m:sSubSup>
                      <m:sSubSupPr>
                        <m:ctrlPr>
                          <a:rPr lang="en-US" sz="2600" i="1" smtClean="0">
                            <a:latin typeface="Cambria Math" panose="02040503050406030204" pitchFamily="18" charset="0"/>
                          </a:rPr>
                        </m:ctrlPr>
                      </m:sSubSupPr>
                      <m:e>
                        <m:r>
                          <a:rPr lang="en-US" sz="2600" i="1" smtClean="0">
                            <a:latin typeface="Cambria Math" panose="02040503050406030204" pitchFamily="18" charset="0"/>
                            <a:ea typeface="Cambria Math" panose="02040503050406030204" pitchFamily="18" charset="0"/>
                          </a:rPr>
                          <m:t>𝜂</m:t>
                        </m:r>
                      </m:e>
                      <m:sub>
                        <m:r>
                          <a:rPr lang="en-US" sz="2600" b="0" i="1" smtClean="0">
                            <a:latin typeface="Cambria Math" panose="02040503050406030204" pitchFamily="18" charset="0"/>
                          </a:rPr>
                          <m:t>𝑅</m:t>
                        </m:r>
                      </m:sub>
                      <m:sup>
                        <m:r>
                          <a:rPr lang="en-US" sz="2600" b="0" i="1" smtClean="0">
                            <a:latin typeface="Cambria Math" panose="02040503050406030204" pitchFamily="18" charset="0"/>
                          </a:rPr>
                          <m:t>𝑇𝐷𝐶𝐹𝑠</m:t>
                        </m:r>
                      </m:sup>
                    </m:sSubSup>
                  </m:oMath>
                </a14:m>
                <a:r>
                  <a:rPr lang="en-US" sz="2600" dirty="0"/>
                  <a:t> that is needed to correct for the collateral damage caused by the application of incorrectly estimated change in </a:t>
                </a:r>
                <a14:m>
                  <m:oMath xmlns:m="http://schemas.openxmlformats.org/officeDocument/2006/math">
                    <m:sSubSup>
                      <m:sSubSupPr>
                        <m:ctrlPr>
                          <a:rPr lang="en-US" sz="2600" i="1">
                            <a:solidFill>
                              <a:srgbClr val="FF0000"/>
                            </a:solidFill>
                            <a:latin typeface="Cambria Math" panose="02040503050406030204" pitchFamily="18" charset="0"/>
                          </a:rPr>
                        </m:ctrlPr>
                      </m:sSubSupPr>
                      <m:e>
                        <m:r>
                          <a:rPr lang="en-US" sz="2600" i="1">
                            <a:solidFill>
                              <a:srgbClr val="FF0000"/>
                            </a:solidFill>
                            <a:latin typeface="Cambria Math" panose="02040503050406030204" pitchFamily="18" charset="0"/>
                            <a:ea typeface="Cambria Math" panose="02040503050406030204" pitchFamily="18" charset="0"/>
                          </a:rPr>
                          <m:t>𝜅</m:t>
                        </m:r>
                      </m:e>
                      <m:sub>
                        <m:r>
                          <a:rPr lang="en-US" sz="2600" i="1">
                            <a:solidFill>
                              <a:srgbClr val="FF0000"/>
                            </a:solidFill>
                            <a:latin typeface="Cambria Math" panose="02040503050406030204" pitchFamily="18" charset="0"/>
                          </a:rPr>
                          <m:t>𝐶</m:t>
                        </m:r>
                      </m:sub>
                      <m:sup>
                        <m:r>
                          <a:rPr lang="en-US" sz="2600" i="1">
                            <a:solidFill>
                              <a:srgbClr val="FF0000"/>
                            </a:solidFill>
                            <a:latin typeface="Cambria Math" panose="02040503050406030204" pitchFamily="18" charset="0"/>
                          </a:rPr>
                          <m:t>′</m:t>
                        </m:r>
                      </m:sup>
                    </m:sSubSup>
                  </m:oMath>
                </a14:m>
                <a:r>
                  <a:rPr lang="en-US" sz="2600" dirty="0">
                    <a:solidFill>
                      <a:srgbClr val="FF0000"/>
                    </a:solidFill>
                  </a:rPr>
                  <a:t> </a:t>
                </a:r>
                <a:r>
                  <a:rPr lang="en-US" sz="2600" dirty="0"/>
                  <a:t>and </a:t>
                </a:r>
                <a14:m>
                  <m:oMath xmlns:m="http://schemas.openxmlformats.org/officeDocument/2006/math">
                    <m:sSubSup>
                      <m:sSubSupPr>
                        <m:ctrlPr>
                          <a:rPr lang="en-US" sz="2600" i="1">
                            <a:solidFill>
                              <a:srgbClr val="FF0000"/>
                            </a:solidFill>
                            <a:latin typeface="Cambria Math" panose="02040503050406030204" pitchFamily="18" charset="0"/>
                          </a:rPr>
                        </m:ctrlPr>
                      </m:sSubSupPr>
                      <m:e>
                        <m:r>
                          <a:rPr lang="en-US" sz="2600" i="1">
                            <a:solidFill>
                              <a:srgbClr val="FF0000"/>
                            </a:solidFill>
                            <a:latin typeface="Cambria Math" panose="02040503050406030204" pitchFamily="18" charset="0"/>
                          </a:rPr>
                          <m:t>𝑓</m:t>
                        </m:r>
                      </m:e>
                      <m:sub>
                        <m:r>
                          <a:rPr lang="en-US" sz="2600" i="1">
                            <a:solidFill>
                              <a:srgbClr val="FF0000"/>
                            </a:solidFill>
                            <a:latin typeface="Cambria Math" panose="02040503050406030204" pitchFamily="18" charset="0"/>
                          </a:rPr>
                          <m:t>𝑐𝑐</m:t>
                        </m:r>
                      </m:sub>
                      <m:sup>
                        <m:r>
                          <a:rPr lang="en-US" sz="2600" i="1">
                            <a:solidFill>
                              <a:srgbClr val="FF0000"/>
                            </a:solidFill>
                            <a:latin typeface="Cambria Math" panose="02040503050406030204" pitchFamily="18" charset="0"/>
                          </a:rPr>
                          <m:t>′</m:t>
                        </m:r>
                      </m:sup>
                    </m:sSubSup>
                  </m:oMath>
                </a14:m>
                <a:r>
                  <a:rPr lang="en-US" sz="2600" dirty="0"/>
                  <a:t> that were a result of </a:t>
                </a:r>
                <a14:m>
                  <m:oMath xmlns:m="http://schemas.openxmlformats.org/officeDocument/2006/math">
                    <m:sSubSup>
                      <m:sSubSupPr>
                        <m:ctrlPr>
                          <a:rPr lang="en-US" sz="2600" i="1">
                            <a:latin typeface="Cambria Math" panose="02040503050406030204" pitchFamily="18" charset="0"/>
                          </a:rPr>
                        </m:ctrlPr>
                      </m:sSubSupPr>
                      <m:e>
                        <m:r>
                          <a:rPr lang="en-US" sz="2600" i="1">
                            <a:latin typeface="Cambria Math" panose="02040503050406030204" pitchFamily="18" charset="0"/>
                            <a:ea typeface="Cambria Math" panose="02040503050406030204" pitchFamily="18" charset="0"/>
                          </a:rPr>
                          <m:t>𝜂</m:t>
                        </m:r>
                      </m:e>
                      <m:sub>
                        <m:r>
                          <a:rPr lang="en-US" sz="2600" i="1">
                            <a:latin typeface="Cambria Math" panose="02040503050406030204" pitchFamily="18" charset="0"/>
                          </a:rPr>
                          <m:t>𝑅</m:t>
                        </m:r>
                      </m:sub>
                      <m:sup>
                        <m:r>
                          <a:rPr lang="en-US" sz="2600" i="1">
                            <a:latin typeface="Cambria Math" panose="02040503050406030204" pitchFamily="18" charset="0"/>
                          </a:rPr>
                          <m:t>𝑂𝑀𝐶𝑊𝐶</m:t>
                        </m:r>
                      </m:sup>
                    </m:sSubSup>
                  </m:oMath>
                </a14:m>
                <a:endParaRPr lang="en-US" sz="2600" dirty="0"/>
              </a:p>
              <a:p>
                <a:r>
                  <a:rPr lang="en-US" sz="2600" dirty="0"/>
                  <a:t>We’ve verified that after </a:t>
                </a:r>
                <a14:m>
                  <m:oMath xmlns:m="http://schemas.openxmlformats.org/officeDocument/2006/math">
                    <m:sSubSup>
                      <m:sSubSupPr>
                        <m:ctrlPr>
                          <a:rPr lang="en-US" sz="2600" i="1">
                            <a:latin typeface="Cambria Math" panose="02040503050406030204" pitchFamily="18" charset="0"/>
                          </a:rPr>
                        </m:ctrlPr>
                      </m:sSubSupPr>
                      <m:e>
                        <m:r>
                          <a:rPr lang="en-US" sz="2600" i="1">
                            <a:latin typeface="Cambria Math" panose="02040503050406030204" pitchFamily="18" charset="0"/>
                            <a:ea typeface="Cambria Math" panose="02040503050406030204" pitchFamily="18" charset="0"/>
                          </a:rPr>
                          <m:t>𝜂</m:t>
                        </m:r>
                      </m:e>
                      <m:sub>
                        <m:r>
                          <a:rPr lang="en-US" sz="2600" i="1">
                            <a:latin typeface="Cambria Math" panose="02040503050406030204" pitchFamily="18" charset="0"/>
                          </a:rPr>
                          <m:t>𝑅</m:t>
                        </m:r>
                      </m:sub>
                      <m:sup>
                        <m:r>
                          <a:rPr lang="en-US" sz="2600" i="1">
                            <a:latin typeface="Cambria Math" panose="02040503050406030204" pitchFamily="18" charset="0"/>
                          </a:rPr>
                          <m:t>𝑇𝐷𝐶𝐹𝑠</m:t>
                        </m:r>
                      </m:sup>
                    </m:sSubSup>
                  </m:oMath>
                </a14:m>
                <a:r>
                  <a:rPr lang="en-US" sz="2600" dirty="0"/>
                  <a:t> (alone) are applied to the Chunk 2, Period c systematic error and uncertainty budget, the prediction agrees with the measured systematic error.</a:t>
                </a:r>
              </a:p>
              <a:p>
                <a:r>
                  <a:rPr lang="en-US" sz="2600" dirty="0"/>
                  <a:t>For completeness, however, we will apply both the (negligible) </a:t>
                </a:r>
                <a14:m>
                  <m:oMath xmlns:m="http://schemas.openxmlformats.org/officeDocument/2006/math">
                    <m:sSubSup>
                      <m:sSubSupPr>
                        <m:ctrlPr>
                          <a:rPr lang="en-US" sz="2600" i="1">
                            <a:latin typeface="Cambria Math" panose="02040503050406030204" pitchFamily="18" charset="0"/>
                          </a:rPr>
                        </m:ctrlPr>
                      </m:sSubSupPr>
                      <m:e>
                        <m:r>
                          <a:rPr lang="en-US" sz="2600" i="1">
                            <a:latin typeface="Cambria Math" panose="02040503050406030204" pitchFamily="18" charset="0"/>
                            <a:ea typeface="Cambria Math" panose="02040503050406030204" pitchFamily="18" charset="0"/>
                          </a:rPr>
                          <m:t>𝜂</m:t>
                        </m:r>
                      </m:e>
                      <m:sub>
                        <m:r>
                          <a:rPr lang="en-US" sz="2600" i="1">
                            <a:latin typeface="Cambria Math" panose="02040503050406030204" pitchFamily="18" charset="0"/>
                          </a:rPr>
                          <m:t>𝑅</m:t>
                        </m:r>
                      </m:sub>
                      <m:sup>
                        <m:r>
                          <a:rPr lang="en-US" sz="2600" i="1">
                            <a:latin typeface="Cambria Math" panose="02040503050406030204" pitchFamily="18" charset="0"/>
                          </a:rPr>
                          <m:t>𝑂𝑀𝐶𝑊𝐶</m:t>
                        </m:r>
                      </m:sup>
                    </m:sSubSup>
                  </m:oMath>
                </a14:m>
                <a:r>
                  <a:rPr lang="en-US" sz="2600" dirty="0"/>
                  <a:t>and the (more impactful) </a:t>
                </a:r>
                <a14:m>
                  <m:oMath xmlns:m="http://schemas.openxmlformats.org/officeDocument/2006/math">
                    <m:sSubSup>
                      <m:sSubSupPr>
                        <m:ctrlPr>
                          <a:rPr lang="en-US" sz="2600" i="1">
                            <a:latin typeface="Cambria Math" panose="02040503050406030204" pitchFamily="18" charset="0"/>
                          </a:rPr>
                        </m:ctrlPr>
                      </m:sSubSupPr>
                      <m:e>
                        <m:r>
                          <a:rPr lang="en-US" sz="2600" i="1">
                            <a:latin typeface="Cambria Math" panose="02040503050406030204" pitchFamily="18" charset="0"/>
                            <a:ea typeface="Cambria Math" panose="02040503050406030204" pitchFamily="18" charset="0"/>
                          </a:rPr>
                          <m:t>𝜂</m:t>
                        </m:r>
                      </m:e>
                      <m:sub>
                        <m:r>
                          <a:rPr lang="en-US" sz="2600" i="1">
                            <a:latin typeface="Cambria Math" panose="02040503050406030204" pitchFamily="18" charset="0"/>
                          </a:rPr>
                          <m:t>𝑅</m:t>
                        </m:r>
                      </m:sub>
                      <m:sup>
                        <m:r>
                          <a:rPr lang="en-US" sz="2600" i="1">
                            <a:latin typeface="Cambria Math" panose="02040503050406030204" pitchFamily="18" charset="0"/>
                          </a:rPr>
                          <m:t>𝑇𝐷𝐶𝐹𝑠</m:t>
                        </m:r>
                      </m:sup>
                    </m:sSubSup>
                  </m:oMath>
                </a14:m>
                <a:r>
                  <a:rPr lang="en-US" sz="2600" dirty="0"/>
                  <a:t> to the Chunk 2, Period c systematic error and uncertainty budget. </a:t>
                </a:r>
              </a:p>
              <a:p>
                <a:pPr lvl="1"/>
                <a:r>
                  <a:rPr lang="en-US" sz="2200" dirty="0"/>
                  <a:t>(where the application of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𝜂</m:t>
                        </m:r>
                      </m:e>
                      <m:sub>
                        <m:r>
                          <a:rPr lang="en-US" i="1">
                            <a:latin typeface="Cambria Math" panose="02040503050406030204" pitchFamily="18" charset="0"/>
                          </a:rPr>
                          <m:t>𝑅</m:t>
                        </m:r>
                      </m:sub>
                      <m:sup>
                        <m:r>
                          <a:rPr lang="en-US" i="1">
                            <a:latin typeface="Cambria Math" panose="02040503050406030204" pitchFamily="18" charset="0"/>
                          </a:rPr>
                          <m:t>𝑂𝑀𝐶𝑊𝐶</m:t>
                        </m:r>
                      </m:sup>
                    </m:sSubSup>
                  </m:oMath>
                </a14:m>
                <a:r>
                  <a:rPr lang="en-US" sz="2200" dirty="0"/>
                  <a:t> will mostly just account for the small amount of error above 1 kHz)</a:t>
                </a:r>
              </a:p>
              <a:p>
                <a:endParaRPr lang="en-US" dirty="0"/>
              </a:p>
              <a:p>
                <a:pPr lvl="1"/>
                <a:endParaRPr lang="en-US" dirty="0"/>
              </a:p>
            </p:txBody>
          </p:sp>
        </mc:Choice>
        <mc:Fallback>
          <p:sp>
            <p:nvSpPr>
              <p:cNvPr id="3" name="Content Placeholder 2">
                <a:extLst>
                  <a:ext uri="{FF2B5EF4-FFF2-40B4-BE49-F238E27FC236}">
                    <a16:creationId xmlns:a16="http://schemas.microsoft.com/office/drawing/2014/main" id="{656FC1DD-A813-3240-9FFE-8979B308F31C}"/>
                  </a:ext>
                </a:extLst>
              </p:cNvPr>
              <p:cNvSpPr>
                <a:spLocks noGrp="1" noRot="1" noChangeAspect="1" noMove="1" noResize="1" noEditPoints="1" noAdjustHandles="1" noChangeArrowheads="1" noChangeShapeType="1" noTextEdit="1"/>
              </p:cNvSpPr>
              <p:nvPr>
                <p:ph idx="1"/>
              </p:nvPr>
            </p:nvSpPr>
            <p:spPr>
              <a:xfrm>
                <a:off x="427512" y="1052560"/>
                <a:ext cx="8265968" cy="5195656"/>
              </a:xfrm>
              <a:blipFill>
                <a:blip r:embed="rId3"/>
                <a:stretch>
                  <a:fillRect l="-922" t="-2445" r="-461"/>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AB7EC7FF-94AE-DD40-A22F-F0B4ECC3680F}"/>
              </a:ext>
            </a:extLst>
          </p:cNvPr>
          <p:cNvSpPr>
            <a:spLocks noGrp="1"/>
          </p:cNvSpPr>
          <p:nvPr>
            <p:ph type="dt" sz="half" idx="10"/>
          </p:nvPr>
        </p:nvSpPr>
        <p:spPr/>
        <p:txBody>
          <a:bodyPr/>
          <a:lstStyle/>
          <a:p>
            <a:r>
              <a:rPr lang="en-US"/>
              <a:t>G2001293-v3</a:t>
            </a:r>
          </a:p>
        </p:txBody>
      </p:sp>
      <p:sp>
        <p:nvSpPr>
          <p:cNvPr id="5" name="Slide Number Placeholder 4">
            <a:extLst>
              <a:ext uri="{FF2B5EF4-FFF2-40B4-BE49-F238E27FC236}">
                <a16:creationId xmlns:a16="http://schemas.microsoft.com/office/drawing/2014/main" id="{6066FF7C-9388-D548-B7CA-8034C1B1E5C7}"/>
              </a:ext>
            </a:extLst>
          </p:cNvPr>
          <p:cNvSpPr>
            <a:spLocks noGrp="1"/>
          </p:cNvSpPr>
          <p:nvPr>
            <p:ph type="sldNum" sz="quarter" idx="12"/>
          </p:nvPr>
        </p:nvSpPr>
        <p:spPr/>
        <p:txBody>
          <a:bodyPr/>
          <a:lstStyle/>
          <a:p>
            <a:fld id="{AEE383BD-58B4-EF4B-BE84-4ABA8B971704}" type="slidenum">
              <a:rPr lang="en-US" smtClean="0"/>
              <a:t>20</a:t>
            </a:fld>
            <a:endParaRPr lang="en-US"/>
          </a:p>
        </p:txBody>
      </p:sp>
    </p:spTree>
    <p:extLst>
      <p:ext uri="{BB962C8B-B14F-4D97-AF65-F5344CB8AC3E}">
        <p14:creationId xmlns:p14="http://schemas.microsoft.com/office/powerpoint/2010/main" val="1197664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45340-0074-2B42-BD72-DCF8AE050942}"/>
              </a:ext>
            </a:extLst>
          </p:cNvPr>
          <p:cNvSpPr>
            <a:spLocks noGrp="1"/>
          </p:cNvSpPr>
          <p:nvPr>
            <p:ph type="title"/>
          </p:nvPr>
        </p:nvSpPr>
        <p:spPr/>
        <p:txBody>
          <a:bodyPr>
            <a:normAutofit fontScale="90000"/>
          </a:bodyPr>
          <a:lstStyle/>
          <a:p>
            <a:r>
              <a:rPr lang="en-US" dirty="0"/>
              <a:t>First, let’s check the DCS / PCAL Trend</a:t>
            </a:r>
          </a:p>
        </p:txBody>
      </p:sp>
      <p:sp>
        <p:nvSpPr>
          <p:cNvPr id="3" name="Content Placeholder 2">
            <a:extLst>
              <a:ext uri="{FF2B5EF4-FFF2-40B4-BE49-F238E27FC236}">
                <a16:creationId xmlns:a16="http://schemas.microsoft.com/office/drawing/2014/main" id="{A890FF65-EF7B-9F4B-BD97-78901D65F37D}"/>
              </a:ext>
            </a:extLst>
          </p:cNvPr>
          <p:cNvSpPr>
            <a:spLocks noGrp="1"/>
          </p:cNvSpPr>
          <p:nvPr>
            <p:ph idx="1"/>
          </p:nvPr>
        </p:nvSpPr>
        <p:spPr>
          <a:xfrm>
            <a:off x="308016" y="696300"/>
            <a:ext cx="7886700" cy="5195656"/>
          </a:xfrm>
        </p:spPr>
        <p:txBody>
          <a:bodyPr>
            <a:normAutofit/>
          </a:bodyPr>
          <a:lstStyle/>
          <a:p>
            <a:r>
              <a:rPr lang="en-US" sz="2000" dirty="0"/>
              <a:t>If the cavity pole really changed, and the DCS model is now wrong, then we should see an impact in both the 410 Hz and 1083 Hz lines after the change.</a:t>
            </a:r>
          </a:p>
        </p:txBody>
      </p:sp>
      <p:pic>
        <p:nvPicPr>
          <p:cNvPr id="2054" name="Picture 6">
            <a:extLst>
              <a:ext uri="{FF2B5EF4-FFF2-40B4-BE49-F238E27FC236}">
                <a16:creationId xmlns:a16="http://schemas.microsoft.com/office/drawing/2014/main" id="{F280C328-0B02-744B-AC9B-5A22CEDBB1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4605" y="1279674"/>
            <a:ext cx="5062517" cy="1171611"/>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a:extLst>
              <a:ext uri="{FF2B5EF4-FFF2-40B4-BE49-F238E27FC236}">
                <a16:creationId xmlns:a16="http://schemas.microsoft.com/office/drawing/2014/main" id="{C27CB4DC-DB7C-4749-BDCA-EF515F40C1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4231" y="2588394"/>
            <a:ext cx="5002891" cy="113965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truck, sitting, light, person&#10;&#10;Description automatically generated">
            <a:extLst>
              <a:ext uri="{FF2B5EF4-FFF2-40B4-BE49-F238E27FC236}">
                <a16:creationId xmlns:a16="http://schemas.microsoft.com/office/drawing/2014/main" id="{90619CE1-7DC0-AE41-B381-A9B3754D813F}"/>
              </a:ext>
            </a:extLst>
          </p:cNvPr>
          <p:cNvPicPr>
            <a:picLocks noChangeAspect="1"/>
          </p:cNvPicPr>
          <p:nvPr/>
        </p:nvPicPr>
        <p:blipFill>
          <a:blip r:embed="rId4"/>
          <a:stretch>
            <a:fillRect/>
          </a:stretch>
        </p:blipFill>
        <p:spPr>
          <a:xfrm>
            <a:off x="76200" y="5060871"/>
            <a:ext cx="6616700" cy="1524000"/>
          </a:xfrm>
          <a:prstGeom prst="rect">
            <a:avLst/>
          </a:prstGeom>
        </p:spPr>
      </p:pic>
      <p:pic>
        <p:nvPicPr>
          <p:cNvPr id="7" name="Picture 6" descr="A picture containing truck, light, fire, bunch&#10;&#10;Description automatically generated">
            <a:extLst>
              <a:ext uri="{FF2B5EF4-FFF2-40B4-BE49-F238E27FC236}">
                <a16:creationId xmlns:a16="http://schemas.microsoft.com/office/drawing/2014/main" id="{79B6C574-4739-FD40-80AA-3F293E3ADA46}"/>
              </a:ext>
            </a:extLst>
          </p:cNvPr>
          <p:cNvPicPr>
            <a:picLocks noChangeAspect="1"/>
          </p:cNvPicPr>
          <p:nvPr/>
        </p:nvPicPr>
        <p:blipFill>
          <a:blip r:embed="rId5"/>
          <a:stretch>
            <a:fillRect/>
          </a:stretch>
        </p:blipFill>
        <p:spPr>
          <a:xfrm>
            <a:off x="0" y="3457446"/>
            <a:ext cx="6692900" cy="1549400"/>
          </a:xfrm>
          <a:prstGeom prst="rect">
            <a:avLst/>
          </a:prstGeom>
        </p:spPr>
      </p:pic>
      <p:sp>
        <p:nvSpPr>
          <p:cNvPr id="12" name="Up Arrow 11">
            <a:extLst>
              <a:ext uri="{FF2B5EF4-FFF2-40B4-BE49-F238E27FC236}">
                <a16:creationId xmlns:a16="http://schemas.microsoft.com/office/drawing/2014/main" id="{85B6CF24-5D28-714E-8C25-5A9CBC64E2EE}"/>
              </a:ext>
            </a:extLst>
          </p:cNvPr>
          <p:cNvSpPr/>
          <p:nvPr/>
        </p:nvSpPr>
        <p:spPr>
          <a:xfrm>
            <a:off x="8455232" y="3277589"/>
            <a:ext cx="403761" cy="676893"/>
          </a:xfrm>
          <a:prstGeom prst="upArrow">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 Arrow 12">
            <a:extLst>
              <a:ext uri="{FF2B5EF4-FFF2-40B4-BE49-F238E27FC236}">
                <a16:creationId xmlns:a16="http://schemas.microsoft.com/office/drawing/2014/main" id="{199F3CD2-3037-E046-80E9-D9CC6EAF6880}"/>
              </a:ext>
            </a:extLst>
          </p:cNvPr>
          <p:cNvSpPr/>
          <p:nvPr/>
        </p:nvSpPr>
        <p:spPr>
          <a:xfrm>
            <a:off x="5971310" y="5935688"/>
            <a:ext cx="403761" cy="524493"/>
          </a:xfrm>
          <a:prstGeom prst="upArrow">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8CC52A6-E914-F547-85E2-6FB65F68738D}"/>
              </a:ext>
            </a:extLst>
          </p:cNvPr>
          <p:cNvSpPr txBox="1"/>
          <p:nvPr/>
        </p:nvSpPr>
        <p:spPr>
          <a:xfrm>
            <a:off x="546265" y="1876301"/>
            <a:ext cx="2541786" cy="369332"/>
          </a:xfrm>
          <a:prstGeom prst="rect">
            <a:avLst/>
          </a:prstGeom>
          <a:noFill/>
        </p:spPr>
        <p:txBody>
          <a:bodyPr wrap="none" rtlCol="0">
            <a:spAutoFit/>
          </a:bodyPr>
          <a:lstStyle/>
          <a:p>
            <a:r>
              <a:rPr lang="en-US" dirty="0">
                <a:hlinkClick r:id="rId6"/>
              </a:rPr>
              <a:t>O3B C01 Cummary Pages</a:t>
            </a:r>
            <a:endParaRPr lang="en-US" dirty="0"/>
          </a:p>
        </p:txBody>
      </p:sp>
      <p:sp>
        <p:nvSpPr>
          <p:cNvPr id="9" name="TextBox 8">
            <a:extLst>
              <a:ext uri="{FF2B5EF4-FFF2-40B4-BE49-F238E27FC236}">
                <a16:creationId xmlns:a16="http://schemas.microsoft.com/office/drawing/2014/main" id="{B5C2FCEC-A4CA-B045-A95C-88696B18BFA8}"/>
              </a:ext>
            </a:extLst>
          </p:cNvPr>
          <p:cNvSpPr txBox="1"/>
          <p:nvPr/>
        </p:nvSpPr>
        <p:spPr>
          <a:xfrm>
            <a:off x="6175169" y="1330036"/>
            <a:ext cx="1212191" cy="369332"/>
          </a:xfrm>
          <a:prstGeom prst="rect">
            <a:avLst/>
          </a:prstGeom>
          <a:noFill/>
        </p:spPr>
        <p:txBody>
          <a:bodyPr wrap="none" rtlCol="0">
            <a:spAutoFit/>
          </a:bodyPr>
          <a:lstStyle/>
          <a:p>
            <a:r>
              <a:rPr lang="en-US" dirty="0"/>
              <a:t>Magnitude</a:t>
            </a:r>
          </a:p>
        </p:txBody>
      </p:sp>
      <p:sp>
        <p:nvSpPr>
          <p:cNvPr id="16" name="TextBox 15">
            <a:extLst>
              <a:ext uri="{FF2B5EF4-FFF2-40B4-BE49-F238E27FC236}">
                <a16:creationId xmlns:a16="http://schemas.microsoft.com/office/drawing/2014/main" id="{3465A0C7-7BE7-DC45-892B-DB77D6F01D65}"/>
              </a:ext>
            </a:extLst>
          </p:cNvPr>
          <p:cNvSpPr txBox="1"/>
          <p:nvPr/>
        </p:nvSpPr>
        <p:spPr>
          <a:xfrm>
            <a:off x="6173190" y="2551215"/>
            <a:ext cx="740908" cy="369332"/>
          </a:xfrm>
          <a:prstGeom prst="rect">
            <a:avLst/>
          </a:prstGeom>
          <a:noFill/>
        </p:spPr>
        <p:txBody>
          <a:bodyPr wrap="none" rtlCol="0">
            <a:spAutoFit/>
          </a:bodyPr>
          <a:lstStyle/>
          <a:p>
            <a:r>
              <a:rPr lang="en-US" dirty="0"/>
              <a:t>Phase</a:t>
            </a:r>
          </a:p>
        </p:txBody>
      </p:sp>
      <p:sp>
        <p:nvSpPr>
          <p:cNvPr id="17" name="TextBox 16">
            <a:extLst>
              <a:ext uri="{FF2B5EF4-FFF2-40B4-BE49-F238E27FC236}">
                <a16:creationId xmlns:a16="http://schemas.microsoft.com/office/drawing/2014/main" id="{9EEA9039-C8BB-6846-ADEB-D1DB9CF744F7}"/>
              </a:ext>
            </a:extLst>
          </p:cNvPr>
          <p:cNvSpPr txBox="1"/>
          <p:nvPr/>
        </p:nvSpPr>
        <p:spPr>
          <a:xfrm>
            <a:off x="2788722" y="3548746"/>
            <a:ext cx="1212191" cy="369332"/>
          </a:xfrm>
          <a:prstGeom prst="rect">
            <a:avLst/>
          </a:prstGeom>
          <a:noFill/>
        </p:spPr>
        <p:txBody>
          <a:bodyPr wrap="none" rtlCol="0">
            <a:spAutoFit/>
          </a:bodyPr>
          <a:lstStyle/>
          <a:p>
            <a:r>
              <a:rPr lang="en-US" dirty="0"/>
              <a:t>Magnitude</a:t>
            </a:r>
          </a:p>
        </p:txBody>
      </p:sp>
      <p:sp>
        <p:nvSpPr>
          <p:cNvPr id="18" name="TextBox 17">
            <a:extLst>
              <a:ext uri="{FF2B5EF4-FFF2-40B4-BE49-F238E27FC236}">
                <a16:creationId xmlns:a16="http://schemas.microsoft.com/office/drawing/2014/main" id="{AF836B92-D57B-814B-AC2A-1C41800DD886}"/>
              </a:ext>
            </a:extLst>
          </p:cNvPr>
          <p:cNvSpPr txBox="1"/>
          <p:nvPr/>
        </p:nvSpPr>
        <p:spPr>
          <a:xfrm>
            <a:off x="2810494" y="5031182"/>
            <a:ext cx="740908" cy="369332"/>
          </a:xfrm>
          <a:prstGeom prst="rect">
            <a:avLst/>
          </a:prstGeom>
          <a:noFill/>
        </p:spPr>
        <p:txBody>
          <a:bodyPr wrap="none" rtlCol="0">
            <a:spAutoFit/>
          </a:bodyPr>
          <a:lstStyle/>
          <a:p>
            <a:r>
              <a:rPr lang="en-US" dirty="0"/>
              <a:t>Phase</a:t>
            </a:r>
          </a:p>
        </p:txBody>
      </p:sp>
      <p:sp>
        <p:nvSpPr>
          <p:cNvPr id="10" name="TextBox 9">
            <a:extLst>
              <a:ext uri="{FF2B5EF4-FFF2-40B4-BE49-F238E27FC236}">
                <a16:creationId xmlns:a16="http://schemas.microsoft.com/office/drawing/2014/main" id="{F722860F-E735-5D42-91F1-C67D8C4CD279}"/>
              </a:ext>
            </a:extLst>
          </p:cNvPr>
          <p:cNvSpPr txBox="1"/>
          <p:nvPr/>
        </p:nvSpPr>
        <p:spPr>
          <a:xfrm>
            <a:off x="6816435" y="4690754"/>
            <a:ext cx="2244437" cy="923330"/>
          </a:xfrm>
          <a:prstGeom prst="rect">
            <a:avLst/>
          </a:prstGeom>
          <a:noFill/>
        </p:spPr>
        <p:txBody>
          <a:bodyPr wrap="square" rtlCol="0">
            <a:spAutoFit/>
          </a:bodyPr>
          <a:lstStyle/>
          <a:p>
            <a:r>
              <a:rPr lang="en-US" dirty="0"/>
              <a:t>OK, maybe there’s something here.</a:t>
            </a:r>
          </a:p>
          <a:p>
            <a:r>
              <a:rPr lang="en-US" dirty="0"/>
              <a:t>A ~1 deg change…</a:t>
            </a:r>
          </a:p>
        </p:txBody>
      </p:sp>
      <p:sp>
        <p:nvSpPr>
          <p:cNvPr id="20" name="TextBox 19">
            <a:extLst>
              <a:ext uri="{FF2B5EF4-FFF2-40B4-BE49-F238E27FC236}">
                <a16:creationId xmlns:a16="http://schemas.microsoft.com/office/drawing/2014/main" id="{DDFA0CA9-F287-334F-9D32-98A3E188A3D6}"/>
              </a:ext>
            </a:extLst>
          </p:cNvPr>
          <p:cNvSpPr txBox="1"/>
          <p:nvPr/>
        </p:nvSpPr>
        <p:spPr>
          <a:xfrm>
            <a:off x="6671951" y="3762496"/>
            <a:ext cx="1877437" cy="253916"/>
          </a:xfrm>
          <a:prstGeom prst="rect">
            <a:avLst/>
          </a:prstGeom>
          <a:solidFill>
            <a:schemeClr val="bg1"/>
          </a:solidFill>
        </p:spPr>
        <p:txBody>
          <a:bodyPr wrap="none" rtlCol="0">
            <a:spAutoFit/>
          </a:bodyPr>
          <a:lstStyle/>
          <a:p>
            <a:r>
              <a:rPr lang="en-US" sz="1050" dirty="0"/>
              <a:t>Time [weeks since Nov 1 2019]</a:t>
            </a:r>
          </a:p>
        </p:txBody>
      </p:sp>
      <p:sp>
        <p:nvSpPr>
          <p:cNvPr id="21" name="TextBox 20">
            <a:extLst>
              <a:ext uri="{FF2B5EF4-FFF2-40B4-BE49-F238E27FC236}">
                <a16:creationId xmlns:a16="http://schemas.microsoft.com/office/drawing/2014/main" id="{72408C71-6E70-4E44-87DD-72C978245D6B}"/>
              </a:ext>
            </a:extLst>
          </p:cNvPr>
          <p:cNvSpPr txBox="1"/>
          <p:nvPr/>
        </p:nvSpPr>
        <p:spPr>
          <a:xfrm>
            <a:off x="2632363" y="6568459"/>
            <a:ext cx="2119234" cy="276999"/>
          </a:xfrm>
          <a:prstGeom prst="rect">
            <a:avLst/>
          </a:prstGeom>
          <a:solidFill>
            <a:schemeClr val="bg1"/>
          </a:solidFill>
        </p:spPr>
        <p:txBody>
          <a:bodyPr wrap="none" rtlCol="0">
            <a:spAutoFit/>
          </a:bodyPr>
          <a:lstStyle/>
          <a:p>
            <a:r>
              <a:rPr lang="en-US" sz="1200" dirty="0"/>
              <a:t>Time [weeks since Nov 1 2019]</a:t>
            </a:r>
          </a:p>
        </p:txBody>
      </p:sp>
      <p:sp>
        <p:nvSpPr>
          <p:cNvPr id="11" name="Date Placeholder 10">
            <a:extLst>
              <a:ext uri="{FF2B5EF4-FFF2-40B4-BE49-F238E27FC236}">
                <a16:creationId xmlns:a16="http://schemas.microsoft.com/office/drawing/2014/main" id="{9B6D6FB3-6C5B-1F4C-B122-D4DE3595E86D}"/>
              </a:ext>
            </a:extLst>
          </p:cNvPr>
          <p:cNvSpPr>
            <a:spLocks noGrp="1"/>
          </p:cNvSpPr>
          <p:nvPr>
            <p:ph type="dt" sz="half" idx="10"/>
          </p:nvPr>
        </p:nvSpPr>
        <p:spPr/>
        <p:txBody>
          <a:bodyPr/>
          <a:lstStyle/>
          <a:p>
            <a:r>
              <a:rPr lang="en-US"/>
              <a:t>G2001293-v3</a:t>
            </a:r>
          </a:p>
        </p:txBody>
      </p:sp>
      <p:sp>
        <p:nvSpPr>
          <p:cNvPr id="14" name="Slide Number Placeholder 13">
            <a:extLst>
              <a:ext uri="{FF2B5EF4-FFF2-40B4-BE49-F238E27FC236}">
                <a16:creationId xmlns:a16="http://schemas.microsoft.com/office/drawing/2014/main" id="{DF3F8FAB-510C-3948-BA68-8EDFD5AE0B48}"/>
              </a:ext>
            </a:extLst>
          </p:cNvPr>
          <p:cNvSpPr>
            <a:spLocks noGrp="1"/>
          </p:cNvSpPr>
          <p:nvPr>
            <p:ph type="sldNum" sz="quarter" idx="12"/>
          </p:nvPr>
        </p:nvSpPr>
        <p:spPr/>
        <p:txBody>
          <a:bodyPr/>
          <a:lstStyle/>
          <a:p>
            <a:fld id="{AEE383BD-58B4-EF4B-BE84-4ABA8B971704}" type="slidenum">
              <a:rPr lang="en-US" smtClean="0"/>
              <a:t>3</a:t>
            </a:fld>
            <a:endParaRPr lang="en-US"/>
          </a:p>
        </p:txBody>
      </p:sp>
    </p:spTree>
    <p:extLst>
      <p:ext uri="{BB962C8B-B14F-4D97-AF65-F5344CB8AC3E}">
        <p14:creationId xmlns:p14="http://schemas.microsoft.com/office/powerpoint/2010/main" val="3372969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creenshot of a cell phone&#10;&#10;Description automatically generated">
            <a:extLst>
              <a:ext uri="{FF2B5EF4-FFF2-40B4-BE49-F238E27FC236}">
                <a16:creationId xmlns:a16="http://schemas.microsoft.com/office/drawing/2014/main" id="{E1C4F006-F74D-2146-B41A-86FB8EED2EE4}"/>
              </a:ext>
            </a:extLst>
          </p:cNvPr>
          <p:cNvPicPr>
            <a:picLocks noChangeAspect="1"/>
          </p:cNvPicPr>
          <p:nvPr/>
        </p:nvPicPr>
        <p:blipFill>
          <a:blip r:embed="rId2"/>
          <a:stretch>
            <a:fillRect/>
          </a:stretch>
        </p:blipFill>
        <p:spPr>
          <a:xfrm>
            <a:off x="4293956" y="2040579"/>
            <a:ext cx="4766918" cy="3291444"/>
          </a:xfrm>
          <a:prstGeom prst="rect">
            <a:avLst/>
          </a:prstGeom>
        </p:spPr>
      </p:pic>
      <p:sp>
        <p:nvSpPr>
          <p:cNvPr id="2" name="Title 1">
            <a:extLst>
              <a:ext uri="{FF2B5EF4-FFF2-40B4-BE49-F238E27FC236}">
                <a16:creationId xmlns:a16="http://schemas.microsoft.com/office/drawing/2014/main" id="{9247893D-B4E5-564B-B92A-AE9BBAC5CC19}"/>
              </a:ext>
            </a:extLst>
          </p:cNvPr>
          <p:cNvSpPr>
            <a:spLocks noGrp="1"/>
          </p:cNvSpPr>
          <p:nvPr>
            <p:ph type="title"/>
          </p:nvPr>
        </p:nvSpPr>
        <p:spPr/>
        <p:txBody>
          <a:bodyPr>
            <a:normAutofit fontScale="90000"/>
          </a:bodyPr>
          <a:lstStyle/>
          <a:p>
            <a:r>
              <a:rPr lang="en-US" dirty="0"/>
              <a:t>What do the TDCFs Report?</a:t>
            </a:r>
          </a:p>
        </p:txBody>
      </p:sp>
      <p:sp>
        <p:nvSpPr>
          <p:cNvPr id="3" name="Content Placeholder 2">
            <a:extLst>
              <a:ext uri="{FF2B5EF4-FFF2-40B4-BE49-F238E27FC236}">
                <a16:creationId xmlns:a16="http://schemas.microsoft.com/office/drawing/2014/main" id="{DEB63E7A-7E70-5841-A9A9-258ABB21A40B}"/>
              </a:ext>
            </a:extLst>
          </p:cNvPr>
          <p:cNvSpPr>
            <a:spLocks noGrp="1"/>
          </p:cNvSpPr>
          <p:nvPr>
            <p:ph idx="1"/>
          </p:nvPr>
        </p:nvSpPr>
        <p:spPr>
          <a:xfrm>
            <a:off x="628650" y="648798"/>
            <a:ext cx="7886700" cy="5195656"/>
          </a:xfrm>
        </p:spPr>
        <p:txBody>
          <a:bodyPr>
            <a:normAutofit/>
          </a:bodyPr>
          <a:lstStyle/>
          <a:p>
            <a:r>
              <a:rPr lang="en-US" sz="2400" dirty="0"/>
              <a:t>Zooming in on the last two weeks of the Run, I show </a:t>
            </a:r>
          </a:p>
          <a:p>
            <a:pPr lvl="1"/>
            <a:r>
              <a:rPr lang="en-US" sz="2000" dirty="0"/>
              <a:t>the actual minute trends of the sensing function TDCF channels from the DCS frames, and</a:t>
            </a:r>
          </a:p>
          <a:p>
            <a:pPr lvl="1"/>
            <a:r>
              <a:rPr lang="en-US" sz="2000" dirty="0"/>
              <a:t>the MCMC fit values for the two sensing function sweeps</a:t>
            </a:r>
          </a:p>
        </p:txBody>
      </p:sp>
      <p:pic>
        <p:nvPicPr>
          <p:cNvPr id="7" name="Picture 6" descr="A screenshot of a cell phone&#10;&#10;Description automatically generated">
            <a:extLst>
              <a:ext uri="{FF2B5EF4-FFF2-40B4-BE49-F238E27FC236}">
                <a16:creationId xmlns:a16="http://schemas.microsoft.com/office/drawing/2014/main" id="{3FA48439-91A1-1342-AC87-3AA6A80C25FC}"/>
              </a:ext>
            </a:extLst>
          </p:cNvPr>
          <p:cNvPicPr>
            <a:picLocks noChangeAspect="1"/>
          </p:cNvPicPr>
          <p:nvPr/>
        </p:nvPicPr>
        <p:blipFill>
          <a:blip r:embed="rId3"/>
          <a:stretch>
            <a:fillRect/>
          </a:stretch>
        </p:blipFill>
        <p:spPr>
          <a:xfrm>
            <a:off x="0" y="2039646"/>
            <a:ext cx="4773881" cy="3296252"/>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2328D94-9A9B-9C47-8FFD-E84DAA1FC745}"/>
                  </a:ext>
                </a:extLst>
              </p:cNvPr>
              <p:cNvSpPr txBox="1"/>
              <p:nvPr/>
            </p:nvSpPr>
            <p:spPr>
              <a:xfrm>
                <a:off x="106879" y="5403275"/>
                <a:ext cx="4809506" cy="1200329"/>
              </a:xfrm>
              <a:prstGeom prst="rect">
                <a:avLst/>
              </a:prstGeom>
              <a:noFill/>
            </p:spPr>
            <p:txBody>
              <a:bodyPr wrap="square" rtlCol="0">
                <a:spAutoFit/>
              </a:bodyPr>
              <a:lstStyle/>
              <a:p>
                <a:r>
                  <a:rPr lang="en-US" dirty="0">
                    <a:ea typeface="Cambria Math" panose="02040503050406030204" pitchFamily="18" charset="0"/>
                  </a:rPr>
                  <a:t>From calibration lines, </a:t>
                </a: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𝜅</m:t>
                        </m:r>
                      </m:e>
                      <m:sub>
                        <m:r>
                          <a:rPr lang="en-US" b="0" i="1" smtClean="0">
                            <a:latin typeface="Cambria Math" panose="02040503050406030204" pitchFamily="18" charset="0"/>
                            <a:ea typeface="Cambria Math" panose="02040503050406030204" pitchFamily="18" charset="0"/>
                          </a:rPr>
                          <m:t>𝐶</m:t>
                        </m:r>
                      </m:sub>
                    </m:sSub>
                  </m:oMath>
                </a14:m>
                <a:r>
                  <a:rPr lang="en-US" dirty="0"/>
                  <a:t> reports a 3% drop, and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𝑐𝑐</m:t>
                        </m:r>
                      </m:sub>
                    </m:sSub>
                  </m:oMath>
                </a14:m>
                <a:r>
                  <a:rPr lang="en-US" dirty="0"/>
                  <a:t> reports a ~10 Hz increase, </a:t>
                </a:r>
                <a:r>
                  <a:rPr lang="en-US" b="1" dirty="0"/>
                  <a:t>but it doesn’t agree with the sweep values, which report no change. </a:t>
                </a:r>
              </a:p>
            </p:txBody>
          </p:sp>
        </mc:Choice>
        <mc:Fallback xmlns="">
          <p:sp>
            <p:nvSpPr>
              <p:cNvPr id="12" name="TextBox 11">
                <a:extLst>
                  <a:ext uri="{FF2B5EF4-FFF2-40B4-BE49-F238E27FC236}">
                    <a16:creationId xmlns:a16="http://schemas.microsoft.com/office/drawing/2014/main" id="{A2328D94-9A9B-9C47-8FFD-E84DAA1FC745}"/>
                  </a:ext>
                </a:extLst>
              </p:cNvPr>
              <p:cNvSpPr txBox="1">
                <a:spLocks noRot="1" noChangeAspect="1" noMove="1" noResize="1" noEditPoints="1" noAdjustHandles="1" noChangeArrowheads="1" noChangeShapeType="1" noTextEdit="1"/>
              </p:cNvSpPr>
              <p:nvPr/>
            </p:nvSpPr>
            <p:spPr>
              <a:xfrm>
                <a:off x="106879" y="5403275"/>
                <a:ext cx="4809506" cy="1200329"/>
              </a:xfrm>
              <a:prstGeom prst="rect">
                <a:avLst/>
              </a:prstGeom>
              <a:blipFill>
                <a:blip r:embed="rId4"/>
                <a:stretch>
                  <a:fillRect l="-789" t="-1042" b="-72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4" name="Table 13">
                <a:extLst>
                  <a:ext uri="{FF2B5EF4-FFF2-40B4-BE49-F238E27FC236}">
                    <a16:creationId xmlns:a16="http://schemas.microsoft.com/office/drawing/2014/main" id="{C080A54F-F3A5-D047-AB58-18842EF8BEA5}"/>
                  </a:ext>
                </a:extLst>
              </p:cNvPr>
              <p:cNvGraphicFramePr>
                <a:graphicFrameLocks noGrp="1"/>
              </p:cNvGraphicFramePr>
              <p:nvPr>
                <p:extLst>
                  <p:ext uri="{D42A27DB-BD31-4B8C-83A1-F6EECF244321}">
                    <p14:modId xmlns:p14="http://schemas.microsoft.com/office/powerpoint/2010/main" val="2570248705"/>
                  </p:ext>
                </p:extLst>
              </p:nvPr>
            </p:nvGraphicFramePr>
            <p:xfrm>
              <a:off x="5047015" y="5352601"/>
              <a:ext cx="3740727" cy="1399628"/>
            </p:xfrm>
            <a:graphic>
              <a:graphicData uri="http://schemas.openxmlformats.org/drawingml/2006/table">
                <a:tbl>
                  <a:tblPr firstRow="1" bandRow="1">
                    <a:tableStyleId>{5C22544A-7EE6-4342-B048-85BDC9FD1C3A}</a:tableStyleId>
                  </a:tblPr>
                  <a:tblGrid>
                    <a:gridCol w="1021506">
                      <a:extLst>
                        <a:ext uri="{9D8B030D-6E8A-4147-A177-3AD203B41FA5}">
                          <a16:colId xmlns:a16="http://schemas.microsoft.com/office/drawing/2014/main" val="2177526713"/>
                        </a:ext>
                      </a:extLst>
                    </a:gridCol>
                    <a:gridCol w="1197752">
                      <a:extLst>
                        <a:ext uri="{9D8B030D-6E8A-4147-A177-3AD203B41FA5}">
                          <a16:colId xmlns:a16="http://schemas.microsoft.com/office/drawing/2014/main" val="1588801857"/>
                        </a:ext>
                      </a:extLst>
                    </a:gridCol>
                    <a:gridCol w="1521469">
                      <a:extLst>
                        <a:ext uri="{9D8B030D-6E8A-4147-A177-3AD203B41FA5}">
                          <a16:colId xmlns:a16="http://schemas.microsoft.com/office/drawing/2014/main" val="3055472772"/>
                        </a:ext>
                      </a:extLst>
                    </a:gridCol>
                  </a:tblGrid>
                  <a:tr h="205050">
                    <a:tc>
                      <a:txBody>
                        <a:bodyPr/>
                        <a:lstStyle/>
                        <a:p>
                          <a:r>
                            <a:rPr lang="en-US" sz="1200" dirty="0"/>
                            <a:t>Date</a:t>
                          </a:r>
                        </a:p>
                      </a:txBody>
                      <a:tcPr/>
                    </a:tc>
                    <a:tc>
                      <a:txBody>
                        <a:bodyPr/>
                        <a:lstStyle/>
                        <a:p>
                          <a14:m>
                            <m:oMath xmlns:m="http://schemas.openxmlformats.org/officeDocument/2006/math">
                              <m:sSub>
                                <m:sSubPr>
                                  <m:ctrlPr>
                                    <a:rPr lang="en-US" sz="1200" i="1" smtClean="0">
                                      <a:latin typeface="Cambria Math" panose="02040503050406030204" pitchFamily="18" charset="0"/>
                                      <a:ea typeface="Cambria Math" panose="02040503050406030204" pitchFamily="18" charset="0"/>
                                    </a:rPr>
                                  </m:ctrlPr>
                                </m:sSubPr>
                                <m:e>
                                  <m:r>
                                    <a:rPr lang="en-US" sz="1200" i="1" smtClean="0">
                                      <a:latin typeface="Cambria Math" panose="02040503050406030204" pitchFamily="18" charset="0"/>
                                      <a:ea typeface="Cambria Math" panose="02040503050406030204" pitchFamily="18" charset="0"/>
                                    </a:rPr>
                                    <m:t>𝜅</m:t>
                                  </m:r>
                                </m:e>
                                <m:sub>
                                  <m:r>
                                    <a:rPr lang="en-US" sz="1200" b="0" i="1" smtClean="0">
                                      <a:latin typeface="Cambria Math" panose="02040503050406030204" pitchFamily="18" charset="0"/>
                                      <a:ea typeface="Cambria Math" panose="02040503050406030204" pitchFamily="18" charset="0"/>
                                    </a:rPr>
                                    <m:t>𝐶</m:t>
                                  </m:r>
                                </m:sub>
                              </m:sSub>
                            </m:oMath>
                          </a14:m>
                          <a:r>
                            <a:rPr lang="en-US" sz="1200" dirty="0"/>
                            <a:t> from MCMC</a:t>
                          </a:r>
                        </a:p>
                      </a:txBody>
                      <a:tcPr/>
                    </a:tc>
                    <a:tc>
                      <a:txBody>
                        <a:bodyPr/>
                        <a:lstStyle/>
                        <a:p>
                          <a14:m>
                            <m:oMath xmlns:m="http://schemas.openxmlformats.org/officeDocument/2006/math">
                              <m:sSub>
                                <m:sSubPr>
                                  <m:ctrlPr>
                                    <a:rPr lang="en-US" sz="1200" i="1" smtClean="0">
                                      <a:latin typeface="Cambria Math" panose="02040503050406030204" pitchFamily="18" charset="0"/>
                                    </a:rPr>
                                  </m:ctrlPr>
                                </m:sSubPr>
                                <m:e>
                                  <m:r>
                                    <a:rPr lang="en-US" sz="1200" b="0" i="1" smtClean="0">
                                      <a:latin typeface="Cambria Math" panose="02040503050406030204" pitchFamily="18" charset="0"/>
                                    </a:rPr>
                                    <m:t>𝑓</m:t>
                                  </m:r>
                                </m:e>
                                <m:sub>
                                  <m:r>
                                    <a:rPr lang="en-US" sz="1200" b="0" i="1" smtClean="0">
                                      <a:latin typeface="Cambria Math" panose="02040503050406030204" pitchFamily="18" charset="0"/>
                                    </a:rPr>
                                    <m:t>𝑐𝑐</m:t>
                                  </m:r>
                                </m:sub>
                              </m:sSub>
                            </m:oMath>
                          </a14:m>
                          <a:r>
                            <a:rPr lang="en-US" sz="1200" dirty="0"/>
                            <a:t> (Hz) from MCMC</a:t>
                          </a:r>
                        </a:p>
                      </a:txBody>
                      <a:tcPr/>
                    </a:tc>
                    <a:extLst>
                      <a:ext uri="{0D108BD9-81ED-4DB2-BD59-A6C34878D82A}">
                        <a16:rowId xmlns:a16="http://schemas.microsoft.com/office/drawing/2014/main" val="1721144604"/>
                      </a:ext>
                    </a:extLst>
                  </a:tr>
                  <a:tr h="281327">
                    <a:tc>
                      <a:txBody>
                        <a:bodyPr/>
                        <a:lstStyle/>
                        <a:p>
                          <a:r>
                            <a:rPr lang="en-US" sz="1200" dirty="0"/>
                            <a:t>2020-03-02</a:t>
                          </a:r>
                        </a:p>
                      </a:txBody>
                      <a:tcPr/>
                    </a:tc>
                    <a:tc>
                      <a:txBody>
                        <a:bodyPr/>
                        <a:lstStyle/>
                        <a:p>
                          <a:r>
                            <a:rPr lang="en-US" sz="1200" dirty="0"/>
                            <a:t>0.995955 </a:t>
                          </a:r>
                        </a:p>
                      </a:txBody>
                      <a:tcPr/>
                    </a:tc>
                    <a:tc>
                      <a:txBody>
                        <a:bodyPr/>
                        <a:lstStyle/>
                        <a:p>
                          <a:r>
                            <a:rPr lang="en-US" sz="1200" dirty="0"/>
                            <a:t>413.984</a:t>
                          </a:r>
                        </a:p>
                      </a:txBody>
                      <a:tcPr/>
                    </a:tc>
                    <a:extLst>
                      <a:ext uri="{0D108BD9-81ED-4DB2-BD59-A6C34878D82A}">
                        <a16:rowId xmlns:a16="http://schemas.microsoft.com/office/drawing/2014/main" val="3789949908"/>
                      </a:ext>
                    </a:extLst>
                  </a:tr>
                  <a:tr h="281327">
                    <a:tc>
                      <a:txBody>
                        <a:bodyPr/>
                        <a:lstStyle/>
                        <a:p>
                          <a:r>
                            <a:rPr lang="en-US" sz="1200" dirty="0"/>
                            <a:t>2020-03-09</a:t>
                          </a:r>
                        </a:p>
                      </a:txBody>
                      <a:tcPr/>
                    </a:tc>
                    <a:tc>
                      <a:txBody>
                        <a:bodyPr/>
                        <a:lstStyle/>
                        <a:p>
                          <a:r>
                            <a:rPr lang="en-US" sz="1200" dirty="0"/>
                            <a:t>1.002442</a:t>
                          </a:r>
                        </a:p>
                      </a:txBody>
                      <a:tcPr/>
                    </a:tc>
                    <a:tc>
                      <a:txBody>
                        <a:bodyPr/>
                        <a:lstStyle/>
                        <a:p>
                          <a:r>
                            <a:rPr lang="en-US" sz="1200" dirty="0"/>
                            <a:t>413.387</a:t>
                          </a:r>
                        </a:p>
                      </a:txBody>
                      <a:tcPr/>
                    </a:tc>
                    <a:extLst>
                      <a:ext uri="{0D108BD9-81ED-4DB2-BD59-A6C34878D82A}">
                        <a16:rowId xmlns:a16="http://schemas.microsoft.com/office/drawing/2014/main" val="2646861444"/>
                      </a:ext>
                    </a:extLst>
                  </a:tr>
                  <a:tr h="281327">
                    <a:tc>
                      <a:txBody>
                        <a:bodyPr/>
                        <a:lstStyle/>
                        <a:p>
                          <a:r>
                            <a:rPr lang="en-US" sz="1200" dirty="0"/>
                            <a:t>2020-03-16</a:t>
                          </a:r>
                        </a:p>
                      </a:txBody>
                      <a:tcPr/>
                    </a:tc>
                    <a:tc>
                      <a:txBody>
                        <a:bodyPr/>
                        <a:lstStyle/>
                        <a:p>
                          <a:r>
                            <a:rPr lang="en-US" sz="1200" dirty="0"/>
                            <a:t>0.989786</a:t>
                          </a:r>
                        </a:p>
                      </a:txBody>
                      <a:tcPr/>
                    </a:tc>
                    <a:tc>
                      <a:txBody>
                        <a:bodyPr/>
                        <a:lstStyle/>
                        <a:p>
                          <a:r>
                            <a:rPr lang="en-US" sz="1200" dirty="0"/>
                            <a:t>410.457</a:t>
                          </a:r>
                        </a:p>
                      </a:txBody>
                      <a:tcPr/>
                    </a:tc>
                    <a:extLst>
                      <a:ext uri="{0D108BD9-81ED-4DB2-BD59-A6C34878D82A}">
                        <a16:rowId xmlns:a16="http://schemas.microsoft.com/office/drawing/2014/main" val="1439469977"/>
                      </a:ext>
                    </a:extLst>
                  </a:tr>
                  <a:tr h="281327">
                    <a:tc>
                      <a:txBody>
                        <a:bodyPr/>
                        <a:lstStyle/>
                        <a:p>
                          <a:r>
                            <a:rPr lang="en-US" sz="1200" dirty="0"/>
                            <a:t>2020-03-23</a:t>
                          </a:r>
                        </a:p>
                      </a:txBody>
                      <a:tcPr/>
                    </a:tc>
                    <a:tc>
                      <a:txBody>
                        <a:bodyPr/>
                        <a:lstStyle/>
                        <a:p>
                          <a:r>
                            <a:rPr lang="en-US" sz="1200" dirty="0"/>
                            <a:t>0.990593</a:t>
                          </a:r>
                        </a:p>
                      </a:txBody>
                      <a:tcPr/>
                    </a:tc>
                    <a:tc>
                      <a:txBody>
                        <a:bodyPr/>
                        <a:lstStyle/>
                        <a:p>
                          <a:r>
                            <a:rPr lang="en-US" sz="1200" dirty="0"/>
                            <a:t>412.271</a:t>
                          </a:r>
                        </a:p>
                      </a:txBody>
                      <a:tcPr/>
                    </a:tc>
                    <a:extLst>
                      <a:ext uri="{0D108BD9-81ED-4DB2-BD59-A6C34878D82A}">
                        <a16:rowId xmlns:a16="http://schemas.microsoft.com/office/drawing/2014/main" val="205993321"/>
                      </a:ext>
                    </a:extLst>
                  </a:tr>
                </a:tbl>
              </a:graphicData>
            </a:graphic>
          </p:graphicFrame>
        </mc:Choice>
        <mc:Fallback xmlns="">
          <p:graphicFrame>
            <p:nvGraphicFramePr>
              <p:cNvPr id="14" name="Table 13">
                <a:extLst>
                  <a:ext uri="{FF2B5EF4-FFF2-40B4-BE49-F238E27FC236}">
                    <a16:creationId xmlns:a16="http://schemas.microsoft.com/office/drawing/2014/main" id="{C080A54F-F3A5-D047-AB58-18842EF8BEA5}"/>
                  </a:ext>
                </a:extLst>
              </p:cNvPr>
              <p:cNvGraphicFramePr>
                <a:graphicFrameLocks noGrp="1"/>
              </p:cNvGraphicFramePr>
              <p:nvPr>
                <p:extLst>
                  <p:ext uri="{D42A27DB-BD31-4B8C-83A1-F6EECF244321}">
                    <p14:modId xmlns:p14="http://schemas.microsoft.com/office/powerpoint/2010/main" val="2570248705"/>
                  </p:ext>
                </p:extLst>
              </p:nvPr>
            </p:nvGraphicFramePr>
            <p:xfrm>
              <a:off x="5047015" y="5352601"/>
              <a:ext cx="3740727" cy="1399628"/>
            </p:xfrm>
            <a:graphic>
              <a:graphicData uri="http://schemas.openxmlformats.org/drawingml/2006/table">
                <a:tbl>
                  <a:tblPr firstRow="1" bandRow="1">
                    <a:tableStyleId>{5C22544A-7EE6-4342-B048-85BDC9FD1C3A}</a:tableStyleId>
                  </a:tblPr>
                  <a:tblGrid>
                    <a:gridCol w="1021506">
                      <a:extLst>
                        <a:ext uri="{9D8B030D-6E8A-4147-A177-3AD203B41FA5}">
                          <a16:colId xmlns:a16="http://schemas.microsoft.com/office/drawing/2014/main" val="2177526713"/>
                        </a:ext>
                      </a:extLst>
                    </a:gridCol>
                    <a:gridCol w="1197752">
                      <a:extLst>
                        <a:ext uri="{9D8B030D-6E8A-4147-A177-3AD203B41FA5}">
                          <a16:colId xmlns:a16="http://schemas.microsoft.com/office/drawing/2014/main" val="1588801857"/>
                        </a:ext>
                      </a:extLst>
                    </a:gridCol>
                    <a:gridCol w="1521469">
                      <a:extLst>
                        <a:ext uri="{9D8B030D-6E8A-4147-A177-3AD203B41FA5}">
                          <a16:colId xmlns:a16="http://schemas.microsoft.com/office/drawing/2014/main" val="3055472772"/>
                        </a:ext>
                      </a:extLst>
                    </a:gridCol>
                  </a:tblGrid>
                  <a:tr h="274320">
                    <a:tc>
                      <a:txBody>
                        <a:bodyPr/>
                        <a:lstStyle/>
                        <a:p>
                          <a:r>
                            <a:rPr lang="en-US" sz="1200" dirty="0"/>
                            <a:t>Date</a:t>
                          </a:r>
                        </a:p>
                      </a:txBody>
                      <a:tcPr/>
                    </a:tc>
                    <a:tc>
                      <a:txBody>
                        <a:bodyPr/>
                        <a:lstStyle/>
                        <a:p>
                          <a:endParaRPr lang="en-US"/>
                        </a:p>
                      </a:txBody>
                      <a:tcPr>
                        <a:blipFill>
                          <a:blip r:embed="rId5"/>
                          <a:stretch>
                            <a:fillRect l="-87234" t="-4545" r="-129787" b="-413636"/>
                          </a:stretch>
                        </a:blipFill>
                      </a:tcPr>
                    </a:tc>
                    <a:tc>
                      <a:txBody>
                        <a:bodyPr/>
                        <a:lstStyle/>
                        <a:p>
                          <a:endParaRPr lang="en-US"/>
                        </a:p>
                      </a:txBody>
                      <a:tcPr>
                        <a:blipFill>
                          <a:blip r:embed="rId5"/>
                          <a:stretch>
                            <a:fillRect l="-146667" t="-4545" r="-1667" b="-413636"/>
                          </a:stretch>
                        </a:blipFill>
                      </a:tcPr>
                    </a:tc>
                    <a:extLst>
                      <a:ext uri="{0D108BD9-81ED-4DB2-BD59-A6C34878D82A}">
                        <a16:rowId xmlns:a16="http://schemas.microsoft.com/office/drawing/2014/main" val="1721144604"/>
                      </a:ext>
                    </a:extLst>
                  </a:tr>
                  <a:tr h="281327">
                    <a:tc>
                      <a:txBody>
                        <a:bodyPr/>
                        <a:lstStyle/>
                        <a:p>
                          <a:r>
                            <a:rPr lang="en-US" sz="1200" dirty="0"/>
                            <a:t>2020-03-02</a:t>
                          </a:r>
                        </a:p>
                      </a:txBody>
                      <a:tcPr/>
                    </a:tc>
                    <a:tc>
                      <a:txBody>
                        <a:bodyPr/>
                        <a:lstStyle/>
                        <a:p>
                          <a:r>
                            <a:rPr lang="en-US" sz="1200" dirty="0"/>
                            <a:t>0.995955 </a:t>
                          </a:r>
                        </a:p>
                      </a:txBody>
                      <a:tcPr/>
                    </a:tc>
                    <a:tc>
                      <a:txBody>
                        <a:bodyPr/>
                        <a:lstStyle/>
                        <a:p>
                          <a:r>
                            <a:rPr lang="en-US" sz="1200" dirty="0"/>
                            <a:t>413.984</a:t>
                          </a:r>
                        </a:p>
                      </a:txBody>
                      <a:tcPr/>
                    </a:tc>
                    <a:extLst>
                      <a:ext uri="{0D108BD9-81ED-4DB2-BD59-A6C34878D82A}">
                        <a16:rowId xmlns:a16="http://schemas.microsoft.com/office/drawing/2014/main" val="3789949908"/>
                      </a:ext>
                    </a:extLst>
                  </a:tr>
                  <a:tr h="281327">
                    <a:tc>
                      <a:txBody>
                        <a:bodyPr/>
                        <a:lstStyle/>
                        <a:p>
                          <a:r>
                            <a:rPr lang="en-US" sz="1200" dirty="0"/>
                            <a:t>2020-03-09</a:t>
                          </a:r>
                        </a:p>
                      </a:txBody>
                      <a:tcPr/>
                    </a:tc>
                    <a:tc>
                      <a:txBody>
                        <a:bodyPr/>
                        <a:lstStyle/>
                        <a:p>
                          <a:r>
                            <a:rPr lang="en-US" sz="1200" dirty="0"/>
                            <a:t>1.002442</a:t>
                          </a:r>
                        </a:p>
                      </a:txBody>
                      <a:tcPr/>
                    </a:tc>
                    <a:tc>
                      <a:txBody>
                        <a:bodyPr/>
                        <a:lstStyle/>
                        <a:p>
                          <a:r>
                            <a:rPr lang="en-US" sz="1200" dirty="0"/>
                            <a:t>413.387</a:t>
                          </a:r>
                        </a:p>
                      </a:txBody>
                      <a:tcPr/>
                    </a:tc>
                    <a:extLst>
                      <a:ext uri="{0D108BD9-81ED-4DB2-BD59-A6C34878D82A}">
                        <a16:rowId xmlns:a16="http://schemas.microsoft.com/office/drawing/2014/main" val="2646861444"/>
                      </a:ext>
                    </a:extLst>
                  </a:tr>
                  <a:tr h="281327">
                    <a:tc>
                      <a:txBody>
                        <a:bodyPr/>
                        <a:lstStyle/>
                        <a:p>
                          <a:r>
                            <a:rPr lang="en-US" sz="1200" dirty="0"/>
                            <a:t>2020-03-16</a:t>
                          </a:r>
                        </a:p>
                      </a:txBody>
                      <a:tcPr/>
                    </a:tc>
                    <a:tc>
                      <a:txBody>
                        <a:bodyPr/>
                        <a:lstStyle/>
                        <a:p>
                          <a:r>
                            <a:rPr lang="en-US" sz="1200" dirty="0"/>
                            <a:t>0.989786</a:t>
                          </a:r>
                        </a:p>
                      </a:txBody>
                      <a:tcPr/>
                    </a:tc>
                    <a:tc>
                      <a:txBody>
                        <a:bodyPr/>
                        <a:lstStyle/>
                        <a:p>
                          <a:r>
                            <a:rPr lang="en-US" sz="1200" dirty="0"/>
                            <a:t>410.457</a:t>
                          </a:r>
                        </a:p>
                      </a:txBody>
                      <a:tcPr/>
                    </a:tc>
                    <a:extLst>
                      <a:ext uri="{0D108BD9-81ED-4DB2-BD59-A6C34878D82A}">
                        <a16:rowId xmlns:a16="http://schemas.microsoft.com/office/drawing/2014/main" val="1439469977"/>
                      </a:ext>
                    </a:extLst>
                  </a:tr>
                  <a:tr h="281327">
                    <a:tc>
                      <a:txBody>
                        <a:bodyPr/>
                        <a:lstStyle/>
                        <a:p>
                          <a:r>
                            <a:rPr lang="en-US" sz="1200" dirty="0"/>
                            <a:t>2020-03-23</a:t>
                          </a:r>
                        </a:p>
                      </a:txBody>
                      <a:tcPr/>
                    </a:tc>
                    <a:tc>
                      <a:txBody>
                        <a:bodyPr/>
                        <a:lstStyle/>
                        <a:p>
                          <a:r>
                            <a:rPr lang="en-US" sz="1200" dirty="0"/>
                            <a:t>0.990593</a:t>
                          </a:r>
                        </a:p>
                      </a:txBody>
                      <a:tcPr/>
                    </a:tc>
                    <a:tc>
                      <a:txBody>
                        <a:bodyPr/>
                        <a:lstStyle/>
                        <a:p>
                          <a:r>
                            <a:rPr lang="en-US" sz="1200" dirty="0"/>
                            <a:t>412.271</a:t>
                          </a:r>
                        </a:p>
                      </a:txBody>
                      <a:tcPr/>
                    </a:tc>
                    <a:extLst>
                      <a:ext uri="{0D108BD9-81ED-4DB2-BD59-A6C34878D82A}">
                        <a16:rowId xmlns:a16="http://schemas.microsoft.com/office/drawing/2014/main" val="205993321"/>
                      </a:ext>
                    </a:extLst>
                  </a:tr>
                </a:tbl>
              </a:graphicData>
            </a:graphic>
          </p:graphicFrame>
        </mc:Fallback>
      </mc:AlternateContent>
      <p:sp>
        <p:nvSpPr>
          <p:cNvPr id="15" name="TextBox 14">
            <a:extLst>
              <a:ext uri="{FF2B5EF4-FFF2-40B4-BE49-F238E27FC236}">
                <a16:creationId xmlns:a16="http://schemas.microsoft.com/office/drawing/2014/main" id="{9EE83FB3-91E5-5F48-97F9-C506E76DB30A}"/>
              </a:ext>
            </a:extLst>
          </p:cNvPr>
          <p:cNvSpPr txBox="1"/>
          <p:nvPr/>
        </p:nvSpPr>
        <p:spPr>
          <a:xfrm>
            <a:off x="1211283" y="2185059"/>
            <a:ext cx="7121565" cy="307777"/>
          </a:xfrm>
          <a:prstGeom prst="rect">
            <a:avLst/>
          </a:prstGeom>
          <a:noFill/>
        </p:spPr>
        <p:txBody>
          <a:bodyPr wrap="none" rtlCol="0">
            <a:spAutoFit/>
          </a:bodyPr>
          <a:lstStyle/>
          <a:p>
            <a:r>
              <a:rPr lang="en-US" sz="1400" dirty="0"/>
              <a:t>Plots produced by </a:t>
            </a:r>
            <a:r>
              <a:rPr lang="en-US" sz="1400" dirty="0">
                <a:hlinkClick r:id="rId6"/>
              </a:rPr>
              <a:t>plot_H1_DCS_TDCF_MinuteTrends_O3BChunk2_Jan14-Mar27_20200803.py</a:t>
            </a:r>
            <a:endParaRPr lang="en-US" sz="1400" dirty="0"/>
          </a:p>
        </p:txBody>
      </p:sp>
      <p:sp>
        <p:nvSpPr>
          <p:cNvPr id="16" name="Date Placeholder 15">
            <a:extLst>
              <a:ext uri="{FF2B5EF4-FFF2-40B4-BE49-F238E27FC236}">
                <a16:creationId xmlns:a16="http://schemas.microsoft.com/office/drawing/2014/main" id="{934101E1-498F-B845-9347-D283EE863268}"/>
              </a:ext>
            </a:extLst>
          </p:cNvPr>
          <p:cNvSpPr>
            <a:spLocks noGrp="1"/>
          </p:cNvSpPr>
          <p:nvPr>
            <p:ph type="dt" sz="half" idx="10"/>
          </p:nvPr>
        </p:nvSpPr>
        <p:spPr/>
        <p:txBody>
          <a:bodyPr/>
          <a:lstStyle/>
          <a:p>
            <a:r>
              <a:rPr lang="en-US"/>
              <a:t>G2001293-v3</a:t>
            </a:r>
          </a:p>
        </p:txBody>
      </p:sp>
      <p:sp>
        <p:nvSpPr>
          <p:cNvPr id="17" name="Slide Number Placeholder 16">
            <a:extLst>
              <a:ext uri="{FF2B5EF4-FFF2-40B4-BE49-F238E27FC236}">
                <a16:creationId xmlns:a16="http://schemas.microsoft.com/office/drawing/2014/main" id="{119C814F-F071-3440-BA9A-BCD4AE028FA6}"/>
              </a:ext>
            </a:extLst>
          </p:cNvPr>
          <p:cNvSpPr>
            <a:spLocks noGrp="1"/>
          </p:cNvSpPr>
          <p:nvPr>
            <p:ph type="sldNum" sz="quarter" idx="12"/>
          </p:nvPr>
        </p:nvSpPr>
        <p:spPr/>
        <p:txBody>
          <a:bodyPr/>
          <a:lstStyle/>
          <a:p>
            <a:fld id="{AEE383BD-58B4-EF4B-BE84-4ABA8B971704}" type="slidenum">
              <a:rPr lang="en-US" smtClean="0"/>
              <a:t>4</a:t>
            </a:fld>
            <a:endParaRPr lang="en-US"/>
          </a:p>
        </p:txBody>
      </p:sp>
    </p:spTree>
    <p:extLst>
      <p:ext uri="{BB962C8B-B14F-4D97-AF65-F5344CB8AC3E}">
        <p14:creationId xmlns:p14="http://schemas.microsoft.com/office/powerpoint/2010/main" val="3640102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FEE94-17AC-A140-BF00-5374E99D5C42}"/>
              </a:ext>
            </a:extLst>
          </p:cNvPr>
          <p:cNvSpPr>
            <a:spLocks noGrp="1"/>
          </p:cNvSpPr>
          <p:nvPr>
            <p:ph type="title"/>
          </p:nvPr>
        </p:nvSpPr>
        <p:spPr/>
        <p:txBody>
          <a:bodyPr>
            <a:normAutofit fontScale="90000"/>
          </a:bodyPr>
          <a:lstStyle/>
          <a:p>
            <a:r>
              <a:rPr lang="en-US" dirty="0"/>
              <a:t>Note, the Range Dropped…</a:t>
            </a:r>
          </a:p>
        </p:txBody>
      </p:sp>
      <p:pic>
        <p:nvPicPr>
          <p:cNvPr id="3074" name="Picture 2">
            <a:extLst>
              <a:ext uri="{FF2B5EF4-FFF2-40B4-BE49-F238E27FC236}">
                <a16:creationId xmlns:a16="http://schemas.microsoft.com/office/drawing/2014/main" id="{8FB1E133-A1D2-6F49-B615-134B7042F45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8857" y="628992"/>
            <a:ext cx="6223470" cy="311173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EBB02AB-0B50-EA4B-B9F0-2E0323EA561F}"/>
              </a:ext>
            </a:extLst>
          </p:cNvPr>
          <p:cNvSpPr txBox="1"/>
          <p:nvPr/>
        </p:nvSpPr>
        <p:spPr>
          <a:xfrm>
            <a:off x="6056416" y="1531918"/>
            <a:ext cx="1120820" cy="369332"/>
          </a:xfrm>
          <a:prstGeom prst="rect">
            <a:avLst/>
          </a:prstGeom>
          <a:noFill/>
        </p:spPr>
        <p:txBody>
          <a:bodyPr wrap="none" rtlCol="0">
            <a:spAutoFit/>
          </a:bodyPr>
          <a:lstStyle/>
          <a:p>
            <a:r>
              <a:rPr lang="en-US" dirty="0"/>
              <a:t>~116 Mpc</a:t>
            </a:r>
          </a:p>
        </p:txBody>
      </p:sp>
      <p:sp>
        <p:nvSpPr>
          <p:cNvPr id="6" name="TextBox 5">
            <a:extLst>
              <a:ext uri="{FF2B5EF4-FFF2-40B4-BE49-F238E27FC236}">
                <a16:creationId xmlns:a16="http://schemas.microsoft.com/office/drawing/2014/main" id="{F55D33EA-9C11-A741-87B1-1FFAF881AAF5}"/>
              </a:ext>
            </a:extLst>
          </p:cNvPr>
          <p:cNvSpPr txBox="1"/>
          <p:nvPr/>
        </p:nvSpPr>
        <p:spPr>
          <a:xfrm>
            <a:off x="6040001" y="1173678"/>
            <a:ext cx="1120820" cy="369332"/>
          </a:xfrm>
          <a:prstGeom prst="rect">
            <a:avLst/>
          </a:prstGeom>
          <a:noFill/>
        </p:spPr>
        <p:txBody>
          <a:bodyPr wrap="none" rtlCol="0">
            <a:spAutoFit/>
          </a:bodyPr>
          <a:lstStyle/>
          <a:p>
            <a:r>
              <a:rPr lang="en-US" dirty="0"/>
              <a:t>~120 Mpc</a:t>
            </a:r>
          </a:p>
        </p:txBody>
      </p:sp>
      <p:cxnSp>
        <p:nvCxnSpPr>
          <p:cNvPr id="7" name="Straight Arrow Connector 6">
            <a:extLst>
              <a:ext uri="{FF2B5EF4-FFF2-40B4-BE49-F238E27FC236}">
                <a16:creationId xmlns:a16="http://schemas.microsoft.com/office/drawing/2014/main" id="{29CB9CE5-BCED-6D4F-8925-CE53F4ED3644}"/>
              </a:ext>
            </a:extLst>
          </p:cNvPr>
          <p:cNvCxnSpPr/>
          <p:nvPr/>
        </p:nvCxnSpPr>
        <p:spPr>
          <a:xfrm flipH="1">
            <a:off x="5795158" y="1401288"/>
            <a:ext cx="225631" cy="118754"/>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6E9A163-C783-D241-B296-6EE4065D6B98}"/>
              </a:ext>
            </a:extLst>
          </p:cNvPr>
          <p:cNvCxnSpPr>
            <a:cxnSpLocks/>
            <a:stCxn id="4" idx="1"/>
          </p:cNvCxnSpPr>
          <p:nvPr/>
        </p:nvCxnSpPr>
        <p:spPr>
          <a:xfrm flipH="1" flipV="1">
            <a:off x="5816932" y="1624942"/>
            <a:ext cx="239484" cy="9164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B1F0088-C424-4F44-BF61-457DFDCB2D99}"/>
                  </a:ext>
                </a:extLst>
              </p:cNvPr>
              <p:cNvSpPr txBox="1"/>
              <p:nvPr/>
            </p:nvSpPr>
            <p:spPr>
              <a:xfrm>
                <a:off x="5842663" y="213758"/>
                <a:ext cx="3099458" cy="646331"/>
              </a:xfrm>
              <a:prstGeom prst="rect">
                <a:avLst/>
              </a:prstGeom>
              <a:noFill/>
            </p:spPr>
            <p:txBody>
              <a:bodyPr wrap="square" rtlCol="0">
                <a:spAutoFit/>
              </a:bodyPr>
              <a:lstStyle/>
              <a:p>
                <a:r>
                  <a:rPr lang="en-US" dirty="0"/>
                  <a:t>… probably because of the arguably errant -3%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𝜅</m:t>
                        </m:r>
                      </m:e>
                      <m:sub>
                        <m:r>
                          <a:rPr lang="en-US" b="0" i="1" smtClean="0">
                            <a:latin typeface="Cambria Math" panose="02040503050406030204" pitchFamily="18" charset="0"/>
                          </a:rPr>
                          <m:t>𝐶</m:t>
                        </m:r>
                      </m:sub>
                    </m:sSub>
                  </m:oMath>
                </a14:m>
                <a:r>
                  <a:rPr lang="en-US" dirty="0"/>
                  <a:t> change: </a:t>
                </a:r>
              </a:p>
            </p:txBody>
          </p:sp>
        </mc:Choice>
        <mc:Fallback xmlns="">
          <p:sp>
            <p:nvSpPr>
              <p:cNvPr id="10" name="TextBox 9">
                <a:extLst>
                  <a:ext uri="{FF2B5EF4-FFF2-40B4-BE49-F238E27FC236}">
                    <a16:creationId xmlns:a16="http://schemas.microsoft.com/office/drawing/2014/main" id="{EB1F0088-C424-4F44-BF61-457DFDCB2D99}"/>
                  </a:ext>
                </a:extLst>
              </p:cNvPr>
              <p:cNvSpPr txBox="1">
                <a:spLocks noRot="1" noChangeAspect="1" noMove="1" noResize="1" noEditPoints="1" noAdjustHandles="1" noChangeArrowheads="1" noChangeShapeType="1" noTextEdit="1"/>
              </p:cNvSpPr>
              <p:nvPr/>
            </p:nvSpPr>
            <p:spPr>
              <a:xfrm>
                <a:off x="5842663" y="213758"/>
                <a:ext cx="3099458" cy="646331"/>
              </a:xfrm>
              <a:prstGeom prst="rect">
                <a:avLst/>
              </a:prstGeom>
              <a:blipFill>
                <a:blip r:embed="rId3"/>
                <a:stretch>
                  <a:fillRect l="-1224" t="-3846" r="-2857" b="-13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699DD5E-FE4A-5940-80FB-88EDBFC89B06}"/>
                  </a:ext>
                </a:extLst>
              </p:cNvPr>
              <p:cNvSpPr txBox="1"/>
              <p:nvPr/>
            </p:nvSpPr>
            <p:spPr>
              <a:xfrm>
                <a:off x="6228607" y="2006930"/>
                <a:ext cx="2635722" cy="30420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latin typeface="Cambria Math" panose="02040503050406030204" pitchFamily="18" charset="0"/>
                            </a:rPr>
                          </m:ctrlPr>
                        </m:fPr>
                        <m:num>
                          <m:sSub>
                            <m:sSubPr>
                              <m:ctrlPr>
                                <a:rPr lang="en-US" sz="1600" i="1" smtClean="0">
                                  <a:latin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𝐿</m:t>
                              </m:r>
                            </m:e>
                            <m:sub>
                              <m:r>
                                <a:rPr lang="en-US" sz="1600" b="0" i="1" smtClean="0">
                                  <a:latin typeface="Cambria Math" panose="02040503050406030204" pitchFamily="18" charset="0"/>
                                </a:rPr>
                                <m:t>𝑎𝑓𝑡𝑒𝑟</m:t>
                              </m:r>
                            </m:sub>
                          </m:sSub>
                        </m:num>
                        <m:den>
                          <m:sSub>
                            <m:sSubPr>
                              <m:ctrlPr>
                                <a:rPr lang="en-US" sz="1600" i="1" smtClean="0">
                                  <a:latin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𝐿</m:t>
                              </m:r>
                            </m:e>
                            <m:sub>
                              <m:r>
                                <a:rPr lang="en-US" sz="1600" b="0" i="1" smtClean="0">
                                  <a:latin typeface="Cambria Math" panose="02040503050406030204" pitchFamily="18" charset="0"/>
                                </a:rPr>
                                <m:t>𝑏𝑒𝑓𝑜𝑟𝑒</m:t>
                              </m:r>
                            </m:sub>
                          </m:sSub>
                        </m:den>
                      </m:f>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𝑅</m:t>
                              </m:r>
                            </m:e>
                            <m:sub>
                              <m:r>
                                <a:rPr lang="en-US" sz="1600" b="0" i="1" smtClean="0">
                                  <a:latin typeface="Cambria Math" panose="02040503050406030204" pitchFamily="18" charset="0"/>
                                </a:rPr>
                                <m:t>𝑎𝑓𝑡𝑒𝑟</m:t>
                              </m:r>
                            </m:sub>
                          </m:sSub>
                        </m:num>
                        <m:den>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𝑅</m:t>
                              </m:r>
                            </m:e>
                            <m:sub>
                              <m:r>
                                <a:rPr lang="en-US" sz="1600" b="0" i="1" smtClean="0">
                                  <a:latin typeface="Cambria Math" panose="02040503050406030204" pitchFamily="18" charset="0"/>
                                </a:rPr>
                                <m:t>𝑏𝑒𝑓𝑜𝑟𝑒</m:t>
                              </m:r>
                            </m:sub>
                          </m:sSub>
                        </m:den>
                      </m:f>
                      <m:r>
                        <a:rPr lang="en-US" sz="1600" i="1">
                          <a:latin typeface="Cambria Math" panose="02040503050406030204" pitchFamily="18" charset="0"/>
                          <a:ea typeface="Cambria Math" panose="02040503050406030204" pitchFamily="18" charset="0"/>
                        </a:rPr>
                        <m:t>≡</m:t>
                      </m:r>
                      <m:sSub>
                        <m:sSubPr>
                          <m:ctrlPr>
                            <a:rPr lang="en-US" sz="1600" i="1" smtClean="0">
                              <a:latin typeface="Cambria Math" panose="02040503050406030204" pitchFamily="18" charset="0"/>
                              <a:ea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𝜂</m:t>
                          </m:r>
                        </m:e>
                        <m:sub>
                          <m:r>
                            <a:rPr lang="en-US" sz="1600" b="0" i="1" smtClean="0">
                              <a:latin typeface="Cambria Math" panose="02040503050406030204" pitchFamily="18" charset="0"/>
                              <a:ea typeface="Cambria Math" panose="02040503050406030204" pitchFamily="18" charset="0"/>
                            </a:rPr>
                            <m:t>𝑅</m:t>
                          </m:r>
                        </m:sub>
                      </m:sSub>
                    </m:oMath>
                  </m:oMathPara>
                </a14:m>
                <a:endParaRPr lang="en-US" sz="16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𝜅</m:t>
                                  </m:r>
                                </m:e>
                                <m:sub>
                                  <m:r>
                                    <a:rPr lang="en-US" sz="1600" b="0" i="1" smtClean="0">
                                      <a:latin typeface="Cambria Math" panose="02040503050406030204" pitchFamily="18" charset="0"/>
                                    </a:rPr>
                                    <m:t>𝐶</m:t>
                                  </m:r>
                                </m:sub>
                              </m:sSub>
                              <m:r>
                                <a:rPr lang="en-US" sz="1600" b="0" i="1" smtClean="0">
                                  <a:latin typeface="Cambria Math" panose="02040503050406030204" pitchFamily="18" charset="0"/>
                                </a:rPr>
                                <m:t>𝐴𝐷𝐶</m:t>
                              </m:r>
                            </m:num>
                            <m:den>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𝜅</m:t>
                                  </m:r>
                                </m:e>
                                <m:sub>
                                  <m:r>
                                    <a:rPr lang="en-US" sz="1600" b="0" i="1" smtClean="0">
                                      <a:latin typeface="Cambria Math" panose="02040503050406030204" pitchFamily="18" charset="0"/>
                                    </a:rPr>
                                    <m:t>𝐶</m:t>
                                  </m:r>
                                </m:sub>
                              </m:sSub>
                              <m:r>
                                <a:rPr lang="en-US" sz="1600" b="0" i="1" smtClean="0">
                                  <a:latin typeface="Cambria Math" panose="02040503050406030204" pitchFamily="18" charset="0"/>
                                </a:rPr>
                                <m:t>𝐶</m:t>
                              </m:r>
                            </m:den>
                          </m:f>
                        </m:num>
                        <m:den>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r>
                                <a:rPr lang="en-US" sz="1600" b="0" i="1" smtClean="0">
                                  <a:latin typeface="Cambria Math" panose="02040503050406030204" pitchFamily="18" charset="0"/>
                                </a:rPr>
                                <m:t>𝐴𝐷𝐶</m:t>
                              </m:r>
                            </m:num>
                            <m:den>
                              <m:r>
                                <a:rPr lang="en-US" sz="1600" b="0" i="1" smtClean="0">
                                  <a:latin typeface="Cambria Math" panose="02040503050406030204" pitchFamily="18" charset="0"/>
                                </a:rPr>
                                <m:t>𝐶</m:t>
                              </m:r>
                            </m:den>
                          </m:f>
                        </m:den>
                      </m:f>
                    </m:oMath>
                  </m:oMathPara>
                </a14:m>
                <a:endParaRPr lang="en-US" sz="16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i="1">
                              <a:latin typeface="Cambria Math" panose="02040503050406030204" pitchFamily="18" charset="0"/>
                            </a:rPr>
                            <m:t>1+</m:t>
                          </m:r>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𝜅</m:t>
                              </m:r>
                            </m:e>
                            <m:sub>
                              <m:r>
                                <a:rPr lang="en-US" sz="1600" i="1">
                                  <a:latin typeface="Cambria Math" panose="02040503050406030204" pitchFamily="18" charset="0"/>
                                </a:rPr>
                                <m:t>𝐶</m:t>
                              </m:r>
                            </m:sub>
                          </m:sSub>
                          <m:r>
                            <a:rPr lang="en-US" sz="1600" i="1">
                              <a:latin typeface="Cambria Math" panose="02040503050406030204" pitchFamily="18" charset="0"/>
                            </a:rPr>
                            <m:t>𝐴𝐷𝐶</m:t>
                          </m:r>
                        </m:num>
                        <m:den>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𝜅</m:t>
                              </m:r>
                            </m:e>
                            <m:sub>
                              <m:r>
                                <a:rPr lang="en-US" sz="1600" b="0" i="1" smtClean="0">
                                  <a:latin typeface="Cambria Math" panose="02040503050406030204" pitchFamily="18" charset="0"/>
                                </a:rPr>
                                <m:t>𝑐</m:t>
                              </m:r>
                            </m:sub>
                          </m:sSub>
                          <m:r>
                            <a:rPr lang="en-US" sz="1600" b="0" i="1" smtClean="0">
                              <a:latin typeface="Cambria Math" panose="02040503050406030204" pitchFamily="18" charset="0"/>
                            </a:rPr>
                            <m:t>(1+</m:t>
                          </m:r>
                          <m:r>
                            <a:rPr lang="en-US" sz="1600" b="0" i="1" smtClean="0">
                              <a:latin typeface="Cambria Math" panose="02040503050406030204" pitchFamily="18" charset="0"/>
                            </a:rPr>
                            <m:t>𝐴𝐷𝐶</m:t>
                          </m:r>
                          <m:r>
                            <a:rPr lang="en-US" sz="1600" b="0" i="1" smtClean="0">
                              <a:latin typeface="Cambria Math" panose="02040503050406030204" pitchFamily="18" charset="0"/>
                            </a:rPr>
                            <m:t>)</m:t>
                          </m:r>
                        </m:den>
                      </m:f>
                    </m:oMath>
                  </m:oMathPara>
                </a14:m>
                <a:endParaRPr lang="en-US" sz="16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𝜂</m:t>
                          </m:r>
                        </m:e>
                        <m:sub>
                          <m:r>
                            <a:rPr lang="en-US" sz="1600" b="0" i="1" smtClean="0">
                              <a:latin typeface="Cambria Math" panose="02040503050406030204" pitchFamily="18" charset="0"/>
                            </a:rPr>
                            <m:t>𝑅</m:t>
                          </m:r>
                        </m:sub>
                      </m:sSub>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(1+</m:t>
                          </m:r>
                          <m:r>
                            <a:rPr lang="en-US" sz="1600" b="0" i="1" smtClean="0">
                              <a:latin typeface="Cambria Math" panose="02040503050406030204" pitchFamily="18" charset="0"/>
                            </a:rPr>
                            <m:t>𝐴𝐷𝐶</m:t>
                          </m:r>
                          <m:r>
                            <a:rPr lang="en-US" sz="1600" b="0" i="1" smtClean="0">
                              <a:latin typeface="Cambria Math" panose="02040503050406030204" pitchFamily="18" charset="0"/>
                            </a:rPr>
                            <m:t>)</m:t>
                          </m:r>
                        </m:den>
                      </m:f>
                      <m:d>
                        <m:dPr>
                          <m:begChr m:val="["/>
                          <m:endChr m:val="]"/>
                          <m:ctrlPr>
                            <a:rPr lang="en-US" sz="1600" b="0" i="1" smtClean="0">
                              <a:latin typeface="Cambria Math" panose="02040503050406030204" pitchFamily="18" charset="0"/>
                            </a:rPr>
                          </m:ctrlPr>
                        </m:dPr>
                        <m:e>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𝜅</m:t>
                                  </m:r>
                                </m:e>
                                <m:sub>
                                  <m:r>
                                    <a:rPr lang="en-US" sz="1600" b="0" i="1" smtClean="0">
                                      <a:latin typeface="Cambria Math" panose="02040503050406030204" pitchFamily="18" charset="0"/>
                                    </a:rPr>
                                    <m:t>𝐶</m:t>
                                  </m:r>
                                </m:sub>
                              </m:sSub>
                            </m:den>
                          </m:f>
                          <m:r>
                            <a:rPr lang="en-US" sz="1600" b="0" i="1" smtClean="0">
                              <a:latin typeface="Cambria Math" panose="02040503050406030204" pitchFamily="18" charset="0"/>
                            </a:rPr>
                            <m:t>+</m:t>
                          </m:r>
                          <m:r>
                            <a:rPr lang="en-US" sz="1600" b="0" i="1" smtClean="0">
                              <a:latin typeface="Cambria Math" panose="02040503050406030204" pitchFamily="18" charset="0"/>
                            </a:rPr>
                            <m:t>𝐴𝐷𝐶</m:t>
                          </m:r>
                        </m:e>
                      </m:d>
                    </m:oMath>
                  </m:oMathPara>
                </a14:m>
                <a:endParaRPr lang="en-US" sz="16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sz="1200" b="0" i="1" smtClean="0">
                              <a:solidFill>
                                <a:srgbClr val="0070C0"/>
                              </a:solidFill>
                              <a:latin typeface="Cambria Math" panose="02040503050406030204" pitchFamily="18" charset="0"/>
                              <a:ea typeface="Cambria Math" panose="02040503050406030204" pitchFamily="18" charset="0"/>
                            </a:rPr>
                          </m:ctrlPr>
                        </m:sSubPr>
                        <m:e>
                          <m:r>
                            <a:rPr lang="en-US" sz="1200" b="0" i="1" smtClean="0">
                              <a:solidFill>
                                <a:srgbClr val="0070C0"/>
                              </a:solidFill>
                              <a:latin typeface="Cambria Math" panose="02040503050406030204" pitchFamily="18" charset="0"/>
                              <a:ea typeface="Cambria Math" panose="02040503050406030204" pitchFamily="18" charset="0"/>
                            </a:rPr>
                            <m:t>𝜂</m:t>
                          </m:r>
                        </m:e>
                        <m:sub>
                          <m:r>
                            <a:rPr lang="en-US" sz="1200" b="0" i="1" smtClean="0">
                              <a:solidFill>
                                <a:srgbClr val="0070C0"/>
                              </a:solidFill>
                              <a:latin typeface="Cambria Math" panose="02040503050406030204" pitchFamily="18" charset="0"/>
                              <a:ea typeface="Cambria Math" panose="02040503050406030204" pitchFamily="18" charset="0"/>
                            </a:rPr>
                            <m:t>𝑅</m:t>
                          </m:r>
                        </m:sub>
                      </m:sSub>
                      <m:r>
                        <a:rPr lang="en-US" sz="1200" b="0" i="1" smtClean="0">
                          <a:solidFill>
                            <a:srgbClr val="0070C0"/>
                          </a:solidFill>
                          <a:latin typeface="Cambria Math" panose="02040503050406030204" pitchFamily="18" charset="0"/>
                          <a:ea typeface="Cambria Math" panose="02040503050406030204" pitchFamily="18" charset="0"/>
                        </a:rPr>
                        <m:t>∝</m:t>
                      </m:r>
                      <m:f>
                        <m:fPr>
                          <m:ctrlPr>
                            <a:rPr lang="en-US" sz="1200" b="0" i="1" smtClean="0">
                              <a:solidFill>
                                <a:srgbClr val="0070C0"/>
                              </a:solidFill>
                              <a:latin typeface="Cambria Math" panose="02040503050406030204" pitchFamily="18" charset="0"/>
                              <a:ea typeface="Cambria Math" panose="02040503050406030204" pitchFamily="18" charset="0"/>
                            </a:rPr>
                          </m:ctrlPr>
                        </m:fPr>
                        <m:num>
                          <m:r>
                            <a:rPr lang="en-US" sz="1200" b="0" i="1" smtClean="0">
                              <a:solidFill>
                                <a:srgbClr val="0070C0"/>
                              </a:solidFill>
                              <a:latin typeface="Cambria Math" panose="02040503050406030204" pitchFamily="18" charset="0"/>
                              <a:ea typeface="Cambria Math" panose="02040503050406030204" pitchFamily="18" charset="0"/>
                            </a:rPr>
                            <m:t>1</m:t>
                          </m:r>
                        </m:num>
                        <m:den>
                          <m:sSub>
                            <m:sSubPr>
                              <m:ctrlPr>
                                <a:rPr lang="en-US" sz="1200" b="0" i="1" smtClean="0">
                                  <a:solidFill>
                                    <a:srgbClr val="0070C0"/>
                                  </a:solidFill>
                                  <a:latin typeface="Cambria Math" panose="02040503050406030204" pitchFamily="18" charset="0"/>
                                  <a:ea typeface="Cambria Math" panose="02040503050406030204" pitchFamily="18" charset="0"/>
                                </a:rPr>
                              </m:ctrlPr>
                            </m:sSubPr>
                            <m:e>
                              <m:r>
                                <a:rPr lang="en-US" sz="1200" b="0" i="1" smtClean="0">
                                  <a:solidFill>
                                    <a:srgbClr val="0070C0"/>
                                  </a:solidFill>
                                  <a:latin typeface="Cambria Math" panose="02040503050406030204" pitchFamily="18" charset="0"/>
                                  <a:ea typeface="Cambria Math" panose="02040503050406030204" pitchFamily="18" charset="0"/>
                                </a:rPr>
                                <m:t>𝜅</m:t>
                              </m:r>
                            </m:e>
                            <m:sub>
                              <m:r>
                                <a:rPr lang="en-US" sz="1200" b="0" i="1" smtClean="0">
                                  <a:solidFill>
                                    <a:srgbClr val="0070C0"/>
                                  </a:solidFill>
                                  <a:latin typeface="Cambria Math" panose="02040503050406030204" pitchFamily="18" charset="0"/>
                                  <a:ea typeface="Cambria Math" panose="02040503050406030204" pitchFamily="18" charset="0"/>
                                </a:rPr>
                                <m:t>𝐶</m:t>
                              </m:r>
                            </m:sub>
                          </m:sSub>
                        </m:den>
                      </m:f>
                      <m:r>
                        <a:rPr lang="en-US" sz="1200" b="0" i="1" smtClean="0">
                          <a:solidFill>
                            <a:srgbClr val="0070C0"/>
                          </a:solidFill>
                          <a:latin typeface="Cambria Math" panose="02040503050406030204" pitchFamily="18" charset="0"/>
                          <a:ea typeface="Cambria Math" panose="02040503050406030204" pitchFamily="18" charset="0"/>
                        </a:rPr>
                        <m:t> </m:t>
                      </m:r>
                      <m:d>
                        <m:dPr>
                          <m:ctrlPr>
                            <a:rPr lang="en-US" sz="1200" b="0" i="1" smtClean="0">
                              <a:solidFill>
                                <a:srgbClr val="0070C0"/>
                              </a:solidFill>
                              <a:latin typeface="Cambria Math" panose="02040503050406030204" pitchFamily="18" charset="0"/>
                              <a:ea typeface="Cambria Math" panose="02040503050406030204" pitchFamily="18" charset="0"/>
                            </a:rPr>
                          </m:ctrlPr>
                        </m:dPr>
                        <m:e>
                          <m:r>
                            <a:rPr lang="en-US" sz="1200" b="0" i="1" smtClean="0">
                              <a:solidFill>
                                <a:srgbClr val="0070C0"/>
                              </a:solidFill>
                              <a:latin typeface="Cambria Math" panose="02040503050406030204" pitchFamily="18" charset="0"/>
                              <a:ea typeface="Cambria Math" panose="02040503050406030204" pitchFamily="18" charset="0"/>
                            </a:rPr>
                            <m:t>𝑤h𝑒𝑛</m:t>
                          </m:r>
                          <m:r>
                            <a:rPr lang="en-US" sz="1200" b="0" i="1" smtClean="0">
                              <a:solidFill>
                                <a:srgbClr val="0070C0"/>
                              </a:solidFill>
                              <a:latin typeface="Cambria Math" panose="02040503050406030204" pitchFamily="18" charset="0"/>
                              <a:ea typeface="Cambria Math" panose="02040503050406030204" pitchFamily="18" charset="0"/>
                            </a:rPr>
                            <m:t> </m:t>
                          </m:r>
                          <m:r>
                            <a:rPr lang="en-US" sz="1200" b="0" i="1" smtClean="0">
                              <a:solidFill>
                                <a:srgbClr val="0070C0"/>
                              </a:solidFill>
                              <a:latin typeface="Cambria Math" panose="02040503050406030204" pitchFamily="18" charset="0"/>
                              <a:ea typeface="Cambria Math" panose="02040503050406030204" pitchFamily="18" charset="0"/>
                            </a:rPr>
                            <m:t>𝐴𝐷𝐶</m:t>
                          </m:r>
                          <m:r>
                            <a:rPr lang="en-US" sz="1200" b="0" i="1" smtClean="0">
                              <a:solidFill>
                                <a:srgbClr val="0070C0"/>
                              </a:solidFill>
                              <a:latin typeface="Cambria Math" panose="02040503050406030204" pitchFamily="18" charset="0"/>
                              <a:ea typeface="Cambria Math" panose="02040503050406030204" pitchFamily="18" charset="0"/>
                            </a:rPr>
                            <m:t>≪1</m:t>
                          </m:r>
                        </m:e>
                      </m:d>
                    </m:oMath>
                  </m:oMathPara>
                </a14:m>
                <a:endParaRPr lang="en-US" sz="1600" dirty="0">
                  <a:solidFill>
                    <a:srgbClr val="0070C0"/>
                  </a:solidFill>
                </a:endParaRPr>
              </a:p>
              <a:p>
                <a:endParaRPr lang="en-US" sz="1600" dirty="0"/>
              </a:p>
            </p:txBody>
          </p:sp>
        </mc:Choice>
        <mc:Fallback xmlns="">
          <p:sp>
            <p:nvSpPr>
              <p:cNvPr id="11" name="TextBox 10">
                <a:extLst>
                  <a:ext uri="{FF2B5EF4-FFF2-40B4-BE49-F238E27FC236}">
                    <a16:creationId xmlns:a16="http://schemas.microsoft.com/office/drawing/2014/main" id="{9699DD5E-FE4A-5940-80FB-88EDBFC89B06}"/>
                  </a:ext>
                </a:extLst>
              </p:cNvPr>
              <p:cNvSpPr txBox="1">
                <a:spLocks noRot="1" noChangeAspect="1" noMove="1" noResize="1" noEditPoints="1" noAdjustHandles="1" noChangeArrowheads="1" noChangeShapeType="1" noTextEdit="1"/>
              </p:cNvSpPr>
              <p:nvPr/>
            </p:nvSpPr>
            <p:spPr>
              <a:xfrm>
                <a:off x="6228607" y="2006930"/>
                <a:ext cx="2635722" cy="3042051"/>
              </a:xfrm>
              <a:prstGeom prst="rect">
                <a:avLst/>
              </a:prstGeom>
              <a:blipFill>
                <a:blip r:embed="rId4"/>
                <a:stretch>
                  <a:fillRect/>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id="{A5855BA2-6881-1E4B-BAC3-05723E042E62}"/>
              </a:ext>
            </a:extLst>
          </p:cNvPr>
          <p:cNvPicPr>
            <a:picLocks noChangeAspect="1"/>
          </p:cNvPicPr>
          <p:nvPr/>
        </p:nvPicPr>
        <p:blipFill>
          <a:blip r:embed="rId5"/>
          <a:stretch>
            <a:fillRect/>
          </a:stretch>
        </p:blipFill>
        <p:spPr>
          <a:xfrm>
            <a:off x="665019" y="3722915"/>
            <a:ext cx="4702628" cy="3135085"/>
          </a:xfrm>
          <a:prstGeom prst="rect">
            <a:avLst/>
          </a:prstGeom>
        </p:spPr>
      </p:pic>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75886469-33C2-BA4F-B019-1F6585DE9748}"/>
                  </a:ext>
                </a:extLst>
              </p:cNvPr>
              <p:cNvSpPr/>
              <p:nvPr/>
            </p:nvSpPr>
            <p:spPr>
              <a:xfrm>
                <a:off x="6107174" y="6502043"/>
                <a:ext cx="2891368" cy="3332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smtClean="0">
                              <a:solidFill>
                                <a:srgbClr val="0070C0"/>
                              </a:solidFill>
                              <a:latin typeface="Cambria Math" panose="02040503050406030204" pitchFamily="18" charset="0"/>
                              <a:ea typeface="Cambria Math" panose="02040503050406030204" pitchFamily="18" charset="0"/>
                            </a:rPr>
                          </m:ctrlPr>
                        </m:sSubPr>
                        <m:e>
                          <m:r>
                            <a:rPr lang="en-US" sz="1400" i="1">
                              <a:solidFill>
                                <a:srgbClr val="0070C0"/>
                              </a:solidFill>
                              <a:latin typeface="Cambria Math" panose="02040503050406030204" pitchFamily="18" charset="0"/>
                              <a:ea typeface="Cambria Math" panose="02040503050406030204" pitchFamily="18" charset="0"/>
                            </a:rPr>
                            <m:t>𝑅𝑎𝑛𝑔𝑒</m:t>
                          </m:r>
                        </m:e>
                        <m:sub>
                          <m:r>
                            <a:rPr lang="en-US" sz="1400" i="1">
                              <a:solidFill>
                                <a:srgbClr val="0070C0"/>
                              </a:solidFill>
                              <a:latin typeface="Cambria Math" panose="02040503050406030204" pitchFamily="18" charset="0"/>
                              <a:ea typeface="Cambria Math" panose="02040503050406030204" pitchFamily="18" charset="0"/>
                            </a:rPr>
                            <m:t>𝑎𝑓𝑡𝑒𝑟</m:t>
                          </m:r>
                        </m:sub>
                      </m:sSub>
                      <m:r>
                        <a:rPr lang="en-US" sz="1400" i="1" smtClean="0">
                          <a:solidFill>
                            <a:srgbClr val="0070C0"/>
                          </a:solidFill>
                          <a:latin typeface="Cambria Math" panose="02040503050406030204" pitchFamily="18" charset="0"/>
                          <a:ea typeface="Cambria Math" panose="02040503050406030204" pitchFamily="18" charset="0"/>
                        </a:rPr>
                        <m:t>∝</m:t>
                      </m:r>
                      <m:sSubSup>
                        <m:sSubSupPr>
                          <m:ctrlPr>
                            <a:rPr lang="en-US" sz="1400" i="1" smtClean="0">
                              <a:solidFill>
                                <a:srgbClr val="0070C0"/>
                              </a:solidFill>
                              <a:latin typeface="Cambria Math" panose="02040503050406030204" pitchFamily="18" charset="0"/>
                              <a:ea typeface="Cambria Math" panose="02040503050406030204" pitchFamily="18" charset="0"/>
                            </a:rPr>
                          </m:ctrlPr>
                        </m:sSubSupPr>
                        <m:e>
                          <m:r>
                            <a:rPr lang="en-US" sz="1400" i="1" smtClean="0">
                              <a:solidFill>
                                <a:srgbClr val="0070C0"/>
                              </a:solidFill>
                              <a:latin typeface="Cambria Math" panose="02040503050406030204" pitchFamily="18" charset="0"/>
                              <a:ea typeface="Cambria Math" panose="02040503050406030204" pitchFamily="18" charset="0"/>
                            </a:rPr>
                            <m:t>𝜅</m:t>
                          </m:r>
                        </m:e>
                        <m:sub>
                          <m:r>
                            <a:rPr lang="en-US" sz="1400" b="0" i="1" smtClean="0">
                              <a:solidFill>
                                <a:srgbClr val="0070C0"/>
                              </a:solidFill>
                              <a:latin typeface="Cambria Math" panose="02040503050406030204" pitchFamily="18" charset="0"/>
                              <a:ea typeface="Cambria Math" panose="02040503050406030204" pitchFamily="18" charset="0"/>
                            </a:rPr>
                            <m:t>𝐶</m:t>
                          </m:r>
                        </m:sub>
                        <m:sup>
                          <m:r>
                            <a:rPr lang="en-US" sz="1400" b="0" i="1" smtClean="0">
                              <a:solidFill>
                                <a:srgbClr val="0070C0"/>
                              </a:solidFill>
                              <a:latin typeface="Cambria Math" panose="02040503050406030204" pitchFamily="18" charset="0"/>
                              <a:ea typeface="Cambria Math" panose="02040503050406030204" pitchFamily="18" charset="0"/>
                            </a:rPr>
                            <m:t>2</m:t>
                          </m:r>
                        </m:sup>
                      </m:sSubSup>
                      <m:r>
                        <a:rPr lang="en-US" sz="1400" b="0" i="1" smtClean="0">
                          <a:solidFill>
                            <a:srgbClr val="0070C0"/>
                          </a:solidFill>
                          <a:latin typeface="Cambria Math" panose="02040503050406030204" pitchFamily="18" charset="0"/>
                          <a:ea typeface="Cambria Math" panose="02040503050406030204" pitchFamily="18" charset="0"/>
                        </a:rPr>
                        <m:t> (</m:t>
                      </m:r>
                      <m:r>
                        <a:rPr lang="en-US" sz="1400" b="0" i="1" smtClean="0">
                          <a:solidFill>
                            <a:srgbClr val="0070C0"/>
                          </a:solidFill>
                          <a:latin typeface="Cambria Math" panose="02040503050406030204" pitchFamily="18" charset="0"/>
                          <a:ea typeface="Cambria Math" panose="02040503050406030204" pitchFamily="18" charset="0"/>
                        </a:rPr>
                        <m:t>𝑤h𝑒𝑛</m:t>
                      </m:r>
                      <m:r>
                        <a:rPr lang="en-US" sz="1400" b="0" i="1" smtClean="0">
                          <a:solidFill>
                            <a:srgbClr val="0070C0"/>
                          </a:solidFill>
                          <a:latin typeface="Cambria Math" panose="02040503050406030204" pitchFamily="18" charset="0"/>
                          <a:ea typeface="Cambria Math" panose="02040503050406030204" pitchFamily="18" charset="0"/>
                        </a:rPr>
                        <m:t> </m:t>
                      </m:r>
                      <m:r>
                        <a:rPr lang="en-US" sz="1400" b="0" i="1" smtClean="0">
                          <a:solidFill>
                            <a:srgbClr val="0070C0"/>
                          </a:solidFill>
                          <a:latin typeface="Cambria Math" panose="02040503050406030204" pitchFamily="18" charset="0"/>
                          <a:ea typeface="Cambria Math" panose="02040503050406030204" pitchFamily="18" charset="0"/>
                        </a:rPr>
                        <m:t>𝐴𝐷𝐶</m:t>
                      </m:r>
                      <m:r>
                        <a:rPr lang="en-US" sz="1400" b="0" i="1" smtClean="0">
                          <a:solidFill>
                            <a:srgbClr val="0070C0"/>
                          </a:solidFill>
                          <a:latin typeface="Cambria Math" panose="02040503050406030204" pitchFamily="18" charset="0"/>
                          <a:ea typeface="Cambria Math" panose="02040503050406030204" pitchFamily="18" charset="0"/>
                        </a:rPr>
                        <m:t>≪1)</m:t>
                      </m:r>
                    </m:oMath>
                  </m:oMathPara>
                </a14:m>
                <a:endParaRPr lang="en-US" sz="1400" dirty="0"/>
              </a:p>
            </p:txBody>
          </p:sp>
        </mc:Choice>
        <mc:Fallback xmlns="">
          <p:sp>
            <p:nvSpPr>
              <p:cNvPr id="16" name="Rectangle 15">
                <a:extLst>
                  <a:ext uri="{FF2B5EF4-FFF2-40B4-BE49-F238E27FC236}">
                    <a16:creationId xmlns:a16="http://schemas.microsoft.com/office/drawing/2014/main" id="{75886469-33C2-BA4F-B019-1F6585DE9748}"/>
                  </a:ext>
                </a:extLst>
              </p:cNvPr>
              <p:cNvSpPr>
                <a:spLocks noRot="1" noChangeAspect="1" noMove="1" noResize="1" noEditPoints="1" noAdjustHandles="1" noChangeArrowheads="1" noChangeShapeType="1" noTextEdit="1"/>
              </p:cNvSpPr>
              <p:nvPr/>
            </p:nvSpPr>
            <p:spPr>
              <a:xfrm>
                <a:off x="6107174" y="6502043"/>
                <a:ext cx="2891368" cy="333296"/>
              </a:xfrm>
              <a:prstGeom prst="rect">
                <a:avLst/>
              </a:prstGeom>
              <a:blipFill>
                <a:blip r:embed="rId6"/>
                <a:stretch>
                  <a:fillRect b="-7407"/>
                </a:stretch>
              </a:blipFill>
            </p:spPr>
            <p:txBody>
              <a:bodyPr/>
              <a:lstStyle/>
              <a:p>
                <a:r>
                  <a:rPr lang="en-US">
                    <a:noFill/>
                  </a:rPr>
                  <a:t> </a:t>
                </a:r>
              </a:p>
            </p:txBody>
          </p:sp>
        </mc:Fallback>
      </mc:AlternateContent>
      <p:sp>
        <p:nvSpPr>
          <p:cNvPr id="17" name="Date Placeholder 16">
            <a:extLst>
              <a:ext uri="{FF2B5EF4-FFF2-40B4-BE49-F238E27FC236}">
                <a16:creationId xmlns:a16="http://schemas.microsoft.com/office/drawing/2014/main" id="{9B559308-6F89-E440-AC43-1E53E3953D8E}"/>
              </a:ext>
            </a:extLst>
          </p:cNvPr>
          <p:cNvSpPr>
            <a:spLocks noGrp="1"/>
          </p:cNvSpPr>
          <p:nvPr>
            <p:ph type="dt" sz="half" idx="10"/>
          </p:nvPr>
        </p:nvSpPr>
        <p:spPr/>
        <p:txBody>
          <a:bodyPr/>
          <a:lstStyle/>
          <a:p>
            <a:r>
              <a:rPr lang="en-US"/>
              <a:t>G2001293-v3</a:t>
            </a:r>
          </a:p>
        </p:txBody>
      </p:sp>
      <p:sp>
        <p:nvSpPr>
          <p:cNvPr id="18" name="Slide Number Placeholder 17">
            <a:extLst>
              <a:ext uri="{FF2B5EF4-FFF2-40B4-BE49-F238E27FC236}">
                <a16:creationId xmlns:a16="http://schemas.microsoft.com/office/drawing/2014/main" id="{AC63E657-891A-BC42-8703-8EE1D295D733}"/>
              </a:ext>
            </a:extLst>
          </p:cNvPr>
          <p:cNvSpPr>
            <a:spLocks noGrp="1"/>
          </p:cNvSpPr>
          <p:nvPr>
            <p:ph type="sldNum" sz="quarter" idx="12"/>
          </p:nvPr>
        </p:nvSpPr>
        <p:spPr/>
        <p:txBody>
          <a:bodyPr/>
          <a:lstStyle/>
          <a:p>
            <a:fld id="{AEE383BD-58B4-EF4B-BE84-4ABA8B971704}" type="slidenum">
              <a:rPr lang="en-US" smtClean="0"/>
              <a:t>5</a:t>
            </a:fld>
            <a:endParaRPr lang="en-US"/>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7639AEB-BC7C-EC4B-A7C4-D7154D9C1570}"/>
                  </a:ext>
                </a:extLst>
              </p:cNvPr>
              <p:cNvSpPr txBox="1"/>
              <p:nvPr/>
            </p:nvSpPr>
            <p:spPr>
              <a:xfrm>
                <a:off x="5314209" y="4809506"/>
                <a:ext cx="3945696" cy="16973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𝑅𝑎𝑛𝑔𝑒</m:t>
                      </m:r>
                      <m:r>
                        <a:rPr lang="en-US" b="0" i="1" smtClean="0">
                          <a:latin typeface="Cambria Math" panose="02040503050406030204" pitchFamily="18" charset="0"/>
                        </a:rPr>
                        <m:t> ∝ </m:t>
                      </m:r>
                      <m:nary>
                        <m:naryPr>
                          <m:limLoc m:val="undOvr"/>
                          <m:subHide m:val="on"/>
                          <m:supHide m:val="on"/>
                          <m:ctrlPr>
                            <a:rPr lang="en-US" b="0" i="1" smtClean="0">
                              <a:latin typeface="Cambria Math" panose="02040503050406030204" pitchFamily="18" charset="0"/>
                              <a:ea typeface="Cambria Math" panose="02040503050406030204" pitchFamily="18" charset="0"/>
                            </a:rPr>
                          </m:ctrlPr>
                        </m:naryPr>
                        <m:sub/>
                        <m:sup/>
                        <m:e>
                          <m:f>
                            <m:fPr>
                              <m:ctrlPr>
                                <a:rPr lang="en-US" b="0" i="1" smtClean="0">
                                  <a:latin typeface="Cambria Math" panose="02040503050406030204" pitchFamily="18" charset="0"/>
                                  <a:ea typeface="Cambria Math" panose="02040503050406030204" pitchFamily="18" charset="0"/>
                                </a:rPr>
                              </m:ctrlPr>
                            </m:fPr>
                            <m:num>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𝑓</m:t>
                                  </m:r>
                                </m:e>
                                <m:sup>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7</m:t>
                                      </m:r>
                                    </m:num>
                                    <m:den>
                                      <m:r>
                                        <a:rPr lang="en-US" b="0" i="1" smtClean="0">
                                          <a:latin typeface="Cambria Math" panose="02040503050406030204" pitchFamily="18" charset="0"/>
                                          <a:ea typeface="Cambria Math" panose="02040503050406030204" pitchFamily="18" charset="0"/>
                                        </a:rPr>
                                        <m:t>3</m:t>
                                      </m:r>
                                    </m:den>
                                  </m:f>
                                </m:sup>
                              </m:sSup>
                            </m:num>
                            <m:den>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𝐿</m:t>
                                  </m:r>
                                </m:e>
                                <m:sup>
                                  <m:r>
                                    <a:rPr lang="en-US" b="0" i="1" smtClean="0">
                                      <a:latin typeface="Cambria Math" panose="02040503050406030204" pitchFamily="18" charset="0"/>
                                      <a:ea typeface="Cambria Math" panose="02040503050406030204" pitchFamily="18" charset="0"/>
                                    </a:rPr>
                                    <m:t>2</m:t>
                                  </m:r>
                                </m:sup>
                              </m:sSup>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𝑓</m:t>
                                  </m:r>
                                </m:e>
                              </m:d>
                            </m:den>
                          </m:f>
                          <m:r>
                            <a:rPr lang="en-US" b="0" i="1" smtClean="0">
                              <a:latin typeface="Cambria Math" panose="02040503050406030204" pitchFamily="18" charset="0"/>
                              <a:ea typeface="Cambria Math" panose="02040503050406030204" pitchFamily="18" charset="0"/>
                            </a:rPr>
                            <m:t>𝑑𝑓</m:t>
                          </m:r>
                        </m:e>
                      </m:nary>
                    </m:oMath>
                  </m:oMathPara>
                </a14:m>
                <a:endParaRPr lang="en-US"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𝑅𝑎𝑛𝑔𝑒</m:t>
                          </m:r>
                        </m:e>
                        <m:sub>
                          <m:r>
                            <a:rPr lang="en-US" b="0" i="1" smtClean="0">
                              <a:latin typeface="Cambria Math" panose="02040503050406030204" pitchFamily="18" charset="0"/>
                              <a:ea typeface="Cambria Math" panose="02040503050406030204" pitchFamily="18" charset="0"/>
                            </a:rPr>
                            <m:t>𝑎𝑓𝑡𝑒𝑟</m:t>
                          </m:r>
                        </m:sub>
                      </m:sSub>
                      <m:r>
                        <a:rPr lang="en-US" b="0" i="1" smtClean="0">
                          <a:latin typeface="Cambria Math" panose="02040503050406030204" pitchFamily="18" charset="0"/>
                          <a:ea typeface="Cambria Math" panose="02040503050406030204" pitchFamily="18" charset="0"/>
                        </a:rPr>
                        <m:t>=</m:t>
                      </m:r>
                      <m:nary>
                        <m:naryPr>
                          <m:limLoc m:val="undOvr"/>
                          <m:subHide m:val="on"/>
                          <m:supHide m:val="on"/>
                          <m:ctrlPr>
                            <a:rPr lang="en-US" b="0" i="1" smtClean="0">
                              <a:latin typeface="Cambria Math" panose="02040503050406030204" pitchFamily="18" charset="0"/>
                              <a:ea typeface="Cambria Math" panose="02040503050406030204" pitchFamily="18" charset="0"/>
                            </a:rPr>
                          </m:ctrlPr>
                        </m:naryPr>
                        <m:sub/>
                        <m:sup/>
                        <m:e>
                          <m:f>
                            <m:fPr>
                              <m:ctrlPr>
                                <a:rPr lang="en-US" i="1">
                                  <a:latin typeface="Cambria Math" panose="02040503050406030204" pitchFamily="18" charset="0"/>
                                  <a:ea typeface="Cambria Math" panose="02040503050406030204" pitchFamily="18" charset="0"/>
                                </a:rPr>
                              </m:ctrlPr>
                            </m:fPr>
                            <m:num>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𝑓</m:t>
                                  </m:r>
                                </m:e>
                                <m:sup>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7</m:t>
                                      </m:r>
                                    </m:num>
                                    <m:den>
                                      <m:r>
                                        <a:rPr lang="en-US" i="1">
                                          <a:latin typeface="Cambria Math" panose="02040503050406030204" pitchFamily="18" charset="0"/>
                                          <a:ea typeface="Cambria Math" panose="02040503050406030204" pitchFamily="18" charset="0"/>
                                        </a:rPr>
                                        <m:t>3</m:t>
                                      </m:r>
                                    </m:den>
                                  </m:f>
                                </m:sup>
                              </m:sSup>
                            </m:num>
                            <m:den>
                              <m:sSubSup>
                                <m:sSubSupPr>
                                  <m:ctrlPr>
                                    <a:rPr lang="en-US" i="1" smtClean="0">
                                      <a:latin typeface="Cambria Math" panose="02040503050406030204" pitchFamily="18" charset="0"/>
                                      <a:ea typeface="Cambria Math" panose="02040503050406030204" pitchFamily="18" charset="0"/>
                                    </a:rPr>
                                  </m:ctrlPr>
                                </m:sSubSupPr>
                                <m:e>
                                  <m:r>
                                    <a:rPr lang="en-US" i="1" smtClean="0">
                                      <a:latin typeface="Cambria Math" panose="02040503050406030204" pitchFamily="18" charset="0"/>
                                      <a:ea typeface="Cambria Math" panose="02040503050406030204" pitchFamily="18" charset="0"/>
                                    </a:rPr>
                                    <m:t>𝜂</m:t>
                                  </m:r>
                                </m:e>
                                <m:sub>
                                  <m:r>
                                    <a:rPr lang="en-US" b="0" i="1" smtClean="0">
                                      <a:latin typeface="Cambria Math" panose="02040503050406030204" pitchFamily="18" charset="0"/>
                                      <a:ea typeface="Cambria Math" panose="02040503050406030204" pitchFamily="18" charset="0"/>
                                    </a:rPr>
                                    <m:t>𝑅</m:t>
                                  </m:r>
                                </m:sub>
                                <m:sup>
                                  <m:r>
                                    <a:rPr lang="en-US" b="0" i="1" smtClean="0">
                                      <a:latin typeface="Cambria Math" panose="02040503050406030204" pitchFamily="18" charset="0"/>
                                      <a:ea typeface="Cambria Math" panose="02040503050406030204" pitchFamily="18" charset="0"/>
                                    </a:rPr>
                                    <m:t>2</m:t>
                                  </m:r>
                                </m:sup>
                              </m:sSubSup>
                              <m:r>
                                <a:rPr lang="en-US" i="1"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𝑓</m:t>
                              </m:r>
                              <m:r>
                                <a:rPr lang="en-US" i="1">
                                  <a:latin typeface="Cambria Math" panose="02040503050406030204" pitchFamily="18" charset="0"/>
                                  <a:ea typeface="Cambria Math" panose="02040503050406030204" pitchFamily="18" charset="0"/>
                                </a:rPr>
                                <m:t>)</m:t>
                              </m:r>
                              <m:sSubSup>
                                <m:sSubSupPr>
                                  <m:ctrlPr>
                                    <a:rPr lang="en-US" i="1" smtClean="0">
                                      <a:latin typeface="Cambria Math" panose="02040503050406030204" pitchFamily="18" charset="0"/>
                                      <a:ea typeface="Cambria Math" panose="02040503050406030204" pitchFamily="18" charset="0"/>
                                    </a:rPr>
                                  </m:ctrlPr>
                                </m:sSubSupPr>
                                <m:e>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𝐿</m:t>
                                  </m:r>
                                </m:e>
                                <m:sub>
                                  <m:r>
                                    <a:rPr lang="en-US" b="0" i="1" smtClean="0">
                                      <a:latin typeface="Cambria Math" panose="02040503050406030204" pitchFamily="18" charset="0"/>
                                      <a:ea typeface="Cambria Math" panose="02040503050406030204" pitchFamily="18" charset="0"/>
                                    </a:rPr>
                                    <m:t>𝑏𝑒𝑓𝑜𝑟𝑒</m:t>
                                  </m:r>
                                </m:sub>
                                <m:sup>
                                  <m:r>
                                    <a:rPr lang="en-US" b="0" i="1" smtClean="0">
                                      <a:latin typeface="Cambria Math" panose="02040503050406030204" pitchFamily="18" charset="0"/>
                                      <a:ea typeface="Cambria Math" panose="02040503050406030204" pitchFamily="18" charset="0"/>
                                    </a:rPr>
                                    <m:t>2</m:t>
                                  </m:r>
                                </m:sup>
                              </m:sSubSup>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𝑓</m:t>
                                  </m:r>
                                </m:e>
                              </m:d>
                            </m:den>
                          </m:f>
                          <m:r>
                            <a:rPr lang="en-US" b="0" i="1" smtClean="0">
                              <a:latin typeface="Cambria Math" panose="02040503050406030204" pitchFamily="18" charset="0"/>
                              <a:ea typeface="Cambria Math" panose="02040503050406030204" pitchFamily="18" charset="0"/>
                            </a:rPr>
                            <m:t>𝑑𝑓</m:t>
                          </m:r>
                        </m:e>
                      </m:nary>
                    </m:oMath>
                  </m:oMathPara>
                </a14:m>
                <a:endParaRPr lang="en-US" b="0" dirty="0">
                  <a:ea typeface="Cambria Math" panose="02040503050406030204" pitchFamily="18" charset="0"/>
                </a:endParaRPr>
              </a:p>
            </p:txBody>
          </p:sp>
        </mc:Choice>
        <mc:Fallback xmlns="">
          <p:sp>
            <p:nvSpPr>
              <p:cNvPr id="21" name="TextBox 20">
                <a:extLst>
                  <a:ext uri="{FF2B5EF4-FFF2-40B4-BE49-F238E27FC236}">
                    <a16:creationId xmlns:a16="http://schemas.microsoft.com/office/drawing/2014/main" id="{07639AEB-BC7C-EC4B-A7C4-D7154D9C1570}"/>
                  </a:ext>
                </a:extLst>
              </p:cNvPr>
              <p:cNvSpPr txBox="1">
                <a:spLocks noRot="1" noChangeAspect="1" noMove="1" noResize="1" noEditPoints="1" noAdjustHandles="1" noChangeArrowheads="1" noChangeShapeType="1" noTextEdit="1"/>
              </p:cNvSpPr>
              <p:nvPr/>
            </p:nvSpPr>
            <p:spPr>
              <a:xfrm>
                <a:off x="5314209" y="4809506"/>
                <a:ext cx="3945696" cy="1697388"/>
              </a:xfrm>
              <a:prstGeom prst="rect">
                <a:avLst/>
              </a:prstGeom>
              <a:blipFill>
                <a:blip r:embed="rId7"/>
                <a:stretch>
                  <a:fillRect t="-59701" b="-93284"/>
                </a:stretch>
              </a:blipFill>
            </p:spPr>
            <p:txBody>
              <a:bodyPr/>
              <a:lstStyle/>
              <a:p>
                <a:r>
                  <a:rPr lang="en-US">
                    <a:noFill/>
                  </a:rPr>
                  <a:t> </a:t>
                </a:r>
              </a:p>
            </p:txBody>
          </p:sp>
        </mc:Fallback>
      </mc:AlternateContent>
    </p:spTree>
    <p:extLst>
      <p:ext uri="{BB962C8B-B14F-4D97-AF65-F5344CB8AC3E}">
        <p14:creationId xmlns:p14="http://schemas.microsoft.com/office/powerpoint/2010/main" val="3733090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04CFB-AAA7-4649-B43A-81324E58A4C9}"/>
              </a:ext>
            </a:extLst>
          </p:cNvPr>
          <p:cNvSpPr>
            <a:spLocks noGrp="1"/>
          </p:cNvSpPr>
          <p:nvPr>
            <p:ph type="title"/>
          </p:nvPr>
        </p:nvSpPr>
        <p:spPr/>
        <p:txBody>
          <a:bodyPr>
            <a:normAutofit fontScale="90000"/>
          </a:bodyPr>
          <a:lstStyle/>
          <a:p>
            <a:r>
              <a:rPr lang="en-US" dirty="0"/>
              <a:t>But let’s get back to </a:t>
            </a:r>
            <a:r>
              <a:rPr lang="en-US" dirty="0" err="1"/>
              <a:t>f_cc</a:t>
            </a:r>
            <a:endParaRPr lang="en-US" dirty="0"/>
          </a:p>
        </p:txBody>
      </p:sp>
      <p:sp>
        <p:nvSpPr>
          <p:cNvPr id="3" name="Content Placeholder 2">
            <a:extLst>
              <a:ext uri="{FF2B5EF4-FFF2-40B4-BE49-F238E27FC236}">
                <a16:creationId xmlns:a16="http://schemas.microsoft.com/office/drawing/2014/main" id="{1C7381F0-7753-4948-983D-7040509A1A62}"/>
              </a:ext>
            </a:extLst>
          </p:cNvPr>
          <p:cNvSpPr>
            <a:spLocks noGrp="1"/>
          </p:cNvSpPr>
          <p:nvPr>
            <p:ph idx="1"/>
          </p:nvPr>
        </p:nvSpPr>
        <p:spPr>
          <a:xfrm>
            <a:off x="628650" y="743801"/>
            <a:ext cx="7886700" cy="5195656"/>
          </a:xfrm>
        </p:spPr>
        <p:txBody>
          <a:bodyPr/>
          <a:lstStyle/>
          <a:p>
            <a:r>
              <a:rPr lang="en-US" dirty="0"/>
              <a:t>What happens when the response function changes at calibration line frequency?</a:t>
            </a:r>
          </a:p>
        </p:txBody>
      </p:sp>
      <p:pic>
        <p:nvPicPr>
          <p:cNvPr id="5" name="Picture 4" descr="A close up of a map&#10;&#10;Description automatically generated">
            <a:extLst>
              <a:ext uri="{FF2B5EF4-FFF2-40B4-BE49-F238E27FC236}">
                <a16:creationId xmlns:a16="http://schemas.microsoft.com/office/drawing/2014/main" id="{B24A18AB-6273-8341-BB00-E0B6EB96B992}"/>
              </a:ext>
            </a:extLst>
          </p:cNvPr>
          <p:cNvPicPr>
            <a:picLocks noChangeAspect="1"/>
          </p:cNvPicPr>
          <p:nvPr/>
        </p:nvPicPr>
        <p:blipFill>
          <a:blip r:embed="rId2"/>
          <a:stretch>
            <a:fillRect/>
          </a:stretch>
        </p:blipFill>
        <p:spPr>
          <a:xfrm>
            <a:off x="2229" y="1618921"/>
            <a:ext cx="3771900" cy="5092700"/>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5798960-F3B5-744E-8C61-7889139AB913}"/>
                  </a:ext>
                </a:extLst>
              </p:cNvPr>
              <p:cNvSpPr txBox="1"/>
              <p:nvPr/>
            </p:nvSpPr>
            <p:spPr>
              <a:xfrm>
                <a:off x="3859482" y="1721923"/>
                <a:ext cx="5296395" cy="5063374"/>
              </a:xfrm>
              <a:prstGeom prst="rect">
                <a:avLst/>
              </a:prstGeom>
              <a:noFill/>
            </p:spPr>
            <p:txBody>
              <a:bodyPr wrap="square" rtlCol="0">
                <a:spAutoFit/>
              </a:bodyPr>
              <a:lstStyle/>
              <a:p>
                <a:r>
                  <a:rPr lang="en-US" dirty="0"/>
                  <a:t>From </a:t>
                </a:r>
                <a:r>
                  <a:rPr lang="en-US" dirty="0">
                    <a:hlinkClick r:id="rId3"/>
                  </a:rPr>
                  <a:t>G2000527</a:t>
                </a:r>
                <a:r>
                  <a:rPr lang="en-US" dirty="0"/>
                  <a:t>, Part II, slide 117, when we switch configurations from one whitening stages to one, the response function incurred the </a:t>
                </a:r>
                <a:r>
                  <a:rPr lang="en-US" b="1" dirty="0">
                    <a:solidFill>
                      <a:srgbClr val="0070C0"/>
                    </a:solidFill>
                  </a:rPr>
                  <a:t>blue</a:t>
                </a:r>
                <a:r>
                  <a:rPr lang="en-US" dirty="0"/>
                  <a:t> error.</a:t>
                </a:r>
              </a:p>
              <a:p>
                <a:endParaRPr lang="en-US" dirty="0"/>
              </a:p>
              <a:p>
                <a:r>
                  <a:rPr lang="en-US" dirty="0"/>
                  <a:t>Focus on ~410 Hz. We see a magnitude change of 0.001%, but a phase change of 0.5 deg.</a:t>
                </a:r>
              </a:p>
              <a:p>
                <a:endParaRPr lang="en-US" dirty="0"/>
              </a:p>
              <a:p>
                <a:r>
                  <a:rPr lang="en-US" dirty="0"/>
                  <a:t>If the response phase changes by 0.5 degrees, then following the math of </a:t>
                </a:r>
                <a:r>
                  <a:rPr lang="en-US" dirty="0">
                    <a:hlinkClick r:id="rId4"/>
                  </a:rPr>
                  <a:t>T1700106</a:t>
                </a:r>
                <a:r>
                  <a:rPr lang="en-US" dirty="0"/>
                  <a:t> (eq. 15) the value of</a:t>
                </a:r>
              </a:p>
              <a:p>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𝑡</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𝐺</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𝑡</m:t>
                              </m:r>
                            </m:e>
                          </m:d>
                        </m:e>
                      </m:d>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𝑒𝑟𝑟</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num>
                        <m:den>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𝑃𝐶𝐴𝐿</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den>
                      </m:f>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𝑒𝑟𝑟</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num>
                        <m:den>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𝑃𝐶𝐴𝐿</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den>
                      </m:f>
                    </m:oMath>
                  </m:oMathPara>
                </a14:m>
                <a:endParaRPr lang="en-US" dirty="0"/>
              </a:p>
              <a:p>
                <a:endParaRPr lang="en-US" dirty="0"/>
              </a:p>
              <a:p>
                <a:r>
                  <a:rPr lang="en-US" dirty="0"/>
                  <a:t>where we demand </a:t>
                </a:r>
                <a14:m>
                  <m:oMath xmlns:m="http://schemas.openxmlformats.org/officeDocument/2006/math">
                    <m:r>
                      <a:rPr lang="en-US" i="1">
                        <a:latin typeface="Cambria Math" panose="02040503050406030204" pitchFamily="18" charset="0"/>
                      </a:rPr>
                      <m:t>𝐺</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𝑡</m:t>
                        </m:r>
                      </m:e>
                    </m:d>
                  </m:oMath>
                </a14:m>
                <a:r>
                  <a:rPr lang="en-US" dirty="0"/>
                  <a:t> with a notch filter, and thus</a:t>
                </a:r>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𝐶</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𝑡</m:t>
                          </m:r>
                        </m:e>
                      </m:d>
                      <m:r>
                        <a:rPr lang="en-US" i="1">
                          <a:latin typeface="Cambria Math" panose="02040503050406030204" pitchFamily="18" charset="0"/>
                          <a:ea typeface="Cambria Math" panose="02040503050406030204" pitchFamily="18" charset="0"/>
                        </a:rPr>
                        <m:t>≡</m:t>
                      </m:r>
                      <m:f>
                        <m:fPr>
                          <m:ctrlPr>
                            <a:rPr lang="en-US" i="1" smtClean="0">
                              <a:latin typeface="Cambria Math" panose="02040503050406030204" pitchFamily="18" charset="0"/>
                              <a:ea typeface="Cambria Math" panose="02040503050406030204" pitchFamily="18" charset="0"/>
                            </a:rPr>
                          </m:ctrlPr>
                        </m:fPr>
                        <m:num>
                          <m:r>
                            <a:rPr lang="en-US" i="1">
                              <a:latin typeface="Cambria Math" panose="02040503050406030204" pitchFamily="18" charset="0"/>
                            </a:rPr>
                            <m:t>𝐶</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𝑡</m:t>
                              </m:r>
                            </m:e>
                          </m:d>
                        </m:num>
                        <m:den>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𝐶</m:t>
                              </m:r>
                            </m:e>
                            <m:sub>
                              <m:r>
                                <a:rPr lang="en-US" b="0" i="1" smtClean="0">
                                  <a:latin typeface="Cambria Math" panose="02040503050406030204" pitchFamily="18" charset="0"/>
                                  <a:ea typeface="Cambria Math" panose="02040503050406030204" pitchFamily="18" charset="0"/>
                                </a:rPr>
                                <m:t>𝑟𝑒𝑠</m:t>
                              </m:r>
                            </m:sub>
                          </m:sSub>
                        </m:den>
                      </m:f>
                      <m:r>
                        <a:rPr lang="en-US" i="1" smtClean="0">
                          <a:latin typeface="Cambria Math" panose="02040503050406030204" pitchFamily="18" charset="0"/>
                          <a:ea typeface="Cambria Math" panose="02040503050406030204" pitchFamily="18" charset="0"/>
                        </a:rPr>
                        <m:t>≈</m:t>
                      </m:r>
                      <m:d>
                        <m:dPr>
                          <m:ctrlPr>
                            <a:rPr lang="en-US" i="1" smtClean="0">
                              <a:latin typeface="Cambria Math" panose="02040503050406030204" pitchFamily="18" charset="0"/>
                              <a:ea typeface="Cambria Math" panose="02040503050406030204" pitchFamily="18" charset="0"/>
                            </a:rPr>
                          </m:ctrlPr>
                        </m:dPr>
                        <m:e>
                          <m:f>
                            <m:fPr>
                              <m:ctrlPr>
                                <a:rPr lang="en-US" i="1" smtClean="0">
                                  <a:latin typeface="Cambria Math" panose="02040503050406030204" pitchFamily="18" charset="0"/>
                                  <a:ea typeface="Cambria Math" panose="02040503050406030204" pitchFamily="18" charset="0"/>
                                </a:rPr>
                              </m:ctrlPr>
                            </m:fPr>
                            <m:num>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𝜅</m:t>
                                  </m:r>
                                </m:e>
                                <m:sub>
                                  <m:r>
                                    <a:rPr lang="en-US" b="0" i="1" smtClean="0">
                                      <a:latin typeface="Cambria Math" panose="02040503050406030204" pitchFamily="18" charset="0"/>
                                      <a:ea typeface="Cambria Math" panose="02040503050406030204" pitchFamily="18" charset="0"/>
                                    </a:rPr>
                                    <m:t>𝐶</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num>
                            <m:den>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𝑖</m:t>
                              </m:r>
                              <m:f>
                                <m:fPr>
                                  <m:type m:val="skw"/>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𝑓</m:t>
                                      </m:r>
                                    </m:e>
                                    <m:sub>
                                      <m:r>
                                        <a:rPr lang="en-US" b="0" i="1" smtClean="0">
                                          <a:latin typeface="Cambria Math" panose="02040503050406030204" pitchFamily="18" charset="0"/>
                                          <a:ea typeface="Cambria Math" panose="02040503050406030204" pitchFamily="18" charset="0"/>
                                        </a:rPr>
                                        <m:t>2</m:t>
                                      </m:r>
                                    </m:sub>
                                  </m:sSub>
                                </m:num>
                                <m:den>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𝑓</m:t>
                                      </m:r>
                                    </m:e>
                                    <m:sub>
                                      <m:r>
                                        <a:rPr lang="en-US" b="0" i="1" smtClean="0">
                                          <a:latin typeface="Cambria Math" panose="02040503050406030204" pitchFamily="18" charset="0"/>
                                          <a:ea typeface="Cambria Math" panose="02040503050406030204" pitchFamily="18" charset="0"/>
                                        </a:rPr>
                                        <m:t>𝑐𝑐</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den>
                              </m:f>
                            </m:den>
                          </m:f>
                        </m:e>
                      </m:d>
                      <m:r>
                        <a:rPr lang="en-US" b="0" i="1" smtClean="0">
                          <a:latin typeface="Cambria Math" panose="02040503050406030204" pitchFamily="18" charset="0"/>
                        </a:rPr>
                        <m:t> </m:t>
                      </m:r>
                    </m:oMath>
                  </m:oMathPara>
                </a14:m>
                <a:endParaRPr lang="en-US" dirty="0"/>
              </a:p>
            </p:txBody>
          </p:sp>
        </mc:Choice>
        <mc:Fallback xmlns="">
          <p:sp>
            <p:nvSpPr>
              <p:cNvPr id="6" name="TextBox 5">
                <a:extLst>
                  <a:ext uri="{FF2B5EF4-FFF2-40B4-BE49-F238E27FC236}">
                    <a16:creationId xmlns:a16="http://schemas.microsoft.com/office/drawing/2014/main" id="{E5798960-F3B5-744E-8C61-7889139AB913}"/>
                  </a:ext>
                </a:extLst>
              </p:cNvPr>
              <p:cNvSpPr txBox="1">
                <a:spLocks noRot="1" noChangeAspect="1" noMove="1" noResize="1" noEditPoints="1" noAdjustHandles="1" noChangeArrowheads="1" noChangeShapeType="1" noTextEdit="1"/>
              </p:cNvSpPr>
              <p:nvPr/>
            </p:nvSpPr>
            <p:spPr>
              <a:xfrm>
                <a:off x="3859482" y="1721923"/>
                <a:ext cx="5296395" cy="5063374"/>
              </a:xfrm>
              <a:prstGeom prst="rect">
                <a:avLst/>
              </a:prstGeom>
              <a:blipFill>
                <a:blip r:embed="rId5"/>
                <a:stretch>
                  <a:fillRect l="-718" t="-501" b="-28070"/>
                </a:stretch>
              </a:blipFill>
            </p:spPr>
            <p:txBody>
              <a:bodyPr/>
              <a:lstStyle/>
              <a:p>
                <a:r>
                  <a:rPr lang="en-US">
                    <a:noFill/>
                  </a:rPr>
                  <a:t> </a:t>
                </a:r>
              </a:p>
            </p:txBody>
          </p:sp>
        </mc:Fallback>
      </mc:AlternateContent>
      <p:sp>
        <p:nvSpPr>
          <p:cNvPr id="7" name="Date Placeholder 6">
            <a:extLst>
              <a:ext uri="{FF2B5EF4-FFF2-40B4-BE49-F238E27FC236}">
                <a16:creationId xmlns:a16="http://schemas.microsoft.com/office/drawing/2014/main" id="{1D2FCCC5-484E-F441-8A25-B5A4545EB563}"/>
              </a:ext>
            </a:extLst>
          </p:cNvPr>
          <p:cNvSpPr>
            <a:spLocks noGrp="1"/>
          </p:cNvSpPr>
          <p:nvPr>
            <p:ph type="dt" sz="half" idx="10"/>
          </p:nvPr>
        </p:nvSpPr>
        <p:spPr/>
        <p:txBody>
          <a:bodyPr/>
          <a:lstStyle/>
          <a:p>
            <a:r>
              <a:rPr lang="en-US"/>
              <a:t>G2001293-v3</a:t>
            </a:r>
          </a:p>
        </p:txBody>
      </p:sp>
      <p:sp>
        <p:nvSpPr>
          <p:cNvPr id="8" name="Slide Number Placeholder 7">
            <a:extLst>
              <a:ext uri="{FF2B5EF4-FFF2-40B4-BE49-F238E27FC236}">
                <a16:creationId xmlns:a16="http://schemas.microsoft.com/office/drawing/2014/main" id="{1D58B2D3-F1EF-C94E-BF28-EEE60D4A8FF5}"/>
              </a:ext>
            </a:extLst>
          </p:cNvPr>
          <p:cNvSpPr>
            <a:spLocks noGrp="1"/>
          </p:cNvSpPr>
          <p:nvPr>
            <p:ph type="sldNum" sz="quarter" idx="12"/>
          </p:nvPr>
        </p:nvSpPr>
        <p:spPr/>
        <p:txBody>
          <a:bodyPr/>
          <a:lstStyle/>
          <a:p>
            <a:fld id="{AEE383BD-58B4-EF4B-BE84-4ABA8B971704}" type="slidenum">
              <a:rPr lang="en-US" smtClean="0"/>
              <a:t>6</a:t>
            </a:fld>
            <a:endParaRPr lang="en-US"/>
          </a:p>
        </p:txBody>
      </p:sp>
    </p:spTree>
    <p:extLst>
      <p:ext uri="{BB962C8B-B14F-4D97-AF65-F5344CB8AC3E}">
        <p14:creationId xmlns:p14="http://schemas.microsoft.com/office/powerpoint/2010/main" val="701933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726D58-232F-DB42-80D1-1DEFECEA911A}"/>
              </a:ext>
            </a:extLst>
          </p:cNvPr>
          <p:cNvPicPr>
            <a:picLocks noChangeAspect="1"/>
          </p:cNvPicPr>
          <p:nvPr/>
        </p:nvPicPr>
        <p:blipFill>
          <a:blip r:embed="rId2"/>
          <a:stretch>
            <a:fillRect/>
          </a:stretch>
        </p:blipFill>
        <p:spPr>
          <a:xfrm>
            <a:off x="237506" y="644779"/>
            <a:ext cx="8502732" cy="5919913"/>
          </a:xfrm>
          <a:prstGeom prst="rect">
            <a:avLst/>
          </a:prstGeom>
        </p:spPr>
      </p:pic>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C67AD86A-6CBE-4C4E-833B-8AA87F237A70}"/>
                  </a:ext>
                </a:extLst>
              </p:cNvPr>
              <p:cNvSpPr>
                <a:spLocks noGrp="1"/>
              </p:cNvSpPr>
              <p:nvPr>
                <p:ph type="title"/>
              </p:nvPr>
            </p:nvSpPr>
            <p:spPr/>
            <p:txBody>
              <a:bodyPr>
                <a:normAutofit fontScale="90000"/>
              </a:bodyPr>
              <a:lstStyle/>
              <a:p>
                <a:r>
                  <a:rPr lang="en-US" dirty="0"/>
                  <a:t>Just in case you need proof </a:t>
                </a: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≪1</m:t>
                    </m:r>
                  </m:oMath>
                </a14:m>
                <a:endParaRPr lang="en-US" dirty="0"/>
              </a:p>
            </p:txBody>
          </p:sp>
        </mc:Choice>
        <mc:Fallback xmlns="">
          <p:sp>
            <p:nvSpPr>
              <p:cNvPr id="2" name="Title 1">
                <a:extLst>
                  <a:ext uri="{FF2B5EF4-FFF2-40B4-BE49-F238E27FC236}">
                    <a16:creationId xmlns:a16="http://schemas.microsoft.com/office/drawing/2014/main" id="{C67AD86A-6CBE-4C4E-833B-8AA87F237A70}"/>
                  </a:ext>
                </a:extLst>
              </p:cNvPr>
              <p:cNvSpPr>
                <a:spLocks noGrp="1" noRot="1" noChangeAspect="1" noMove="1" noResize="1" noEditPoints="1" noAdjustHandles="1" noChangeArrowheads="1" noChangeShapeType="1" noTextEdit="1"/>
              </p:cNvSpPr>
              <p:nvPr>
                <p:ph type="title"/>
              </p:nvPr>
            </p:nvSpPr>
            <p:spPr>
              <a:blipFill>
                <a:blip r:embed="rId3"/>
                <a:stretch>
                  <a:fillRect l="-2222" t="-27660" b="-489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890B13E-6468-324F-B49B-E2E6FE1D1C5C}"/>
                  </a:ext>
                </a:extLst>
              </p:cNvPr>
              <p:cNvSpPr txBox="1"/>
              <p:nvPr/>
            </p:nvSpPr>
            <p:spPr>
              <a:xfrm>
                <a:off x="3728852" y="1947553"/>
                <a:ext cx="2172069" cy="369332"/>
              </a:xfrm>
              <a:prstGeom prst="rect">
                <a:avLst/>
              </a:prstGeom>
              <a:noFill/>
            </p:spPr>
            <p:txBody>
              <a:bodyPr wrap="none" rtlCol="0">
                <a:spAutoFit/>
              </a:bodyPr>
              <a:lstStyle/>
              <a:p>
                <a:r>
                  <a:rPr lang="en-US" dirty="0"/>
                  <a:t>Here’s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2</m:t>
                        </m:r>
                      </m:sub>
                    </m:sSub>
                    <m:r>
                      <a:rPr lang="en-US" b="0" i="1" smtClean="0">
                        <a:latin typeface="Cambria Math" panose="02040503050406030204" pitchFamily="18" charset="0"/>
                      </a:rPr>
                      <m:t>=410.3</m:t>
                    </m:r>
                  </m:oMath>
                </a14:m>
                <a:r>
                  <a:rPr lang="en-US" dirty="0"/>
                  <a:t> Hz</a:t>
                </a:r>
              </a:p>
            </p:txBody>
          </p:sp>
        </mc:Choice>
        <mc:Fallback xmlns="">
          <p:sp>
            <p:nvSpPr>
              <p:cNvPr id="5" name="TextBox 4">
                <a:extLst>
                  <a:ext uri="{FF2B5EF4-FFF2-40B4-BE49-F238E27FC236}">
                    <a16:creationId xmlns:a16="http://schemas.microsoft.com/office/drawing/2014/main" id="{3890B13E-6468-324F-B49B-E2E6FE1D1C5C}"/>
                  </a:ext>
                </a:extLst>
              </p:cNvPr>
              <p:cNvSpPr txBox="1">
                <a:spLocks noRot="1" noChangeAspect="1" noMove="1" noResize="1" noEditPoints="1" noAdjustHandles="1" noChangeArrowheads="1" noChangeShapeType="1" noTextEdit="1"/>
              </p:cNvSpPr>
              <p:nvPr/>
            </p:nvSpPr>
            <p:spPr>
              <a:xfrm>
                <a:off x="3728852" y="1947553"/>
                <a:ext cx="2172069" cy="369332"/>
              </a:xfrm>
              <a:prstGeom prst="rect">
                <a:avLst/>
              </a:prstGeom>
              <a:blipFill>
                <a:blip r:embed="rId4"/>
                <a:stretch>
                  <a:fillRect l="-2326" t="-3333" r="-1163" b="-26667"/>
                </a:stretch>
              </a:blipFill>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F4B14710-8794-0749-92B1-8EF39B5E7F8D}"/>
              </a:ext>
            </a:extLst>
          </p:cNvPr>
          <p:cNvCxnSpPr/>
          <p:nvPr/>
        </p:nvCxnSpPr>
        <p:spPr>
          <a:xfrm>
            <a:off x="5296395" y="2410691"/>
            <a:ext cx="570015" cy="16625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9868813B-B7EB-3A42-B003-B629D7CC75BA}"/>
                  </a:ext>
                </a:extLst>
              </p:cNvPr>
              <p:cNvSpPr/>
              <p:nvPr/>
            </p:nvSpPr>
            <p:spPr>
              <a:xfrm>
                <a:off x="4013810" y="2781196"/>
                <a:ext cx="217604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m:t>
                      </m:r>
                      <m:r>
                        <a:rPr lang="en-US" i="1" smtClean="0">
                          <a:latin typeface="Cambria Math" panose="02040503050406030204" pitchFamily="18" charset="0"/>
                        </a:rPr>
                        <m:t>𝐺</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2</m:t>
                              </m:r>
                            </m:sub>
                          </m:sSub>
                        </m:e>
                      </m:d>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−4</m:t>
                          </m:r>
                        </m:sup>
                      </m:sSup>
                      <m:r>
                        <a:rPr lang="en-US" b="0" i="1" smtClean="0">
                          <a:latin typeface="Cambria Math" panose="02040503050406030204" pitchFamily="18" charset="0"/>
                          <a:ea typeface="Cambria Math" panose="02040503050406030204" pitchFamily="18" charset="0"/>
                        </a:rPr>
                        <m:t>≪1</m:t>
                      </m:r>
                    </m:oMath>
                  </m:oMathPara>
                </a14:m>
                <a:endParaRPr lang="en-US" dirty="0"/>
              </a:p>
            </p:txBody>
          </p:sp>
        </mc:Choice>
        <mc:Fallback xmlns="">
          <p:sp>
            <p:nvSpPr>
              <p:cNvPr id="10" name="Rectangle 9">
                <a:extLst>
                  <a:ext uri="{FF2B5EF4-FFF2-40B4-BE49-F238E27FC236}">
                    <a16:creationId xmlns:a16="http://schemas.microsoft.com/office/drawing/2014/main" id="{9868813B-B7EB-3A42-B003-B629D7CC75BA}"/>
                  </a:ext>
                </a:extLst>
              </p:cNvPr>
              <p:cNvSpPr>
                <a:spLocks noRot="1" noChangeAspect="1" noMove="1" noResize="1" noEditPoints="1" noAdjustHandles="1" noChangeArrowheads="1" noChangeShapeType="1" noTextEdit="1"/>
              </p:cNvSpPr>
              <p:nvPr/>
            </p:nvSpPr>
            <p:spPr>
              <a:xfrm>
                <a:off x="4013810" y="2781196"/>
                <a:ext cx="2176045" cy="369332"/>
              </a:xfrm>
              <a:prstGeom prst="rect">
                <a:avLst/>
              </a:prstGeom>
              <a:blipFill>
                <a:blip r:embed="rId5"/>
                <a:stretch>
                  <a:fillRect b="-13333"/>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8A76ED3B-245F-0D4B-85D3-5821AA7D03DF}"/>
              </a:ext>
            </a:extLst>
          </p:cNvPr>
          <p:cNvSpPr txBox="1"/>
          <p:nvPr/>
        </p:nvSpPr>
        <p:spPr>
          <a:xfrm>
            <a:off x="3621974" y="926275"/>
            <a:ext cx="4019049" cy="369332"/>
          </a:xfrm>
          <a:prstGeom prst="rect">
            <a:avLst/>
          </a:prstGeom>
          <a:noFill/>
        </p:spPr>
        <p:txBody>
          <a:bodyPr wrap="none" rtlCol="0">
            <a:spAutoFit/>
          </a:bodyPr>
          <a:lstStyle/>
          <a:p>
            <a:r>
              <a:rPr lang="en-US" dirty="0"/>
              <a:t>Produced by the O3B, 2020-01-03 Model</a:t>
            </a:r>
          </a:p>
        </p:txBody>
      </p:sp>
      <p:pic>
        <p:nvPicPr>
          <p:cNvPr id="13" name="Picture 12" descr="A close up of a sign&#10;&#10;Description automatically generated">
            <a:extLst>
              <a:ext uri="{FF2B5EF4-FFF2-40B4-BE49-F238E27FC236}">
                <a16:creationId xmlns:a16="http://schemas.microsoft.com/office/drawing/2014/main" id="{3319AB6F-DCF5-A848-B2B6-81F02A5F5094}"/>
              </a:ext>
            </a:extLst>
          </p:cNvPr>
          <p:cNvPicPr>
            <a:picLocks noChangeAspect="1"/>
          </p:cNvPicPr>
          <p:nvPr/>
        </p:nvPicPr>
        <p:blipFill>
          <a:blip r:embed="rId6"/>
          <a:stretch>
            <a:fillRect/>
          </a:stretch>
        </p:blipFill>
        <p:spPr>
          <a:xfrm>
            <a:off x="5693558" y="3170710"/>
            <a:ext cx="454891" cy="454891"/>
          </a:xfrm>
          <a:prstGeom prst="rect">
            <a:avLst/>
          </a:prstGeom>
        </p:spPr>
      </p:pic>
      <p:sp>
        <p:nvSpPr>
          <p:cNvPr id="14" name="Date Placeholder 13">
            <a:extLst>
              <a:ext uri="{FF2B5EF4-FFF2-40B4-BE49-F238E27FC236}">
                <a16:creationId xmlns:a16="http://schemas.microsoft.com/office/drawing/2014/main" id="{47E33AD5-CD5B-8648-9C03-A7F905554D61}"/>
              </a:ext>
            </a:extLst>
          </p:cNvPr>
          <p:cNvSpPr>
            <a:spLocks noGrp="1"/>
          </p:cNvSpPr>
          <p:nvPr>
            <p:ph type="dt" sz="half" idx="10"/>
          </p:nvPr>
        </p:nvSpPr>
        <p:spPr/>
        <p:txBody>
          <a:bodyPr/>
          <a:lstStyle/>
          <a:p>
            <a:r>
              <a:rPr lang="en-US"/>
              <a:t>G2001293-v3</a:t>
            </a:r>
          </a:p>
        </p:txBody>
      </p:sp>
      <p:sp>
        <p:nvSpPr>
          <p:cNvPr id="15" name="Slide Number Placeholder 14">
            <a:extLst>
              <a:ext uri="{FF2B5EF4-FFF2-40B4-BE49-F238E27FC236}">
                <a16:creationId xmlns:a16="http://schemas.microsoft.com/office/drawing/2014/main" id="{AD9D7561-174E-3B41-8674-D114FA9BAE28}"/>
              </a:ext>
            </a:extLst>
          </p:cNvPr>
          <p:cNvSpPr>
            <a:spLocks noGrp="1"/>
          </p:cNvSpPr>
          <p:nvPr>
            <p:ph type="sldNum" sz="quarter" idx="12"/>
          </p:nvPr>
        </p:nvSpPr>
        <p:spPr/>
        <p:txBody>
          <a:bodyPr/>
          <a:lstStyle/>
          <a:p>
            <a:fld id="{AEE383BD-58B4-EF4B-BE84-4ABA8B971704}" type="slidenum">
              <a:rPr lang="en-US" smtClean="0"/>
              <a:t>7</a:t>
            </a:fld>
            <a:endParaRPr lang="en-US"/>
          </a:p>
        </p:txBody>
      </p:sp>
    </p:spTree>
    <p:extLst>
      <p:ext uri="{BB962C8B-B14F-4D97-AF65-F5344CB8AC3E}">
        <p14:creationId xmlns:p14="http://schemas.microsoft.com/office/powerpoint/2010/main" val="3494215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124FD-4CD3-2B4D-B57E-09B0AF4739CD}"/>
              </a:ext>
            </a:extLst>
          </p:cNvPr>
          <p:cNvSpPr>
            <a:spLocks noGrp="1"/>
          </p:cNvSpPr>
          <p:nvPr>
            <p:ph type="title"/>
          </p:nvPr>
        </p:nvSpPr>
        <p:spPr/>
        <p:txBody>
          <a:bodyPr>
            <a:normAutofit fontScale="90000"/>
          </a:bodyPr>
          <a:lstStyle/>
          <a:p>
            <a:r>
              <a:rPr lang="en-US" dirty="0"/>
              <a:t>OK, so let’s reconcile some math</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CC0E85BB-8320-3442-A6C1-F3C7DC6AD428}"/>
                  </a:ext>
                </a:extLst>
              </p:cNvPr>
              <p:cNvSpPr/>
              <p:nvPr/>
            </p:nvSpPr>
            <p:spPr>
              <a:xfrm>
                <a:off x="126602" y="600642"/>
                <a:ext cx="9013429" cy="6556026"/>
              </a:xfrm>
              <a:prstGeom prst="rect">
                <a:avLst/>
              </a:prstGeom>
            </p:spPr>
            <p:txBody>
              <a:bodyPr wrap="none">
                <a:spAutoFit/>
              </a:bodyPr>
              <a:lstStyle/>
              <a:p>
                <a:r>
                  <a:rPr lang="en-US" dirty="0"/>
                  <a:t>If the measured transfer function</a:t>
                </a:r>
              </a:p>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𝑒𝑟𝑟</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num>
                            <m:den>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𝑃𝐶𝐴𝐿</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den>
                          </m:f>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𝑅</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den>
                      </m:f>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𝐶</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𝑡</m:t>
                          </m:r>
                        </m:e>
                      </m:d>
                      <m:r>
                        <a:rPr lang="en-US" b="0" i="1" smtClean="0">
                          <a:latin typeface="Cambria Math" panose="02040503050406030204" pitchFamily="18" charset="0"/>
                        </a:rPr>
                        <m:t>          (1)</m:t>
                      </m:r>
                    </m:oMath>
                  </m:oMathPara>
                </a14:m>
                <a:endParaRPr lang="en-US" dirty="0"/>
              </a:p>
              <a:p>
                <a:r>
                  <a:rPr lang="en-US" dirty="0"/>
                  <a:t>and  </a:t>
                </a:r>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𝐶</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𝑡</m:t>
                          </m:r>
                        </m:e>
                      </m:d>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rPr>
                            <m:t>𝐶</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𝑡</m:t>
                              </m:r>
                            </m:e>
                          </m:d>
                        </m:num>
                        <m:den>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𝐶</m:t>
                              </m:r>
                            </m:e>
                            <m:sub>
                              <m:r>
                                <a:rPr lang="en-US" i="1">
                                  <a:latin typeface="Cambria Math" panose="02040503050406030204" pitchFamily="18" charset="0"/>
                                  <a:ea typeface="Cambria Math" panose="02040503050406030204" pitchFamily="18" charset="0"/>
                                </a:rPr>
                                <m:t>𝑟𝑒𝑠</m:t>
                              </m:r>
                            </m:sub>
                          </m:sSub>
                        </m:den>
                      </m:f>
                      <m:r>
                        <a:rPr lang="en-US" b="0" i="1" smtClean="0">
                          <a:latin typeface="Cambria Math" panose="02040503050406030204" pitchFamily="18" charset="0"/>
                          <a:ea typeface="Cambria Math" panose="02040503050406030204" pitchFamily="18" charset="0"/>
                        </a:rPr>
                        <m:t>                  (2)</m:t>
                      </m:r>
                    </m:oMath>
                  </m:oMathPara>
                </a14:m>
                <a:endParaRPr lang="en-US" dirty="0"/>
              </a:p>
              <a:p>
                <a:r>
                  <a:rPr lang="en-US" dirty="0"/>
                  <a:t>then we know we’re measuring</a:t>
                </a:r>
              </a:p>
              <a:p>
                <a:pPr/>
                <a14:m>
                  <m:oMathPara xmlns:m="http://schemas.openxmlformats.org/officeDocument/2006/math">
                    <m:oMathParaPr>
                      <m:jc m:val="centerGroup"/>
                    </m:oMathParaPr>
                    <m:oMath xmlns:m="http://schemas.openxmlformats.org/officeDocument/2006/math">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𝑒𝑟𝑟</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num>
                            <m:den>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𝑃𝐶𝐴𝐿</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den>
                          </m:f>
                        </m:e>
                      </m:d>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𝑟𝑒𝑠</m:t>
                              </m:r>
                            </m:sub>
                          </m:sSub>
                        </m:den>
                      </m:f>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𝐶</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𝑡</m:t>
                          </m:r>
                        </m:e>
                      </m:d>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𝜅</m:t>
                              </m:r>
                            </m:e>
                            <m:sub>
                              <m:r>
                                <a:rPr lang="en-US" i="1">
                                  <a:latin typeface="Cambria Math" panose="02040503050406030204" pitchFamily="18" charset="0"/>
                                  <a:ea typeface="Cambria Math" panose="02040503050406030204" pitchFamily="18" charset="0"/>
                                </a:rPr>
                                <m:t>𝐶</m:t>
                              </m:r>
                            </m:sub>
                          </m:sSub>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𝑡</m:t>
                              </m:r>
                            </m:e>
                          </m:d>
                        </m:num>
                        <m:den>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𝑖</m:t>
                          </m:r>
                          <m:f>
                            <m:fPr>
                              <m:type m:val="skw"/>
                              <m:ctrlPr>
                                <a:rPr lang="en-US" i="1">
                                  <a:latin typeface="Cambria Math" panose="02040503050406030204" pitchFamily="18" charset="0"/>
                                  <a:ea typeface="Cambria Math" panose="02040503050406030204" pitchFamily="18" charset="0"/>
                                </a:rPr>
                              </m:ctrlPr>
                            </m:fPr>
                            <m:num>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𝑓</m:t>
                                  </m:r>
                                </m:e>
                                <m:sub>
                                  <m:r>
                                    <a:rPr lang="en-US" i="1">
                                      <a:latin typeface="Cambria Math" panose="02040503050406030204" pitchFamily="18" charset="0"/>
                                      <a:ea typeface="Cambria Math" panose="02040503050406030204" pitchFamily="18" charset="0"/>
                                    </a:rPr>
                                    <m:t>2</m:t>
                                  </m:r>
                                </m:sub>
                              </m:sSub>
                            </m:num>
                            <m:den>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𝑓</m:t>
                                  </m:r>
                                </m:e>
                                <m:sub>
                                  <m:r>
                                    <a:rPr lang="en-US" i="1">
                                      <a:latin typeface="Cambria Math" panose="02040503050406030204" pitchFamily="18" charset="0"/>
                                      <a:ea typeface="Cambria Math" panose="02040503050406030204" pitchFamily="18" charset="0"/>
                                    </a:rPr>
                                    <m:t>𝑐𝑐</m:t>
                                  </m:r>
                                </m:sub>
                              </m:sSub>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𝑡</m:t>
                                  </m:r>
                                </m:e>
                              </m:d>
                            </m:den>
                          </m:f>
                        </m:den>
                      </m:f>
                      <m:r>
                        <a:rPr lang="en-US" b="0" i="1" smtClean="0">
                          <a:latin typeface="Cambria Math" panose="02040503050406030204" pitchFamily="18" charset="0"/>
                          <a:ea typeface="Cambria Math" panose="02040503050406030204" pitchFamily="18" charset="0"/>
                        </a:rPr>
                        <m:t>   (3)</m:t>
                      </m:r>
                    </m:oMath>
                  </m:oMathPara>
                </a14:m>
                <a:endParaRPr lang="en-US" dirty="0"/>
              </a:p>
              <a:p>
                <a:r>
                  <a:rPr lang="en-US" dirty="0"/>
                  <a:t>and that means with the measured response function drops in phase,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𝐶</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𝑡</m:t>
                        </m:r>
                      </m:e>
                    </m:d>
                  </m:oMath>
                </a14:m>
                <a:r>
                  <a:rPr lang="en-US" dirty="0"/>
                  <a:t> phase goes up.</a:t>
                </a:r>
              </a:p>
              <a:p>
                <a:r>
                  <a:rPr lang="en-US" dirty="0"/>
                  <a:t>How does that translate to the estimate of </a:t>
                </a: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𝑐𝑐</m:t>
                        </m:r>
                      </m:sub>
                    </m:sSub>
                  </m:oMath>
                </a14:m>
                <a:r>
                  <a:rPr lang="en-US" b="0" dirty="0"/>
                  <a:t>?</a:t>
                </a:r>
              </a:p>
              <a:p>
                <a:r>
                  <a:rPr lang="en-US" dirty="0"/>
                  <a:t>Well, again from </a:t>
                </a:r>
                <a:r>
                  <a:rPr lang="en-US" dirty="0">
                    <a:hlinkClick r:id="rId2"/>
                  </a:rPr>
                  <a:t>T1700106</a:t>
                </a:r>
                <a:r>
                  <a:rPr lang="en-US" dirty="0"/>
                  <a:t> (but now eq. 22) ,</a:t>
                </a:r>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𝑐𝑐</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2</m:t>
                          </m:r>
                        </m:sub>
                      </m:sSub>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ℜ</m:t>
                          </m:r>
                          <m:r>
                            <a:rPr lang="en-US" b="0" i="1" smtClean="0">
                              <a:latin typeface="Cambria Math" panose="02040503050406030204" pitchFamily="18" charset="0"/>
                              <a:ea typeface="Cambria Math" panose="02040503050406030204" pitchFamily="18" charset="0"/>
                            </a:rPr>
                            <m:t>𝑒</m:t>
                          </m:r>
                          <m:d>
                            <m:dPr>
                              <m:ctrlPr>
                                <a:rPr lang="en-US" b="0" i="1" smtClean="0">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𝐶</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𝑡</m:t>
                                  </m:r>
                                </m:e>
                              </m:d>
                            </m:e>
                          </m:d>
                        </m:num>
                        <m:den>
                          <m:r>
                            <a:rPr lang="en-US" b="0" i="1" smtClean="0">
                              <a:latin typeface="Cambria Math" panose="02040503050406030204" pitchFamily="18" charset="0"/>
                              <a:ea typeface="Cambria Math" panose="02040503050406030204" pitchFamily="18" charset="0"/>
                            </a:rPr>
                            <m:t>ℑ</m:t>
                          </m:r>
                          <m:r>
                            <a:rPr lang="en-US" b="0" i="1" smtClean="0">
                              <a:latin typeface="Cambria Math" panose="02040503050406030204" pitchFamily="18" charset="0"/>
                              <a:ea typeface="Cambria Math" panose="02040503050406030204" pitchFamily="18" charset="0"/>
                            </a:rPr>
                            <m:t>𝑚</m:t>
                          </m:r>
                          <m:d>
                            <m:dPr>
                              <m:ctrlPr>
                                <a:rPr lang="en-US" b="0" i="1" smtClean="0">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𝐶</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𝑡</m:t>
                                  </m:r>
                                </m:e>
                              </m:d>
                            </m:e>
                          </m:d>
                        </m:den>
                      </m:f>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2</m:t>
                          </m:r>
                        </m:sub>
                      </m:sSub>
                      <m:f>
                        <m:fPr>
                          <m:ctrlPr>
                            <a:rPr lang="en-US" b="0" i="1" smtClean="0">
                              <a:latin typeface="Cambria Math" panose="02040503050406030204" pitchFamily="18" charset="0"/>
                            </a:rPr>
                          </m:ctrlPr>
                        </m:fPr>
                        <m:num>
                          <m:d>
                            <m:dPr>
                              <m:begChr m:val="|"/>
                              <m:endChr m:val="|"/>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𝐶</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𝑡</m:t>
                                  </m:r>
                                </m:e>
                              </m:d>
                            </m:e>
                          </m:d>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𝜙</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𝐶</m:t>
                                          </m:r>
                                        </m:sub>
                                      </m:sSub>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2</m:t>
                                          </m:r>
                                        </m:sub>
                                      </m:sSub>
                                    </m:e>
                                  </m:d>
                                </m:e>
                              </m:d>
                            </m:e>
                          </m:func>
                        </m:num>
                        <m:den>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𝐶</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𝑡</m:t>
                                  </m:r>
                                </m:e>
                              </m:d>
                            </m:e>
                          </m:d>
                          <m:func>
                            <m:funcPr>
                              <m:ctrlPr>
                                <a:rPr lang="en-US" i="1">
                                  <a:latin typeface="Cambria Math" panose="02040503050406030204" pitchFamily="18" charset="0"/>
                                </a:rPr>
                              </m:ctrlPr>
                            </m:funcPr>
                            <m:fName>
                              <m:r>
                                <m:rPr>
                                  <m:sty m:val="p"/>
                                </m:rPr>
                                <a:rPr lang="en-US" b="0" i="0" smtClean="0">
                                  <a:latin typeface="Cambria Math" panose="02040503050406030204" pitchFamily="18" charset="0"/>
                                </a:rPr>
                                <m:t>sin</m:t>
                              </m:r>
                            </m:fName>
                            <m:e>
                              <m:d>
                                <m:dPr>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𝐶</m:t>
                                          </m:r>
                                        </m:sub>
                                      </m:sSub>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2</m:t>
                                          </m:r>
                                        </m:sub>
                                      </m:sSub>
                                    </m:e>
                                  </m:d>
                                </m:e>
                              </m:d>
                            </m:e>
                          </m:func>
                        </m:den>
                      </m:f>
                      <m:r>
                        <a:rPr lang="en-US" b="0" i="1" smtClean="0">
                          <a:latin typeface="Cambria Math" panose="02040503050406030204" pitchFamily="18" charset="0"/>
                        </a:rPr>
                        <m:t>=</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2</m:t>
                          </m:r>
                        </m:sub>
                      </m:sSub>
                      <m:f>
                        <m:fPr>
                          <m:ctrlPr>
                            <a:rPr lang="en-US" i="1">
                              <a:latin typeface="Cambria Math" panose="02040503050406030204" pitchFamily="18" charset="0"/>
                            </a:rPr>
                          </m:ctrlPr>
                        </m:fPr>
                        <m:num>
                          <m:func>
                            <m:funcPr>
                              <m:ctrlPr>
                                <a:rPr lang="en-US" i="1" smtClean="0">
                                  <a:latin typeface="Cambria Math" panose="02040503050406030204" pitchFamily="18" charset="0"/>
                                </a:rPr>
                              </m:ctrlPr>
                            </m:funcPr>
                            <m:fName>
                              <m:r>
                                <m:rPr>
                                  <m:sty m:val="p"/>
                                </m:rPr>
                                <a:rPr lang="en-US">
                                  <a:latin typeface="Cambria Math" panose="02040503050406030204" pitchFamily="18" charset="0"/>
                                </a:rPr>
                                <m:t>cos</m:t>
                              </m:r>
                            </m:fName>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𝐶</m:t>
                                          </m:r>
                                        </m:sub>
                                      </m:sSub>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2</m:t>
                                          </m:r>
                                        </m:sub>
                                      </m:sSub>
                                    </m:e>
                                  </m:d>
                                </m:e>
                              </m:d>
                            </m:e>
                          </m:func>
                        </m:num>
                        <m:den>
                          <m:func>
                            <m:funcPr>
                              <m:ctrlPr>
                                <a:rPr lang="en-US" i="1">
                                  <a:latin typeface="Cambria Math" panose="02040503050406030204" pitchFamily="18" charset="0"/>
                                </a:rPr>
                              </m:ctrlPr>
                            </m:funcPr>
                            <m:fName>
                              <m:r>
                                <m:rPr>
                                  <m:sty m:val="p"/>
                                </m:rPr>
                                <a:rPr lang="en-US">
                                  <a:latin typeface="Cambria Math" panose="02040503050406030204" pitchFamily="18" charset="0"/>
                                </a:rPr>
                                <m:t>sin</m:t>
                              </m:r>
                            </m:fName>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𝐶</m:t>
                                          </m:r>
                                        </m:sub>
                                      </m:sSub>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2</m:t>
                                          </m:r>
                                        </m:sub>
                                      </m:sSub>
                                    </m:e>
                                  </m:d>
                                </m:e>
                              </m:d>
                            </m:e>
                          </m:func>
                        </m:den>
                      </m:f>
                      <m:r>
                        <a:rPr lang="en-US" b="0" i="1" smtClean="0">
                          <a:latin typeface="Cambria Math" panose="02040503050406030204" pitchFamily="18" charset="0"/>
                        </a:rPr>
                        <m:t>      (4)</m:t>
                      </m:r>
                    </m:oMath>
                  </m:oMathPara>
                </a14:m>
                <a:endParaRPr lang="en-US" b="0" dirty="0"/>
              </a:p>
              <a:p>
                <a:r>
                  <a:rPr lang="en-US" dirty="0"/>
                  <a:t>which means</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𝑓</m:t>
                          </m:r>
                        </m:e>
                        <m:sub>
                          <m:r>
                            <a:rPr lang="en-US" b="0" i="1" smtClean="0">
                              <a:latin typeface="Cambria Math" panose="02040503050406030204" pitchFamily="18" charset="0"/>
                              <a:ea typeface="Cambria Math" panose="02040503050406030204" pitchFamily="18" charset="0"/>
                            </a:rPr>
                            <m:t>𝑐𝑐</m:t>
                          </m:r>
                        </m:sub>
                      </m:sSub>
                      <m:r>
                        <a:rPr lang="en-US" b="0" i="1" smtClean="0">
                          <a:latin typeface="Cambria Math" panose="02040503050406030204" pitchFamily="18" charset="0"/>
                          <a:ea typeface="Cambria Math" panose="02040503050406030204" pitchFamily="18" charset="0"/>
                        </a:rPr>
                        <m:t>=</m:t>
                      </m:r>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𝑓</m:t>
                          </m:r>
                        </m:e>
                        <m:sub>
                          <m:r>
                            <a:rPr lang="en-US" b="0" i="1" smtClean="0">
                              <a:latin typeface="Cambria Math" panose="02040503050406030204" pitchFamily="18" charset="0"/>
                              <a:ea typeface="Cambria Math" panose="02040503050406030204" pitchFamily="18" charset="0"/>
                            </a:rPr>
                            <m:t>𝑐𝑐</m:t>
                          </m:r>
                        </m:sub>
                        <m:sup>
                          <m:r>
                            <a:rPr lang="en-US" b="0" i="1" smtClean="0">
                              <a:latin typeface="Cambria Math" panose="02040503050406030204" pitchFamily="18" charset="0"/>
                              <a:ea typeface="Cambria Math" panose="02040503050406030204" pitchFamily="18" charset="0"/>
                            </a:rPr>
                            <m:t>𝐴𝑓𝑡𝑒𝑟</m:t>
                          </m:r>
                        </m:sup>
                      </m:sSubSup>
                      <m:r>
                        <a:rPr lang="en-US" b="0" i="1" smtClean="0">
                          <a:latin typeface="Cambria Math" panose="02040503050406030204" pitchFamily="18" charset="0"/>
                          <a:ea typeface="Cambria Math" panose="02040503050406030204" pitchFamily="18" charset="0"/>
                        </a:rPr>
                        <m:t>−</m:t>
                      </m:r>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𝑓</m:t>
                          </m:r>
                        </m:e>
                        <m:sub>
                          <m:r>
                            <a:rPr lang="en-US" b="0" i="1" smtClean="0">
                              <a:latin typeface="Cambria Math" panose="02040503050406030204" pitchFamily="18" charset="0"/>
                              <a:ea typeface="Cambria Math" panose="02040503050406030204" pitchFamily="18" charset="0"/>
                            </a:rPr>
                            <m:t>𝑐𝑐</m:t>
                          </m:r>
                        </m:sub>
                        <m:sup>
                          <m:r>
                            <a:rPr lang="en-US" b="0" i="1" smtClean="0">
                              <a:latin typeface="Cambria Math" panose="02040503050406030204" pitchFamily="18" charset="0"/>
                              <a:ea typeface="Cambria Math" panose="02040503050406030204" pitchFamily="18" charset="0"/>
                            </a:rPr>
                            <m:t>𝐵𝑒𝑓𝑜𝑟𝑒</m:t>
                          </m:r>
                        </m:sup>
                      </m:sSubSup>
                      <m:r>
                        <a:rPr lang="en-US" b="0" i="0"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2</m:t>
                          </m:r>
                        </m:sub>
                      </m:sSub>
                      <m:d>
                        <m:dPr>
                          <m:begChr m:val="["/>
                          <m:endChr m:val="]"/>
                          <m:ctrlPr>
                            <a:rPr lang="en-US" b="0" i="1" smtClean="0">
                              <a:latin typeface="Cambria Math" panose="02040503050406030204" pitchFamily="18" charset="0"/>
                            </a:rPr>
                          </m:ctrlPr>
                        </m:dPr>
                        <m:e>
                          <m:f>
                            <m:fPr>
                              <m:ctrlPr>
                                <a:rPr lang="en-US" i="1">
                                  <a:latin typeface="Cambria Math" panose="02040503050406030204" pitchFamily="18" charset="0"/>
                                </a:rPr>
                              </m:ctrlPr>
                            </m:fPr>
                            <m:num>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𝐶</m:t>
                                              </m:r>
                                            </m:sub>
                                          </m:sSub>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2</m:t>
                                              </m:r>
                                            </m:sub>
                                          </m:sSub>
                                        </m:e>
                                      </m:d>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𝛿</m:t>
                                      </m:r>
                                    </m:e>
                                  </m:d>
                                </m:e>
                              </m:func>
                            </m:num>
                            <m:den>
                              <m:func>
                                <m:funcPr>
                                  <m:ctrlPr>
                                    <a:rPr lang="en-US" i="1">
                                      <a:latin typeface="Cambria Math" panose="02040503050406030204" pitchFamily="18" charset="0"/>
                                    </a:rPr>
                                  </m:ctrlPr>
                                </m:funcPr>
                                <m:fName>
                                  <m:r>
                                    <m:rPr>
                                      <m:sty m:val="p"/>
                                    </m:rPr>
                                    <a:rPr lang="en-US">
                                      <a:latin typeface="Cambria Math" panose="02040503050406030204" pitchFamily="18" charset="0"/>
                                    </a:rPr>
                                    <m:t>sin</m:t>
                                  </m:r>
                                </m:fName>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𝐶</m:t>
                                              </m:r>
                                            </m:sub>
                                          </m:sSub>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2</m:t>
                                              </m:r>
                                            </m:sub>
                                          </m:sSub>
                                        </m:e>
                                      </m:d>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𝛿</m:t>
                                      </m:r>
                                    </m:e>
                                  </m:d>
                                </m:e>
                              </m:func>
                            </m:den>
                          </m:f>
                          <m:r>
                            <a:rPr lang="en-US" i="1">
                              <a:latin typeface="Cambria Math" panose="02040503050406030204" pitchFamily="18" charset="0"/>
                            </a:rPr>
                            <m:t>−</m:t>
                          </m:r>
                          <m:f>
                            <m:fPr>
                              <m:ctrlPr>
                                <a:rPr lang="en-US" i="1">
                                  <a:latin typeface="Cambria Math" panose="02040503050406030204" pitchFamily="18" charset="0"/>
                                </a:rPr>
                              </m:ctrlPr>
                            </m:fPr>
                            <m:num>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𝐶</m:t>
                                              </m:r>
                                            </m:sub>
                                          </m:sSub>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2</m:t>
                                              </m:r>
                                            </m:sub>
                                          </m:sSub>
                                        </m:e>
                                      </m:d>
                                    </m:e>
                                  </m:d>
                                </m:e>
                              </m:func>
                            </m:num>
                            <m:den>
                              <m:func>
                                <m:funcPr>
                                  <m:ctrlPr>
                                    <a:rPr lang="en-US" i="1">
                                      <a:latin typeface="Cambria Math" panose="02040503050406030204" pitchFamily="18" charset="0"/>
                                    </a:rPr>
                                  </m:ctrlPr>
                                </m:funcPr>
                                <m:fName>
                                  <m:r>
                                    <m:rPr>
                                      <m:sty m:val="p"/>
                                    </m:rPr>
                                    <a:rPr lang="en-US">
                                      <a:latin typeface="Cambria Math" panose="02040503050406030204" pitchFamily="18" charset="0"/>
                                    </a:rPr>
                                    <m:t>sin</m:t>
                                  </m:r>
                                </m:fName>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𝜙</m:t>
                                          </m:r>
                                        </m:e>
                                        <m:sub>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𝐶</m:t>
                                              </m:r>
                                            </m:sub>
                                          </m:sSub>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2</m:t>
                                              </m:r>
                                            </m:sub>
                                          </m:sSub>
                                        </m:e>
                                      </m:d>
                                    </m:e>
                                  </m:d>
                                </m:e>
                              </m:func>
                            </m:den>
                          </m:f>
                        </m:e>
                      </m:d>
                      <m:r>
                        <a:rPr lang="en-US" b="0" i="1" smtClean="0">
                          <a:latin typeface="Cambria Math" panose="02040503050406030204" pitchFamily="18" charset="0"/>
                        </a:rPr>
                        <m:t>                       (5)</m:t>
                      </m:r>
                    </m:oMath>
                  </m:oMathPara>
                </a14:m>
                <a:endParaRPr lang="en-US" b="0" dirty="0"/>
              </a:p>
              <a:p>
                <a:r>
                  <a:rPr lang="en-US" dirty="0"/>
                  <a:t>where </a:t>
                </a:r>
                <a14:m>
                  <m:oMath xmlns:m="http://schemas.openxmlformats.org/officeDocument/2006/math">
                    <m:r>
                      <a:rPr lang="en-US" i="1" smtClean="0">
                        <a:latin typeface="Cambria Math" panose="02040503050406030204" pitchFamily="18" charset="0"/>
                        <a:ea typeface="Cambria Math" panose="02040503050406030204" pitchFamily="18" charset="0"/>
                      </a:rPr>
                      <m:t>𝛿</m:t>
                    </m:r>
                    <m:r>
                      <a:rPr lang="en-US" b="0" i="0" smtClean="0">
                        <a:latin typeface="Cambria Math" panose="02040503050406030204" pitchFamily="18" charset="0"/>
                        <a:ea typeface="Cambria Math" panose="02040503050406030204" pitchFamily="18" charset="0"/>
                      </a:rPr>
                      <m:t> </m:t>
                    </m:r>
                  </m:oMath>
                </a14:m>
                <a:r>
                  <a:rPr lang="en-US" b="0" dirty="0"/>
                  <a:t>is the measured phase change in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𝐶</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rPr>
                          <m:t>𝑡</m:t>
                        </m:r>
                      </m:e>
                    </m:d>
                  </m:oMath>
                </a14:m>
                <a:r>
                  <a:rPr lang="en-US" b="0" dirty="0"/>
                  <a:t>.</a:t>
                </a:r>
                <a:br>
                  <a:rPr lang="en-US" b="0" dirty="0"/>
                </a:br>
                <a:endParaRPr lang="en-US" b="0" dirty="0"/>
              </a:p>
              <a:p>
                <a:endParaRPr lang="en-US" dirty="0"/>
              </a:p>
            </p:txBody>
          </p:sp>
        </mc:Choice>
        <mc:Fallback xmlns="">
          <p:sp>
            <p:nvSpPr>
              <p:cNvPr id="4" name="Rectangle 3">
                <a:extLst>
                  <a:ext uri="{FF2B5EF4-FFF2-40B4-BE49-F238E27FC236}">
                    <a16:creationId xmlns:a16="http://schemas.microsoft.com/office/drawing/2014/main" id="{CC0E85BB-8320-3442-A6C1-F3C7DC6AD428}"/>
                  </a:ext>
                </a:extLst>
              </p:cNvPr>
              <p:cNvSpPr>
                <a:spLocks noRot="1" noChangeAspect="1" noMove="1" noResize="1" noEditPoints="1" noAdjustHandles="1" noChangeArrowheads="1" noChangeShapeType="1" noTextEdit="1"/>
              </p:cNvSpPr>
              <p:nvPr/>
            </p:nvSpPr>
            <p:spPr>
              <a:xfrm>
                <a:off x="126602" y="600642"/>
                <a:ext cx="9013429" cy="6556026"/>
              </a:xfrm>
              <a:prstGeom prst="rect">
                <a:avLst/>
              </a:prstGeom>
              <a:blipFill>
                <a:blip r:embed="rId3"/>
                <a:stretch>
                  <a:fillRect l="-563" t="-193"/>
                </a:stretch>
              </a:blipFill>
            </p:spPr>
            <p:txBody>
              <a:bodyPr/>
              <a:lstStyle/>
              <a:p>
                <a:r>
                  <a:rPr lang="en-US">
                    <a:noFill/>
                  </a:rPr>
                  <a:t> </a:t>
                </a:r>
              </a:p>
            </p:txBody>
          </p:sp>
        </mc:Fallback>
      </mc:AlternateContent>
      <p:sp>
        <p:nvSpPr>
          <p:cNvPr id="5" name="Date Placeholder 4">
            <a:extLst>
              <a:ext uri="{FF2B5EF4-FFF2-40B4-BE49-F238E27FC236}">
                <a16:creationId xmlns:a16="http://schemas.microsoft.com/office/drawing/2014/main" id="{95A33CB8-BBE6-6846-A373-4FE48898545B}"/>
              </a:ext>
            </a:extLst>
          </p:cNvPr>
          <p:cNvSpPr>
            <a:spLocks noGrp="1"/>
          </p:cNvSpPr>
          <p:nvPr>
            <p:ph type="dt" sz="half" idx="10"/>
          </p:nvPr>
        </p:nvSpPr>
        <p:spPr/>
        <p:txBody>
          <a:bodyPr/>
          <a:lstStyle/>
          <a:p>
            <a:r>
              <a:rPr lang="en-US"/>
              <a:t>G2001293-v3</a:t>
            </a:r>
          </a:p>
        </p:txBody>
      </p:sp>
      <p:sp>
        <p:nvSpPr>
          <p:cNvPr id="6" name="Slide Number Placeholder 5">
            <a:extLst>
              <a:ext uri="{FF2B5EF4-FFF2-40B4-BE49-F238E27FC236}">
                <a16:creationId xmlns:a16="http://schemas.microsoft.com/office/drawing/2014/main" id="{405F4A90-17CC-974B-8A7A-9393A00190F1}"/>
              </a:ext>
            </a:extLst>
          </p:cNvPr>
          <p:cNvSpPr>
            <a:spLocks noGrp="1"/>
          </p:cNvSpPr>
          <p:nvPr>
            <p:ph type="sldNum" sz="quarter" idx="12"/>
          </p:nvPr>
        </p:nvSpPr>
        <p:spPr/>
        <p:txBody>
          <a:bodyPr/>
          <a:lstStyle/>
          <a:p>
            <a:fld id="{AEE383BD-58B4-EF4B-BE84-4ABA8B971704}" type="slidenum">
              <a:rPr lang="en-US" smtClean="0"/>
              <a:t>8</a:t>
            </a:fld>
            <a:endParaRPr lang="en-US"/>
          </a:p>
        </p:txBody>
      </p:sp>
    </p:spTree>
    <p:extLst>
      <p:ext uri="{BB962C8B-B14F-4D97-AF65-F5344CB8AC3E}">
        <p14:creationId xmlns:p14="http://schemas.microsoft.com/office/powerpoint/2010/main" val="3082145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C1973F9-C941-4044-B5A4-BBEBCBAD3B09}"/>
              </a:ext>
            </a:extLst>
          </p:cNvPr>
          <p:cNvPicPr>
            <a:picLocks noChangeAspect="1"/>
          </p:cNvPicPr>
          <p:nvPr/>
        </p:nvPicPr>
        <p:blipFill>
          <a:blip r:embed="rId2"/>
          <a:stretch>
            <a:fillRect/>
          </a:stretch>
        </p:blipFill>
        <p:spPr>
          <a:xfrm>
            <a:off x="0" y="567705"/>
            <a:ext cx="9144000" cy="6290295"/>
          </a:xfrm>
          <a:prstGeom prst="rect">
            <a:avLst/>
          </a:prstGeom>
        </p:spPr>
      </p:pic>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38F46DC5-B6C2-5B4E-8EB5-C76F3F43F0F7}"/>
                  </a:ext>
                </a:extLst>
              </p:cNvPr>
              <p:cNvSpPr>
                <a:spLocks noGrp="1"/>
              </p:cNvSpPr>
              <p:nvPr>
                <p:ph type="title"/>
              </p:nvPr>
            </p:nvSpPr>
            <p:spPr/>
            <p:txBody>
              <a:bodyPr>
                <a:normAutofit fontScale="90000"/>
              </a:bodyPr>
              <a:lstStyle/>
              <a:p>
                <a:r>
                  <a:rPr lang="en-US" dirty="0"/>
                  <a:t>In case you need proof </a:t>
                </a:r>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𝑅</m:t>
                    </m:r>
                  </m:oMath>
                </a14:m>
                <a:r>
                  <a:rPr lang="en-US" dirty="0"/>
                  <a:t>=</a:t>
                </a:r>
                <a14:m>
                  <m:oMath xmlns:m="http://schemas.openxmlformats.org/officeDocument/2006/math">
                    <m:r>
                      <a:rPr lang="en-US" b="0" i="1" dirty="0" smtClean="0">
                        <a:latin typeface="Cambria Math" panose="02040503050406030204" pitchFamily="18" charset="0"/>
                      </a:rPr>
                      <m:t>𝐶</m:t>
                    </m:r>
                  </m:oMath>
                </a14:m>
                <a:r>
                  <a:rPr lang="en-US" dirty="0"/>
                  <a:t> at 410.3 Hz,</a:t>
                </a:r>
              </a:p>
            </p:txBody>
          </p:sp>
        </mc:Choice>
        <mc:Fallback xmlns="">
          <p:sp>
            <p:nvSpPr>
              <p:cNvPr id="2" name="Title 1">
                <a:extLst>
                  <a:ext uri="{FF2B5EF4-FFF2-40B4-BE49-F238E27FC236}">
                    <a16:creationId xmlns:a16="http://schemas.microsoft.com/office/drawing/2014/main" id="{38F46DC5-B6C2-5B4E-8EB5-C76F3F43F0F7}"/>
                  </a:ext>
                </a:extLst>
              </p:cNvPr>
              <p:cNvSpPr>
                <a:spLocks noGrp="1" noRot="1" noChangeAspect="1" noMove="1" noResize="1" noEditPoints="1" noAdjustHandles="1" noChangeArrowheads="1" noChangeShapeType="1" noTextEdit="1"/>
              </p:cNvSpPr>
              <p:nvPr>
                <p:ph type="title"/>
              </p:nvPr>
            </p:nvSpPr>
            <p:spPr>
              <a:blipFill>
                <a:blip r:embed="rId3"/>
                <a:stretch>
                  <a:fillRect l="-2222" t="-27660" b="-48936"/>
                </a:stretch>
              </a:blipFill>
            </p:spPr>
            <p:txBody>
              <a:bodyPr/>
              <a:lstStyle/>
              <a:p>
                <a:r>
                  <a:rPr lang="en-US">
                    <a:noFill/>
                  </a:rPr>
                  <a:t> </a:t>
                </a:r>
              </a:p>
            </p:txBody>
          </p:sp>
        </mc:Fallback>
      </mc:AlternateContent>
      <p:sp>
        <p:nvSpPr>
          <p:cNvPr id="6" name="Donut 5">
            <a:extLst>
              <a:ext uri="{FF2B5EF4-FFF2-40B4-BE49-F238E27FC236}">
                <a16:creationId xmlns:a16="http://schemas.microsoft.com/office/drawing/2014/main" id="{338D3883-5904-DD4C-BC25-6CCF734595F7}"/>
              </a:ext>
            </a:extLst>
          </p:cNvPr>
          <p:cNvSpPr/>
          <p:nvPr/>
        </p:nvSpPr>
        <p:spPr>
          <a:xfrm>
            <a:off x="2481946" y="2410691"/>
            <a:ext cx="344384" cy="451263"/>
          </a:xfrm>
          <a:prstGeom prst="donut">
            <a:avLst>
              <a:gd name="adj" fmla="val 38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Donut 6">
            <a:extLst>
              <a:ext uri="{FF2B5EF4-FFF2-40B4-BE49-F238E27FC236}">
                <a16:creationId xmlns:a16="http://schemas.microsoft.com/office/drawing/2014/main" id="{AA0DC0DB-3BD8-594C-B1B1-5E03AE07C378}"/>
              </a:ext>
            </a:extLst>
          </p:cNvPr>
          <p:cNvSpPr/>
          <p:nvPr/>
        </p:nvSpPr>
        <p:spPr>
          <a:xfrm>
            <a:off x="2503718" y="4463143"/>
            <a:ext cx="344384" cy="451263"/>
          </a:xfrm>
          <a:prstGeom prst="donut">
            <a:avLst>
              <a:gd name="adj" fmla="val 38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712FE37E-F460-0C4A-874E-4854FC349204}"/>
              </a:ext>
            </a:extLst>
          </p:cNvPr>
          <p:cNvSpPr txBox="1"/>
          <p:nvPr/>
        </p:nvSpPr>
        <p:spPr>
          <a:xfrm>
            <a:off x="748146" y="914399"/>
            <a:ext cx="4019049" cy="369332"/>
          </a:xfrm>
          <a:prstGeom prst="rect">
            <a:avLst/>
          </a:prstGeom>
          <a:noFill/>
        </p:spPr>
        <p:txBody>
          <a:bodyPr wrap="none" rtlCol="0">
            <a:spAutoFit/>
          </a:bodyPr>
          <a:lstStyle/>
          <a:p>
            <a:r>
              <a:rPr lang="en-US" dirty="0"/>
              <a:t>Produced by the O3B, 2020-01-03 Model</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991F0FD-53B3-B846-A315-5F82F4A5EEA7}"/>
                  </a:ext>
                </a:extLst>
              </p:cNvPr>
              <p:cNvSpPr txBox="1"/>
              <p:nvPr/>
            </p:nvSpPr>
            <p:spPr>
              <a:xfrm>
                <a:off x="1163782" y="1615044"/>
                <a:ext cx="3087584" cy="646331"/>
              </a:xfrm>
              <a:prstGeom prst="rect">
                <a:avLst/>
              </a:prstGeom>
              <a:noFill/>
            </p:spPr>
            <p:txBody>
              <a:bodyPr wrap="square" rtlCol="0">
                <a:spAutoFit/>
              </a:bodyPr>
              <a:lstStyle/>
              <a:p>
                <a:r>
                  <a:rPr lang="en-US" dirty="0">
                    <a:solidFill>
                      <a:srgbClr val="FF0000"/>
                    </a:solidFill>
                  </a:rPr>
                  <a:t>Here’s</a:t>
                </a:r>
                <a:r>
                  <a:rPr lang="en-US" dirty="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2</m:t>
                        </m:r>
                      </m:sub>
                    </m:sSub>
                    <m:r>
                      <a:rPr lang="en-US" b="0" i="1" smtClean="0">
                        <a:latin typeface="Cambria Math" panose="02040503050406030204" pitchFamily="18" charset="0"/>
                      </a:rPr>
                      <m:t>=410.3</m:t>
                    </m:r>
                  </m:oMath>
                </a14:m>
                <a:r>
                  <a:rPr lang="en-US" dirty="0"/>
                  <a:t> Hz and magnitudes are equal… </a:t>
                </a:r>
              </a:p>
            </p:txBody>
          </p:sp>
        </mc:Choice>
        <mc:Fallback xmlns="">
          <p:sp>
            <p:nvSpPr>
              <p:cNvPr id="10" name="TextBox 9">
                <a:extLst>
                  <a:ext uri="{FF2B5EF4-FFF2-40B4-BE49-F238E27FC236}">
                    <a16:creationId xmlns:a16="http://schemas.microsoft.com/office/drawing/2014/main" id="{9991F0FD-53B3-B846-A315-5F82F4A5EEA7}"/>
                  </a:ext>
                </a:extLst>
              </p:cNvPr>
              <p:cNvSpPr txBox="1">
                <a:spLocks noRot="1" noChangeAspect="1" noMove="1" noResize="1" noEditPoints="1" noAdjustHandles="1" noChangeArrowheads="1" noChangeShapeType="1" noTextEdit="1"/>
              </p:cNvSpPr>
              <p:nvPr/>
            </p:nvSpPr>
            <p:spPr>
              <a:xfrm>
                <a:off x="1163782" y="1615044"/>
                <a:ext cx="3087584" cy="646331"/>
              </a:xfrm>
              <a:prstGeom prst="rect">
                <a:avLst/>
              </a:prstGeom>
              <a:blipFill>
                <a:blip r:embed="rId4"/>
                <a:stretch>
                  <a:fillRect l="-1639" t="-3846" b="-11538"/>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7989A599-C37C-9143-BC66-D55D98C0FE59}"/>
              </a:ext>
            </a:extLst>
          </p:cNvPr>
          <p:cNvSpPr txBox="1"/>
          <p:nvPr/>
        </p:nvSpPr>
        <p:spPr>
          <a:xfrm>
            <a:off x="1434935" y="3964379"/>
            <a:ext cx="2430474" cy="369332"/>
          </a:xfrm>
          <a:prstGeom prst="rect">
            <a:avLst/>
          </a:prstGeom>
          <a:noFill/>
        </p:spPr>
        <p:txBody>
          <a:bodyPr wrap="none" rtlCol="0">
            <a:spAutoFit/>
          </a:bodyPr>
          <a:lstStyle/>
          <a:p>
            <a:r>
              <a:rPr lang="en-US" dirty="0"/>
              <a:t>…and phase is ~ -65 deg</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9D35B85-643A-3549-BA0D-E30940ECDA1E}"/>
                  </a:ext>
                </a:extLst>
              </p:cNvPr>
              <p:cNvSpPr txBox="1"/>
              <p:nvPr/>
            </p:nvSpPr>
            <p:spPr>
              <a:xfrm>
                <a:off x="5660572" y="4853049"/>
                <a:ext cx="2806534" cy="646331"/>
              </a:xfrm>
              <a:prstGeom prst="rect">
                <a:avLst/>
              </a:prstGeom>
              <a:noFill/>
            </p:spPr>
            <p:txBody>
              <a:bodyPr wrap="square" rtlCol="0">
                <a:spAutoFit/>
              </a:bodyPr>
              <a:lstStyle/>
              <a:p>
                <a:r>
                  <a:rPr lang="en-US" dirty="0"/>
                  <a:t>which, divided by Cres gets us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𝐶</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2</m:t>
                        </m:r>
                      </m:sub>
                    </m:sSub>
                    <m:r>
                      <a:rPr lang="en-US" b="0" i="1" smtClean="0">
                        <a:latin typeface="Cambria Math" panose="02040503050406030204" pitchFamily="18" charset="0"/>
                      </a:rPr>
                      <m:t>)</m:t>
                    </m:r>
                  </m:oMath>
                </a14:m>
                <a:r>
                  <a:rPr lang="en-US" dirty="0"/>
                  <a:t> ~ -45 deg</a:t>
                </a:r>
              </a:p>
            </p:txBody>
          </p:sp>
        </mc:Choice>
        <mc:Fallback xmlns="">
          <p:sp>
            <p:nvSpPr>
              <p:cNvPr id="14" name="TextBox 13">
                <a:extLst>
                  <a:ext uri="{FF2B5EF4-FFF2-40B4-BE49-F238E27FC236}">
                    <a16:creationId xmlns:a16="http://schemas.microsoft.com/office/drawing/2014/main" id="{A9D35B85-643A-3549-BA0D-E30940ECDA1E}"/>
                  </a:ext>
                </a:extLst>
              </p:cNvPr>
              <p:cNvSpPr txBox="1">
                <a:spLocks noRot="1" noChangeAspect="1" noMove="1" noResize="1" noEditPoints="1" noAdjustHandles="1" noChangeArrowheads="1" noChangeShapeType="1" noTextEdit="1"/>
              </p:cNvSpPr>
              <p:nvPr/>
            </p:nvSpPr>
            <p:spPr>
              <a:xfrm>
                <a:off x="5660572" y="4853049"/>
                <a:ext cx="2806534" cy="646331"/>
              </a:xfrm>
              <a:prstGeom prst="rect">
                <a:avLst/>
              </a:prstGeom>
              <a:blipFill>
                <a:blip r:embed="rId5"/>
                <a:stretch>
                  <a:fillRect l="-1802" t="-1923" b="-15385"/>
                </a:stretch>
              </a:blipFill>
            </p:spPr>
            <p:txBody>
              <a:bodyPr/>
              <a:lstStyle/>
              <a:p>
                <a:r>
                  <a:rPr lang="en-US">
                    <a:noFill/>
                  </a:rPr>
                  <a:t> </a:t>
                </a:r>
              </a:p>
            </p:txBody>
          </p:sp>
        </mc:Fallback>
      </mc:AlternateContent>
      <p:sp>
        <p:nvSpPr>
          <p:cNvPr id="15" name="Date Placeholder 14">
            <a:extLst>
              <a:ext uri="{FF2B5EF4-FFF2-40B4-BE49-F238E27FC236}">
                <a16:creationId xmlns:a16="http://schemas.microsoft.com/office/drawing/2014/main" id="{90FB0EF0-6DE5-6B4A-8DB9-DA8CD9A8FF0F}"/>
              </a:ext>
            </a:extLst>
          </p:cNvPr>
          <p:cNvSpPr>
            <a:spLocks noGrp="1"/>
          </p:cNvSpPr>
          <p:nvPr>
            <p:ph type="dt" sz="half" idx="10"/>
          </p:nvPr>
        </p:nvSpPr>
        <p:spPr/>
        <p:txBody>
          <a:bodyPr/>
          <a:lstStyle/>
          <a:p>
            <a:r>
              <a:rPr lang="en-US"/>
              <a:t>G2001293-v3</a:t>
            </a:r>
          </a:p>
        </p:txBody>
      </p:sp>
      <p:sp>
        <p:nvSpPr>
          <p:cNvPr id="16" name="Slide Number Placeholder 15">
            <a:extLst>
              <a:ext uri="{FF2B5EF4-FFF2-40B4-BE49-F238E27FC236}">
                <a16:creationId xmlns:a16="http://schemas.microsoft.com/office/drawing/2014/main" id="{CAEF5BB1-BFDB-ED4D-808B-196B5DC11FB7}"/>
              </a:ext>
            </a:extLst>
          </p:cNvPr>
          <p:cNvSpPr>
            <a:spLocks noGrp="1"/>
          </p:cNvSpPr>
          <p:nvPr>
            <p:ph type="sldNum" sz="quarter" idx="12"/>
          </p:nvPr>
        </p:nvSpPr>
        <p:spPr/>
        <p:txBody>
          <a:bodyPr/>
          <a:lstStyle/>
          <a:p>
            <a:fld id="{AEE383BD-58B4-EF4B-BE84-4ABA8B971704}" type="slidenum">
              <a:rPr lang="en-US" smtClean="0"/>
              <a:t>9</a:t>
            </a:fld>
            <a:endParaRPr lang="en-US"/>
          </a:p>
        </p:txBody>
      </p:sp>
    </p:spTree>
    <p:extLst>
      <p:ext uri="{BB962C8B-B14F-4D97-AF65-F5344CB8AC3E}">
        <p14:creationId xmlns:p14="http://schemas.microsoft.com/office/powerpoint/2010/main" val="11861732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1597</TotalTime>
  <Words>1814</Words>
  <Application>Microsoft Macintosh PowerPoint</Application>
  <PresentationFormat>On-screen Show (4:3)</PresentationFormat>
  <Paragraphs>238</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Cambria Math</vt:lpstr>
      <vt:lpstr>Menlo</vt:lpstr>
      <vt:lpstr>Office Theme</vt:lpstr>
      <vt:lpstr>On the reported TDCF change when the OMC Whitening Electronics Chassis Configuration Changed</vt:lpstr>
      <vt:lpstr>What’re we going to do tonight, Brain?</vt:lpstr>
      <vt:lpstr>First, let’s check the DCS / PCAL Trend</vt:lpstr>
      <vt:lpstr>What do the TDCFs Report?</vt:lpstr>
      <vt:lpstr>Note, the Range Dropped…</vt:lpstr>
      <vt:lpstr>But let’s get back to f_cc</vt:lpstr>
      <vt:lpstr>Just in case you need proof G(f_2)≪1</vt:lpstr>
      <vt:lpstr>OK, so let’s reconcile some math</vt:lpstr>
      <vt:lpstr>In case you need proof 1/R=C at 410.3 Hz,</vt:lpstr>
      <vt:lpstr>Which gets us here.</vt:lpstr>
      <vt:lpstr>How does a change f_cc impact R?</vt:lpstr>
      <vt:lpstr>Which is what I think happened here.</vt:lpstr>
      <vt:lpstr>(Ha! Math. Pff.) (But … Math?) (Oh wait – Maaaaath.   )</vt:lpstr>
      <vt:lpstr>(Ha! Math. Pff.) (But … Math?) (Oh wait – Maaaaath.   )</vt:lpstr>
      <vt:lpstr>Comparison between Naïve, Better? and Correct versions of η_R</vt:lpstr>
      <vt:lpstr>OK, so what values of κ_C^′, f_cc^′, κ_C, and f_cc?</vt:lpstr>
      <vt:lpstr>And just one more thing…</vt:lpstr>
      <vt:lpstr>And just one more thing.</vt:lpstr>
      <vt:lpstr>I think we got it…</vt:lpstr>
      <vt:lpstr>In 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the reported TDCF change when the OMC Whitening Electronics Chassis Configuration Changed</dc:title>
  <dc:creator>Kissel, Jeffrey S. (Jeff)</dc:creator>
  <cp:lastModifiedBy>Kissel, Jeffrey S. (Jeff)</cp:lastModifiedBy>
  <cp:revision>38</cp:revision>
  <dcterms:created xsi:type="dcterms:W3CDTF">2020-08-11T19:17:49Z</dcterms:created>
  <dcterms:modified xsi:type="dcterms:W3CDTF">2020-08-20T01:23:43Z</dcterms:modified>
</cp:coreProperties>
</file>