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</p:sldMasterIdLst>
  <p:notesMasterIdLst>
    <p:notesMasterId r:id="rId13"/>
  </p:notesMasterIdLst>
  <p:handoutMasterIdLst>
    <p:handoutMasterId r:id="rId14"/>
  </p:handoutMasterIdLst>
  <p:sldIdLst>
    <p:sldId id="256" r:id="rId3"/>
    <p:sldId id="307" r:id="rId4"/>
    <p:sldId id="306" r:id="rId5"/>
    <p:sldId id="314" r:id="rId6"/>
    <p:sldId id="315" r:id="rId7"/>
    <p:sldId id="316" r:id="rId8"/>
    <p:sldId id="305" r:id="rId9"/>
    <p:sldId id="303" r:id="rId10"/>
    <p:sldId id="312" r:id="rId11"/>
    <p:sldId id="31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39BA"/>
    <a:srgbClr val="E39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60"/>
    <p:restoredTop sz="86395"/>
  </p:normalViewPr>
  <p:slideViewPr>
    <p:cSldViewPr snapToGrid="0" snapToObjects="1">
      <p:cViewPr varScale="1">
        <p:scale>
          <a:sx n="191" d="100"/>
          <a:sy n="191" d="100"/>
        </p:scale>
        <p:origin x="19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5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0B7A08-6648-2349-AB39-60E1F87CF0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D5-FA1F-9B43-AB52-BBE7E8CE9B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35491-0B6D-C94A-8265-75F08D9A2A04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D72DD-53CB-5940-BEEF-741182C123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4591D-AF4F-5A45-8C31-8439B8202B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2A40-4E49-DB47-9530-9CBECA16B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8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9T19:05:36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5621 331 24575,'-23'-8'0,"-35"-7"0,-9-1 0,-6-3-579,-1 3 0,1 0 579,1 2 378,13 9-378,1-2 192,14 7-192,2 0 0,11 0 0,0 0 588,1 0-588,3 0 0,-7 0 0,-14 0 0,2 0 0,-20 0 0,12 0 0,-18 0 0,-16 0-418,39-2 1,-3 0 417,-1 0 0,0-1 0,-4 1 0,4-1 0,-13 0 0,-30 3 0,18 0 0,-17 0 0,12 0 0,-10 0 0,18 3 0,-9 1 0,2 4 0,0 0 0,31-5 0,0-1 0,-36 2 0,-6-4 0,16 0 0,13 0-71,-27 0 71,33-4 0,-8 3 0,-9-2 0,30 3 0,-35 0 0,23 0 0,-7 3 832,-12 2-832,27 1 74,-37 2-74,33-1 0,-11-2 0,4 1 0,21-5 0,-12 5 0,16-2 0,-7 3 0,2-1 0,-7 4 0,3-3 0,-3 6 0,-10-2 0,7 6 0,-21 3 0,15 1 0,-7 1 0,11-1 0,3 3 0,15-9 0,-21 12 0,30-17 0,-33 15 0,31-15 0,-22 9 0,16-9 0,-6 6 0,11-4 0,0 3 0,13-4 0,-11 6 0,12-6 0,-6 3 0,7-4 0,0 0 0,4 0 0,1-4 0,-1 2 0,3-4 0,0 2 0,-1 1 0,-4 1 0,-2 2 0,0-2 0,0 2 0,0 1 0,0 0 0,-1 2 0,-2 0 0,3-2 0,-2 5 0,3-5 0,-1 2 0,2-1 0,-2 2 0,2 2 0,-2 0 0,1 3 0,-4-1 0,0 5 0,2-3 0,0 1 0,-1 1 0,4-5 0,-3 3 0,3-4 0,1-3 0,2 2 0,-2-4 0,4 4 0,-1-4 0,-1 4 0,3-7 0,-8 10 0,6-6 0,-6 5 0,1 2 0,4-8 0,-9 9 0,5 0 0,-2-5 0,0 7 0,4-9 0,2 3 0,-2 0 0,1 0 0,1 3 0,0-3 0,-3 7 0,1-3 0,-1 0 0,0 5 0,-1-3 0,2 4 0,-4-3 0,10-6 0,-4 8 0,5-4 0,-1 3 0,-1 5 0,4-5 0,-4 6 0,4 0 0,-4-6 0,5 5 0,-5-9 0,1 10 0,-1-7 0,1 0 0,2-1 0,2-5 0,0 2 0,0 0 0,0-2 0,0-1 0,0-1 0,0 5 0,0-5 0,0 9 0,-3-7 0,3 9 0,-3-5 0,3 4 0,3-5 0,0 3 0,2 0 0,-2 3 0,5 1 0,-6-1 0,6 8 0,-5-7 0,6 4 0,0 2 0,4 3 0,6 1 0,-2 1 0,11-2 0,4 5 0,4-2 0,7 8 0,-3-4 0,-4-3 0,7 11 0,-11-16 0,-4-1 0,0-2 0,-5-7 0,3 2 0,6 1 0,-7-9 0,6 6 0,6-1 0,5 3 0,-3-6 0,16 7 0,-16-11 0,22 8 0,-12-4 0,22 2 0,-4-1 0,4-5 0,10 2 0,-19-4 0,4 1 0,4 6 0,-23-8 0,34 6 0,-9-1 0,15 1 0,-21-3 0,15 5-701,-1-8 701,-30-3 0,0-1 0,32 0 0,-1 1 0,-10-6-210,-8 2 210,35 1 0,-24-4 0,4 3-1029,-12-6 1,2-1 1028,22 3 0,-16-1 0,-2 0-408,3-1 408,-20 1 0,0 0 0,18 2 0,-14-4 0,4 0-482,-7 2 1,0 0 481,2-2 0,-2 0 0,32 0-230,-33 0 0,0 0 230,23-4 0,-20 3 0,1-3 0,-9-3 0,-1-2 0,7 3 0,-2-2 0,30-16 0,2 4 1740,-24-5-1740,5-2 0,-2 4 0,4 0 0,-23 12 415,8-2-415,-12 2 1735,16-3-1735,-9-3 789,-2 3-789,-12-4 120,-4 2-120,2-3 0,0 1 0,20-11 0,9-2 0,10-5 0,3 0 0,-24 14 0,25-16 0,-31 18 0,26-19 0,-34 19 0,6-1 0,-20 1 0,4 4 0,-13-1 0,2 3 0,-6 6 0,5-2 0,-1 5 0,5-6 0,-3 3 0,3-1 0,-3 2 0,0-1 0,0 0 0,0-3 0,-3 1 0,0-1 0,-3 1 0,3-3 0,-3 3 0,3-1 0,0-2 0,1 4 0,3-7 0,-4 5 0,3-3 0,-6 4 0,3-3 0,-3 5 0,1-7 0,-1 1 0,0 0 0,2-7 0,-2 9 0,0-3 0,0 2 0,0 2 0,1-4 0,-3 4 0,2-4 0,-5 5 0,5-6 0,-5 8 0,3-10 0,-3 9 0,0-9 0,2 7 0,2-4 0,1 2 0,3-1 0,1-2 0,-1 5 0,3-5 0,-5 5 0,2-2 0,-3 0 0,0 3 0,1-6 0,-4 6 0,1-3 0,-3 1 0,2 1 0,-3-2 0,2 3 0,-5 3 0,3-2 0,-1 1 0,2-2 0,0 0 0,2 0 0,-4 3 0,4-3 0,-5 3 0,3-1 0,-2-1 0,1 4 0,-4-2 0,4 0 0,-1 2 0,0-4 0,1 1 0,-1-5 0,-1 0 0,3-6 0,-2 2 0,0-2 0,2-3 0,-4-2 0,2 3 0,-3-4 0,0 8 0,2-6 0,-1 3 0,1-2 0,-2 2 0,0-2 0,3 2 0,-3 3 0,3-1 0,-3 1 0,0-9 0,0 5 0,0-8 0,-3 9 0,3-3 0,-6 1 0,6 5 0,-3-2 0,3 3 0,-2 0 0,1 3 0,-3-3 0,3 3 0,-4-3 0,2 3 0,-2-9 0,-1 4 0,-2-12 0,1 13 0,-4-8 0,5 8 0,-4-6 0,3 3 0,-1-2 0,0 2 0,2 0 0,-5-5 0,2 4 0,0-2 0,-5 1 0,5 2 0,-6-7 0,0 2 0,3 2 0,-5 0 0,5 3 0,-6-4 0,3-6 0,-3 7 0,5-1 0,-3 5 0,6 2 0,-7-8 0,5 6 0,-5-5 0,1-3 0,2 8 0,-7-14 0,11 18 0,-10-9 0,8 2 0,0 6 0,-2-8 0,3 9 0,2-4 0,-4 2 0,7 1 0,-4 0 0,4 3 0,-4-2 0,2-2 0,-1 1 0,-1-3 0,1 3 0,-2-3 0,1 5 0,-1-5 0,0 3 0,3 2 0,-5-5 0,4 6 0,-5-7 0,1 6 0,1-8 0,-7 4 0,7 1 0,-8-6 0,5 5 0,1 0 0,2 4 0,5 5 0,0 4 0,2-5 0,-2 5 0,0-4 0,1 1 0,-1 0 0,0-1 0,2 4 0,-2-4 0,0 3 0,1-3 0,-3 3 0,1-3 0,-4 1 0,3 0 0,-3-1 0,7 4 0,-2 0 0,5 3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9T19:05:38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240A9-0732-7C43-B5AD-B85372E3218F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59BFC-1A8F-C643-9D65-81C10437A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3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1455"/>
            <a:ext cx="7772400" cy="17113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aseline="0">
                <a:latin typeface="Palatino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EE3743E-3350-7248-827E-8A0BAFA2114B}"/>
              </a:ext>
            </a:extLst>
          </p:cNvPr>
          <p:cNvSpPr txBox="1">
            <a:spLocks/>
          </p:cNvSpPr>
          <p:nvPr userDrawn="1"/>
        </p:nvSpPr>
        <p:spPr>
          <a:xfrm>
            <a:off x="1143000" y="4328736"/>
            <a:ext cx="6858000" cy="736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chemeClr val="tx1"/>
                </a:solidFill>
                <a:latin typeface="Palatino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aseline="0" dirty="0"/>
              <a:t>LIGO Hanford Observatory</a:t>
            </a:r>
          </a:p>
          <a:p>
            <a:r>
              <a:rPr lang="en-US" sz="1600" baseline="0" dirty="0"/>
              <a:t>California Institute of Technology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C6324AE-E89F-6D41-B301-BA24F0CAD97F}"/>
              </a:ext>
            </a:extLst>
          </p:cNvPr>
          <p:cNvSpPr txBox="1">
            <a:spLocks/>
          </p:cNvSpPr>
          <p:nvPr userDrawn="1"/>
        </p:nvSpPr>
        <p:spPr>
          <a:xfrm>
            <a:off x="1143000" y="3226518"/>
            <a:ext cx="6858000" cy="1157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chemeClr val="tx1"/>
                </a:solidFill>
                <a:latin typeface="Palatino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aseline="0" dirty="0"/>
              <a:t>Jenne Driggers</a:t>
            </a:r>
          </a:p>
          <a:p>
            <a:r>
              <a:rPr lang="en-US" sz="3000" baseline="0" dirty="0"/>
              <a:t> for the Commissioning Team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BA1C75-4407-E449-8191-6D4F2B807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8131" y="5475830"/>
            <a:ext cx="3487738" cy="885247"/>
          </a:xfrm>
          <a:prstGeom prst="rect">
            <a:avLst/>
          </a:prstGeom>
        </p:spPr>
        <p:txBody>
          <a:bodyPr/>
          <a:lstStyle>
            <a:lvl5pPr marL="0" indent="0" algn="ctr">
              <a:buNone/>
              <a:defRPr sz="2000" baseline="0">
                <a:latin typeface="Palatino" pitchFamily="2" charset="77"/>
              </a:defRPr>
            </a:lvl5pPr>
          </a:lstStyle>
          <a:p>
            <a:pPr lvl="4"/>
            <a:r>
              <a:rPr lang="en-US" dirty="0"/>
              <a:t>Where?</a:t>
            </a:r>
          </a:p>
          <a:p>
            <a:pPr lvl="4"/>
            <a:r>
              <a:rPr lang="en-US" dirty="0"/>
              <a:t>When?</a:t>
            </a:r>
          </a:p>
        </p:txBody>
      </p:sp>
    </p:spTree>
    <p:extLst>
      <p:ext uri="{BB962C8B-B14F-4D97-AF65-F5344CB8AC3E}">
        <p14:creationId xmlns:p14="http://schemas.microsoft.com/office/powerpoint/2010/main" val="349501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802" y="190920"/>
            <a:ext cx="6732396" cy="54517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aseline="0">
                <a:latin typeface="Palatino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079" y="6581834"/>
            <a:ext cx="2057400" cy="23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Palatino" pitchFamily="2" charset="77"/>
              </a:defRPr>
            </a:lvl1pPr>
          </a:lstStyle>
          <a:p>
            <a:r>
              <a:rPr lang="en-US" dirty="0"/>
              <a:t>Driggers, LIGO-G2000977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81834"/>
            <a:ext cx="3086100" cy="2359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Palatino" pitchFamily="2" charset="77"/>
              </a:defRPr>
            </a:lvl1pPr>
          </a:lstStyle>
          <a:p>
            <a:r>
              <a:rPr lang="en-US" dirty="0"/>
              <a:t>GWANW, 29 June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50876" y="6581834"/>
            <a:ext cx="2057400" cy="2359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Palatino" pitchFamily="2" charset="77"/>
              </a:defRPr>
            </a:lvl1pPr>
          </a:lstStyle>
          <a:p>
            <a:fld id="{C12DF636-145C-7C48-B4EF-0B6E3D1D7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7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1ED520-51AE-6C4F-B72F-7C68DC8C64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8359" y="0"/>
            <a:ext cx="872728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6BD00-5652-1B4F-A1ED-99445FE99E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8055" y="0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98B186-F5B8-DD44-A3D4-C4249C49EB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6" y="-10048"/>
            <a:ext cx="1270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Driggers, LIGO-G1701114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&lt;#&gt;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16BD00-5652-1B4F-A1ED-99445FE99E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055" y="0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98B186-F5B8-DD44-A3D4-C4249C49EB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6" y="-10048"/>
            <a:ext cx="12700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061C1-7ADE-DB47-81D4-1D676D99BF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359" y="0"/>
            <a:ext cx="8727281" cy="6858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23A348-5322-A645-B127-3A8EA9BEE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GWANW, 29 June 2020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2F7E2C5-F3E6-0749-A23F-36B011EA2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908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384E8B-ABF8-F242-958C-CFD155476F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br>
              <a:rPr lang="en-US" dirty="0"/>
            </a:br>
            <a:r>
              <a:rPr lang="en-US" dirty="0"/>
              <a:t>LIGO Hanford Observatory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A4E8F-34A4-6441-829E-7CEFA34FD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7563" y="5425030"/>
            <a:ext cx="4895167" cy="8852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GWANW</a:t>
            </a:r>
          </a:p>
          <a:p>
            <a:pPr marL="0" indent="0" algn="ctr">
              <a:buNone/>
            </a:pPr>
            <a:r>
              <a:rPr lang="en-US" sz="2000" dirty="0">
                <a:latin typeface="Palatino" pitchFamily="2" charset="77"/>
                <a:ea typeface="Palatino" pitchFamily="2" charset="77"/>
              </a:rPr>
              <a:t>29 June 2020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8F0A70-6300-0C4A-BDC9-466BF220E775}"/>
              </a:ext>
            </a:extLst>
          </p:cNvPr>
          <p:cNvGrpSpPr/>
          <p:nvPr/>
        </p:nvGrpSpPr>
        <p:grpSpPr>
          <a:xfrm>
            <a:off x="1763161" y="3135051"/>
            <a:ext cx="5617677" cy="3286731"/>
            <a:chOff x="1763161" y="3135051"/>
            <a:chExt cx="5617677" cy="3286731"/>
          </a:xfrm>
        </p:grpSpPr>
        <p:pic>
          <p:nvPicPr>
            <p:cNvPr id="6" name="Picture 5" descr="A airplane that is on top of a dirt field&#10;&#10;Description automatically generated">
              <a:extLst>
                <a:ext uri="{FF2B5EF4-FFF2-40B4-BE49-F238E27FC236}">
                  <a16:creationId xmlns:a16="http://schemas.microsoft.com/office/drawing/2014/main" id="{C62223A7-E1A7-D545-8894-F8CC1178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161" y="3135051"/>
              <a:ext cx="5617677" cy="3286731"/>
            </a:xfrm>
            <a:prstGeom prst="rect">
              <a:avLst/>
            </a:prstGeom>
          </p:spPr>
        </p:pic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7977031-6AA6-E84C-B2E0-000E16E9A575}"/>
                </a:ext>
              </a:extLst>
            </p:cNvPr>
            <p:cNvSpPr/>
            <p:nvPr/>
          </p:nvSpPr>
          <p:spPr>
            <a:xfrm>
              <a:off x="4912767" y="3151757"/>
              <a:ext cx="2425151" cy="1711308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rPr>
                <a:t>Zzzz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ED5567-76A2-7141-B43E-761F5FFB2AEB}"/>
                </a:ext>
              </a:extLst>
            </p:cNvPr>
            <p:cNvSpPr/>
            <p:nvPr/>
          </p:nvSpPr>
          <p:spPr>
            <a:xfrm>
              <a:off x="5525207" y="4848932"/>
              <a:ext cx="292496" cy="29075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E1DC6B-F8CF-C04B-99C0-084D6DFB8456}"/>
                </a:ext>
              </a:extLst>
            </p:cNvPr>
            <p:cNvSpPr/>
            <p:nvPr/>
          </p:nvSpPr>
          <p:spPr>
            <a:xfrm>
              <a:off x="5716418" y="5227585"/>
              <a:ext cx="202570" cy="19744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A256E6-18B9-3A40-92F0-FFD274A3E893}"/>
                </a:ext>
              </a:extLst>
            </p:cNvPr>
            <p:cNvSpPr/>
            <p:nvPr/>
          </p:nvSpPr>
          <p:spPr>
            <a:xfrm>
              <a:off x="5989191" y="5425030"/>
              <a:ext cx="136151" cy="1339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224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0AE4C-E302-9A45-B44D-DD1400B44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Sensitivity for O4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2B167-F3A2-4049-81A9-5A1DD230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12794-A1A7-1E4C-8904-8AE7FBBE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B9C06-FFCA-3448-AB98-9214F05D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F5868D3-96F9-6B49-A818-53419DA4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20" y="1866973"/>
            <a:ext cx="7494025" cy="4493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492FC-9BD3-0846-AED9-A50A93496769}"/>
              </a:ext>
            </a:extLst>
          </p:cNvPr>
          <p:cNvSpPr txBox="1"/>
          <p:nvPr/>
        </p:nvSpPr>
        <p:spPr>
          <a:xfrm>
            <a:off x="6739063" y="1466863"/>
            <a:ext cx="1946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From G2000903</a:t>
            </a:r>
          </a:p>
        </p:txBody>
      </p:sp>
    </p:spTree>
    <p:extLst>
      <p:ext uri="{BB962C8B-B14F-4D97-AF65-F5344CB8AC3E}">
        <p14:creationId xmlns:p14="http://schemas.microsoft.com/office/powerpoint/2010/main" val="404177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F611-DA7A-D24D-B40E-8733B8FD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Improvement in O3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5EFB9-51B8-9140-BC03-35AB18C4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28AF7-ED8F-7D48-A012-4B61E62BB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CD664-5018-2243-8709-0E322AA8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E9C551-B2B8-CD4D-8677-93958CE0B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2122"/>
            <a:ext cx="7110738" cy="47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EB6CA-98ED-6A4D-8388-8043B1D0AF34}"/>
              </a:ext>
            </a:extLst>
          </p:cNvPr>
          <p:cNvSpPr txBox="1"/>
          <p:nvPr/>
        </p:nvSpPr>
        <p:spPr>
          <a:xfrm>
            <a:off x="5991875" y="4600398"/>
            <a:ext cx="30200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Noise subtraction not yet done for O3b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114BD-4B1D-6445-8A52-6DEC3F197769}"/>
              </a:ext>
            </a:extLst>
          </p:cNvPr>
          <p:cNvSpPr txBox="1"/>
          <p:nvPr/>
        </p:nvSpPr>
        <p:spPr>
          <a:xfrm>
            <a:off x="7072679" y="2068082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Palatino" pitchFamily="2" charset="77"/>
                <a:ea typeface="Palatino" pitchFamily="2" charset="77"/>
              </a:rPr>
              <a:t>Early O3a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62FC4-32DE-F942-8279-2BC8770DCF60}"/>
              </a:ext>
            </a:extLst>
          </p:cNvPr>
          <p:cNvSpPr txBox="1"/>
          <p:nvPr/>
        </p:nvSpPr>
        <p:spPr>
          <a:xfrm>
            <a:off x="7072679" y="3074218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Late O3b</a:t>
            </a:r>
          </a:p>
        </p:txBody>
      </p:sp>
    </p:spTree>
    <p:extLst>
      <p:ext uri="{BB962C8B-B14F-4D97-AF65-F5344CB8AC3E}">
        <p14:creationId xmlns:p14="http://schemas.microsoft.com/office/powerpoint/2010/main" val="22383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F003-0F93-264C-8EF7-D8089F1C7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During O3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904523-F5AF-8E4D-B65A-79984F3A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15F95-38D2-2446-BD5B-5915AD30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2F57B-9B2C-CA4C-B2BC-C1449E99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8C95E-A781-124B-B720-7A6114DCF186}"/>
              </a:ext>
            </a:extLst>
          </p:cNvPr>
          <p:cNvSpPr txBox="1"/>
          <p:nvPr/>
        </p:nvSpPr>
        <p:spPr>
          <a:xfrm>
            <a:off x="452331" y="1025323"/>
            <a:ext cx="439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Automated running – no overnight shifts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C6757-1591-264A-A80D-A5F66CCE15C8}"/>
              </a:ext>
            </a:extLst>
          </p:cNvPr>
          <p:cNvSpPr txBox="1"/>
          <p:nvPr/>
        </p:nvSpPr>
        <p:spPr>
          <a:xfrm>
            <a:off x="457364" y="4448561"/>
            <a:ext cx="2820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Wind fence (53871, 55971)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A507F-A990-FF41-8A9D-7461B2835396}"/>
              </a:ext>
            </a:extLst>
          </p:cNvPr>
          <p:cNvSpPr txBox="1"/>
          <p:nvPr/>
        </p:nvSpPr>
        <p:spPr>
          <a:xfrm>
            <a:off x="452331" y="4833117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R0 tracking (54556)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0E6D84-6C2D-AC45-9366-E78BB51A8FD9}"/>
              </a:ext>
            </a:extLst>
          </p:cNvPr>
          <p:cNvSpPr txBox="1"/>
          <p:nvPr/>
        </p:nvSpPr>
        <p:spPr>
          <a:xfrm>
            <a:off x="452331" y="2571634"/>
            <a:ext cx="48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Squeezer fiber fixed – more squeezing (52675)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B0628-FFEC-1242-BACC-515560B6D1AE}"/>
              </a:ext>
            </a:extLst>
          </p:cNvPr>
          <p:cNvSpPr txBox="1"/>
          <p:nvPr/>
        </p:nvSpPr>
        <p:spPr>
          <a:xfrm>
            <a:off x="452331" y="5988949"/>
            <a:ext cx="462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SR3 heater tuning – mode matching (48406)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D6762-FF60-E249-9997-8F91A9C671EE}"/>
              </a:ext>
            </a:extLst>
          </p:cNvPr>
          <p:cNvSpPr txBox="1"/>
          <p:nvPr/>
        </p:nvSpPr>
        <p:spPr>
          <a:xfrm>
            <a:off x="452331" y="5217673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Earthquake mode auto transition (56170, 55347)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6A732-FCF9-4643-B852-252085937082}"/>
              </a:ext>
            </a:extLst>
          </p:cNvPr>
          <p:cNvSpPr txBox="1"/>
          <p:nvPr/>
        </p:nvSpPr>
        <p:spPr>
          <a:xfrm>
            <a:off x="452331" y="1802611"/>
            <a:ext cx="632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Using 2 photodiodes for CARM to reduce shot noise (48762)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D01A5-01B1-F24F-AFD9-006CBC99C4A6}"/>
              </a:ext>
            </a:extLst>
          </p:cNvPr>
          <p:cNvSpPr txBox="1"/>
          <p:nvPr/>
        </p:nvSpPr>
        <p:spPr>
          <a:xfrm>
            <a:off x="452331" y="3280937"/>
            <a:ext cx="564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Power Recycling Cavity Length Feedforward (51553)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20AEA-ED78-3946-8DBB-6F3E49C0635F}"/>
              </a:ext>
            </a:extLst>
          </p:cNvPr>
          <p:cNvSpPr txBox="1"/>
          <p:nvPr/>
        </p:nvSpPr>
        <p:spPr>
          <a:xfrm>
            <a:off x="452331" y="4057023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Decoupling Length/Angle (51717)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25C60F-34CC-A34B-AB0F-80B63D534AD3}"/>
              </a:ext>
            </a:extLst>
          </p:cNvPr>
          <p:cNvSpPr txBox="1"/>
          <p:nvPr/>
        </p:nvSpPr>
        <p:spPr>
          <a:xfrm>
            <a:off x="453549" y="3672879"/>
            <a:ext cx="316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Change DARM offset (55264)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A45445-0014-F549-8395-F31F0472EA4F}"/>
              </a:ext>
            </a:extLst>
          </p:cNvPr>
          <p:cNvSpPr txBox="1"/>
          <p:nvPr/>
        </p:nvSpPr>
        <p:spPr>
          <a:xfrm>
            <a:off x="455537" y="1413967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Eliminate 48 Hz peak (52184)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F1A63-D76E-C048-8DB4-C132C35B3186}"/>
              </a:ext>
            </a:extLst>
          </p:cNvPr>
          <p:cNvSpPr txBox="1"/>
          <p:nvPr/>
        </p:nvSpPr>
        <p:spPr>
          <a:xfrm>
            <a:off x="994671" y="2883650"/>
            <a:ext cx="469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Frequency dependence of squeezing (56068)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497B15-DAAB-E04F-B695-5098DB0FB0E1}"/>
              </a:ext>
            </a:extLst>
          </p:cNvPr>
          <p:cNvSpPr txBox="1"/>
          <p:nvPr/>
        </p:nvSpPr>
        <p:spPr>
          <a:xfrm>
            <a:off x="452331" y="2189705"/>
            <a:ext cx="401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Palatino" pitchFamily="2" charset="77"/>
                <a:ea typeface="Palatino" pitchFamily="2" charset="77"/>
              </a:rPr>
              <a:t>Testing Newtonian Calibrator (53819)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87BF27-0F7D-FC43-ABAB-CAC6C3BF12CA}"/>
              </a:ext>
            </a:extLst>
          </p:cNvPr>
          <p:cNvSpPr txBox="1"/>
          <p:nvPr/>
        </p:nvSpPr>
        <p:spPr>
          <a:xfrm>
            <a:off x="435079" y="5602229"/>
            <a:ext cx="332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CPS diff for robustness (53390)</a:t>
            </a: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F4E078-6176-EE4A-8B75-AB3BB01A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86" y="3678224"/>
            <a:ext cx="3310529" cy="15719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C0783-1199-9842-8C2D-0331A493EF21}"/>
              </a:ext>
            </a:extLst>
          </p:cNvPr>
          <p:cNvSpPr txBox="1"/>
          <p:nvPr/>
        </p:nvSpPr>
        <p:spPr>
          <a:xfrm>
            <a:off x="6095992" y="5273703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(71% Observing in O3a)</a:t>
            </a:r>
          </a:p>
        </p:txBody>
      </p:sp>
    </p:spTree>
    <p:extLst>
      <p:ext uri="{BB962C8B-B14F-4D97-AF65-F5344CB8AC3E}">
        <p14:creationId xmlns:p14="http://schemas.microsoft.com/office/powerpoint/2010/main" val="244344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BBCF-98C3-1A4C-AFFD-803D39B4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PRCL Feedforward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23EBE-FF37-FA4D-B966-C6F80EF7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2B6E7-C464-584F-A84E-2BC31166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AD8CB-0943-E747-B239-D4ECA799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AEB776-6FF5-7E41-8DFA-E360F1E2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73" y="1114577"/>
            <a:ext cx="7875854" cy="3814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573AA-EAD7-BE40-878A-9EA5A8486E5E}"/>
              </a:ext>
            </a:extLst>
          </p:cNvPr>
          <p:cNvSpPr txBox="1"/>
          <p:nvPr/>
        </p:nvSpPr>
        <p:spPr>
          <a:xfrm>
            <a:off x="6491968" y="1180903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Palatino" pitchFamily="2" charset="77"/>
                <a:ea typeface="Palatino" pitchFamily="2" charset="77"/>
              </a:rPr>
              <a:t>Alog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51553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3ACEA-405B-4F47-9BDD-392D81493E33}"/>
              </a:ext>
            </a:extLst>
          </p:cNvPr>
          <p:cNvSpPr txBox="1"/>
          <p:nvPr/>
        </p:nvSpPr>
        <p:spPr>
          <a:xfrm>
            <a:off x="337347" y="5167574"/>
            <a:ext cx="6618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Coherence reduced in GW band when PRCL FF engaged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44D5A-3427-D441-A794-4F81B47D96F4}"/>
              </a:ext>
            </a:extLst>
          </p:cNvPr>
          <p:cNvSpPr txBox="1"/>
          <p:nvPr/>
        </p:nvSpPr>
        <p:spPr>
          <a:xfrm>
            <a:off x="337347" y="5743423"/>
            <a:ext cx="846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Does make noise slightly worse around 10 Hz, but that is out of GW band</a:t>
            </a:r>
          </a:p>
        </p:txBody>
      </p:sp>
    </p:spTree>
    <p:extLst>
      <p:ext uri="{BB962C8B-B14F-4D97-AF65-F5344CB8AC3E}">
        <p14:creationId xmlns:p14="http://schemas.microsoft.com/office/powerpoint/2010/main" val="141568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905C-2B3F-3745-8FAE-96887B6F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Seismic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A9268-1F26-AD4C-8C1B-B0CE6D74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13B4C-0526-8547-8B85-E04CBAC0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E0F55-FA9F-A84A-BE78-B66F3BCF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FC517C3-0F6E-F745-BD36-D0DF5883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7" y="1165481"/>
            <a:ext cx="6841314" cy="38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F6C78-8123-C447-B3F6-1CD1AB6F279E}"/>
              </a:ext>
            </a:extLst>
          </p:cNvPr>
          <p:cNvSpPr txBox="1"/>
          <p:nvPr/>
        </p:nvSpPr>
        <p:spPr>
          <a:xfrm>
            <a:off x="6334055" y="2596361"/>
            <a:ext cx="219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C439BA"/>
                </a:solidFill>
                <a:latin typeface="Palatino" pitchFamily="2" charset="77"/>
                <a:ea typeface="Palatino" pitchFamily="2" charset="77"/>
              </a:rPr>
              <a:t>Pink on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green off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0E226-4E01-3748-B14E-C47503E6CDA7}"/>
              </a:ext>
            </a:extLst>
          </p:cNvPr>
          <p:cNvSpPr txBox="1"/>
          <p:nvPr/>
        </p:nvSpPr>
        <p:spPr>
          <a:xfrm>
            <a:off x="334557" y="5773528"/>
            <a:ext cx="6885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May be leading to excess glitches (ongoing study, ex. 56080)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7584C-FE31-3847-BA59-AC9837D3AE02}"/>
              </a:ext>
            </a:extLst>
          </p:cNvPr>
          <p:cNvSpPr txBox="1"/>
          <p:nvPr/>
        </p:nvSpPr>
        <p:spPr>
          <a:xfrm>
            <a:off x="334557" y="5292409"/>
            <a:ext cx="8124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Should give improvement to robustness, 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esp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to earthquakes and wind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7F6CB4A-7EB3-8A4B-8CBF-0D56E88F3929}"/>
                  </a:ext>
                </a:extLst>
              </p14:cNvPr>
              <p14:cNvContentPartPr/>
              <p14:nvPr/>
            </p14:nvContentPartPr>
            <p14:xfrm>
              <a:off x="1096770" y="1697442"/>
              <a:ext cx="2310840" cy="1308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7F6CB4A-7EB3-8A4B-8CBF-0D56E88F39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7770" y="1688802"/>
                <a:ext cx="2328480" cy="13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A78099F-A8E0-334A-A45C-339E446761E8}"/>
                  </a:ext>
                </a:extLst>
              </p14:cNvPr>
              <p14:cNvContentPartPr/>
              <p14:nvPr/>
            </p14:nvContentPartPr>
            <p14:xfrm>
              <a:off x="-923190" y="528162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A78099F-A8E0-334A-A45C-339E446761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32190" y="51952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EBF15F8-7C89-7144-A340-9DAA59F0F8F1}"/>
              </a:ext>
            </a:extLst>
          </p:cNvPr>
          <p:cNvSpPr txBox="1"/>
          <p:nvPr/>
        </p:nvSpPr>
        <p:spPr>
          <a:xfrm>
            <a:off x="1301519" y="3086691"/>
            <a:ext cx="222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Lower DARM with “CPS DIFF” engaged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4EECAB-0A00-634B-8C0D-E4682D0E65F7}"/>
              </a:ext>
            </a:extLst>
          </p:cNvPr>
          <p:cNvSpPr txBox="1"/>
          <p:nvPr/>
        </p:nvSpPr>
        <p:spPr>
          <a:xfrm>
            <a:off x="7430188" y="1165481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Palatino" pitchFamily="2" charset="77"/>
                <a:ea typeface="Palatino" pitchFamily="2" charset="77"/>
              </a:rPr>
              <a:t>Alog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53390</a:t>
            </a:r>
          </a:p>
        </p:txBody>
      </p:sp>
    </p:spTree>
    <p:extLst>
      <p:ext uri="{BB962C8B-B14F-4D97-AF65-F5344CB8AC3E}">
        <p14:creationId xmlns:p14="http://schemas.microsoft.com/office/powerpoint/2010/main" val="154206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A3427-8BB2-E248-8B16-16429A33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Fence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EDDD2-17A8-7543-80E3-76E8F792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1BDF4-BE67-9249-95FF-AE358DC5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CC60F-214A-2F42-B172-CBCAD7F5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504C3F-1169-3247-BDE8-20A15F18E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8" y="1294843"/>
            <a:ext cx="6676642" cy="34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87A24-565B-AA4A-B8FE-F310B5784D47}"/>
              </a:ext>
            </a:extLst>
          </p:cNvPr>
          <p:cNvSpPr txBox="1"/>
          <p:nvPr/>
        </p:nvSpPr>
        <p:spPr>
          <a:xfrm>
            <a:off x="7455364" y="1401635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Palatino" pitchFamily="2" charset="77"/>
                <a:ea typeface="Palatino" pitchFamily="2" charset="77"/>
              </a:rPr>
              <a:t>Alog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53871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E857CB2-6777-004C-846F-C75D474A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38" y="3752513"/>
            <a:ext cx="3476648" cy="26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E5FC2C-26AD-4D4A-BBEE-30BDFD891F07}"/>
              </a:ext>
            </a:extLst>
          </p:cNvPr>
          <p:cNvSpPr txBox="1"/>
          <p:nvPr/>
        </p:nvSpPr>
        <p:spPr>
          <a:xfrm>
            <a:off x="4572000" y="6070807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Palatino" pitchFamily="2" charset="77"/>
                <a:ea typeface="Palatino" pitchFamily="2" charset="77"/>
              </a:rPr>
              <a:t>Alog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55971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E08F0-BBD0-D144-B4C2-34BBBE3FE271}"/>
              </a:ext>
            </a:extLst>
          </p:cNvPr>
          <p:cNvSpPr txBox="1"/>
          <p:nvPr/>
        </p:nvSpPr>
        <p:spPr>
          <a:xfrm>
            <a:off x="326661" y="4918147"/>
            <a:ext cx="4331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Reduce wind speed at end buildings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27990-93A5-674A-A1E1-8D42ED14236A}"/>
              </a:ext>
            </a:extLst>
          </p:cNvPr>
          <p:cNvSpPr txBox="1"/>
          <p:nvPr/>
        </p:nvSpPr>
        <p:spPr>
          <a:xfrm>
            <a:off x="326661" y="5366073"/>
            <a:ext cx="3732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Improve robustness, duty cycle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9AE62-715E-3D41-930D-257E9B582296}"/>
              </a:ext>
            </a:extLst>
          </p:cNvPr>
          <p:cNvSpPr txBox="1"/>
          <p:nvPr/>
        </p:nvSpPr>
        <p:spPr>
          <a:xfrm>
            <a:off x="326661" y="5813999"/>
            <a:ext cx="3637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Some improvement in glitches</a:t>
            </a:r>
          </a:p>
        </p:txBody>
      </p:sp>
    </p:spTree>
    <p:extLst>
      <p:ext uri="{BB962C8B-B14F-4D97-AF65-F5344CB8AC3E}">
        <p14:creationId xmlns:p14="http://schemas.microsoft.com/office/powerpoint/2010/main" val="313255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EE366-7BE8-BE4F-92A5-B1997F06C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LHO Noise Budget O3b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E4EC0-A8B7-E942-8F83-BFCECAB00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AD185-8746-DF49-9307-50FE1E3C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910AB-776B-1444-9990-1A751C9D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C4922A-EDBE-214B-B0B2-67D55C701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" y="1596573"/>
            <a:ext cx="91440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DC4651-B0E6-2645-BAF8-14EE3698F1B4}"/>
              </a:ext>
            </a:extLst>
          </p:cNvPr>
          <p:cNvSpPr txBox="1"/>
          <p:nvPr/>
        </p:nvSpPr>
        <p:spPr>
          <a:xfrm>
            <a:off x="7321875" y="1196463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Palatino" pitchFamily="2" charset="77"/>
                <a:ea typeface="Palatino" pitchFamily="2" charset="77"/>
              </a:rPr>
              <a:t>Alog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 56195</a:t>
            </a:r>
          </a:p>
        </p:txBody>
      </p:sp>
    </p:spTree>
    <p:extLst>
      <p:ext uri="{BB962C8B-B14F-4D97-AF65-F5344CB8AC3E}">
        <p14:creationId xmlns:p14="http://schemas.microsoft.com/office/powerpoint/2010/main" val="177942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B9E0-E5D5-F247-B8AE-3B6972C8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Unlocked to Observing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F8364-7008-AF4F-BBE7-27430066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6E726-401F-0444-AEDF-B55B2B86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2CE15-3A2B-3A4A-BC68-4903849C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LockAcquisition_KaiStaats.m4v">
            <a:hlinkClick r:id="" action="ppaction://media"/>
            <a:extLst>
              <a:ext uri="{FF2B5EF4-FFF2-40B4-BE49-F238E27FC236}">
                <a16:creationId xmlns:a16="http://schemas.microsoft.com/office/drawing/2014/main" id="{C89ED4FA-D8F8-8C41-8F24-0379EC62B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5380"/>
            <a:ext cx="9144000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91271-1D4A-6445-8983-4F7F893B0F47}"/>
              </a:ext>
            </a:extLst>
          </p:cNvPr>
          <p:cNvSpPr txBox="1"/>
          <p:nvPr/>
        </p:nvSpPr>
        <p:spPr>
          <a:xfrm>
            <a:off x="7040880" y="6284515"/>
            <a:ext cx="1501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Palatino" pitchFamily="2" charset="77"/>
                <a:ea typeface="Palatino" pitchFamily="2" charset="77"/>
              </a:rPr>
              <a:t>Video by Kai </a:t>
            </a:r>
            <a:r>
              <a:rPr lang="en-US" sz="1200" dirty="0" err="1">
                <a:latin typeface="Palatino" pitchFamily="2" charset="77"/>
                <a:ea typeface="Palatino" pitchFamily="2" charset="77"/>
              </a:rPr>
              <a:t>Staats</a:t>
            </a:r>
            <a:endParaRPr lang="en-US" sz="1200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82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402E3-8BC7-154E-961B-D0F33EDD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 O4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4C955-AAE3-2646-A0D1-4C18FE16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Driggers, LIGO-G2000977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E12C2-932A-DE4C-AB39-FC9F127F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GWANW, 29 June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E4BB0-5A78-F241-97D7-FBCDD372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DF636-145C-7C48-B4EF-0B6E3D1D741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4C9FC-7494-084C-8675-386A5BC02A66}"/>
              </a:ext>
            </a:extLst>
          </p:cNvPr>
          <p:cNvSpPr txBox="1"/>
          <p:nvPr/>
        </p:nvSpPr>
        <p:spPr>
          <a:xfrm>
            <a:off x="578542" y="4652181"/>
            <a:ext cx="7986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Even more stray light control baffles (</a:t>
            </a:r>
            <a:r>
              <a:rPr lang="en-US" sz="2000" dirty="0" err="1">
                <a:latin typeface="Palatino" pitchFamily="2" charset="77"/>
                <a:ea typeface="Palatino" pitchFamily="2" charset="77"/>
              </a:rPr>
              <a:t>eg</a:t>
            </a:r>
            <a:r>
              <a:rPr lang="en-US" sz="2000" dirty="0">
                <a:latin typeface="Palatino" pitchFamily="2" charset="77"/>
                <a:ea typeface="Palatino" pitchFamily="2" charset="77"/>
              </a:rPr>
              <a:t>. Suspended transmission benches, LHO output Faraday)</a:t>
            </a:r>
          </a:p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- May be deferred due to time constraints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29FED-0B5F-7344-B298-F4545B5BBFFB}"/>
              </a:ext>
            </a:extLst>
          </p:cNvPr>
          <p:cNvSpPr txBox="1"/>
          <p:nvPr/>
        </p:nvSpPr>
        <p:spPr>
          <a:xfrm>
            <a:off x="587353" y="4071943"/>
            <a:ext cx="293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New higher power laser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FC0C1-FE4A-3A49-A0BE-EADD6DDFC2A1}"/>
              </a:ext>
            </a:extLst>
          </p:cNvPr>
          <p:cNvSpPr txBox="1"/>
          <p:nvPr/>
        </p:nvSpPr>
        <p:spPr>
          <a:xfrm>
            <a:off x="587353" y="2318641"/>
            <a:ext cx="7297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Swap last test mass at LHO – reduce imbalances between arms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8DD8B-26E5-2845-B0FF-05454E40747A}"/>
              </a:ext>
            </a:extLst>
          </p:cNvPr>
          <p:cNvSpPr txBox="1"/>
          <p:nvPr/>
        </p:nvSpPr>
        <p:spPr>
          <a:xfrm>
            <a:off x="587353" y="3487509"/>
            <a:ext cx="4304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Lower loss output Faraday isolator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57AB01-4798-BE43-837F-FC94A4DDC301}"/>
              </a:ext>
            </a:extLst>
          </p:cNvPr>
          <p:cNvSpPr txBox="1"/>
          <p:nvPr/>
        </p:nvSpPr>
        <p:spPr>
          <a:xfrm>
            <a:off x="587353" y="2903075"/>
            <a:ext cx="5455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Frequency dependent squeezing (filter cavity)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AA8D9-8EBB-2844-B0E6-7B79BAB45082}"/>
              </a:ext>
            </a:extLst>
          </p:cNvPr>
          <p:cNvSpPr txBox="1"/>
          <p:nvPr/>
        </p:nvSpPr>
        <p:spPr>
          <a:xfrm>
            <a:off x="587353" y="1420564"/>
            <a:ext cx="6874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Palatino" pitchFamily="2" charset="77"/>
                <a:ea typeface="Palatino" pitchFamily="2" charset="77"/>
              </a:rPr>
              <a:t>Relock H1 after hibernation, check sensitivity esp. after nearby earthquake (6.5 in Idaho)</a:t>
            </a:r>
          </a:p>
        </p:txBody>
      </p:sp>
    </p:spTree>
    <p:extLst>
      <p:ext uri="{BB962C8B-B14F-4D97-AF65-F5344CB8AC3E}">
        <p14:creationId xmlns:p14="http://schemas.microsoft.com/office/powerpoint/2010/main" val="220984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nneSlidesBackground" id="{68555F72-C37C-FB4E-B6BC-7F1846ECEAA8}" vid="{AEE17EED-5E2A-9A46-B8F0-E9E058A2E71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Palatino" pitchFamily="2" charset="77"/>
            <a:ea typeface="Palatino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nneSlidesBackground" id="{68555F72-C37C-FB4E-B6BC-7F1846ECEAA8}" vid="{B97D231D-39CC-AE4E-9C84-BC5EF35606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26267</TotalTime>
  <Words>405</Words>
  <Application>Microsoft Macintosh PowerPoint</Application>
  <PresentationFormat>On-screen Show (4:3)</PresentationFormat>
  <Paragraphs>81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Palatino</vt:lpstr>
      <vt:lpstr>Office Theme</vt:lpstr>
      <vt:lpstr>1_Office Theme</vt:lpstr>
      <vt:lpstr>Status of  LIGO Hanford Observatory</vt:lpstr>
      <vt:lpstr>Sensitivity Improvement in O3</vt:lpstr>
      <vt:lpstr>Improvements During O3</vt:lpstr>
      <vt:lpstr>PRCL Feedforward</vt:lpstr>
      <vt:lpstr>Differential Seismic</vt:lpstr>
      <vt:lpstr>Wind Fence</vt:lpstr>
      <vt:lpstr>LHO Noise Budget O3b</vt:lpstr>
      <vt:lpstr>From Unlocked to Observing</vt:lpstr>
      <vt:lpstr>Toward O4</vt:lpstr>
      <vt:lpstr>Anticipated Sensitivity for O4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Driggers, Jennifer C. (Jenne)</cp:lastModifiedBy>
  <cp:revision>72</cp:revision>
  <dcterms:created xsi:type="dcterms:W3CDTF">2019-06-03T23:22:35Z</dcterms:created>
  <dcterms:modified xsi:type="dcterms:W3CDTF">2020-06-29T19:33:19Z</dcterms:modified>
</cp:coreProperties>
</file>