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
      <p:font typeface="Roboto"/>
      <p:regular r:id="rId28"/>
      <p:bold r:id="rId29"/>
      <p:italic r:id="rId30"/>
      <p:boldItalic r:id="rId31"/>
    </p:embeddedFont>
    <p:embeddedFont>
      <p:font typeface="Lor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8">
          <p15:clr>
            <a:srgbClr val="A4A3A4"/>
          </p15:clr>
        </p15:guide>
        <p15:guide id="3" pos="2808">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8"/>
        <p:guide pos="2808"/>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Roboto-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Lora-bold.fntdata"/><Relationship Id="rId10" Type="http://schemas.openxmlformats.org/officeDocument/2006/relationships/slide" Target="slides/slide5.xml"/><Relationship Id="rId32" Type="http://schemas.openxmlformats.org/officeDocument/2006/relationships/font" Target="fonts/Lora-regular.fntdata"/><Relationship Id="rId13" Type="http://schemas.openxmlformats.org/officeDocument/2006/relationships/slide" Target="slides/slide8.xml"/><Relationship Id="rId35" Type="http://schemas.openxmlformats.org/officeDocument/2006/relationships/font" Target="fonts/Lora-boldItalic.fntdata"/><Relationship Id="rId12" Type="http://schemas.openxmlformats.org/officeDocument/2006/relationships/slide" Target="slides/slide7.xml"/><Relationship Id="rId34" Type="http://schemas.openxmlformats.org/officeDocument/2006/relationships/font" Target="fonts/Lora-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0320f71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0320f71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d4050a6b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d4050a6b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17466cb5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17466cb5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c2879e81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c2879e81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03825f0f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03825f0f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0d113803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0d113803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2021b37d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2021b37d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0727b40f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0727b40f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0727b40f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0727b40f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c2879e81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c2879e81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d4050a6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d4050a6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03825f0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03825f0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10f1d4ed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10f1d4ed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03825f0f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03825f0f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d4050a6b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d4050a6b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e180185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e180185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f2663e2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f2663e2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cxnSp>
        <p:nvCxnSpPr>
          <p:cNvPr id="11" name="Google Shape;11;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2" name="Google Shape;12;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3" name="Google Shape;13;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2" name="Google Shape;52;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7" name="Google Shape;17;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latin typeface="Proxima Nova"/>
                <a:ea typeface="Proxima Nova"/>
                <a:cs typeface="Proxima Nova"/>
                <a:sym typeface="Proxima Nova"/>
              </a:defRPr>
            </a:lvl1pPr>
            <a:lvl2pPr lvl="1" algn="r">
              <a:buNone/>
              <a:defRPr sz="1000">
                <a:latin typeface="Proxima Nova"/>
                <a:ea typeface="Proxima Nova"/>
                <a:cs typeface="Proxima Nova"/>
                <a:sym typeface="Proxima Nova"/>
              </a:defRPr>
            </a:lvl2pPr>
            <a:lvl3pPr lvl="2" algn="r">
              <a:buNone/>
              <a:defRPr sz="1000">
                <a:latin typeface="Proxima Nova"/>
                <a:ea typeface="Proxima Nova"/>
                <a:cs typeface="Proxima Nova"/>
                <a:sym typeface="Proxima Nova"/>
              </a:defRPr>
            </a:lvl3pPr>
            <a:lvl4pPr lvl="3" algn="r">
              <a:buNone/>
              <a:defRPr sz="1000">
                <a:latin typeface="Proxima Nova"/>
                <a:ea typeface="Proxima Nova"/>
                <a:cs typeface="Proxima Nova"/>
                <a:sym typeface="Proxima Nova"/>
              </a:defRPr>
            </a:lvl4pPr>
            <a:lvl5pPr lvl="4" algn="r">
              <a:buNone/>
              <a:defRPr sz="1000">
                <a:latin typeface="Proxima Nova"/>
                <a:ea typeface="Proxima Nova"/>
                <a:cs typeface="Proxima Nova"/>
                <a:sym typeface="Proxima Nova"/>
              </a:defRPr>
            </a:lvl5pPr>
            <a:lvl6pPr lvl="5" algn="r">
              <a:buNone/>
              <a:defRPr sz="1000">
                <a:latin typeface="Proxima Nova"/>
                <a:ea typeface="Proxima Nova"/>
                <a:cs typeface="Proxima Nova"/>
                <a:sym typeface="Proxima Nova"/>
              </a:defRPr>
            </a:lvl6pPr>
            <a:lvl7pPr lvl="6" algn="r">
              <a:buNone/>
              <a:defRPr sz="1000">
                <a:latin typeface="Proxima Nova"/>
                <a:ea typeface="Proxima Nova"/>
                <a:cs typeface="Proxima Nova"/>
                <a:sym typeface="Proxima Nova"/>
              </a:defRPr>
            </a:lvl7pPr>
            <a:lvl8pPr lvl="7" algn="r">
              <a:buNone/>
              <a:defRPr sz="1000">
                <a:latin typeface="Proxima Nova"/>
                <a:ea typeface="Proxima Nova"/>
                <a:cs typeface="Proxima Nova"/>
                <a:sym typeface="Proxima Nova"/>
              </a:defRPr>
            </a:lvl8pPr>
            <a:lvl9pPr lvl="8" algn="r">
              <a:buNone/>
              <a:defRPr sz="1000">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8127799" y="0"/>
            <a:ext cx="1016201" cy="10177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3.jpg"/><Relationship Id="rId7"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cc.ligo.org/LIGO-P2000117" TargetMode="External"/><Relationship Id="rId4" Type="http://schemas.openxmlformats.org/officeDocument/2006/relationships/image" Target="../media/image17.png"/><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ctrTitle"/>
          </p:nvPr>
        </p:nvSpPr>
        <p:spPr>
          <a:xfrm>
            <a:off x="460200" y="1541275"/>
            <a:ext cx="8223600" cy="1289400"/>
          </a:xfrm>
          <a:prstGeom prst="rect">
            <a:avLst/>
          </a:prstGeom>
        </p:spPr>
        <p:txBody>
          <a:bodyPr anchorCtr="0" anchor="b"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lang="en" sz="2600">
                <a:solidFill>
                  <a:srgbClr val="434343"/>
                </a:solidFill>
              </a:rPr>
              <a:t>Effects of Different Data Quality Veto Methods in the PyCBC Search for Compact Binary Coalescences</a:t>
            </a:r>
            <a:endParaRPr sz="2600">
              <a:solidFill>
                <a:srgbClr val="434343"/>
              </a:solidFill>
            </a:endParaRPr>
          </a:p>
        </p:txBody>
      </p:sp>
      <p:sp>
        <p:nvSpPr>
          <p:cNvPr id="61" name="Google Shape;61;p13"/>
          <p:cNvSpPr txBox="1"/>
          <p:nvPr>
            <p:ph idx="1" type="subTitle"/>
          </p:nvPr>
        </p:nvSpPr>
        <p:spPr>
          <a:xfrm>
            <a:off x="0" y="3105475"/>
            <a:ext cx="9067800" cy="203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rPr>
              <a:t>Brina Martinez</a:t>
            </a:r>
            <a:endParaRPr sz="1600">
              <a:solidFill>
                <a:srgbClr val="434343"/>
              </a:solidFill>
            </a:endParaRPr>
          </a:p>
          <a:p>
            <a:pPr indent="0" lvl="0" marL="0" rtl="0" algn="l">
              <a:spcBef>
                <a:spcPts val="0"/>
              </a:spcBef>
              <a:spcAft>
                <a:spcPts val="0"/>
              </a:spcAft>
              <a:buNone/>
            </a:pPr>
            <a:r>
              <a:rPr lang="en" sz="1600">
                <a:solidFill>
                  <a:srgbClr val="434343"/>
                </a:solidFill>
              </a:rPr>
              <a:t>University of Texas Rio Grande Valley</a:t>
            </a:r>
            <a:endParaRPr sz="1600">
              <a:solidFill>
                <a:srgbClr val="434343"/>
              </a:solidFill>
            </a:endParaRPr>
          </a:p>
          <a:p>
            <a:pPr indent="0" lvl="0" marL="0" rtl="0" algn="l">
              <a:spcBef>
                <a:spcPts val="0"/>
              </a:spcBef>
              <a:spcAft>
                <a:spcPts val="0"/>
              </a:spcAft>
              <a:buNone/>
            </a:pPr>
            <a:r>
              <a:rPr lang="en" sz="1600">
                <a:solidFill>
                  <a:srgbClr val="434343"/>
                </a:solidFill>
              </a:rPr>
              <a:t>Mentor: Dr. Derek Davis</a:t>
            </a:r>
            <a:endParaRPr sz="1600">
              <a:solidFill>
                <a:srgbClr val="434343"/>
              </a:solidFill>
            </a:endParaRPr>
          </a:p>
          <a:p>
            <a:pPr indent="0" lvl="0" marL="0" rtl="0" algn="l">
              <a:spcBef>
                <a:spcPts val="0"/>
              </a:spcBef>
              <a:spcAft>
                <a:spcPts val="0"/>
              </a:spcAft>
              <a:buNone/>
            </a:pPr>
            <a:r>
              <a:rPr lang="en" sz="1600">
                <a:solidFill>
                  <a:srgbClr val="434343"/>
                </a:solidFill>
              </a:rPr>
              <a:t>LIGO Laboratory, California Institute of Technology</a:t>
            </a:r>
            <a:endParaRPr sz="1600">
              <a:solidFill>
                <a:srgbClr val="434343"/>
              </a:solidFill>
            </a:endParaRPr>
          </a:p>
          <a:p>
            <a:pPr indent="0" lvl="0" marL="0" rtl="0" algn="r">
              <a:spcBef>
                <a:spcPts val="0"/>
              </a:spcBef>
              <a:spcAft>
                <a:spcPts val="0"/>
              </a:spcAft>
              <a:buClr>
                <a:schemeClr val="dk1"/>
              </a:buClr>
              <a:buSzPts val="1100"/>
              <a:buFont typeface="Arial"/>
              <a:buNone/>
            </a:pPr>
            <a:r>
              <a:t/>
            </a:r>
            <a:endParaRPr sz="1600">
              <a:solidFill>
                <a:srgbClr val="FFFFFF"/>
              </a:solidFill>
              <a:latin typeface="Lora"/>
              <a:ea typeface="Lora"/>
              <a:cs typeface="Lora"/>
              <a:sym typeface="Lora"/>
            </a:endParaRPr>
          </a:p>
          <a:p>
            <a:pPr indent="0" lvl="0" marL="0" rtl="0" algn="l">
              <a:spcBef>
                <a:spcPts val="0"/>
              </a:spcBef>
              <a:spcAft>
                <a:spcPts val="0"/>
              </a:spcAft>
              <a:buNone/>
            </a:pPr>
            <a:r>
              <a:t/>
            </a:r>
            <a:endParaRPr sz="1600">
              <a:solidFill>
                <a:srgbClr val="FFFFFF"/>
              </a:solidFill>
              <a:latin typeface="Lora"/>
              <a:ea typeface="Lora"/>
              <a:cs typeface="Lora"/>
              <a:sym typeface="Lora"/>
            </a:endParaRPr>
          </a:p>
          <a:p>
            <a:pPr indent="0" lvl="0" marL="0" rtl="0" algn="l">
              <a:spcBef>
                <a:spcPts val="0"/>
              </a:spcBef>
              <a:spcAft>
                <a:spcPts val="0"/>
              </a:spcAft>
              <a:buNone/>
            </a:pPr>
            <a:r>
              <a:t/>
            </a:r>
            <a:endParaRPr/>
          </a:p>
        </p:txBody>
      </p:sp>
      <p:pic>
        <p:nvPicPr>
          <p:cNvPr id="62" name="Google Shape;62;p13"/>
          <p:cNvPicPr preferRelativeResize="0"/>
          <p:nvPr/>
        </p:nvPicPr>
        <p:blipFill>
          <a:blip r:embed="rId3">
            <a:alphaModFix/>
          </a:blip>
          <a:stretch>
            <a:fillRect/>
          </a:stretch>
        </p:blipFill>
        <p:spPr>
          <a:xfrm>
            <a:off x="2133600" y="4309013"/>
            <a:ext cx="1732226" cy="419650"/>
          </a:xfrm>
          <a:prstGeom prst="rect">
            <a:avLst/>
          </a:prstGeom>
          <a:noFill/>
          <a:ln>
            <a:noFill/>
          </a:ln>
        </p:spPr>
      </p:pic>
      <p:sp>
        <p:nvSpPr>
          <p:cNvPr id="63" name="Google Shape;63;p13"/>
          <p:cNvSpPr txBox="1"/>
          <p:nvPr/>
        </p:nvSpPr>
        <p:spPr>
          <a:xfrm>
            <a:off x="6489000" y="3105475"/>
            <a:ext cx="2655000" cy="86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434343"/>
                </a:solidFill>
                <a:latin typeface="Proxima Nova"/>
                <a:ea typeface="Proxima Nova"/>
                <a:cs typeface="Proxima Nova"/>
                <a:sym typeface="Proxima Nova"/>
              </a:rPr>
              <a:t>LIGO SURF 2020</a:t>
            </a:r>
            <a:endParaRPr sz="1600">
              <a:solidFill>
                <a:srgbClr val="434343"/>
              </a:solidFill>
              <a:latin typeface="Proxima Nova"/>
              <a:ea typeface="Proxima Nova"/>
              <a:cs typeface="Proxima Nova"/>
              <a:sym typeface="Proxima Nova"/>
            </a:endParaRPr>
          </a:p>
          <a:p>
            <a:pPr indent="0" lvl="0" marL="0" rtl="0" algn="r">
              <a:spcBef>
                <a:spcPts val="0"/>
              </a:spcBef>
              <a:spcAft>
                <a:spcPts val="0"/>
              </a:spcAft>
              <a:buNone/>
            </a:pPr>
            <a:r>
              <a:rPr lang="en" sz="1600">
                <a:solidFill>
                  <a:srgbClr val="434343"/>
                </a:solidFill>
                <a:latin typeface="Proxima Nova"/>
                <a:ea typeface="Proxima Nova"/>
                <a:cs typeface="Proxima Nova"/>
                <a:sym typeface="Proxima Nova"/>
              </a:rPr>
              <a:t>August 21, 2020</a:t>
            </a:r>
            <a:endParaRPr sz="1600">
              <a:solidFill>
                <a:srgbClr val="434343"/>
              </a:solidFill>
              <a:latin typeface="Proxima Nova"/>
              <a:ea typeface="Proxima Nova"/>
              <a:cs typeface="Proxima Nova"/>
              <a:sym typeface="Proxima Nova"/>
            </a:endParaRPr>
          </a:p>
        </p:txBody>
      </p:sp>
      <p:pic>
        <p:nvPicPr>
          <p:cNvPr id="64" name="Google Shape;64;p13"/>
          <p:cNvPicPr preferRelativeResize="0"/>
          <p:nvPr/>
        </p:nvPicPr>
        <p:blipFill>
          <a:blip r:embed="rId4">
            <a:alphaModFix/>
          </a:blip>
          <a:stretch>
            <a:fillRect/>
          </a:stretch>
        </p:blipFill>
        <p:spPr>
          <a:xfrm>
            <a:off x="0" y="0"/>
            <a:ext cx="1408177" cy="1014983"/>
          </a:xfrm>
          <a:prstGeom prst="rect">
            <a:avLst/>
          </a:prstGeom>
          <a:noFill/>
          <a:ln>
            <a:noFill/>
          </a:ln>
        </p:spPr>
      </p:pic>
      <p:pic>
        <p:nvPicPr>
          <p:cNvPr id="65" name="Google Shape;65;p13"/>
          <p:cNvPicPr preferRelativeResize="0"/>
          <p:nvPr/>
        </p:nvPicPr>
        <p:blipFill>
          <a:blip r:embed="rId5">
            <a:alphaModFix/>
          </a:blip>
          <a:stretch>
            <a:fillRect/>
          </a:stretch>
        </p:blipFill>
        <p:spPr>
          <a:xfrm>
            <a:off x="79725" y="4309026"/>
            <a:ext cx="1977671" cy="41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2"/>
          <p:cNvPicPr preferRelativeResize="0"/>
          <p:nvPr/>
        </p:nvPicPr>
        <p:blipFill>
          <a:blip r:embed="rId3">
            <a:alphaModFix/>
          </a:blip>
          <a:stretch>
            <a:fillRect/>
          </a:stretch>
        </p:blipFill>
        <p:spPr>
          <a:xfrm>
            <a:off x="5663550" y="941538"/>
            <a:ext cx="3011799" cy="2007850"/>
          </a:xfrm>
          <a:prstGeom prst="rect">
            <a:avLst/>
          </a:prstGeom>
          <a:noFill/>
          <a:ln>
            <a:noFill/>
          </a:ln>
        </p:spPr>
      </p:pic>
      <p:sp>
        <p:nvSpPr>
          <p:cNvPr id="160" name="Google Shape;160;p22"/>
          <p:cNvSpPr txBox="1"/>
          <p:nvPr>
            <p:ph idx="1" type="body"/>
          </p:nvPr>
        </p:nvSpPr>
        <p:spPr>
          <a:xfrm>
            <a:off x="311700" y="1152475"/>
            <a:ext cx="4272600" cy="1419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sz="1300"/>
              <a:t>We calculated the likelihood ratio for different chirp masses</a:t>
            </a:r>
            <a:endParaRPr b="1" sz="1300"/>
          </a:p>
          <a:p>
            <a:pPr indent="-311150" lvl="1" marL="914400" rtl="0" algn="l">
              <a:spcBef>
                <a:spcPts val="0"/>
              </a:spcBef>
              <a:spcAft>
                <a:spcPts val="0"/>
              </a:spcAft>
              <a:buSzPts val="1300"/>
              <a:buChar char="○"/>
            </a:pPr>
            <a:r>
              <a:rPr lang="en" sz="1300"/>
              <a:t>Other template parameters we could use</a:t>
            </a:r>
            <a:endParaRPr sz="1300"/>
          </a:p>
          <a:p>
            <a:pPr indent="-311150" lvl="2" marL="1371600" rtl="0" algn="l">
              <a:spcBef>
                <a:spcPts val="0"/>
              </a:spcBef>
              <a:spcAft>
                <a:spcPts val="0"/>
              </a:spcAft>
              <a:buSzPts val="1300"/>
              <a:buChar char="■"/>
            </a:pPr>
            <a:r>
              <a:rPr lang="en" sz="1300"/>
              <a:t>Mass ratio</a:t>
            </a:r>
            <a:endParaRPr sz="1300"/>
          </a:p>
          <a:p>
            <a:pPr indent="-311150" lvl="2" marL="1371600" rtl="0" algn="l">
              <a:spcBef>
                <a:spcPts val="0"/>
              </a:spcBef>
              <a:spcAft>
                <a:spcPts val="0"/>
              </a:spcAft>
              <a:buSzPts val="1300"/>
              <a:buChar char="■"/>
            </a:pPr>
            <a:r>
              <a:rPr lang="en" sz="1300"/>
              <a:t>Template duration</a:t>
            </a:r>
            <a:endParaRPr sz="1300"/>
          </a:p>
        </p:txBody>
      </p:sp>
      <p:pic>
        <p:nvPicPr>
          <p:cNvPr id="161" name="Google Shape;161;p22"/>
          <p:cNvPicPr preferRelativeResize="0"/>
          <p:nvPr/>
        </p:nvPicPr>
        <p:blipFill>
          <a:blip r:embed="rId4">
            <a:alphaModFix/>
          </a:blip>
          <a:stretch>
            <a:fillRect/>
          </a:stretch>
        </p:blipFill>
        <p:spPr>
          <a:xfrm>
            <a:off x="5663548" y="2991950"/>
            <a:ext cx="3011802" cy="2007876"/>
          </a:xfrm>
          <a:prstGeom prst="rect">
            <a:avLst/>
          </a:prstGeom>
          <a:noFill/>
          <a:ln>
            <a:noFill/>
          </a:ln>
        </p:spPr>
      </p:pic>
      <p:pic>
        <p:nvPicPr>
          <p:cNvPr id="162" name="Google Shape;162;p22"/>
          <p:cNvPicPr preferRelativeResize="0"/>
          <p:nvPr/>
        </p:nvPicPr>
        <p:blipFill>
          <a:blip r:embed="rId5">
            <a:alphaModFix/>
          </a:blip>
          <a:stretch>
            <a:fillRect/>
          </a:stretch>
        </p:blipFill>
        <p:spPr>
          <a:xfrm>
            <a:off x="5669202" y="941525"/>
            <a:ext cx="3011823" cy="2007876"/>
          </a:xfrm>
          <a:prstGeom prst="rect">
            <a:avLst/>
          </a:prstGeom>
          <a:noFill/>
          <a:ln>
            <a:noFill/>
          </a:ln>
        </p:spPr>
      </p:pic>
      <p:sp>
        <p:nvSpPr>
          <p:cNvPr id="163" name="Google Shape;163;p22"/>
          <p:cNvSpPr txBox="1"/>
          <p:nvPr>
            <p:ph type="title"/>
          </p:nvPr>
        </p:nvSpPr>
        <p:spPr>
          <a:xfrm>
            <a:off x="311700" y="247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Using different parameters to calculate </a:t>
            </a:r>
            <a:endParaRPr sz="2500">
              <a:solidFill>
                <a:srgbClr val="000000"/>
              </a:solidFill>
            </a:endParaRPr>
          </a:p>
          <a:p>
            <a:pPr indent="0" lvl="0" marL="0" rtl="0" algn="ctr">
              <a:spcBef>
                <a:spcPts val="0"/>
              </a:spcBef>
              <a:spcAft>
                <a:spcPts val="0"/>
              </a:spcAft>
              <a:buNone/>
            </a:pPr>
            <a:r>
              <a:rPr lang="en" sz="2500">
                <a:solidFill>
                  <a:srgbClr val="000000"/>
                </a:solidFill>
              </a:rPr>
              <a:t>likelihood</a:t>
            </a:r>
            <a:endParaRPr sz="2500">
              <a:solidFill>
                <a:srgbClr val="000000"/>
              </a:solidFill>
            </a:endParaRPr>
          </a:p>
        </p:txBody>
      </p:sp>
      <p:sp>
        <p:nvSpPr>
          <p:cNvPr id="164" name="Google Shape;16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2"/>
          <p:cNvPicPr preferRelativeResize="0"/>
          <p:nvPr/>
        </p:nvPicPr>
        <p:blipFill>
          <a:blip r:embed="rId6">
            <a:alphaModFix/>
          </a:blip>
          <a:stretch>
            <a:fillRect/>
          </a:stretch>
        </p:blipFill>
        <p:spPr>
          <a:xfrm>
            <a:off x="6900" y="0"/>
            <a:ext cx="1412625" cy="1017727"/>
          </a:xfrm>
          <a:prstGeom prst="rect">
            <a:avLst/>
          </a:prstGeom>
          <a:noFill/>
          <a:ln>
            <a:noFill/>
          </a:ln>
        </p:spPr>
      </p:pic>
      <p:pic>
        <p:nvPicPr>
          <p:cNvPr id="166" name="Google Shape;166;p22"/>
          <p:cNvPicPr preferRelativeResize="0"/>
          <p:nvPr/>
        </p:nvPicPr>
        <p:blipFill>
          <a:blip r:embed="rId7">
            <a:alphaModFix/>
          </a:blip>
          <a:stretch>
            <a:fillRect/>
          </a:stretch>
        </p:blipFill>
        <p:spPr>
          <a:xfrm>
            <a:off x="364025" y="2369841"/>
            <a:ext cx="4207976" cy="26299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Results</a:t>
            </a:r>
            <a:endParaRPr sz="2500">
              <a:solidFill>
                <a:srgbClr val="000000"/>
              </a:solidFill>
            </a:endParaRPr>
          </a:p>
        </p:txBody>
      </p:sp>
      <p:sp>
        <p:nvSpPr>
          <p:cNvPr id="172" name="Google Shape;17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23"/>
          <p:cNvPicPr preferRelativeResize="0"/>
          <p:nvPr/>
        </p:nvPicPr>
        <p:blipFill>
          <a:blip r:embed="rId3">
            <a:alphaModFix/>
          </a:blip>
          <a:stretch>
            <a:fillRect/>
          </a:stretch>
        </p:blipFill>
        <p:spPr>
          <a:xfrm>
            <a:off x="6900" y="0"/>
            <a:ext cx="1412625" cy="1017727"/>
          </a:xfrm>
          <a:prstGeom prst="rect">
            <a:avLst/>
          </a:prstGeom>
          <a:noFill/>
          <a:ln>
            <a:noFill/>
          </a:ln>
        </p:spPr>
      </p:pic>
      <p:pic>
        <p:nvPicPr>
          <p:cNvPr id="174" name="Google Shape;174;p23"/>
          <p:cNvPicPr preferRelativeResize="0"/>
          <p:nvPr/>
        </p:nvPicPr>
        <p:blipFill>
          <a:blip r:embed="rId4">
            <a:alphaModFix/>
          </a:blip>
          <a:stretch>
            <a:fillRect/>
          </a:stretch>
        </p:blipFill>
        <p:spPr>
          <a:xfrm>
            <a:off x="0" y="1101375"/>
            <a:ext cx="6632724" cy="3869075"/>
          </a:xfrm>
          <a:prstGeom prst="rect">
            <a:avLst/>
          </a:prstGeom>
          <a:noFill/>
          <a:ln>
            <a:noFill/>
          </a:ln>
        </p:spPr>
      </p:pic>
      <p:pic>
        <p:nvPicPr>
          <p:cNvPr id="175" name="Google Shape;175;p23"/>
          <p:cNvPicPr preferRelativeResize="0"/>
          <p:nvPr/>
        </p:nvPicPr>
        <p:blipFill>
          <a:blip r:embed="rId5">
            <a:alphaModFix/>
          </a:blip>
          <a:stretch>
            <a:fillRect/>
          </a:stretch>
        </p:blipFill>
        <p:spPr>
          <a:xfrm>
            <a:off x="3" y="1101371"/>
            <a:ext cx="6632724" cy="3869093"/>
          </a:xfrm>
          <a:prstGeom prst="rect">
            <a:avLst/>
          </a:prstGeom>
          <a:noFill/>
          <a:ln>
            <a:noFill/>
          </a:ln>
        </p:spPr>
      </p:pic>
      <p:pic>
        <p:nvPicPr>
          <p:cNvPr id="176" name="Google Shape;176;p23"/>
          <p:cNvPicPr preferRelativeResize="0"/>
          <p:nvPr/>
        </p:nvPicPr>
        <p:blipFill>
          <a:blip r:embed="rId6">
            <a:alphaModFix/>
          </a:blip>
          <a:stretch>
            <a:fillRect/>
          </a:stretch>
        </p:blipFill>
        <p:spPr>
          <a:xfrm>
            <a:off x="3" y="1101383"/>
            <a:ext cx="6632724" cy="3869093"/>
          </a:xfrm>
          <a:prstGeom prst="rect">
            <a:avLst/>
          </a:prstGeom>
          <a:noFill/>
          <a:ln>
            <a:noFill/>
          </a:ln>
        </p:spPr>
      </p:pic>
      <p:pic>
        <p:nvPicPr>
          <p:cNvPr id="177" name="Google Shape;177;p23"/>
          <p:cNvPicPr preferRelativeResize="0"/>
          <p:nvPr/>
        </p:nvPicPr>
        <p:blipFill>
          <a:blip r:embed="rId7">
            <a:alphaModFix/>
          </a:blip>
          <a:stretch>
            <a:fillRect/>
          </a:stretch>
        </p:blipFill>
        <p:spPr>
          <a:xfrm>
            <a:off x="6116825" y="1948263"/>
            <a:ext cx="2829950" cy="195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Conclusions</a:t>
            </a:r>
            <a:endParaRPr>
              <a:solidFill>
                <a:srgbClr val="000000"/>
              </a:solidFill>
            </a:endParaRPr>
          </a:p>
        </p:txBody>
      </p:sp>
      <p:sp>
        <p:nvSpPr>
          <p:cNvPr id="183" name="Google Shape;18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rPr>
              <a:t>Improved veto method vs. Current veto method:</a:t>
            </a:r>
            <a:endParaRPr sz="1600">
              <a:solidFill>
                <a:srgbClr val="434343"/>
              </a:solidFill>
            </a:endParaRPr>
          </a:p>
          <a:p>
            <a:pPr indent="-330200" lvl="0" marL="457200" rtl="0" algn="l">
              <a:spcBef>
                <a:spcPts val="1600"/>
              </a:spcBef>
              <a:spcAft>
                <a:spcPts val="0"/>
              </a:spcAft>
              <a:buClr>
                <a:srgbClr val="434343"/>
              </a:buClr>
              <a:buSzPts val="1600"/>
              <a:buChar char="●"/>
            </a:pPr>
            <a:r>
              <a:rPr lang="en" sz="1600">
                <a:solidFill>
                  <a:srgbClr val="434343"/>
                </a:solidFill>
              </a:rPr>
              <a:t>Re-ranks</a:t>
            </a:r>
            <a:r>
              <a:rPr lang="en" sz="1600">
                <a:solidFill>
                  <a:srgbClr val="434343"/>
                </a:solidFill>
              </a:rPr>
              <a:t> flagged data instead of removing flagged data completely</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I</a:t>
            </a:r>
            <a:r>
              <a:rPr lang="en" sz="1600">
                <a:solidFill>
                  <a:srgbClr val="434343"/>
                </a:solidFill>
              </a:rPr>
              <a:t>ncreases the significance of signals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Reduces the time lost due to flags</a:t>
            </a:r>
            <a:endParaRPr sz="1600">
              <a:solidFill>
                <a:srgbClr val="434343"/>
              </a:solidFill>
            </a:endParaRPr>
          </a:p>
          <a:p>
            <a:pPr indent="-330200" lvl="0" marL="457200" rtl="0" algn="l">
              <a:spcBef>
                <a:spcPts val="0"/>
              </a:spcBef>
              <a:spcAft>
                <a:spcPts val="0"/>
              </a:spcAft>
              <a:buClr>
                <a:srgbClr val="000000"/>
              </a:buClr>
              <a:buSzPts val="1600"/>
              <a:buChar char="●"/>
            </a:pPr>
            <a:r>
              <a:rPr b="1" lang="en" sz="1600">
                <a:solidFill>
                  <a:srgbClr val="000000"/>
                </a:solidFill>
              </a:rPr>
              <a:t>Increases the overall number of detectable signals</a:t>
            </a:r>
            <a:endParaRPr b="1" sz="1600">
              <a:solidFill>
                <a:srgbClr val="000000"/>
              </a:solidFill>
            </a:endParaRPr>
          </a:p>
        </p:txBody>
      </p:sp>
      <p:sp>
        <p:nvSpPr>
          <p:cNvPr id="184" name="Google Shape;18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5" name="Google Shape;185;p24"/>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nvSpPr>
        <p:spPr>
          <a:xfrm>
            <a:off x="1197400" y="1029150"/>
            <a:ext cx="7112100" cy="354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latin typeface="Proxima Nova"/>
                <a:ea typeface="Proxima Nova"/>
                <a:cs typeface="Proxima Nova"/>
                <a:sym typeface="Proxima Nova"/>
              </a:rPr>
              <a:t>Future</a:t>
            </a:r>
            <a:r>
              <a:rPr lang="en" sz="2100">
                <a:latin typeface="Proxima Nova"/>
                <a:ea typeface="Proxima Nova"/>
                <a:cs typeface="Proxima Nova"/>
                <a:sym typeface="Proxima Nova"/>
              </a:rPr>
              <a:t> Investigations:</a:t>
            </a:r>
            <a:endParaRPr>
              <a:latin typeface="Proxima Nova"/>
              <a:ea typeface="Proxima Nova"/>
              <a:cs typeface="Proxima Nova"/>
              <a:sym typeface="Proxima Nova"/>
            </a:endParaRPr>
          </a:p>
          <a:p>
            <a:pPr indent="-323850" lvl="0" marL="457200" rtl="0" algn="l">
              <a:lnSpc>
                <a:spcPct val="115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Expand amount of flags applied</a:t>
            </a:r>
            <a:endParaRPr sz="1500">
              <a:solidFill>
                <a:srgbClr val="434343"/>
              </a:solidFill>
              <a:latin typeface="Proxima Nova"/>
              <a:ea typeface="Proxima Nova"/>
              <a:cs typeface="Proxima Nova"/>
              <a:sym typeface="Proxima Nova"/>
            </a:endParaRPr>
          </a:p>
          <a:p>
            <a:pPr indent="-323850" lvl="0" marL="457200" rtl="0" algn="l">
              <a:lnSpc>
                <a:spcPct val="115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Expand to different DQ products (e.g. iDQ, Gravity Spy)</a:t>
            </a:r>
            <a:endParaRPr sz="1500">
              <a:solidFill>
                <a:srgbClr val="434343"/>
              </a:solidFill>
              <a:latin typeface="Proxima Nova"/>
              <a:ea typeface="Proxima Nova"/>
              <a:cs typeface="Proxima Nova"/>
              <a:sym typeface="Proxima Nova"/>
            </a:endParaRPr>
          </a:p>
          <a:p>
            <a:pPr indent="-323850" lvl="0" marL="457200" rtl="0" algn="l">
              <a:lnSpc>
                <a:spcPct val="115000"/>
              </a:lnSpc>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Expand to updated PyCBC ranking statistic</a:t>
            </a:r>
            <a:endParaRPr sz="1500">
              <a:solidFill>
                <a:srgbClr val="434343"/>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0" lvl="0" marL="0" rtl="0" algn="l">
              <a:lnSpc>
                <a:spcPct val="115000"/>
              </a:lnSpc>
              <a:spcBef>
                <a:spcPts val="0"/>
              </a:spcBef>
              <a:spcAft>
                <a:spcPts val="0"/>
              </a:spcAft>
              <a:buNone/>
            </a:pPr>
            <a:r>
              <a:t/>
            </a:r>
            <a:endParaRPr sz="2100">
              <a:latin typeface="Roboto"/>
              <a:ea typeface="Roboto"/>
              <a:cs typeface="Roboto"/>
              <a:sym typeface="Roboto"/>
            </a:endParaRPr>
          </a:p>
        </p:txBody>
      </p:sp>
      <p:sp>
        <p:nvSpPr>
          <p:cNvPr id="191" name="Google Shape;19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25"/>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rPr>
              <a:t>Thank you! Questions?</a:t>
            </a:r>
            <a:endParaRPr sz="3000">
              <a:solidFill>
                <a:srgbClr val="000000"/>
              </a:solidFill>
            </a:endParaRPr>
          </a:p>
        </p:txBody>
      </p:sp>
      <p:sp>
        <p:nvSpPr>
          <p:cNvPr id="198" name="Google Shape;198;p26"/>
          <p:cNvSpPr txBox="1"/>
          <p:nvPr>
            <p:ph idx="1" type="body"/>
          </p:nvPr>
        </p:nvSpPr>
        <p:spPr>
          <a:xfrm>
            <a:off x="311700" y="1905600"/>
            <a:ext cx="8520600" cy="26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rPr>
              <a:t>I would like to give a special thank you to Derek for being an amazing mentor, Dr. Weinstein for endless support and enthusiasm, the National Science Foundation, the Caltech LIGO SURF Program, and LIGO Laboratory.</a:t>
            </a:r>
            <a:endParaRPr sz="1500">
              <a:solidFill>
                <a:srgbClr val="000000"/>
              </a:solidFill>
            </a:endParaRPr>
          </a:p>
          <a:p>
            <a:pPr indent="0" lvl="0" marL="0" rtl="0" algn="l">
              <a:spcBef>
                <a:spcPts val="1600"/>
              </a:spcBef>
              <a:spcAft>
                <a:spcPts val="0"/>
              </a:spcAft>
              <a:buNone/>
            </a:pPr>
            <a:r>
              <a:rPr lang="en" sz="1500">
                <a:solidFill>
                  <a:srgbClr val="000000"/>
                </a:solidFill>
              </a:rPr>
              <a:t>Computing support for this project was provided by the LDAS computing cluster at the California Institute of Technology. LIGO was constructed by the California Institute of Technology and Massachusetts Institute of Technology with funding from the National Science Foundation, and operates under cooperative agreement PHY-0757058. The LIGO SURF Program is supported by NSF award PHY-1852081.</a:t>
            </a:r>
            <a:endParaRPr sz="1500">
              <a:solidFill>
                <a:srgbClr val="000000"/>
              </a:solidFill>
            </a:endParaRPr>
          </a:p>
          <a:p>
            <a:pPr indent="0" lvl="0" marL="0" rtl="0" algn="l">
              <a:spcBef>
                <a:spcPts val="1600"/>
              </a:spcBef>
              <a:spcAft>
                <a:spcPts val="1600"/>
              </a:spcAft>
              <a:buNone/>
            </a:pPr>
            <a:r>
              <a:t/>
            </a:r>
            <a:endParaRPr>
              <a:latin typeface="Lora"/>
              <a:ea typeface="Lora"/>
              <a:cs typeface="Lora"/>
              <a:sym typeface="Lora"/>
            </a:endParaRPr>
          </a:p>
        </p:txBody>
      </p:sp>
      <p:sp>
        <p:nvSpPr>
          <p:cNvPr id="199" name="Google Shape;19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26"/>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References</a:t>
            </a:r>
            <a:endParaRPr>
              <a:solidFill>
                <a:srgbClr val="000000"/>
              </a:solidFill>
            </a:endParaRPr>
          </a:p>
        </p:txBody>
      </p:sp>
      <p:sp>
        <p:nvSpPr>
          <p:cNvPr id="206" name="Google Shape;20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solidFill>
                  <a:srgbClr val="000000"/>
                </a:solidFill>
              </a:rPr>
              <a:t>This project uses PyCBC to investigate impacts of different veto methods on search sensitivity</a:t>
            </a:r>
            <a:endParaRPr sz="1500">
              <a:solidFill>
                <a:srgbClr val="000000"/>
              </a:solidFill>
            </a:endParaRPr>
          </a:p>
          <a:p>
            <a:pPr indent="-292100" lvl="0" marL="457200" rtl="0" algn="l">
              <a:lnSpc>
                <a:spcPct val="100000"/>
              </a:lnSpc>
              <a:spcBef>
                <a:spcPts val="1600"/>
              </a:spcBef>
              <a:spcAft>
                <a:spcPts val="0"/>
              </a:spcAft>
              <a:buClr>
                <a:srgbClr val="000000"/>
              </a:buClr>
              <a:buSzPts val="1000"/>
              <a:buChar char="●"/>
            </a:pPr>
            <a:r>
              <a:rPr lang="en" sz="1000">
                <a:solidFill>
                  <a:srgbClr val="000000"/>
                </a:solidFill>
              </a:rPr>
              <a:t>B. Allen, W. G. Anderson, P. R. Brady, D. A. Brown, and J. D. E. Creighton. FINDCHIRP: An algorithm for detection of gravitational waves from inspiraling compact binaries. Phys. Rev. D, 85:122006, 2012.</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Bruce  Allen.   A  chi**2  time-frequency  discriminator  for  gravitational  wave  detection.Phys.Rev. D, 71:062001, 2005.</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Alexander H. Nitz, Thomas Dent, Tito Dal Canton, Stephen Fairhurst, and Duncan A. Brown. Detecting  binary  compact-object  mergers  with  gravitational  waves: Understanding  and Improving the sensitivity of the PyCBC search. Astrophys. J., 849(2):118, 2017.</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Tito Dal Canton et al.  Implementing a search for aligned-spin neutron star-black hole systems with advanced ground based gravitational wave detectors. Phys. Rev. D, 90(8):082004, 2014.</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Samantha A. Usman et al.   The PyCBC search for gravitational waves from compact binary coalescence. Class. Quant. Grav. , 33(21):215004, 2016.</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Alexander  H.  Nitz,  Tito  Dal  Canton,  Derek  Davis,  and  Steven Reyes. Rapid  detection of  gravitational  waves  from  compact  binary  mergers  with  PyCBC  Live. Phys. Rev. D, 98(2):024050, 2018</a:t>
            </a:r>
            <a:endParaRPr sz="1000">
              <a:solidFill>
                <a:srgbClr val="000000"/>
              </a:solidFill>
            </a:endParaRPr>
          </a:p>
          <a:p>
            <a:pPr indent="0" lvl="0" marL="0" rtl="0" algn="l">
              <a:lnSpc>
                <a:spcPct val="100000"/>
              </a:lnSpc>
              <a:spcBef>
                <a:spcPts val="0"/>
              </a:spcBef>
              <a:spcAft>
                <a:spcPts val="0"/>
              </a:spcAft>
              <a:buNone/>
            </a:pPr>
            <a:r>
              <a:rPr lang="en" sz="1500">
                <a:solidFill>
                  <a:srgbClr val="000000"/>
                </a:solidFill>
              </a:rPr>
              <a:t>Additional sources</a:t>
            </a:r>
            <a:endParaRPr sz="15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B P Abbott et al.  Effects of data quality vetoes on a search for compact binary coalescences in Advanced LIGO’s first observing run. Class. Quant. Grav., 35(6):065010, 2018.</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Godwin et al. Incorporation of Statistical Data Quality Information into the GstLAL Search Analysis. LIGO Document number P2000117</a:t>
            </a:r>
            <a:endParaRPr sz="1000">
              <a:solidFill>
                <a:srgbClr val="000000"/>
              </a:solidFill>
            </a:endParaRPr>
          </a:p>
          <a:p>
            <a:pPr indent="-279400" lvl="0" marL="457200" rtl="0" algn="l">
              <a:lnSpc>
                <a:spcPct val="100000"/>
              </a:lnSpc>
              <a:spcBef>
                <a:spcPts val="0"/>
              </a:spcBef>
              <a:spcAft>
                <a:spcPts val="0"/>
              </a:spcAft>
              <a:buClr>
                <a:srgbClr val="000000"/>
              </a:buClr>
              <a:buSzPts val="800"/>
              <a:buChar char="●"/>
            </a:pPr>
            <a:r>
              <a:rPr lang="en" sz="1000">
                <a:solidFill>
                  <a:srgbClr val="333333"/>
                </a:solidFill>
              </a:rPr>
              <a:t>B P Abbott </a:t>
            </a:r>
            <a:r>
              <a:rPr i="1" lang="en" sz="1000">
                <a:solidFill>
                  <a:srgbClr val="333333"/>
                </a:solidFill>
              </a:rPr>
              <a:t>et al</a:t>
            </a:r>
            <a:r>
              <a:rPr lang="en" sz="1000">
                <a:solidFill>
                  <a:srgbClr val="333333"/>
                </a:solidFill>
              </a:rPr>
              <a:t> Characterization of transient noise in Advanced LIGO relevant to gravitational wave signal GW150914.  2016 </a:t>
            </a:r>
            <a:r>
              <a:rPr i="1" lang="en" sz="1000">
                <a:solidFill>
                  <a:srgbClr val="333333"/>
                </a:solidFill>
              </a:rPr>
              <a:t>Class. Quantum Grav.</a:t>
            </a:r>
            <a:r>
              <a:rPr lang="en" sz="1000">
                <a:solidFill>
                  <a:srgbClr val="333333"/>
                </a:solidFill>
              </a:rPr>
              <a:t> 33 134001</a:t>
            </a:r>
            <a:endParaRPr sz="800">
              <a:solidFill>
                <a:srgbClr val="000000"/>
              </a:solidFill>
            </a:endParaRPr>
          </a:p>
        </p:txBody>
      </p:sp>
      <p:sp>
        <p:nvSpPr>
          <p:cNvPr id="207" name="Google Shape;20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27"/>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rgbClr val="434343"/>
                </a:solidFill>
              </a:rPr>
              <a:t>Extra slides</a:t>
            </a:r>
            <a:endParaRPr sz="3200">
              <a:solidFill>
                <a:srgbClr val="434343"/>
              </a:solidFill>
            </a:endParaRPr>
          </a:p>
        </p:txBody>
      </p:sp>
      <p:sp>
        <p:nvSpPr>
          <p:cNvPr id="214" name="Google Shape;21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28"/>
          <p:cNvPicPr preferRelativeResize="0"/>
          <p:nvPr/>
        </p:nvPicPr>
        <p:blipFill>
          <a:blip r:embed="rId3">
            <a:alphaModFix/>
          </a:blip>
          <a:stretch>
            <a:fillRect/>
          </a:stretch>
        </p:blipFill>
        <p:spPr>
          <a:xfrm>
            <a:off x="0" y="0"/>
            <a:ext cx="1408177" cy="10149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383950" y="870675"/>
            <a:ext cx="710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Math!</a:t>
            </a:r>
            <a:endParaRPr>
              <a:solidFill>
                <a:srgbClr val="434343"/>
              </a:solidFill>
            </a:endParaRPr>
          </a:p>
        </p:txBody>
      </p:sp>
      <p:pic>
        <p:nvPicPr>
          <p:cNvPr id="221" name="Google Shape;221;p29"/>
          <p:cNvPicPr preferRelativeResize="0"/>
          <p:nvPr/>
        </p:nvPicPr>
        <p:blipFill>
          <a:blip r:embed="rId3">
            <a:alphaModFix/>
          </a:blip>
          <a:stretch>
            <a:fillRect/>
          </a:stretch>
        </p:blipFill>
        <p:spPr>
          <a:xfrm>
            <a:off x="2339025" y="185776"/>
            <a:ext cx="4465975" cy="449600"/>
          </a:xfrm>
          <a:prstGeom prst="rect">
            <a:avLst/>
          </a:prstGeom>
          <a:noFill/>
          <a:ln>
            <a:noFill/>
          </a:ln>
        </p:spPr>
      </p:pic>
      <p:pic>
        <p:nvPicPr>
          <p:cNvPr id="222" name="Google Shape;222;p29"/>
          <p:cNvPicPr preferRelativeResize="0"/>
          <p:nvPr/>
        </p:nvPicPr>
        <p:blipFill>
          <a:blip r:embed="rId4">
            <a:alphaModFix/>
          </a:blip>
          <a:stretch>
            <a:fillRect/>
          </a:stretch>
        </p:blipFill>
        <p:spPr>
          <a:xfrm>
            <a:off x="2160759" y="1477562"/>
            <a:ext cx="4822504" cy="449600"/>
          </a:xfrm>
          <a:prstGeom prst="rect">
            <a:avLst/>
          </a:prstGeom>
          <a:noFill/>
          <a:ln>
            <a:noFill/>
          </a:ln>
        </p:spPr>
      </p:pic>
      <p:pic>
        <p:nvPicPr>
          <p:cNvPr id="223" name="Google Shape;223;p29"/>
          <p:cNvPicPr preferRelativeResize="0"/>
          <p:nvPr/>
        </p:nvPicPr>
        <p:blipFill>
          <a:blip r:embed="rId5">
            <a:alphaModFix/>
          </a:blip>
          <a:stretch>
            <a:fillRect/>
          </a:stretch>
        </p:blipFill>
        <p:spPr>
          <a:xfrm>
            <a:off x="383938" y="2713037"/>
            <a:ext cx="8376126" cy="529075"/>
          </a:xfrm>
          <a:prstGeom prst="rect">
            <a:avLst/>
          </a:prstGeom>
          <a:noFill/>
          <a:ln>
            <a:noFill/>
          </a:ln>
        </p:spPr>
      </p:pic>
      <p:pic>
        <p:nvPicPr>
          <p:cNvPr id="224" name="Google Shape;224;p29"/>
          <p:cNvPicPr preferRelativeResize="0"/>
          <p:nvPr/>
        </p:nvPicPr>
        <p:blipFill>
          <a:blip r:embed="rId6">
            <a:alphaModFix/>
          </a:blip>
          <a:stretch>
            <a:fillRect/>
          </a:stretch>
        </p:blipFill>
        <p:spPr>
          <a:xfrm>
            <a:off x="2840275" y="4050398"/>
            <a:ext cx="3463471" cy="572700"/>
          </a:xfrm>
          <a:prstGeom prst="rect">
            <a:avLst/>
          </a:prstGeom>
          <a:noFill/>
          <a:ln>
            <a:noFill/>
          </a:ln>
        </p:spPr>
      </p:pic>
      <p:sp>
        <p:nvSpPr>
          <p:cNvPr id="225" name="Google Shape;225;p29"/>
          <p:cNvSpPr/>
          <p:nvPr/>
        </p:nvSpPr>
        <p:spPr>
          <a:xfrm>
            <a:off x="7041700" y="4397563"/>
            <a:ext cx="17466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txBox="1"/>
          <p:nvPr/>
        </p:nvSpPr>
        <p:spPr>
          <a:xfrm>
            <a:off x="6998350" y="4431250"/>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latin typeface="Proxima Nova"/>
                <a:ea typeface="Proxima Nova"/>
                <a:cs typeface="Proxima Nova"/>
                <a:sym typeface="Proxima Nova"/>
              </a:rPr>
              <a:t>DQ timeseries</a:t>
            </a:r>
            <a:endParaRPr b="1" sz="1800" u="sng">
              <a:latin typeface="Proxima Nova"/>
              <a:ea typeface="Proxima Nova"/>
              <a:cs typeface="Proxima Nova"/>
              <a:sym typeface="Proxima Nova"/>
            </a:endParaRPr>
          </a:p>
        </p:txBody>
      </p:sp>
      <p:sp>
        <p:nvSpPr>
          <p:cNvPr id="227" name="Google Shape;227;p29"/>
          <p:cNvSpPr txBox="1"/>
          <p:nvPr/>
        </p:nvSpPr>
        <p:spPr>
          <a:xfrm>
            <a:off x="6239550" y="3453038"/>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Threshold ranking statistic</a:t>
            </a:r>
            <a:endParaRPr sz="1200">
              <a:latin typeface="Proxima Nova"/>
              <a:ea typeface="Proxima Nova"/>
              <a:cs typeface="Proxima Nova"/>
              <a:sym typeface="Proxima Nova"/>
            </a:endParaRPr>
          </a:p>
        </p:txBody>
      </p:sp>
      <p:sp>
        <p:nvSpPr>
          <p:cNvPr id="228" name="Google Shape;228;p29"/>
          <p:cNvSpPr txBox="1"/>
          <p:nvPr/>
        </p:nvSpPr>
        <p:spPr>
          <a:xfrm>
            <a:off x="3343975" y="3453038"/>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Distribution steepness</a:t>
            </a:r>
            <a:endParaRPr sz="1200">
              <a:latin typeface="Proxima Nova"/>
              <a:ea typeface="Proxima Nova"/>
              <a:cs typeface="Proxima Nova"/>
              <a:sym typeface="Proxima Nova"/>
            </a:endParaRPr>
          </a:p>
        </p:txBody>
      </p:sp>
      <p:sp>
        <p:nvSpPr>
          <p:cNvPr id="229" name="Google Shape;229;p29"/>
          <p:cNvSpPr txBox="1"/>
          <p:nvPr/>
        </p:nvSpPr>
        <p:spPr>
          <a:xfrm>
            <a:off x="505725" y="3475013"/>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latin typeface="Proxima Nova"/>
                <a:ea typeface="Proxima Nova"/>
                <a:cs typeface="Proxima Nova"/>
                <a:sym typeface="Proxima Nova"/>
              </a:rPr>
              <a:t>Total noise rate</a:t>
            </a:r>
            <a:endParaRPr b="1" sz="1200" u="sng">
              <a:latin typeface="Proxima Nova"/>
              <a:ea typeface="Proxima Nova"/>
              <a:cs typeface="Proxima Nova"/>
              <a:sym typeface="Proxima Nova"/>
            </a:endParaRPr>
          </a:p>
        </p:txBody>
      </p:sp>
      <p:sp>
        <p:nvSpPr>
          <p:cNvPr id="230" name="Google Shape;230;p29"/>
          <p:cNvSpPr txBox="1"/>
          <p:nvPr/>
        </p:nvSpPr>
        <p:spPr>
          <a:xfrm>
            <a:off x="6983275" y="2126875"/>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Template duration</a:t>
            </a:r>
            <a:endParaRPr sz="1200">
              <a:latin typeface="Proxima Nova"/>
              <a:ea typeface="Proxima Nova"/>
              <a:cs typeface="Proxima Nova"/>
              <a:sym typeface="Proxima Nova"/>
            </a:endParaRPr>
          </a:p>
        </p:txBody>
      </p:sp>
      <p:sp>
        <p:nvSpPr>
          <p:cNvPr id="231" name="Google Shape;231;p29"/>
          <p:cNvSpPr txBox="1"/>
          <p:nvPr/>
        </p:nvSpPr>
        <p:spPr>
          <a:xfrm>
            <a:off x="4066225" y="2169138"/>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Single-IFO ranking statistic</a:t>
            </a:r>
            <a:endParaRPr sz="1200">
              <a:latin typeface="Proxima Nova"/>
              <a:ea typeface="Proxima Nova"/>
              <a:cs typeface="Proxima Nova"/>
              <a:sym typeface="Proxima Nova"/>
            </a:endParaRPr>
          </a:p>
        </p:txBody>
      </p:sp>
      <p:sp>
        <p:nvSpPr>
          <p:cNvPr id="232" name="Google Shape;232;p29"/>
          <p:cNvSpPr txBox="1"/>
          <p:nvPr/>
        </p:nvSpPr>
        <p:spPr>
          <a:xfrm>
            <a:off x="1652100" y="2169138"/>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latin typeface="Proxima Nova"/>
                <a:ea typeface="Proxima Nova"/>
                <a:cs typeface="Proxima Nova"/>
                <a:sym typeface="Proxima Nova"/>
              </a:rPr>
              <a:t>Single-IFO noise model</a:t>
            </a:r>
            <a:endParaRPr b="1" sz="1200" u="sng">
              <a:latin typeface="Proxima Nova"/>
              <a:ea typeface="Proxima Nova"/>
              <a:cs typeface="Proxima Nova"/>
              <a:sym typeface="Proxima Nova"/>
            </a:endParaRPr>
          </a:p>
        </p:txBody>
      </p:sp>
      <p:sp>
        <p:nvSpPr>
          <p:cNvPr id="233" name="Google Shape;233;p29"/>
          <p:cNvSpPr txBox="1"/>
          <p:nvPr/>
        </p:nvSpPr>
        <p:spPr>
          <a:xfrm>
            <a:off x="6115875" y="863250"/>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u="sng">
                <a:latin typeface="Proxima Nova"/>
                <a:ea typeface="Proxima Nova"/>
                <a:cs typeface="Proxima Nova"/>
                <a:sym typeface="Proxima Nova"/>
              </a:rPr>
              <a:t>Noise distribution</a:t>
            </a:r>
            <a:endParaRPr b="1" sz="1200" u="sng">
              <a:latin typeface="Proxima Nova"/>
              <a:ea typeface="Proxima Nova"/>
              <a:cs typeface="Proxima Nova"/>
              <a:sym typeface="Proxima Nova"/>
            </a:endParaRPr>
          </a:p>
        </p:txBody>
      </p:sp>
      <p:sp>
        <p:nvSpPr>
          <p:cNvPr id="234" name="Google Shape;234;p29"/>
          <p:cNvSpPr txBox="1"/>
          <p:nvPr/>
        </p:nvSpPr>
        <p:spPr>
          <a:xfrm>
            <a:off x="3264450" y="937113"/>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Signal distribution</a:t>
            </a:r>
            <a:endParaRPr sz="1200">
              <a:latin typeface="Proxima Nova"/>
              <a:ea typeface="Proxima Nova"/>
              <a:cs typeface="Proxima Nova"/>
              <a:sym typeface="Proxima Nova"/>
            </a:endParaRPr>
          </a:p>
        </p:txBody>
      </p:sp>
      <p:sp>
        <p:nvSpPr>
          <p:cNvPr id="235" name="Google Shape;235;p29"/>
          <p:cNvSpPr txBox="1"/>
          <p:nvPr/>
        </p:nvSpPr>
        <p:spPr>
          <a:xfrm>
            <a:off x="1219200" y="937113"/>
            <a:ext cx="1833300" cy="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Ranking statistic</a:t>
            </a:r>
            <a:endParaRPr sz="1200">
              <a:latin typeface="Proxima Nova"/>
              <a:ea typeface="Proxima Nova"/>
              <a:cs typeface="Proxima Nova"/>
              <a:sym typeface="Proxima Nova"/>
            </a:endParaRPr>
          </a:p>
        </p:txBody>
      </p:sp>
      <p:sp>
        <p:nvSpPr>
          <p:cNvPr id="236" name="Google Shape;236;p29"/>
          <p:cNvSpPr/>
          <p:nvPr/>
        </p:nvSpPr>
        <p:spPr>
          <a:xfrm>
            <a:off x="2531175" y="625050"/>
            <a:ext cx="143550" cy="353400"/>
          </a:xfrm>
          <a:custGeom>
            <a:rect b="b" l="l" r="r" t="t"/>
            <a:pathLst>
              <a:path extrusionOk="0" h="14136" w="5742">
                <a:moveTo>
                  <a:pt x="0" y="14136"/>
                </a:moveTo>
                <a:cubicBezTo>
                  <a:pt x="957" y="12737"/>
                  <a:pt x="5742" y="8099"/>
                  <a:pt x="5742" y="5743"/>
                </a:cubicBezTo>
                <a:cubicBezTo>
                  <a:pt x="5742" y="3387"/>
                  <a:pt x="957" y="957"/>
                  <a:pt x="0" y="0"/>
                </a:cubicBezTo>
              </a:path>
            </a:pathLst>
          </a:custGeom>
          <a:noFill/>
          <a:ln cap="flat" cmpd="sng" w="9525">
            <a:solidFill>
              <a:schemeClr val="dk2"/>
            </a:solidFill>
            <a:prstDash val="solid"/>
            <a:round/>
            <a:headEnd len="med" w="med" type="none"/>
            <a:tailEnd len="med" w="med" type="stealth"/>
          </a:ln>
        </p:spPr>
      </p:sp>
      <p:sp>
        <p:nvSpPr>
          <p:cNvPr id="237" name="Google Shape;237;p29"/>
          <p:cNvSpPr/>
          <p:nvPr/>
        </p:nvSpPr>
        <p:spPr>
          <a:xfrm>
            <a:off x="3977051" y="647150"/>
            <a:ext cx="343150" cy="298175"/>
          </a:xfrm>
          <a:custGeom>
            <a:rect b="b" l="l" r="r" t="t"/>
            <a:pathLst>
              <a:path extrusionOk="0" h="11927" w="13726">
                <a:moveTo>
                  <a:pt x="13726" y="11927"/>
                </a:moveTo>
                <a:cubicBezTo>
                  <a:pt x="11517" y="11117"/>
                  <a:pt x="2167" y="9056"/>
                  <a:pt x="474" y="7068"/>
                </a:cubicBezTo>
                <a:cubicBezTo>
                  <a:pt x="-1219" y="5080"/>
                  <a:pt x="3051" y="1178"/>
                  <a:pt x="3566" y="0"/>
                </a:cubicBezTo>
              </a:path>
            </a:pathLst>
          </a:custGeom>
          <a:noFill/>
          <a:ln cap="flat" cmpd="sng" w="9525">
            <a:solidFill>
              <a:schemeClr val="dk2"/>
            </a:solidFill>
            <a:prstDash val="solid"/>
            <a:round/>
            <a:headEnd len="med" w="med" type="none"/>
            <a:tailEnd len="med" w="med" type="stealth"/>
          </a:ln>
        </p:spPr>
      </p:sp>
      <p:sp>
        <p:nvSpPr>
          <p:cNvPr id="238" name="Google Shape;238;p29"/>
          <p:cNvSpPr/>
          <p:nvPr/>
        </p:nvSpPr>
        <p:spPr>
          <a:xfrm>
            <a:off x="5830169" y="658200"/>
            <a:ext cx="720825" cy="242950"/>
          </a:xfrm>
          <a:custGeom>
            <a:rect b="b" l="l" r="r" t="t"/>
            <a:pathLst>
              <a:path extrusionOk="0" h="9718" w="28833">
                <a:moveTo>
                  <a:pt x="28833" y="9718"/>
                </a:moveTo>
                <a:cubicBezTo>
                  <a:pt x="24416" y="9129"/>
                  <a:pt x="6893" y="7804"/>
                  <a:pt x="2328" y="6184"/>
                </a:cubicBezTo>
                <a:cubicBezTo>
                  <a:pt x="-2237" y="4564"/>
                  <a:pt x="1592" y="1031"/>
                  <a:pt x="1445" y="0"/>
                </a:cubicBezTo>
              </a:path>
            </a:pathLst>
          </a:custGeom>
          <a:noFill/>
          <a:ln cap="flat" cmpd="sng" w="9525">
            <a:solidFill>
              <a:schemeClr val="dk2"/>
            </a:solidFill>
            <a:prstDash val="solid"/>
            <a:round/>
            <a:headEnd len="med" w="med" type="none"/>
            <a:tailEnd len="med" w="med" type="stealth"/>
          </a:ln>
        </p:spPr>
      </p:sp>
      <p:sp>
        <p:nvSpPr>
          <p:cNvPr id="239" name="Google Shape;239;p29"/>
          <p:cNvSpPr/>
          <p:nvPr/>
        </p:nvSpPr>
        <p:spPr>
          <a:xfrm>
            <a:off x="3503000" y="1961325"/>
            <a:ext cx="398375" cy="320250"/>
          </a:xfrm>
          <a:custGeom>
            <a:rect b="b" l="l" r="r" t="t"/>
            <a:pathLst>
              <a:path extrusionOk="0" h="12810" w="15935">
                <a:moveTo>
                  <a:pt x="0" y="12810"/>
                </a:moveTo>
                <a:cubicBezTo>
                  <a:pt x="2503" y="12074"/>
                  <a:pt x="12663" y="10528"/>
                  <a:pt x="15019" y="8393"/>
                </a:cubicBezTo>
                <a:cubicBezTo>
                  <a:pt x="17375" y="6258"/>
                  <a:pt x="14282" y="1399"/>
                  <a:pt x="14135" y="0"/>
                </a:cubicBezTo>
              </a:path>
            </a:pathLst>
          </a:custGeom>
          <a:noFill/>
          <a:ln cap="flat" cmpd="sng" w="9525">
            <a:solidFill>
              <a:schemeClr val="dk2"/>
            </a:solidFill>
            <a:prstDash val="solid"/>
            <a:round/>
            <a:headEnd len="med" w="med" type="none"/>
            <a:tailEnd len="med" w="med" type="stealth"/>
          </a:ln>
        </p:spPr>
      </p:sp>
      <p:sp>
        <p:nvSpPr>
          <p:cNvPr id="240" name="Google Shape;240;p29"/>
          <p:cNvSpPr/>
          <p:nvPr/>
        </p:nvSpPr>
        <p:spPr>
          <a:xfrm>
            <a:off x="5755850" y="1994450"/>
            <a:ext cx="451525" cy="342350"/>
          </a:xfrm>
          <a:custGeom>
            <a:rect b="b" l="l" r="r" t="t"/>
            <a:pathLst>
              <a:path extrusionOk="0" h="13694" w="18061">
                <a:moveTo>
                  <a:pt x="0" y="13694"/>
                </a:moveTo>
                <a:cubicBezTo>
                  <a:pt x="2724" y="12811"/>
                  <a:pt x="13400" y="10675"/>
                  <a:pt x="16345" y="8393"/>
                </a:cubicBezTo>
                <a:cubicBezTo>
                  <a:pt x="19290" y="6111"/>
                  <a:pt x="17449" y="1399"/>
                  <a:pt x="17670" y="0"/>
                </a:cubicBezTo>
              </a:path>
            </a:pathLst>
          </a:custGeom>
          <a:noFill/>
          <a:ln cap="flat" cmpd="sng" w="9525">
            <a:solidFill>
              <a:schemeClr val="dk2"/>
            </a:solidFill>
            <a:prstDash val="solid"/>
            <a:round/>
            <a:headEnd len="med" w="med" type="none"/>
            <a:tailEnd len="med" w="med" type="stealth"/>
          </a:ln>
        </p:spPr>
      </p:sp>
      <p:sp>
        <p:nvSpPr>
          <p:cNvPr id="241" name="Google Shape;241;p29"/>
          <p:cNvSpPr/>
          <p:nvPr/>
        </p:nvSpPr>
        <p:spPr>
          <a:xfrm>
            <a:off x="6706168" y="1972375"/>
            <a:ext cx="408025" cy="298175"/>
          </a:xfrm>
          <a:custGeom>
            <a:rect b="b" l="l" r="r" t="t"/>
            <a:pathLst>
              <a:path extrusionOk="0" h="11927" w="16321">
                <a:moveTo>
                  <a:pt x="16321" y="11927"/>
                </a:moveTo>
                <a:cubicBezTo>
                  <a:pt x="13818" y="11191"/>
                  <a:pt x="3879" y="9497"/>
                  <a:pt x="1302" y="7509"/>
                </a:cubicBezTo>
                <a:cubicBezTo>
                  <a:pt x="-1275" y="5521"/>
                  <a:pt x="934" y="1252"/>
                  <a:pt x="860" y="0"/>
                </a:cubicBezTo>
              </a:path>
            </a:pathLst>
          </a:custGeom>
          <a:noFill/>
          <a:ln cap="flat" cmpd="sng" w="9525">
            <a:solidFill>
              <a:schemeClr val="dk2"/>
            </a:solidFill>
            <a:prstDash val="solid"/>
            <a:round/>
            <a:headEnd len="med" w="med" type="none"/>
            <a:tailEnd len="med" w="med" type="stealth"/>
          </a:ln>
        </p:spPr>
      </p:sp>
      <p:sp>
        <p:nvSpPr>
          <p:cNvPr id="242" name="Google Shape;242;p29"/>
          <p:cNvSpPr/>
          <p:nvPr/>
        </p:nvSpPr>
        <p:spPr>
          <a:xfrm>
            <a:off x="2177775" y="3286550"/>
            <a:ext cx="733475" cy="331300"/>
          </a:xfrm>
          <a:custGeom>
            <a:rect b="b" l="l" r="r" t="t"/>
            <a:pathLst>
              <a:path extrusionOk="0" h="13252" w="29339">
                <a:moveTo>
                  <a:pt x="0" y="13252"/>
                </a:moveTo>
                <a:cubicBezTo>
                  <a:pt x="4344" y="12589"/>
                  <a:pt x="21204" y="11485"/>
                  <a:pt x="26063" y="9276"/>
                </a:cubicBezTo>
                <a:cubicBezTo>
                  <a:pt x="30922" y="7067"/>
                  <a:pt x="28640" y="1546"/>
                  <a:pt x="29155" y="0"/>
                </a:cubicBezTo>
              </a:path>
            </a:pathLst>
          </a:custGeom>
          <a:noFill/>
          <a:ln cap="flat" cmpd="sng" w="9525">
            <a:solidFill>
              <a:schemeClr val="dk2"/>
            </a:solidFill>
            <a:prstDash val="solid"/>
            <a:round/>
            <a:headEnd len="med" w="med" type="none"/>
            <a:tailEnd len="med" w="med" type="stealth"/>
          </a:ln>
        </p:spPr>
      </p:sp>
      <p:sp>
        <p:nvSpPr>
          <p:cNvPr id="243" name="Google Shape;243;p29"/>
          <p:cNvSpPr/>
          <p:nvPr/>
        </p:nvSpPr>
        <p:spPr>
          <a:xfrm>
            <a:off x="5225775" y="3308625"/>
            <a:ext cx="664450" cy="353400"/>
          </a:xfrm>
          <a:custGeom>
            <a:rect b="b" l="l" r="r" t="t"/>
            <a:pathLst>
              <a:path extrusionOk="0" h="14136" w="26578">
                <a:moveTo>
                  <a:pt x="0" y="14136"/>
                </a:moveTo>
                <a:cubicBezTo>
                  <a:pt x="3902" y="13253"/>
                  <a:pt x="18995" y="11191"/>
                  <a:pt x="23412" y="8835"/>
                </a:cubicBezTo>
                <a:cubicBezTo>
                  <a:pt x="27829" y="6479"/>
                  <a:pt x="25989" y="1473"/>
                  <a:pt x="26504" y="0"/>
                </a:cubicBezTo>
              </a:path>
            </a:pathLst>
          </a:custGeom>
          <a:noFill/>
          <a:ln cap="flat" cmpd="sng" w="9525">
            <a:solidFill>
              <a:schemeClr val="dk2"/>
            </a:solidFill>
            <a:prstDash val="solid"/>
            <a:round/>
            <a:headEnd len="med" w="med" type="none"/>
            <a:tailEnd len="med" w="med" type="stealth"/>
          </a:ln>
        </p:spPr>
      </p:sp>
      <p:sp>
        <p:nvSpPr>
          <p:cNvPr id="244" name="Google Shape;244;p29"/>
          <p:cNvSpPr/>
          <p:nvPr/>
        </p:nvSpPr>
        <p:spPr>
          <a:xfrm>
            <a:off x="7931425" y="3308625"/>
            <a:ext cx="271950" cy="386525"/>
          </a:xfrm>
          <a:custGeom>
            <a:rect b="b" l="l" r="r" t="t"/>
            <a:pathLst>
              <a:path extrusionOk="0" h="15461" w="10878">
                <a:moveTo>
                  <a:pt x="0" y="15461"/>
                </a:moveTo>
                <a:cubicBezTo>
                  <a:pt x="1767" y="14357"/>
                  <a:pt x="9498" y="11412"/>
                  <a:pt x="10602" y="8835"/>
                </a:cubicBezTo>
                <a:cubicBezTo>
                  <a:pt x="11706" y="6258"/>
                  <a:pt x="7289" y="1473"/>
                  <a:pt x="6626" y="0"/>
                </a:cubicBezTo>
              </a:path>
            </a:pathLst>
          </a:custGeom>
          <a:noFill/>
          <a:ln cap="flat" cmpd="sng" w="9525">
            <a:solidFill>
              <a:schemeClr val="dk2"/>
            </a:solidFill>
            <a:prstDash val="solid"/>
            <a:round/>
            <a:headEnd len="med" w="med" type="none"/>
            <a:tailEnd len="med" w="med" type="stealth"/>
          </a:ln>
        </p:spPr>
      </p:sp>
      <p:sp>
        <p:nvSpPr>
          <p:cNvPr id="245" name="Google Shape;245;p29"/>
          <p:cNvSpPr/>
          <p:nvPr/>
        </p:nvSpPr>
        <p:spPr>
          <a:xfrm>
            <a:off x="5535000" y="4678025"/>
            <a:ext cx="1623375" cy="316575"/>
          </a:xfrm>
          <a:custGeom>
            <a:rect b="b" l="l" r="r" t="t"/>
            <a:pathLst>
              <a:path extrusionOk="0" h="12663" w="64935">
                <a:moveTo>
                  <a:pt x="64935" y="7068"/>
                </a:moveTo>
                <a:cubicBezTo>
                  <a:pt x="55806" y="7951"/>
                  <a:pt x="20983" y="13546"/>
                  <a:pt x="10160" y="12368"/>
                </a:cubicBezTo>
                <a:cubicBezTo>
                  <a:pt x="-662" y="11190"/>
                  <a:pt x="1693" y="2061"/>
                  <a:pt x="0" y="0"/>
                </a:cubicBezTo>
              </a:path>
            </a:pathLst>
          </a:custGeom>
          <a:noFill/>
          <a:ln cap="flat" cmpd="sng" w="9525">
            <a:solidFill>
              <a:schemeClr val="dk2"/>
            </a:solidFill>
            <a:prstDash val="solid"/>
            <a:round/>
            <a:headEnd len="med" w="med" type="none"/>
            <a:tailEnd len="med" w="med" type="stealth"/>
          </a:ln>
        </p:spPr>
      </p:sp>
      <p:sp>
        <p:nvSpPr>
          <p:cNvPr id="246" name="Google Shape;246;p29"/>
          <p:cNvSpPr txBox="1"/>
          <p:nvPr/>
        </p:nvSpPr>
        <p:spPr>
          <a:xfrm>
            <a:off x="0" y="4348850"/>
            <a:ext cx="26172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Proxima Nova"/>
                <a:ea typeface="Proxima Nova"/>
                <a:cs typeface="Proxima Nova"/>
                <a:sym typeface="Proxima Nova"/>
              </a:rPr>
              <a:t>Equations from O2 stat paper:</a:t>
            </a:r>
            <a:endParaRPr sz="1000">
              <a:latin typeface="Proxima Nova"/>
              <a:ea typeface="Proxima Nova"/>
              <a:cs typeface="Proxima Nova"/>
              <a:sym typeface="Proxima Nova"/>
            </a:endParaRPr>
          </a:p>
          <a:p>
            <a:pPr indent="0" lvl="0" marL="0" rtl="0" algn="l">
              <a:spcBef>
                <a:spcPts val="0"/>
              </a:spcBef>
              <a:spcAft>
                <a:spcPts val="0"/>
              </a:spcAft>
              <a:buNone/>
            </a:pPr>
            <a:r>
              <a:rPr lang="en" sz="1000">
                <a:latin typeface="Proxima Nova"/>
                <a:ea typeface="Proxima Nova"/>
                <a:cs typeface="Proxima Nova"/>
                <a:sym typeface="Proxima Nova"/>
              </a:rPr>
              <a:t>Nitz et al. Astrophys.J. 849 (2017) no.2, 118</a:t>
            </a:r>
            <a:endParaRPr sz="1000">
              <a:latin typeface="Proxima Nova"/>
              <a:ea typeface="Proxima Nova"/>
              <a:cs typeface="Proxima Nova"/>
              <a:sym typeface="Proxima Nova"/>
            </a:endParaRPr>
          </a:p>
        </p:txBody>
      </p:sp>
      <p:sp>
        <p:nvSpPr>
          <p:cNvPr id="247" name="Google Shape;24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8" name="Google Shape;248;p29"/>
          <p:cNvPicPr preferRelativeResize="0"/>
          <p:nvPr/>
        </p:nvPicPr>
        <p:blipFill>
          <a:blip r:embed="rId7">
            <a:alphaModFix/>
          </a:blip>
          <a:stretch>
            <a:fillRect/>
          </a:stretch>
        </p:blipFill>
        <p:spPr>
          <a:xfrm>
            <a:off x="6900" y="0"/>
            <a:ext cx="1412625" cy="10177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1709525" y="549800"/>
            <a:ext cx="39714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2600">
                <a:solidFill>
                  <a:srgbClr val="434343"/>
                </a:solidFill>
              </a:rPr>
              <a:t>= iDQ </a:t>
            </a:r>
            <a:endParaRPr sz="2600">
              <a:solidFill>
                <a:srgbClr val="434343"/>
              </a:solidFill>
            </a:endParaRPr>
          </a:p>
        </p:txBody>
      </p:sp>
      <p:sp>
        <p:nvSpPr>
          <p:cNvPr id="254" name="Google Shape;254;p30"/>
          <p:cNvSpPr txBox="1"/>
          <p:nvPr>
            <p:ph idx="1" type="body"/>
          </p:nvPr>
        </p:nvSpPr>
        <p:spPr>
          <a:xfrm>
            <a:off x="311700" y="1152475"/>
            <a:ext cx="8580600" cy="10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Input data is iDQ timeseries</a:t>
            </a:r>
            <a:endParaRPr sz="1600"/>
          </a:p>
          <a:p>
            <a:pPr indent="0" lvl="0" marL="0" rtl="0" algn="l">
              <a:spcBef>
                <a:spcPts val="1600"/>
              </a:spcBef>
              <a:spcAft>
                <a:spcPts val="0"/>
              </a:spcAft>
              <a:buNone/>
            </a:pPr>
            <a:r>
              <a:rPr lang="en" sz="1600"/>
              <a:t>Lambda calculated using iDQ likelihood vs cumulative trigger counts</a:t>
            </a:r>
            <a:endParaRPr sz="1600"/>
          </a:p>
          <a:p>
            <a:pPr indent="0" lvl="0" marL="0" rtl="0" algn="l">
              <a:spcBef>
                <a:spcPts val="1600"/>
              </a:spcBef>
              <a:spcAft>
                <a:spcPts val="1600"/>
              </a:spcAft>
              <a:buNone/>
            </a:pPr>
            <a:r>
              <a:rPr lang="en" sz="1600"/>
              <a:t>Similar implementation to Godwin et al. (</a:t>
            </a:r>
            <a:r>
              <a:rPr lang="en" sz="1600" u="sng">
                <a:solidFill>
                  <a:schemeClr val="hlink"/>
                </a:solidFill>
                <a:hlinkClick r:id="rId3"/>
              </a:rPr>
              <a:t>P2000117</a:t>
            </a:r>
            <a:r>
              <a:rPr lang="en" sz="1600"/>
              <a:t>)</a:t>
            </a:r>
            <a:endParaRPr sz="1600"/>
          </a:p>
        </p:txBody>
      </p:sp>
      <p:pic>
        <p:nvPicPr>
          <p:cNvPr id="255" name="Google Shape;255;p30"/>
          <p:cNvPicPr preferRelativeResize="0"/>
          <p:nvPr/>
        </p:nvPicPr>
        <p:blipFill>
          <a:blip r:embed="rId4">
            <a:alphaModFix/>
          </a:blip>
          <a:stretch>
            <a:fillRect/>
          </a:stretch>
        </p:blipFill>
        <p:spPr>
          <a:xfrm>
            <a:off x="1709525" y="382625"/>
            <a:ext cx="944225" cy="739875"/>
          </a:xfrm>
          <a:prstGeom prst="rect">
            <a:avLst/>
          </a:prstGeom>
          <a:noFill/>
          <a:ln>
            <a:noFill/>
          </a:ln>
        </p:spPr>
      </p:pic>
      <p:sp>
        <p:nvSpPr>
          <p:cNvPr id="256" name="Google Shape;256;p30"/>
          <p:cNvSpPr txBox="1"/>
          <p:nvPr>
            <p:ph type="title"/>
          </p:nvPr>
        </p:nvSpPr>
        <p:spPr>
          <a:xfrm>
            <a:off x="1709525" y="2883425"/>
            <a:ext cx="60786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2600">
                <a:solidFill>
                  <a:srgbClr val="434343"/>
                </a:solidFill>
              </a:rPr>
              <a:t>= iDQ streams + DQ flag(s)</a:t>
            </a:r>
            <a:endParaRPr sz="2600">
              <a:solidFill>
                <a:srgbClr val="434343"/>
              </a:solidFill>
            </a:endParaRPr>
          </a:p>
        </p:txBody>
      </p:sp>
      <p:sp>
        <p:nvSpPr>
          <p:cNvPr id="257" name="Google Shape;257;p30"/>
          <p:cNvSpPr txBox="1"/>
          <p:nvPr>
            <p:ph idx="1" type="body"/>
          </p:nvPr>
        </p:nvSpPr>
        <p:spPr>
          <a:xfrm>
            <a:off x="311700" y="3456125"/>
            <a:ext cx="8520600" cy="14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Input data is multiple semi-independent data streams</a:t>
            </a:r>
            <a:endParaRPr sz="1600"/>
          </a:p>
          <a:p>
            <a:pPr indent="0" lvl="0" marL="0" rtl="0" algn="l">
              <a:spcBef>
                <a:spcPts val="1600"/>
              </a:spcBef>
              <a:spcAft>
                <a:spcPts val="0"/>
              </a:spcAft>
              <a:buNone/>
            </a:pPr>
            <a:r>
              <a:rPr lang="en" sz="1600"/>
              <a:t>Lambda calculated for each input data stream independently</a:t>
            </a:r>
            <a:endParaRPr sz="1600"/>
          </a:p>
          <a:p>
            <a:pPr indent="0" lvl="0" marL="0" rtl="0" algn="l">
              <a:spcBef>
                <a:spcPts val="1600"/>
              </a:spcBef>
              <a:spcAft>
                <a:spcPts val="1600"/>
              </a:spcAft>
              <a:buNone/>
            </a:pPr>
            <a:r>
              <a:rPr lang="en" sz="1600"/>
              <a:t>“Final” lambda is maximized for each individual trigger</a:t>
            </a:r>
            <a:endParaRPr sz="1600"/>
          </a:p>
        </p:txBody>
      </p:sp>
      <p:pic>
        <p:nvPicPr>
          <p:cNvPr id="258" name="Google Shape;258;p30"/>
          <p:cNvPicPr preferRelativeResize="0"/>
          <p:nvPr/>
        </p:nvPicPr>
        <p:blipFill>
          <a:blip r:embed="rId4">
            <a:alphaModFix/>
          </a:blip>
          <a:stretch>
            <a:fillRect/>
          </a:stretch>
        </p:blipFill>
        <p:spPr>
          <a:xfrm>
            <a:off x="1709525" y="2716250"/>
            <a:ext cx="944225" cy="739875"/>
          </a:xfrm>
          <a:prstGeom prst="rect">
            <a:avLst/>
          </a:prstGeom>
          <a:noFill/>
          <a:ln>
            <a:noFill/>
          </a:ln>
        </p:spPr>
      </p:pic>
      <p:sp>
        <p:nvSpPr>
          <p:cNvPr id="259" name="Google Shape;25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0" name="Google Shape;260;p30"/>
          <p:cNvPicPr preferRelativeResize="0"/>
          <p:nvPr/>
        </p:nvPicPr>
        <p:blipFill>
          <a:blip r:embed="rId5">
            <a:alphaModFix/>
          </a:blip>
          <a:stretch>
            <a:fillRect/>
          </a:stretch>
        </p:blipFill>
        <p:spPr>
          <a:xfrm>
            <a:off x="6900" y="0"/>
            <a:ext cx="1412625" cy="10177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1" type="body"/>
          </p:nvPr>
        </p:nvSpPr>
        <p:spPr>
          <a:xfrm>
            <a:off x="304825" y="1394950"/>
            <a:ext cx="8527500" cy="3189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Goals of the project</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PyCBC search pipeline</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Data quality vetoes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Current veto methods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New methods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Results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Potential extension for project</a:t>
            </a:r>
            <a:endParaRPr sz="1600">
              <a:solidFill>
                <a:srgbClr val="434343"/>
              </a:solidFill>
            </a:endParaRPr>
          </a:p>
          <a:p>
            <a:pPr indent="0" lvl="0" marL="914400" rtl="0" algn="l">
              <a:spcBef>
                <a:spcPts val="1600"/>
              </a:spcBef>
              <a:spcAft>
                <a:spcPts val="1600"/>
              </a:spcAft>
              <a:buNone/>
            </a:pPr>
            <a:r>
              <a:t/>
            </a:r>
            <a:endParaRPr sz="1600"/>
          </a:p>
        </p:txBody>
      </p:sp>
      <p:sp>
        <p:nvSpPr>
          <p:cNvPr id="71" name="Google Shape;71;p14"/>
          <p:cNvSpPr txBox="1"/>
          <p:nvPr>
            <p:ph type="title"/>
          </p:nvPr>
        </p:nvSpPr>
        <p:spPr>
          <a:xfrm>
            <a:off x="304825" y="445025"/>
            <a:ext cx="852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Overview</a:t>
            </a:r>
            <a:endParaRPr sz="2500">
              <a:solidFill>
                <a:srgbClr val="000000"/>
              </a:solidFill>
            </a:endParaRPr>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4"/>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Goals </a:t>
            </a:r>
            <a:endParaRPr sz="2500">
              <a:solidFill>
                <a:srgbClr val="000000"/>
              </a:solidFill>
            </a:endParaRPr>
          </a:p>
        </p:txBody>
      </p:sp>
      <p:sp>
        <p:nvSpPr>
          <p:cNvPr id="79" name="Google Shape;79;p15"/>
          <p:cNvSpPr txBox="1"/>
          <p:nvPr>
            <p:ph idx="1" type="body"/>
          </p:nvPr>
        </p:nvSpPr>
        <p:spPr>
          <a:xfrm>
            <a:off x="311700" y="1152475"/>
            <a:ext cx="8520600" cy="39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434343"/>
                </a:solidFill>
              </a:rPr>
              <a:t>We want to confidently mitigate noise in the detector’s data and finely tune our pipeline to prevent a decrease in search sensitivity and detect more signals!</a:t>
            </a:r>
            <a:endParaRPr sz="1500">
              <a:solidFill>
                <a:srgbClr val="434343"/>
              </a:solidFill>
            </a:endParaRPr>
          </a:p>
          <a:p>
            <a:pPr indent="-323850" lvl="0" marL="914400" rtl="0" algn="l">
              <a:spcBef>
                <a:spcPts val="1600"/>
              </a:spcBef>
              <a:spcAft>
                <a:spcPts val="0"/>
              </a:spcAft>
              <a:buClr>
                <a:srgbClr val="434343"/>
              </a:buClr>
              <a:buSzPts val="1500"/>
              <a:buChar char="●"/>
            </a:pPr>
            <a:r>
              <a:rPr lang="en" sz="1500">
                <a:solidFill>
                  <a:srgbClr val="434343"/>
                </a:solidFill>
              </a:rPr>
              <a:t>What can cause a decrease in search sensitivity?</a:t>
            </a:r>
            <a:endParaRPr sz="1500">
              <a:solidFill>
                <a:srgbClr val="434343"/>
              </a:solidFill>
            </a:endParaRPr>
          </a:p>
          <a:p>
            <a:pPr indent="-323850" lvl="1" marL="1371600" rtl="0" algn="l">
              <a:spcBef>
                <a:spcPts val="0"/>
              </a:spcBef>
              <a:spcAft>
                <a:spcPts val="0"/>
              </a:spcAft>
              <a:buClr>
                <a:srgbClr val="434343"/>
              </a:buClr>
              <a:buSzPts val="1500"/>
              <a:buChar char="○"/>
            </a:pPr>
            <a:r>
              <a:rPr lang="en" sz="1500">
                <a:solidFill>
                  <a:srgbClr val="434343"/>
                </a:solidFill>
              </a:rPr>
              <a:t>L</a:t>
            </a:r>
            <a:r>
              <a:rPr lang="en" sz="1500">
                <a:solidFill>
                  <a:srgbClr val="434343"/>
                </a:solidFill>
              </a:rPr>
              <a:t>oud glitches </a:t>
            </a:r>
            <a:endParaRPr sz="1500">
              <a:solidFill>
                <a:srgbClr val="434343"/>
              </a:solidFill>
            </a:endParaRPr>
          </a:p>
          <a:p>
            <a:pPr indent="-323850" lvl="1" marL="1371600" rtl="0" algn="l">
              <a:spcBef>
                <a:spcPts val="0"/>
              </a:spcBef>
              <a:spcAft>
                <a:spcPts val="0"/>
              </a:spcAft>
              <a:buClr>
                <a:srgbClr val="434343"/>
              </a:buClr>
              <a:buSzPts val="1500"/>
              <a:buChar char="○"/>
            </a:pPr>
            <a:r>
              <a:rPr lang="en" sz="1500">
                <a:solidFill>
                  <a:srgbClr val="434343"/>
                </a:solidFill>
              </a:rPr>
              <a:t>Removing too much data (time)</a:t>
            </a:r>
            <a:endParaRPr sz="1500">
              <a:solidFill>
                <a:srgbClr val="434343"/>
              </a:solidFill>
            </a:endParaRPr>
          </a:p>
          <a:p>
            <a:pPr indent="-323850" lvl="1" marL="1371600" rtl="0" algn="l">
              <a:spcBef>
                <a:spcPts val="0"/>
              </a:spcBef>
              <a:spcAft>
                <a:spcPts val="0"/>
              </a:spcAft>
              <a:buClr>
                <a:srgbClr val="434343"/>
              </a:buClr>
              <a:buSzPts val="1500"/>
              <a:buChar char="○"/>
            </a:pPr>
            <a:r>
              <a:rPr lang="en" sz="1500">
                <a:solidFill>
                  <a:srgbClr val="434343"/>
                </a:solidFill>
              </a:rPr>
              <a:t>Using ineffective flags</a:t>
            </a:r>
            <a:endParaRPr sz="900">
              <a:solidFill>
                <a:srgbClr val="434343"/>
              </a:solidFill>
            </a:endParaRPr>
          </a:p>
          <a:p>
            <a:pPr indent="0" lvl="0" marL="0" rtl="0" algn="l">
              <a:spcBef>
                <a:spcPts val="1600"/>
              </a:spcBef>
              <a:spcAft>
                <a:spcPts val="0"/>
              </a:spcAft>
              <a:buNone/>
            </a:pPr>
            <a:r>
              <a:t/>
            </a:r>
            <a:endParaRPr sz="1300">
              <a:solidFill>
                <a:srgbClr val="000000"/>
              </a:solidFill>
              <a:latin typeface="Lora"/>
              <a:ea typeface="Lora"/>
              <a:cs typeface="Lora"/>
              <a:sym typeface="Lora"/>
            </a:endParaRPr>
          </a:p>
          <a:p>
            <a:pPr indent="0" lvl="0" marL="0" rtl="0" algn="l">
              <a:spcBef>
                <a:spcPts val="1600"/>
              </a:spcBef>
              <a:spcAft>
                <a:spcPts val="1600"/>
              </a:spcAft>
              <a:buNone/>
            </a:pPr>
            <a:r>
              <a:t/>
            </a:r>
            <a:endParaRPr sz="1500">
              <a:solidFill>
                <a:srgbClr val="000000"/>
              </a:solidFill>
              <a:latin typeface="Lora"/>
              <a:ea typeface="Lora"/>
              <a:cs typeface="Lora"/>
              <a:sym typeface="Lora"/>
            </a:endParaRPr>
          </a:p>
        </p:txBody>
      </p:sp>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5"/>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PyCBC search pipeline</a:t>
            </a:r>
            <a:endParaRPr sz="2500">
              <a:solidFill>
                <a:srgbClr val="000000"/>
              </a:solidFill>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434343"/>
              </a:buClr>
              <a:buSzPts val="1500"/>
              <a:buFont typeface="Proxima Nova"/>
              <a:buChar char="●"/>
            </a:pPr>
            <a:r>
              <a:rPr lang="en" sz="1500">
                <a:solidFill>
                  <a:srgbClr val="434343"/>
                </a:solidFill>
              </a:rPr>
              <a:t>The PyCBC pipeline is used in the search for Gravitational Waves from a Compact Binary Coalescence</a:t>
            </a:r>
            <a:endParaRPr sz="1500">
              <a:solidFill>
                <a:srgbClr val="434343"/>
              </a:solidFill>
            </a:endParaRPr>
          </a:p>
          <a:p>
            <a:pPr indent="-323850" lvl="1" marL="914400" rtl="0" algn="l">
              <a:spcBef>
                <a:spcPts val="0"/>
              </a:spcBef>
              <a:spcAft>
                <a:spcPts val="0"/>
              </a:spcAft>
              <a:buClr>
                <a:srgbClr val="434343"/>
              </a:buClr>
              <a:buSzPts val="1500"/>
              <a:buFont typeface="Proxima Nova"/>
              <a:buChar char="○"/>
            </a:pPr>
            <a:r>
              <a:rPr lang="en" sz="1500">
                <a:solidFill>
                  <a:srgbClr val="434343"/>
                </a:solidFill>
              </a:rPr>
              <a:t>Compact Binary Coalescences are when two compact objects such as black holes or neutron stars coalesce and experience an inspiral, merger, and ringdown. </a:t>
            </a:r>
            <a:endParaRPr sz="1500">
              <a:solidFill>
                <a:srgbClr val="434343"/>
              </a:solidFill>
            </a:endParaRPr>
          </a:p>
          <a:p>
            <a:pPr indent="-323850" lvl="0" marL="457200" rtl="0" algn="l">
              <a:spcBef>
                <a:spcPts val="0"/>
              </a:spcBef>
              <a:spcAft>
                <a:spcPts val="0"/>
              </a:spcAft>
              <a:buClr>
                <a:srgbClr val="434343"/>
              </a:buClr>
              <a:buSzPts val="1500"/>
              <a:buFont typeface="Proxima Nova"/>
              <a:buChar char="●"/>
            </a:pPr>
            <a:r>
              <a:rPr lang="en" sz="1500">
                <a:solidFill>
                  <a:srgbClr val="434343"/>
                </a:solidFill>
              </a:rPr>
              <a:t>PyCBC shows us the signal-to-noise ratio and ranking statistics for triggers and signals in data when correlated with expected waveforms</a:t>
            </a:r>
            <a:endParaRPr sz="1500">
              <a:solidFill>
                <a:srgbClr val="434343"/>
              </a:solidFill>
            </a:endParaRPr>
          </a:p>
          <a:p>
            <a:pPr indent="-323850" lvl="0" marL="457200" rtl="0" algn="l">
              <a:spcBef>
                <a:spcPts val="0"/>
              </a:spcBef>
              <a:spcAft>
                <a:spcPts val="0"/>
              </a:spcAft>
              <a:buClr>
                <a:srgbClr val="434343"/>
              </a:buClr>
              <a:buSzPts val="1500"/>
              <a:buFont typeface="Proxima Nova"/>
              <a:buChar char="●"/>
            </a:pPr>
            <a:r>
              <a:rPr lang="en" sz="1500">
                <a:solidFill>
                  <a:srgbClr val="434343"/>
                </a:solidFill>
              </a:rPr>
              <a:t>PyCBC uses matched filtering to match signals to gravitational wave templates </a:t>
            </a:r>
            <a:endParaRPr sz="1500">
              <a:solidFill>
                <a:srgbClr val="434343"/>
              </a:solidFill>
            </a:endParaRPr>
          </a:p>
          <a:p>
            <a:pPr indent="-323850" lvl="0" marL="457200" rtl="0" algn="l">
              <a:spcBef>
                <a:spcPts val="0"/>
              </a:spcBef>
              <a:spcAft>
                <a:spcPts val="0"/>
              </a:spcAft>
              <a:buClr>
                <a:srgbClr val="434343"/>
              </a:buClr>
              <a:buSzPts val="1500"/>
              <a:buFont typeface="Proxima Nova"/>
              <a:buChar char="●"/>
            </a:pPr>
            <a:r>
              <a:rPr lang="en" sz="1500">
                <a:solidFill>
                  <a:srgbClr val="434343"/>
                </a:solidFill>
              </a:rPr>
              <a:t>PyCBC uses a chi-squared consistency test to downrank triggers in the data that are due to glitches and increase the significance of real GW signals. The SNRs of triggers are weighted along this consistency test and outputs a new ranking statistic or re-weighted SNR </a:t>
            </a:r>
            <a:endParaRPr sz="1500">
              <a:solidFill>
                <a:srgbClr val="434343"/>
              </a:solidFill>
            </a:endParaRPr>
          </a:p>
        </p:txBody>
      </p:sp>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9" name="Google Shape;89;p16"/>
          <p:cNvPicPr preferRelativeResize="0"/>
          <p:nvPr/>
        </p:nvPicPr>
        <p:blipFill>
          <a:blip r:embed="rId3">
            <a:alphaModFix/>
          </a:blip>
          <a:stretch>
            <a:fillRect/>
          </a:stretch>
        </p:blipFill>
        <p:spPr>
          <a:xfrm>
            <a:off x="6900" y="0"/>
            <a:ext cx="1412625" cy="1017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PyCBC search pipeline</a:t>
            </a:r>
            <a:endParaRPr sz="2500">
              <a:solidFill>
                <a:srgbClr val="000000"/>
              </a:solidFill>
            </a:endParaRPr>
          </a:p>
        </p:txBody>
      </p:sp>
      <p:sp>
        <p:nvSpPr>
          <p:cNvPr id="95" name="Google Shape;9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7"/>
          <p:cNvPicPr preferRelativeResize="0"/>
          <p:nvPr/>
        </p:nvPicPr>
        <p:blipFill>
          <a:blip r:embed="rId3">
            <a:alphaModFix/>
          </a:blip>
          <a:stretch>
            <a:fillRect/>
          </a:stretch>
        </p:blipFill>
        <p:spPr>
          <a:xfrm>
            <a:off x="6900" y="0"/>
            <a:ext cx="1412625" cy="1017727"/>
          </a:xfrm>
          <a:prstGeom prst="rect">
            <a:avLst/>
          </a:prstGeom>
          <a:noFill/>
          <a:ln>
            <a:noFill/>
          </a:ln>
        </p:spPr>
      </p:pic>
      <p:pic>
        <p:nvPicPr>
          <p:cNvPr id="97" name="Google Shape;97;p17"/>
          <p:cNvPicPr preferRelativeResize="0"/>
          <p:nvPr/>
        </p:nvPicPr>
        <p:blipFill>
          <a:blip r:embed="rId4">
            <a:alphaModFix/>
          </a:blip>
          <a:stretch>
            <a:fillRect/>
          </a:stretch>
        </p:blipFill>
        <p:spPr>
          <a:xfrm>
            <a:off x="2139390" y="1123925"/>
            <a:ext cx="4636622" cy="3660000"/>
          </a:xfrm>
          <a:prstGeom prst="rect">
            <a:avLst/>
          </a:prstGeom>
          <a:noFill/>
          <a:ln>
            <a:noFill/>
          </a:ln>
        </p:spPr>
      </p:pic>
      <p:sp>
        <p:nvSpPr>
          <p:cNvPr id="98" name="Google Shape;98;p17"/>
          <p:cNvSpPr txBox="1"/>
          <p:nvPr/>
        </p:nvSpPr>
        <p:spPr>
          <a:xfrm>
            <a:off x="3091898" y="4726825"/>
            <a:ext cx="2928600" cy="2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Proxima Nova"/>
                <a:ea typeface="Proxima Nova"/>
                <a:cs typeface="Proxima Nova"/>
                <a:sym typeface="Proxima Nova"/>
              </a:rPr>
              <a:t>B.P. Abbott et al. Phys. Rev. Lett. 116 061102 (2016)</a:t>
            </a:r>
            <a:endParaRPr sz="1000">
              <a:solidFill>
                <a:srgbClr val="434343"/>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Data quality vetoes</a:t>
            </a:r>
            <a:endParaRPr sz="2500">
              <a:solidFill>
                <a:srgbClr val="000000"/>
              </a:solidFill>
            </a:endParaRPr>
          </a:p>
        </p:txBody>
      </p:sp>
      <p:sp>
        <p:nvSpPr>
          <p:cNvPr id="104" name="Google Shape;10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434343"/>
              </a:buClr>
              <a:buSzPts val="1500"/>
              <a:buFont typeface="Proxima Nova"/>
              <a:buChar char="●"/>
            </a:pPr>
            <a:r>
              <a:rPr lang="en" sz="1500">
                <a:solidFill>
                  <a:srgbClr val="434343"/>
                </a:solidFill>
              </a:rPr>
              <a:t>Vetoes are generated from flags which identify transient noise in data where glitches or noise make it difficult to run analysis on signals.</a:t>
            </a:r>
            <a:r>
              <a:rPr lang="en" sz="1500">
                <a:solidFill>
                  <a:srgbClr val="434343"/>
                </a:solidFill>
              </a:rPr>
              <a:t>   </a:t>
            </a:r>
            <a:endParaRPr sz="1500">
              <a:solidFill>
                <a:srgbClr val="434343"/>
              </a:solidFill>
            </a:endParaRPr>
          </a:p>
          <a:p>
            <a:pPr indent="-323850" lvl="0" marL="457200" rtl="0" algn="l">
              <a:spcBef>
                <a:spcPts val="0"/>
              </a:spcBef>
              <a:spcAft>
                <a:spcPts val="0"/>
              </a:spcAft>
              <a:buClr>
                <a:srgbClr val="434343"/>
              </a:buClr>
              <a:buSzPts val="1500"/>
              <a:buFont typeface="Proxima Nova"/>
              <a:buChar char="●"/>
            </a:pPr>
            <a:r>
              <a:rPr lang="en" sz="1500">
                <a:solidFill>
                  <a:srgbClr val="434343"/>
                </a:solidFill>
              </a:rPr>
              <a:t>In order for a flag to identify these transient noises they need to be correlated with some disturbance in or around the detector</a:t>
            </a:r>
            <a:endParaRPr sz="1500">
              <a:solidFill>
                <a:srgbClr val="434343"/>
              </a:solidFill>
            </a:endParaRPr>
          </a:p>
          <a:p>
            <a:pPr indent="-323850" lvl="1" marL="914400" rtl="0" algn="l">
              <a:spcBef>
                <a:spcPts val="0"/>
              </a:spcBef>
              <a:spcAft>
                <a:spcPts val="0"/>
              </a:spcAft>
              <a:buClr>
                <a:srgbClr val="434343"/>
              </a:buClr>
              <a:buSzPts val="1500"/>
              <a:buFont typeface="Average"/>
              <a:buChar char="○"/>
            </a:pPr>
            <a:r>
              <a:rPr lang="en" sz="1500">
                <a:solidFill>
                  <a:srgbClr val="434343"/>
                </a:solidFill>
              </a:rPr>
              <a:t>These are referred to as “CAT2 Flags” </a:t>
            </a:r>
            <a:endParaRPr sz="1500">
              <a:solidFill>
                <a:srgbClr val="434343"/>
              </a:solidFill>
            </a:endParaRPr>
          </a:p>
          <a:p>
            <a:pPr indent="-323850" lvl="0" marL="457200" rtl="0" algn="l">
              <a:spcBef>
                <a:spcPts val="0"/>
              </a:spcBef>
              <a:spcAft>
                <a:spcPts val="0"/>
              </a:spcAft>
              <a:buClr>
                <a:srgbClr val="434343"/>
              </a:buClr>
              <a:buSzPts val="1500"/>
              <a:buFont typeface="Average"/>
              <a:buChar char="●"/>
            </a:pPr>
            <a:r>
              <a:rPr lang="en" sz="1500">
                <a:solidFill>
                  <a:srgbClr val="434343"/>
                </a:solidFill>
              </a:rPr>
              <a:t>Vetoes r</a:t>
            </a:r>
            <a:r>
              <a:rPr lang="en" sz="1500">
                <a:solidFill>
                  <a:srgbClr val="434343"/>
                </a:solidFill>
              </a:rPr>
              <a:t>emove flagged segments to improve the analysis pipeline’s search for signals </a:t>
            </a:r>
            <a:endParaRPr sz="1500">
              <a:solidFill>
                <a:srgbClr val="434343"/>
              </a:solidFill>
            </a:endParaRPr>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a:blip r:embed="rId3">
            <a:alphaModFix/>
          </a:blip>
          <a:stretch>
            <a:fillRect/>
          </a:stretch>
        </p:blipFill>
        <p:spPr>
          <a:xfrm>
            <a:off x="6900" y="0"/>
            <a:ext cx="1412625" cy="1017727"/>
          </a:xfrm>
          <a:prstGeom prst="rect">
            <a:avLst/>
          </a:prstGeom>
          <a:noFill/>
          <a:ln>
            <a:noFill/>
          </a:ln>
        </p:spPr>
      </p:pic>
      <p:pic>
        <p:nvPicPr>
          <p:cNvPr id="107" name="Google Shape;107;p18"/>
          <p:cNvPicPr preferRelativeResize="0"/>
          <p:nvPr/>
        </p:nvPicPr>
        <p:blipFill>
          <a:blip r:embed="rId4">
            <a:alphaModFix/>
          </a:blip>
          <a:stretch>
            <a:fillRect/>
          </a:stretch>
        </p:blipFill>
        <p:spPr>
          <a:xfrm>
            <a:off x="1923975" y="2815950"/>
            <a:ext cx="5193398" cy="2143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rotWithShape="1">
          <a:blip r:embed="rId3">
            <a:alphaModFix/>
          </a:blip>
          <a:srcRect b="44897" l="0" r="0" t="0"/>
          <a:stretch/>
        </p:blipFill>
        <p:spPr>
          <a:xfrm>
            <a:off x="688300" y="2873816"/>
            <a:ext cx="3513825" cy="2072984"/>
          </a:xfrm>
          <a:prstGeom prst="rect">
            <a:avLst/>
          </a:prstGeom>
          <a:noFill/>
          <a:ln>
            <a:noFill/>
          </a:ln>
        </p:spPr>
      </p:pic>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0000"/>
                </a:solidFill>
              </a:rPr>
              <a:t>Current</a:t>
            </a:r>
            <a:r>
              <a:rPr lang="en" sz="2500">
                <a:solidFill>
                  <a:srgbClr val="000000"/>
                </a:solidFill>
              </a:rPr>
              <a:t> Method vs Improved Method </a:t>
            </a:r>
            <a:endParaRPr sz="2500">
              <a:solidFill>
                <a:srgbClr val="000000"/>
              </a:solidFill>
            </a:endParaRPr>
          </a:p>
        </p:txBody>
      </p:sp>
      <p:sp>
        <p:nvSpPr>
          <p:cNvPr id="114" name="Google Shape;114;p19"/>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434343"/>
                </a:solidFill>
              </a:rPr>
              <a:t>Current Method</a:t>
            </a:r>
            <a:endParaRPr sz="1500">
              <a:solidFill>
                <a:srgbClr val="434343"/>
              </a:solidFill>
            </a:endParaRPr>
          </a:p>
          <a:p>
            <a:pPr indent="-311150" lvl="0" marL="457200" rtl="0" algn="l">
              <a:spcBef>
                <a:spcPts val="1600"/>
              </a:spcBef>
              <a:spcAft>
                <a:spcPts val="0"/>
              </a:spcAft>
              <a:buClr>
                <a:srgbClr val="434343"/>
              </a:buClr>
              <a:buSzPts val="1300"/>
              <a:buChar char="●"/>
            </a:pPr>
            <a:r>
              <a:rPr lang="en" sz="1300">
                <a:solidFill>
                  <a:srgbClr val="434343"/>
                </a:solidFill>
              </a:rPr>
              <a:t>Removes glitches and flagged times completely</a:t>
            </a:r>
            <a:endParaRPr sz="1300">
              <a:solidFill>
                <a:srgbClr val="434343"/>
              </a:solidFill>
            </a:endParaRPr>
          </a:p>
          <a:p>
            <a:pPr indent="-311150" lvl="0" marL="457200" rtl="0" algn="l">
              <a:spcBef>
                <a:spcPts val="0"/>
              </a:spcBef>
              <a:spcAft>
                <a:spcPts val="0"/>
              </a:spcAft>
              <a:buClr>
                <a:srgbClr val="434343"/>
              </a:buClr>
              <a:buSzPts val="1300"/>
              <a:buChar char="●"/>
            </a:pPr>
            <a:r>
              <a:rPr lang="en" sz="1300">
                <a:solidFill>
                  <a:srgbClr val="434343"/>
                </a:solidFill>
              </a:rPr>
              <a:t>If flags are not as efficient, they do not highlight enough glitches, decreasing search sensitivity</a:t>
            </a:r>
            <a:endParaRPr sz="1300">
              <a:solidFill>
                <a:srgbClr val="434343"/>
              </a:solidFill>
            </a:endParaRPr>
          </a:p>
          <a:p>
            <a:pPr indent="-311150" lvl="0" marL="457200" rtl="0" algn="l">
              <a:spcBef>
                <a:spcPts val="0"/>
              </a:spcBef>
              <a:spcAft>
                <a:spcPts val="0"/>
              </a:spcAft>
              <a:buClr>
                <a:srgbClr val="434343"/>
              </a:buClr>
              <a:buSzPts val="1300"/>
              <a:buChar char="●"/>
            </a:pPr>
            <a:r>
              <a:rPr lang="en" sz="1300">
                <a:solidFill>
                  <a:srgbClr val="434343"/>
                </a:solidFill>
              </a:rPr>
              <a:t>Uses chi-square consistency test to analyze glitches and downrank</a:t>
            </a:r>
            <a:endParaRPr sz="1300">
              <a:solidFill>
                <a:srgbClr val="434343"/>
              </a:solidFill>
            </a:endParaRPr>
          </a:p>
          <a:p>
            <a:pPr indent="0" lvl="0" marL="0" rtl="0" algn="l">
              <a:spcBef>
                <a:spcPts val="1600"/>
              </a:spcBef>
              <a:spcAft>
                <a:spcPts val="1600"/>
              </a:spcAft>
              <a:buNone/>
            </a:pPr>
            <a:r>
              <a:t/>
            </a:r>
            <a:endParaRPr sz="1300">
              <a:solidFill>
                <a:srgbClr val="000000"/>
              </a:solidFill>
              <a:latin typeface="Lora"/>
              <a:ea typeface="Lora"/>
              <a:cs typeface="Lora"/>
              <a:sym typeface="Lora"/>
            </a:endParaRPr>
          </a:p>
        </p:txBody>
      </p:sp>
      <p:sp>
        <p:nvSpPr>
          <p:cNvPr id="115" name="Google Shape;115;p19"/>
          <p:cNvSpPr txBox="1"/>
          <p:nvPr>
            <p:ph idx="1" type="body"/>
          </p:nvPr>
        </p:nvSpPr>
        <p:spPr>
          <a:xfrm>
            <a:off x="4756425" y="1152475"/>
            <a:ext cx="4260300" cy="38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434343"/>
                </a:solidFill>
              </a:rPr>
              <a:t>Improved Method</a:t>
            </a:r>
            <a:endParaRPr sz="1500">
              <a:solidFill>
                <a:srgbClr val="434343"/>
              </a:solidFill>
            </a:endParaRPr>
          </a:p>
          <a:p>
            <a:pPr indent="-311150" lvl="0" marL="457200" rtl="0" algn="l">
              <a:lnSpc>
                <a:spcPct val="100000"/>
              </a:lnSpc>
              <a:spcBef>
                <a:spcPts val="1600"/>
              </a:spcBef>
              <a:spcAft>
                <a:spcPts val="0"/>
              </a:spcAft>
              <a:buClr>
                <a:srgbClr val="434343"/>
              </a:buClr>
              <a:buSzPts val="1300"/>
              <a:buChar char="●"/>
            </a:pPr>
            <a:r>
              <a:rPr lang="en" sz="1300">
                <a:solidFill>
                  <a:srgbClr val="434343"/>
                </a:solidFill>
              </a:rPr>
              <a:t>Our method shows an effective glitch veto that increases the significance of signals and the overall number of detectable signals without removing data. </a:t>
            </a:r>
            <a:endParaRPr sz="1300">
              <a:solidFill>
                <a:srgbClr val="434343"/>
              </a:solidFill>
            </a:endParaRPr>
          </a:p>
          <a:p>
            <a:pPr indent="-311150" lvl="0" marL="457200" rtl="0" algn="l">
              <a:spcBef>
                <a:spcPts val="0"/>
              </a:spcBef>
              <a:spcAft>
                <a:spcPts val="0"/>
              </a:spcAft>
              <a:buClr>
                <a:srgbClr val="434343"/>
              </a:buClr>
              <a:buSzPts val="1300"/>
              <a:buChar char="●"/>
            </a:pPr>
            <a:r>
              <a:rPr lang="en" sz="1300">
                <a:solidFill>
                  <a:srgbClr val="434343"/>
                </a:solidFill>
              </a:rPr>
              <a:t>Keeps glitches that are flagged, removing no data</a:t>
            </a:r>
            <a:endParaRPr sz="1300">
              <a:solidFill>
                <a:srgbClr val="434343"/>
              </a:solidFill>
            </a:endParaRPr>
          </a:p>
          <a:p>
            <a:pPr indent="-311150" lvl="0" marL="457200" rtl="0" algn="l">
              <a:spcBef>
                <a:spcPts val="0"/>
              </a:spcBef>
              <a:spcAft>
                <a:spcPts val="0"/>
              </a:spcAft>
              <a:buClr>
                <a:srgbClr val="434343"/>
              </a:buClr>
              <a:buSzPts val="1300"/>
              <a:buChar char="●"/>
            </a:pPr>
            <a:r>
              <a:rPr lang="en" sz="1300">
                <a:solidFill>
                  <a:srgbClr val="434343"/>
                </a:solidFill>
              </a:rPr>
              <a:t>Uses chi-square consistency test and re-ranking of the glitch statistic</a:t>
            </a:r>
            <a:endParaRPr sz="1300">
              <a:solidFill>
                <a:srgbClr val="434343"/>
              </a:solidFill>
            </a:endParaRPr>
          </a:p>
          <a:p>
            <a:pPr indent="0" lvl="0" marL="0" rtl="0" algn="l">
              <a:spcBef>
                <a:spcPts val="1600"/>
              </a:spcBef>
              <a:spcAft>
                <a:spcPts val="0"/>
              </a:spcAft>
              <a:buNone/>
            </a:pPr>
            <a:r>
              <a:rPr lang="en" sz="1300">
                <a:solidFill>
                  <a:srgbClr val="434343"/>
                </a:solidFill>
              </a:rPr>
              <a:t>How is this done?</a:t>
            </a:r>
            <a:endParaRPr sz="1300">
              <a:solidFill>
                <a:srgbClr val="434343"/>
              </a:solidFill>
            </a:endParaRPr>
          </a:p>
          <a:p>
            <a:pPr indent="-311150" lvl="0" marL="457200" rtl="0" algn="l">
              <a:spcBef>
                <a:spcPts val="1600"/>
              </a:spcBef>
              <a:spcAft>
                <a:spcPts val="0"/>
              </a:spcAft>
              <a:buClr>
                <a:srgbClr val="434343"/>
              </a:buClr>
              <a:buSzPts val="1300"/>
              <a:buChar char="●"/>
            </a:pPr>
            <a:r>
              <a:rPr lang="en" sz="1300">
                <a:solidFill>
                  <a:srgbClr val="434343"/>
                </a:solidFill>
              </a:rPr>
              <a:t>Uses CAT2 data quality vetoes</a:t>
            </a:r>
            <a:endParaRPr sz="1300">
              <a:solidFill>
                <a:srgbClr val="434343"/>
              </a:solidFill>
            </a:endParaRPr>
          </a:p>
          <a:p>
            <a:pPr indent="-311150" lvl="0" marL="457200" rtl="0" algn="l">
              <a:spcBef>
                <a:spcPts val="0"/>
              </a:spcBef>
              <a:spcAft>
                <a:spcPts val="0"/>
              </a:spcAft>
              <a:buClr>
                <a:srgbClr val="434343"/>
              </a:buClr>
              <a:buSzPts val="1300"/>
              <a:buChar char="●"/>
            </a:pPr>
            <a:r>
              <a:rPr lang="en" sz="1300">
                <a:solidFill>
                  <a:srgbClr val="434343"/>
                </a:solidFill>
              </a:rPr>
              <a:t>Uses Likelihood ratio of trigger rate for </a:t>
            </a:r>
            <a:r>
              <a:rPr lang="en" sz="1300">
                <a:solidFill>
                  <a:srgbClr val="434343"/>
                </a:solidFill>
              </a:rPr>
              <a:t>vetoed time</a:t>
            </a:r>
            <a:r>
              <a:rPr lang="en" sz="1300">
                <a:solidFill>
                  <a:srgbClr val="434343"/>
                </a:solidFill>
              </a:rPr>
              <a:t> vs all time to re-rank data against original background</a:t>
            </a:r>
            <a:endParaRPr sz="1300">
              <a:solidFill>
                <a:srgbClr val="434343"/>
              </a:solidFill>
            </a:endParaRPr>
          </a:p>
        </p:txBody>
      </p:sp>
      <p:cxnSp>
        <p:nvCxnSpPr>
          <p:cNvPr id="116" name="Google Shape;116;p19"/>
          <p:cNvCxnSpPr/>
          <p:nvPr/>
        </p:nvCxnSpPr>
        <p:spPr>
          <a:xfrm>
            <a:off x="4572000" y="1271200"/>
            <a:ext cx="0" cy="3751800"/>
          </a:xfrm>
          <a:prstGeom prst="straightConnector1">
            <a:avLst/>
          </a:prstGeom>
          <a:noFill/>
          <a:ln cap="flat" cmpd="sng" w="19050">
            <a:solidFill>
              <a:srgbClr val="000000"/>
            </a:solidFill>
            <a:prstDash val="solid"/>
            <a:round/>
            <a:headEnd len="med" w="med" type="none"/>
            <a:tailEnd len="med" w="med" type="none"/>
          </a:ln>
        </p:spPr>
      </p:cxnSp>
      <p:sp>
        <p:nvSpPr>
          <p:cNvPr id="117" name="Google Shape;117;p19"/>
          <p:cNvSpPr txBox="1"/>
          <p:nvPr/>
        </p:nvSpPr>
        <p:spPr>
          <a:xfrm>
            <a:off x="113125" y="3057475"/>
            <a:ext cx="6243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signal</a:t>
            </a:r>
            <a:endParaRPr sz="1200">
              <a:latin typeface="Proxima Nova"/>
              <a:ea typeface="Proxima Nova"/>
              <a:cs typeface="Proxima Nova"/>
              <a:sym typeface="Proxima Nova"/>
            </a:endParaRPr>
          </a:p>
        </p:txBody>
      </p:sp>
      <p:sp>
        <p:nvSpPr>
          <p:cNvPr id="118" name="Google Shape;118;p19"/>
          <p:cNvSpPr txBox="1"/>
          <p:nvPr/>
        </p:nvSpPr>
        <p:spPr>
          <a:xfrm>
            <a:off x="3763275" y="2663875"/>
            <a:ext cx="624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glitch</a:t>
            </a:r>
            <a:endParaRPr sz="1200">
              <a:latin typeface="Proxima Nova"/>
              <a:ea typeface="Proxima Nova"/>
              <a:cs typeface="Proxima Nova"/>
              <a:sym typeface="Proxima Nova"/>
            </a:endParaRPr>
          </a:p>
        </p:txBody>
      </p:sp>
      <p:sp>
        <p:nvSpPr>
          <p:cNvPr id="119" name="Google Shape;11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19"/>
          <p:cNvPicPr preferRelativeResize="0"/>
          <p:nvPr/>
        </p:nvPicPr>
        <p:blipFill>
          <a:blip r:embed="rId4">
            <a:alphaModFix/>
          </a:blip>
          <a:stretch>
            <a:fillRect/>
          </a:stretch>
        </p:blipFill>
        <p:spPr>
          <a:xfrm>
            <a:off x="6900" y="0"/>
            <a:ext cx="1412625" cy="1017727"/>
          </a:xfrm>
          <a:prstGeom prst="rect">
            <a:avLst/>
          </a:prstGeom>
          <a:noFill/>
          <a:ln>
            <a:noFill/>
          </a:ln>
        </p:spPr>
      </p:pic>
      <p:sp>
        <p:nvSpPr>
          <p:cNvPr id="121" name="Google Shape;121;p19"/>
          <p:cNvSpPr/>
          <p:nvPr/>
        </p:nvSpPr>
        <p:spPr>
          <a:xfrm>
            <a:off x="476625" y="3422850"/>
            <a:ext cx="2488300" cy="728300"/>
          </a:xfrm>
          <a:custGeom>
            <a:rect b="b" l="l" r="r" t="t"/>
            <a:pathLst>
              <a:path extrusionOk="0" h="29132" w="99532">
                <a:moveTo>
                  <a:pt x="0" y="0"/>
                </a:moveTo>
                <a:cubicBezTo>
                  <a:pt x="3540" y="1416"/>
                  <a:pt x="4652" y="3642"/>
                  <a:pt x="21241" y="8497"/>
                </a:cubicBezTo>
                <a:cubicBezTo>
                  <a:pt x="37830" y="13352"/>
                  <a:pt x="86484" y="25693"/>
                  <a:pt x="99532" y="29132"/>
                </a:cubicBezTo>
              </a:path>
            </a:pathLst>
          </a:custGeom>
          <a:noFill/>
          <a:ln cap="flat" cmpd="sng" w="19050">
            <a:solidFill>
              <a:srgbClr val="FF0000"/>
            </a:solidFill>
            <a:prstDash val="solid"/>
            <a:round/>
            <a:headEnd len="med" w="med" type="none"/>
            <a:tailEnd len="med" w="med" type="stealth"/>
          </a:ln>
        </p:spPr>
      </p:sp>
      <p:sp>
        <p:nvSpPr>
          <p:cNvPr id="122" name="Google Shape;122;p19"/>
          <p:cNvSpPr/>
          <p:nvPr/>
        </p:nvSpPr>
        <p:spPr>
          <a:xfrm>
            <a:off x="3541475" y="2937325"/>
            <a:ext cx="584450" cy="1092425"/>
          </a:xfrm>
          <a:custGeom>
            <a:rect b="b" l="l" r="r" t="t"/>
            <a:pathLst>
              <a:path extrusionOk="0" h="43697" w="23378">
                <a:moveTo>
                  <a:pt x="21242" y="0"/>
                </a:moveTo>
                <a:cubicBezTo>
                  <a:pt x="21343" y="3743"/>
                  <a:pt x="25388" y="15173"/>
                  <a:pt x="21848" y="22456"/>
                </a:cubicBezTo>
                <a:cubicBezTo>
                  <a:pt x="18308" y="29739"/>
                  <a:pt x="3641" y="40157"/>
                  <a:pt x="0" y="43697"/>
                </a:cubicBezTo>
              </a:path>
            </a:pathLst>
          </a:custGeom>
          <a:noFill/>
          <a:ln cap="flat" cmpd="sng" w="19050">
            <a:solidFill>
              <a:srgbClr val="FF0000"/>
            </a:solidFill>
            <a:prstDash val="solid"/>
            <a:round/>
            <a:headEnd len="med" w="med" type="none"/>
            <a:tailEnd len="med" w="med" type="stealth"/>
          </a:ln>
        </p:spPr>
      </p:sp>
      <p:sp>
        <p:nvSpPr>
          <p:cNvPr id="123" name="Google Shape;123;p19"/>
          <p:cNvSpPr txBox="1"/>
          <p:nvPr/>
        </p:nvSpPr>
        <p:spPr>
          <a:xfrm>
            <a:off x="1142166" y="4627425"/>
            <a:ext cx="2606100" cy="429300"/>
          </a:xfrm>
          <a:prstGeom prst="rect">
            <a:avLst/>
          </a:prstGeom>
          <a:noFill/>
          <a:ln>
            <a:noFill/>
          </a:ln>
        </p:spPr>
        <p:txBody>
          <a:bodyPr anchorCtr="0" anchor="t" bIns="91425" lIns="91425" spcFirstLastPara="1" rIns="91425" wrap="square" tIns="91425">
            <a:noAutofit/>
          </a:bodyPr>
          <a:lstStyle/>
          <a:p>
            <a:pPr indent="0" lvl="0" marL="0" rtl="0" algn="l">
              <a:spcBef>
                <a:spcPts val="1100"/>
              </a:spcBef>
              <a:spcAft>
                <a:spcPts val="0"/>
              </a:spcAft>
              <a:buClr>
                <a:srgbClr val="000000"/>
              </a:buClr>
              <a:buSzPts val="1100"/>
              <a:buFont typeface="Arial"/>
              <a:buNone/>
            </a:pPr>
            <a:r>
              <a:rPr lang="en" sz="1000">
                <a:solidFill>
                  <a:srgbClr val="434343"/>
                </a:solidFill>
                <a:latin typeface="Proxima Nova"/>
                <a:ea typeface="Proxima Nova"/>
                <a:cs typeface="Proxima Nova"/>
                <a:sym typeface="Proxima Nova"/>
              </a:rPr>
              <a:t>B. P. Abbott </a:t>
            </a:r>
            <a:r>
              <a:rPr i="1" lang="en" sz="1000">
                <a:solidFill>
                  <a:srgbClr val="434343"/>
                </a:solidFill>
                <a:latin typeface="Proxima Nova"/>
                <a:ea typeface="Proxima Nova"/>
                <a:cs typeface="Proxima Nova"/>
                <a:sym typeface="Proxima Nova"/>
              </a:rPr>
              <a:t>et al. </a:t>
            </a:r>
            <a:r>
              <a:rPr lang="en" sz="1000">
                <a:solidFill>
                  <a:srgbClr val="434343"/>
                </a:solidFill>
                <a:latin typeface="Proxima Nova"/>
                <a:ea typeface="Proxima Nova"/>
                <a:cs typeface="Proxima Nova"/>
                <a:sym typeface="Proxima Nova"/>
              </a:rPr>
              <a:t>Phys. Rev. Lett. 119, 161101</a:t>
            </a:r>
            <a:endParaRPr sz="1000">
              <a:solidFill>
                <a:srgbClr val="434343"/>
              </a:solidFill>
              <a:latin typeface="Proxima Nova"/>
              <a:ea typeface="Proxima Nova"/>
              <a:cs typeface="Proxima Nova"/>
              <a:sym typeface="Proxima Nova"/>
            </a:endParaRPr>
          </a:p>
          <a:p>
            <a:pPr indent="0" lvl="0" marL="0" rtl="0" algn="l">
              <a:spcBef>
                <a:spcPts val="200"/>
              </a:spcBef>
              <a:spcAft>
                <a:spcPts val="0"/>
              </a:spcAft>
              <a:buNone/>
            </a:pPr>
            <a:r>
              <a:t/>
            </a:r>
            <a:endParaRPr>
              <a:solidFill>
                <a:srgbClr val="B7B7B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 type="body"/>
          </p:nvPr>
        </p:nvSpPr>
        <p:spPr>
          <a:xfrm>
            <a:off x="311700" y="1152475"/>
            <a:ext cx="4272600" cy="3416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434343"/>
              </a:buClr>
              <a:buSzPts val="1300"/>
              <a:buChar char="●"/>
            </a:pPr>
            <a:r>
              <a:rPr lang="en" sz="1300">
                <a:solidFill>
                  <a:srgbClr val="434343"/>
                </a:solidFill>
              </a:rPr>
              <a:t>How much more likely is a trigger to show up during a flag vs all time?</a:t>
            </a:r>
            <a:endParaRPr u="sng">
              <a:solidFill>
                <a:srgbClr val="434343"/>
              </a:solidFill>
            </a:endParaRPr>
          </a:p>
        </p:txBody>
      </p:sp>
      <p:pic>
        <p:nvPicPr>
          <p:cNvPr id="129" name="Google Shape;129;p20"/>
          <p:cNvPicPr preferRelativeResize="0"/>
          <p:nvPr/>
        </p:nvPicPr>
        <p:blipFill>
          <a:blip r:embed="rId3">
            <a:alphaModFix/>
          </a:blip>
          <a:stretch>
            <a:fillRect/>
          </a:stretch>
        </p:blipFill>
        <p:spPr>
          <a:xfrm>
            <a:off x="918325" y="1915975"/>
            <a:ext cx="2533289" cy="572700"/>
          </a:xfrm>
          <a:prstGeom prst="rect">
            <a:avLst/>
          </a:prstGeom>
          <a:noFill/>
          <a:ln>
            <a:noFill/>
          </a:ln>
        </p:spPr>
      </p:pic>
      <p:pic>
        <p:nvPicPr>
          <p:cNvPr id="130" name="Google Shape;130;p20"/>
          <p:cNvPicPr preferRelativeResize="0"/>
          <p:nvPr/>
        </p:nvPicPr>
        <p:blipFill>
          <a:blip r:embed="rId4">
            <a:alphaModFix/>
          </a:blip>
          <a:stretch>
            <a:fillRect/>
          </a:stretch>
        </p:blipFill>
        <p:spPr>
          <a:xfrm>
            <a:off x="618550" y="2790287"/>
            <a:ext cx="3658898" cy="445575"/>
          </a:xfrm>
          <a:prstGeom prst="rect">
            <a:avLst/>
          </a:prstGeom>
          <a:noFill/>
          <a:ln>
            <a:noFill/>
          </a:ln>
        </p:spPr>
      </p:pic>
      <p:pic>
        <p:nvPicPr>
          <p:cNvPr id="131" name="Google Shape;131;p20"/>
          <p:cNvPicPr preferRelativeResize="0"/>
          <p:nvPr/>
        </p:nvPicPr>
        <p:blipFill>
          <a:blip r:embed="rId5">
            <a:alphaModFix/>
          </a:blip>
          <a:stretch>
            <a:fillRect/>
          </a:stretch>
        </p:blipFill>
        <p:spPr>
          <a:xfrm>
            <a:off x="589350" y="3385051"/>
            <a:ext cx="3658898" cy="479349"/>
          </a:xfrm>
          <a:prstGeom prst="rect">
            <a:avLst/>
          </a:prstGeom>
          <a:noFill/>
          <a:ln>
            <a:noFill/>
          </a:ln>
        </p:spPr>
      </p:pic>
      <p:cxnSp>
        <p:nvCxnSpPr>
          <p:cNvPr id="132" name="Google Shape;132;p20"/>
          <p:cNvCxnSpPr/>
          <p:nvPr/>
        </p:nvCxnSpPr>
        <p:spPr>
          <a:xfrm flipH="1" rot="10800000">
            <a:off x="806450" y="3308925"/>
            <a:ext cx="3471000" cy="8400"/>
          </a:xfrm>
          <a:prstGeom prst="straightConnector1">
            <a:avLst/>
          </a:prstGeom>
          <a:noFill/>
          <a:ln cap="flat" cmpd="sng" w="19050">
            <a:solidFill>
              <a:srgbClr val="000000"/>
            </a:solidFill>
            <a:prstDash val="solid"/>
            <a:round/>
            <a:headEnd len="med" w="med" type="none"/>
            <a:tailEnd len="med" w="med" type="none"/>
          </a:ln>
        </p:spPr>
      </p:cxnSp>
      <p:pic>
        <p:nvPicPr>
          <p:cNvPr id="133" name="Google Shape;133;p20"/>
          <p:cNvPicPr preferRelativeResize="0"/>
          <p:nvPr/>
        </p:nvPicPr>
        <p:blipFill>
          <a:blip r:embed="rId6">
            <a:alphaModFix/>
          </a:blip>
          <a:stretch>
            <a:fillRect/>
          </a:stretch>
        </p:blipFill>
        <p:spPr>
          <a:xfrm>
            <a:off x="4807845" y="2130888"/>
            <a:ext cx="3924204" cy="1419175"/>
          </a:xfrm>
          <a:prstGeom prst="rect">
            <a:avLst/>
          </a:prstGeom>
          <a:noFill/>
          <a:ln>
            <a:noFill/>
          </a:ln>
        </p:spPr>
      </p:pic>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rgbClr val="000000"/>
                </a:solidFill>
              </a:rPr>
              <a:t>Likelihood in the Improved</a:t>
            </a:r>
            <a:r>
              <a:rPr lang="en" sz="2500">
                <a:solidFill>
                  <a:srgbClr val="000000"/>
                </a:solidFill>
              </a:rPr>
              <a:t> Method</a:t>
            </a:r>
            <a:endParaRPr>
              <a:solidFill>
                <a:srgbClr val="000000"/>
              </a:solidFill>
            </a:endParaRPr>
          </a:p>
        </p:txBody>
      </p:sp>
      <p:pic>
        <p:nvPicPr>
          <p:cNvPr id="136" name="Google Shape;136;p20"/>
          <p:cNvPicPr preferRelativeResize="0"/>
          <p:nvPr/>
        </p:nvPicPr>
        <p:blipFill>
          <a:blip r:embed="rId7">
            <a:alphaModFix/>
          </a:blip>
          <a:stretch>
            <a:fillRect/>
          </a:stretch>
        </p:blipFill>
        <p:spPr>
          <a:xfrm>
            <a:off x="6900" y="0"/>
            <a:ext cx="1412625" cy="10177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rgbClr val="000000"/>
                </a:solidFill>
                <a:latin typeface="Roboto"/>
                <a:ea typeface="Roboto"/>
                <a:cs typeface="Roboto"/>
                <a:sym typeface="Roboto"/>
              </a:rPr>
              <a:t>Ranking in Improved </a:t>
            </a:r>
            <a:r>
              <a:rPr lang="en" sz="2500">
                <a:solidFill>
                  <a:srgbClr val="000000"/>
                </a:solidFill>
                <a:latin typeface="Roboto"/>
                <a:ea typeface="Roboto"/>
                <a:cs typeface="Roboto"/>
                <a:sym typeface="Roboto"/>
              </a:rPr>
              <a:t>Method</a:t>
            </a:r>
            <a:endParaRPr>
              <a:solidFill>
                <a:srgbClr val="000000"/>
              </a:solidFill>
              <a:latin typeface="Roboto"/>
              <a:ea typeface="Roboto"/>
              <a:cs typeface="Roboto"/>
              <a:sym typeface="Roboto"/>
            </a:endParaRPr>
          </a:p>
        </p:txBody>
      </p:sp>
      <p:sp>
        <p:nvSpPr>
          <p:cNvPr id="142" name="Google Shape;142;p21"/>
          <p:cNvSpPr txBox="1"/>
          <p:nvPr>
            <p:ph idx="1" type="body"/>
          </p:nvPr>
        </p:nvSpPr>
        <p:spPr>
          <a:xfrm>
            <a:off x="299400" y="1152475"/>
            <a:ext cx="4272600" cy="45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rgbClr val="000000"/>
                </a:solidFill>
                <a:latin typeface="Roboto"/>
                <a:ea typeface="Roboto"/>
                <a:cs typeface="Roboto"/>
                <a:sym typeface="Roboto"/>
              </a:rPr>
              <a:t>Re-ranking triggers</a:t>
            </a:r>
            <a:endParaRPr u="sng">
              <a:solidFill>
                <a:srgbClr val="000000"/>
              </a:solidFill>
              <a:latin typeface="Roboto"/>
              <a:ea typeface="Roboto"/>
              <a:cs typeface="Roboto"/>
              <a:sym typeface="Roboto"/>
            </a:endParaRPr>
          </a:p>
        </p:txBody>
      </p:sp>
      <p:pic>
        <p:nvPicPr>
          <p:cNvPr id="143" name="Google Shape;143;p21"/>
          <p:cNvPicPr preferRelativeResize="0"/>
          <p:nvPr/>
        </p:nvPicPr>
        <p:blipFill>
          <a:blip r:embed="rId3">
            <a:alphaModFix/>
          </a:blip>
          <a:stretch>
            <a:fillRect/>
          </a:stretch>
        </p:blipFill>
        <p:spPr>
          <a:xfrm>
            <a:off x="1308435" y="1718212"/>
            <a:ext cx="2254525" cy="385325"/>
          </a:xfrm>
          <a:prstGeom prst="rect">
            <a:avLst/>
          </a:prstGeom>
          <a:noFill/>
          <a:ln>
            <a:noFill/>
          </a:ln>
        </p:spPr>
      </p:pic>
      <p:cxnSp>
        <p:nvCxnSpPr>
          <p:cNvPr id="144" name="Google Shape;144;p21"/>
          <p:cNvCxnSpPr/>
          <p:nvPr/>
        </p:nvCxnSpPr>
        <p:spPr>
          <a:xfrm rot="-5400000">
            <a:off x="837735" y="2293075"/>
            <a:ext cx="548100" cy="393300"/>
          </a:xfrm>
          <a:prstGeom prst="curvedConnector3">
            <a:avLst>
              <a:gd fmla="val 50000" name="adj1"/>
            </a:avLst>
          </a:prstGeom>
          <a:noFill/>
          <a:ln cap="flat" cmpd="sng" w="19050">
            <a:solidFill>
              <a:srgbClr val="000000"/>
            </a:solidFill>
            <a:prstDash val="solid"/>
            <a:round/>
            <a:headEnd len="med" w="med" type="none"/>
            <a:tailEnd len="med" w="med" type="stealth"/>
          </a:ln>
        </p:spPr>
      </p:cxnSp>
      <p:sp>
        <p:nvSpPr>
          <p:cNvPr id="145" name="Google Shape;145;p21"/>
          <p:cNvSpPr/>
          <p:nvPr/>
        </p:nvSpPr>
        <p:spPr>
          <a:xfrm rot="-955590">
            <a:off x="2117662" y="2170062"/>
            <a:ext cx="377344" cy="532617"/>
          </a:xfrm>
          <a:custGeom>
            <a:rect b="b" l="l" r="r" t="t"/>
            <a:pathLst>
              <a:path extrusionOk="0" h="21305" w="15094">
                <a:moveTo>
                  <a:pt x="14000" y="0"/>
                </a:moveTo>
                <a:cubicBezTo>
                  <a:pt x="14000" y="2029"/>
                  <a:pt x="16333" y="8623"/>
                  <a:pt x="14000" y="12174"/>
                </a:cubicBezTo>
                <a:cubicBezTo>
                  <a:pt x="11667" y="15725"/>
                  <a:pt x="2333" y="19783"/>
                  <a:pt x="0" y="21305"/>
                </a:cubicBezTo>
              </a:path>
            </a:pathLst>
          </a:custGeom>
          <a:noFill/>
          <a:ln cap="flat" cmpd="sng" w="19050">
            <a:solidFill>
              <a:srgbClr val="000000"/>
            </a:solidFill>
            <a:prstDash val="solid"/>
            <a:round/>
            <a:headEnd len="med" w="med" type="stealth"/>
            <a:tailEnd len="med" w="med" type="none"/>
          </a:ln>
        </p:spPr>
      </p:sp>
      <p:sp>
        <p:nvSpPr>
          <p:cNvPr id="146" name="Google Shape;146;p21"/>
          <p:cNvSpPr/>
          <p:nvPr/>
        </p:nvSpPr>
        <p:spPr>
          <a:xfrm>
            <a:off x="3654375" y="2063550"/>
            <a:ext cx="307300" cy="563050"/>
          </a:xfrm>
          <a:custGeom>
            <a:rect b="b" l="l" r="r" t="t"/>
            <a:pathLst>
              <a:path extrusionOk="0" h="22522" w="12292">
                <a:moveTo>
                  <a:pt x="0" y="0"/>
                </a:moveTo>
                <a:cubicBezTo>
                  <a:pt x="1928" y="1420"/>
                  <a:pt x="9740" y="4768"/>
                  <a:pt x="11566" y="8522"/>
                </a:cubicBezTo>
                <a:cubicBezTo>
                  <a:pt x="13392" y="12276"/>
                  <a:pt x="11059" y="20189"/>
                  <a:pt x="10957" y="22522"/>
                </a:cubicBezTo>
              </a:path>
            </a:pathLst>
          </a:custGeom>
          <a:noFill/>
          <a:ln cap="flat" cmpd="sng" w="19050">
            <a:solidFill>
              <a:srgbClr val="000000"/>
            </a:solidFill>
            <a:prstDash val="solid"/>
            <a:round/>
            <a:headEnd len="med" w="med" type="stealth"/>
            <a:tailEnd len="med" w="med" type="none"/>
          </a:ln>
        </p:spPr>
      </p:sp>
      <p:sp>
        <p:nvSpPr>
          <p:cNvPr id="147" name="Google Shape;147;p21"/>
          <p:cNvSpPr txBox="1"/>
          <p:nvPr/>
        </p:nvSpPr>
        <p:spPr>
          <a:xfrm>
            <a:off x="3334350" y="2495850"/>
            <a:ext cx="1384800" cy="4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Likelihood ratio of data quality flag</a:t>
            </a:r>
            <a:endParaRPr sz="1200">
              <a:latin typeface="Proxima Nova"/>
              <a:ea typeface="Proxima Nova"/>
              <a:cs typeface="Proxima Nova"/>
              <a:sym typeface="Proxima Nova"/>
            </a:endParaRPr>
          </a:p>
        </p:txBody>
      </p:sp>
      <p:sp>
        <p:nvSpPr>
          <p:cNvPr id="148" name="Google Shape;148;p21"/>
          <p:cNvSpPr txBox="1"/>
          <p:nvPr/>
        </p:nvSpPr>
        <p:spPr>
          <a:xfrm>
            <a:off x="1448200" y="2641600"/>
            <a:ext cx="1536900" cy="4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Original ranking statistic </a:t>
            </a:r>
            <a:endParaRPr sz="1200">
              <a:latin typeface="Proxima Nova"/>
              <a:ea typeface="Proxima Nova"/>
              <a:cs typeface="Proxima Nova"/>
              <a:sym typeface="Proxima Nova"/>
            </a:endParaRPr>
          </a:p>
        </p:txBody>
      </p:sp>
      <p:sp>
        <p:nvSpPr>
          <p:cNvPr id="149" name="Google Shape;149;p21"/>
          <p:cNvSpPr txBox="1"/>
          <p:nvPr/>
        </p:nvSpPr>
        <p:spPr>
          <a:xfrm>
            <a:off x="78275" y="2672150"/>
            <a:ext cx="1323900" cy="54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New ranking statistic</a:t>
            </a:r>
            <a:endParaRPr sz="1200">
              <a:latin typeface="Proxima Nova"/>
              <a:ea typeface="Proxima Nova"/>
              <a:cs typeface="Proxima Nova"/>
              <a:sym typeface="Proxima Nova"/>
            </a:endParaRPr>
          </a:p>
        </p:txBody>
      </p:sp>
      <p:sp>
        <p:nvSpPr>
          <p:cNvPr id="150" name="Google Shape;150;p21"/>
          <p:cNvSpPr txBox="1"/>
          <p:nvPr/>
        </p:nvSpPr>
        <p:spPr>
          <a:xfrm>
            <a:off x="299400" y="3263650"/>
            <a:ext cx="4272600" cy="1549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434343"/>
              </a:buClr>
              <a:buSzPts val="1300"/>
              <a:buFont typeface="Proxima Nova"/>
              <a:buChar char="●"/>
            </a:pPr>
            <a:r>
              <a:rPr lang="en" sz="1300">
                <a:solidFill>
                  <a:srgbClr val="434343"/>
                </a:solidFill>
                <a:latin typeface="Proxima Nova"/>
                <a:ea typeface="Proxima Nova"/>
                <a:cs typeface="Proxima Nova"/>
                <a:sym typeface="Proxima Nova"/>
              </a:rPr>
              <a:t>Ranking statistic of triggers during vetoed times are updated using the likelihood ratio</a:t>
            </a:r>
            <a:endParaRPr sz="1300">
              <a:solidFill>
                <a:srgbClr val="434343"/>
              </a:solidFill>
              <a:latin typeface="Proxima Nova"/>
              <a:ea typeface="Proxima Nova"/>
              <a:cs typeface="Proxima Nova"/>
              <a:sym typeface="Proxima Nova"/>
            </a:endParaRPr>
          </a:p>
        </p:txBody>
      </p:sp>
      <p:pic>
        <p:nvPicPr>
          <p:cNvPr id="151" name="Google Shape;151;p21"/>
          <p:cNvPicPr preferRelativeResize="0"/>
          <p:nvPr/>
        </p:nvPicPr>
        <p:blipFill>
          <a:blip r:embed="rId4">
            <a:alphaModFix/>
          </a:blip>
          <a:stretch>
            <a:fillRect/>
          </a:stretch>
        </p:blipFill>
        <p:spPr>
          <a:xfrm>
            <a:off x="4947375" y="1399837"/>
            <a:ext cx="3952974" cy="2635324"/>
          </a:xfrm>
          <a:prstGeom prst="rect">
            <a:avLst/>
          </a:prstGeom>
          <a:noFill/>
          <a:ln>
            <a:noFill/>
          </a:ln>
        </p:spPr>
      </p:pic>
      <p:pic>
        <p:nvPicPr>
          <p:cNvPr id="152" name="Google Shape;152;p21"/>
          <p:cNvPicPr preferRelativeResize="0"/>
          <p:nvPr/>
        </p:nvPicPr>
        <p:blipFill>
          <a:blip r:embed="rId5">
            <a:alphaModFix/>
          </a:blip>
          <a:stretch>
            <a:fillRect/>
          </a:stretch>
        </p:blipFill>
        <p:spPr>
          <a:xfrm>
            <a:off x="4947375" y="1399838"/>
            <a:ext cx="3952974" cy="2635324"/>
          </a:xfrm>
          <a:prstGeom prst="rect">
            <a:avLst/>
          </a:prstGeom>
          <a:noFill/>
          <a:ln>
            <a:noFill/>
          </a:ln>
        </p:spPr>
      </p:pic>
      <p:sp>
        <p:nvSpPr>
          <p:cNvPr id="153" name="Google Shape;15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21"/>
          <p:cNvPicPr preferRelativeResize="0"/>
          <p:nvPr/>
        </p:nvPicPr>
        <p:blipFill>
          <a:blip r:embed="rId6">
            <a:alphaModFix/>
          </a:blip>
          <a:stretch>
            <a:fillRect/>
          </a:stretch>
        </p:blipFill>
        <p:spPr>
          <a:xfrm>
            <a:off x="6900" y="0"/>
            <a:ext cx="1412625" cy="1017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E8E8E8"/>
      </a:dk1>
      <a:lt1>
        <a:srgbClr val="FFFFFF"/>
      </a:lt1>
      <a:dk2>
        <a:srgbClr val="4BA173"/>
      </a:dk2>
      <a:lt2>
        <a:srgbClr val="F05023"/>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