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20"/>
  </p:notesMasterIdLst>
  <p:sldIdLst>
    <p:sldId id="257" r:id="rId2"/>
    <p:sldId id="293" r:id="rId3"/>
    <p:sldId id="258" r:id="rId4"/>
    <p:sldId id="309" r:id="rId5"/>
    <p:sldId id="289" r:id="rId6"/>
    <p:sldId id="308" r:id="rId7"/>
    <p:sldId id="302" r:id="rId8"/>
    <p:sldId id="312" r:id="rId9"/>
    <p:sldId id="303" r:id="rId10"/>
    <p:sldId id="265" r:id="rId11"/>
    <p:sldId id="305" r:id="rId12"/>
    <p:sldId id="310" r:id="rId13"/>
    <p:sldId id="311" r:id="rId14"/>
    <p:sldId id="307" r:id="rId15"/>
    <p:sldId id="306" r:id="rId16"/>
    <p:sldId id="271" r:id="rId17"/>
    <p:sldId id="273" r:id="rId18"/>
    <p:sldId id="304" r:id="rId19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598" autoAdjust="0"/>
  </p:normalViewPr>
  <p:slideViewPr>
    <p:cSldViewPr>
      <p:cViewPr varScale="1">
        <p:scale>
          <a:sx n="66" d="100"/>
          <a:sy n="66" d="100"/>
        </p:scale>
        <p:origin x="1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35A67E9-F680-43BA-851A-10254B8647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A29D36E-8ED3-4C05-9331-77571514704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0FA638E-F074-49FD-B9FD-17FDF0680EC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A867A65-A2D8-4BFE-9B6B-61406C3173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02316F9B-D436-46F7-B746-08BDCD4B26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57CF8763-4D44-4927-8F3E-D243B26C2B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C2B38D8-2390-4157-857F-E7C3CD2710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B38D8-2390-4157-857F-E7C3CD2710D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0134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B38D8-2390-4157-857F-E7C3CD2710DC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1433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B38D8-2390-4157-857F-E7C3CD2710DC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2990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B38D8-2390-4157-857F-E7C3CD2710DC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09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B38D8-2390-4157-857F-E7C3CD2710D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82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B38D8-2390-4157-857F-E7C3CD2710D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167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B38D8-2390-4157-857F-E7C3CD2710D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5917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B38D8-2390-4157-857F-E7C3CD2710DC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5986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B38D8-2390-4157-857F-E7C3CD2710DC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3849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B38D8-2390-4157-857F-E7C3CD2710D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5499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B38D8-2390-4157-857F-E7C3CD2710DC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012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B38D8-2390-4157-857F-E7C3CD2710DC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222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D1B78FC-9AAA-4719-BB6B-86D6C1721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F7C8CF6-6CB4-43FC-9851-E92E5F0391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9B6ADCD-5460-4215-AD47-DD5E143925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1C15C-46E8-4F4B-84B6-1A161E41D8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B858B2-C51B-4C44-94F4-9CFAE788478C}"/>
              </a:ext>
            </a:extLst>
          </p:cNvPr>
          <p:cNvSpPr txBox="1"/>
          <p:nvPr userDrawn="1"/>
        </p:nvSpPr>
        <p:spPr>
          <a:xfrm>
            <a:off x="0" y="1116428"/>
            <a:ext cx="9144000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664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596D5A4-874A-41C4-86AB-C943C78DB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16B3ECF-9462-4DD0-BC83-A5E6EFEE59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B61CFF-0A0C-45C6-B1B6-898550384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973BF-B1FE-4A9D-93D6-69BCB89566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837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FB681F-4A45-4D94-9791-DEE02B49C2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329664D-5910-49F3-A385-7B382EEF29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C2983A3-549E-445F-8CD1-E226A360A6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6A73-FEE0-4C8F-B04D-B42B64571D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20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F98104C7-DC6B-427E-A7DD-7E4814DB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C3C6963F-2308-4515-87EA-80D0426F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F2CDC73-3ED0-4B7D-BBB8-9DE56722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C9BE-75E1-4627-A485-4F9A270962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156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76DE0FA-4587-4C42-B22C-CF85A4FA34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77E7216-4ED9-40CC-889C-6DDAC221A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735B378-D8E6-4B34-AC19-336450CB7C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5BE35-D50D-480D-824F-AF6404A309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22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ADF898A-8CF3-4CF7-B535-5684EAC213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F4A3980-3BDF-480B-8E6A-6A3F9CD05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73007D-095F-4D00-A46B-31DEC3795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04A2C-551F-4A05-8E1C-0B84AAE956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148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CF31547-ED27-497D-A81E-3E29022FE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61AFD30-1EFA-44FF-88BF-2A5054968A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18C238A-525D-407A-B377-C7D2F9C079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A2C48-5705-479D-BC84-AEF72684AB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395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77AFFA-7871-45B2-811E-78D8514C05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0C1CF5-DFA5-4722-88F6-4C02C54F9B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BDC71-8919-4BD8-B3E9-25637015E6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9DF6C-703A-4F8B-8D9C-B3A63635D9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52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36CAE2-3B34-4E73-BAE6-118E268C5B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C683EFC-3B1C-446E-A2A5-47AD5C42BD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A6AD83-DEFF-47DC-8224-E5C621C82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FAD75-2D9A-4C9B-BA86-8830C75BB2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952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FD74735-1744-4379-8517-941F6D7A1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4C5C28B-B2E6-4C44-A4DF-706770E6EE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BF9049A-3309-40D7-A108-D9CA1C432E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781F5-BA6C-4F5E-9C65-062714F6A1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889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490C629-514A-44CD-9E4C-5EAA93D6FB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AF1CB63-8698-4520-B808-1F1F45D14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4579AB-FAAB-48F2-B993-96282AF600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87A2B-45C3-41E8-AC8E-373792E9A6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923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17A4E30-F915-438E-BE77-F1B47E1C1A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AC9FFF2-0EB1-4CB8-BBCE-32639A5A20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FE50859-E226-499B-BD81-2B09EFE5A0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232A53CB-66EC-4D80-91DE-A673276AB1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1468D2-C272-4A2A-8B4D-09C4EC808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280F1D-115D-4B5B-AAA0-AC5C89F93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136DFE70-6A5C-4169-BFE0-389027F12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232045"/>
            <a:ext cx="12189234" cy="4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200" dirty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altLang="en-US" sz="1200" dirty="0">
                <a:solidFill>
                  <a:schemeClr val="tx2"/>
                </a:solidFill>
                <a:latin typeface="Helvetica" panose="020B0604020202020204" pitchFamily="34" charset="0"/>
              </a:rPr>
              <a:t>                                                                                                                                                                          </a:t>
            </a:r>
            <a:r>
              <a:rPr lang="en-US" altLang="en-US" sz="1400" dirty="0">
                <a:solidFill>
                  <a:schemeClr val="tx2"/>
                </a:solidFill>
                <a:latin typeface="Helvetica" panose="020B0604020202020204" pitchFamily="34" charset="0"/>
              </a:rPr>
              <a:t>		 				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EB2AF0C8-37EC-43A4-A007-EAD451842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19750A69-B871-4E8E-A806-CC5E8EEC9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95011B6F-F11A-48B1-BBA8-104D9770D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396A7309-190E-4A13-8C60-282D7A123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graphicFrame>
        <p:nvGraphicFramePr>
          <p:cNvPr id="1036" name="Object 14">
            <a:extLst>
              <a:ext uri="{FF2B5EF4-FFF2-40B4-BE49-F238E27FC236}">
                <a16:creationId xmlns:a16="http://schemas.microsoft.com/office/drawing/2014/main" id="{3A77F5F6-ABCA-412C-8C74-79DC3316E6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Photo Editor Photo" r:id="rId14" imgW="4409524" imgH="3219899" progId="MSPhotoEd.3">
                  <p:embed/>
                </p:oleObj>
              </mc:Choice>
              <mc:Fallback>
                <p:oleObj name="Photo Editor Photo" r:id="rId14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2" descr="NSF_LOGO_4-Color_bitmap_Logo.png">
            <a:extLst>
              <a:ext uri="{FF2B5EF4-FFF2-40B4-BE49-F238E27FC236}">
                <a16:creationId xmlns:a16="http://schemas.microsoft.com/office/drawing/2014/main" id="{971904BA-B994-4CBA-88CE-B8C16FC5AA5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13" y="0"/>
            <a:ext cx="1092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1" charset="2"/>
        <a:buChar char="l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1" charset="2"/>
        <a:buChar char="l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00RG00010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00RG000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00RG000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C78E383C-FAAC-45D0-AF43-AC2E9AF42A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878428"/>
            <a:ext cx="7772400" cy="1470025"/>
          </a:xfrm>
          <a:gradFill flip="none" rotWithShape="1">
            <a:gsLst>
              <a:gs pos="0">
                <a:schemeClr val="bg1">
                  <a:alpha val="62000"/>
                </a:schemeClr>
              </a:gs>
              <a:gs pos="48000">
                <a:schemeClr val="accent5">
                  <a:lumMod val="95000"/>
                  <a:lumOff val="5000"/>
                  <a:alpha val="71000"/>
                </a:schemeClr>
              </a:gs>
              <a:gs pos="100000">
                <a:schemeClr val="bg1">
                  <a:lumMod val="49000"/>
                </a:scheme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txBody>
          <a:bodyPr anchor="ctr" anchorCtr="0"/>
          <a:lstStyle/>
          <a:p>
            <a:r>
              <a:rPr lang="en-US" altLang="en-US" sz="6000" b="1" dirty="0">
                <a:latin typeface="Baskerville Old Face" panose="02020602080505020303" pitchFamily="18" charset="0"/>
              </a:rPr>
              <a:t>Seismic Radiometer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0DB9126A-488A-4CDC-BE36-28FDA8F336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24373"/>
            <a:ext cx="6400800" cy="1752600"/>
          </a:xfrm>
        </p:spPr>
        <p:txBody>
          <a:bodyPr/>
          <a:lstStyle/>
          <a:p>
            <a:r>
              <a:rPr lang="en-US" alt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Sanika Khadkikar</a:t>
            </a:r>
          </a:p>
          <a:p>
            <a:r>
              <a:rPr lang="en-US" alt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2020 Caltech SURF Program</a:t>
            </a:r>
          </a:p>
          <a:p>
            <a:endParaRPr lang="en-US" altLang="en-US" sz="2600" dirty="0">
              <a:solidFill>
                <a:schemeClr val="tx2">
                  <a:lumMod val="75000"/>
                  <a:lumOff val="25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en-US" alt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Mentors: Rana Adhikari, Koji Arai, </a:t>
            </a:r>
            <a:r>
              <a:rPr lang="en-US" altLang="en-US" sz="2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Tega</a:t>
            </a:r>
            <a:r>
              <a:rPr lang="en-US" alt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askerville Old Face" panose="02020602080505020303" pitchFamily="18" charset="0"/>
              </a:rPr>
              <a:t> Edo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1C5DDBA-F723-4F00-A049-132570470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5098" y="-101991"/>
            <a:ext cx="7239000" cy="1143000"/>
          </a:xfrm>
        </p:spPr>
        <p:txBody>
          <a:bodyPr/>
          <a:lstStyle/>
          <a:p>
            <a:r>
              <a:rPr lang="en-US" altLang="en-US" sz="5000" b="1" dirty="0">
                <a:latin typeface="Baskerville Old Face" panose="02020602080505020303" pitchFamily="18" charset="0"/>
              </a:rPr>
              <a:t>Data Acquisition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3AB18-C298-4361-9EF6-C69A13B1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16388" name="Slide Number Placeholder 4">
            <a:extLst>
              <a:ext uri="{FF2B5EF4-FFF2-40B4-BE49-F238E27FC236}">
                <a16:creationId xmlns:a16="http://schemas.microsoft.com/office/drawing/2014/main" id="{A08AB577-F3DA-4ADD-9721-D9AD398C9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899471B-CBF9-48C7-A424-F9C31EC41715}" type="slidenum">
              <a:rPr lang="en-US" altLang="en-US" sz="1400">
                <a:latin typeface="Helvetica" panose="020B0604020202020204" pitchFamily="34" charset="0"/>
              </a:rPr>
              <a:pPr/>
              <a:t>10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6E8D6-3E32-46EB-81AA-41F96DC1D52E}"/>
              </a:ext>
            </a:extLst>
          </p:cNvPr>
          <p:cNvSpPr txBox="1"/>
          <p:nvPr/>
        </p:nvSpPr>
        <p:spPr>
          <a:xfrm>
            <a:off x="457200" y="14478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b="1" dirty="0"/>
          </a:p>
          <a:p>
            <a:r>
              <a:rPr lang="en-IN" b="1" dirty="0"/>
              <a:t>Choosing the right seismic data for </a:t>
            </a:r>
            <a:r>
              <a:rPr lang="en-IN" b="1" dirty="0" err="1"/>
              <a:t>targetted</a:t>
            </a:r>
            <a:r>
              <a:rPr lang="en-IN" b="1" dirty="0"/>
              <a:t> analysis 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 err="1">
                <a:solidFill>
                  <a:schemeClr val="tx2"/>
                </a:solidFill>
              </a:rPr>
              <a:t>Microseismic</a:t>
            </a:r>
            <a:r>
              <a:rPr lang="en-IN" dirty="0">
                <a:solidFill>
                  <a:schemeClr val="tx2"/>
                </a:solidFill>
              </a:rPr>
              <a:t> domain : 0.1-1Hz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Millikan shaking region: ~1 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Anthropogenic domain: 1-10 Hz</a:t>
            </a:r>
          </a:p>
          <a:p>
            <a:endParaRPr lang="en-IN" dirty="0">
              <a:solidFill>
                <a:schemeClr val="tx2"/>
              </a:solidFill>
            </a:endParaRPr>
          </a:p>
          <a:p>
            <a:r>
              <a:rPr lang="en-IN" b="1" dirty="0"/>
              <a:t>Setting the area in which the source field can be calculated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</a:rPr>
              <a:t>Constraints due to the baseline length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989F27E-7903-41A9-8B82-8CB2B8DED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1222" y="0"/>
            <a:ext cx="7239000" cy="1143000"/>
          </a:xfrm>
        </p:spPr>
        <p:txBody>
          <a:bodyPr/>
          <a:lstStyle/>
          <a:p>
            <a:r>
              <a:rPr lang="en-US" altLang="en-US" sz="5000" b="1" dirty="0">
                <a:latin typeface="Baskerville Old Face" panose="02020602080505020303" pitchFamily="18" charset="0"/>
              </a:rPr>
              <a:t>Creation of the Heatmap</a:t>
            </a:r>
            <a:endParaRPr lang="en-US" altLang="en-US" dirty="0"/>
          </a:p>
        </p:txBody>
      </p:sp>
      <p:pic>
        <p:nvPicPr>
          <p:cNvPr id="3" name="Millikan Shaking GIF-original">
            <a:hlinkClick r:id="" action="ppaction://media"/>
            <a:extLst>
              <a:ext uri="{FF2B5EF4-FFF2-40B4-BE49-F238E27FC236}">
                <a16:creationId xmlns:a16="http://schemas.microsoft.com/office/drawing/2014/main" id="{6C5EC7B9-6F4B-4AB7-91EA-BF9E596637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6757" r="6757"/>
          <a:stretch/>
        </p:blipFill>
        <p:spPr>
          <a:xfrm>
            <a:off x="5029200" y="1800606"/>
            <a:ext cx="3701143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F2D96C-BB27-4881-B61C-1586DC1AF55B}"/>
              </a:ext>
            </a:extLst>
          </p:cNvPr>
          <p:cNvSpPr txBox="1"/>
          <p:nvPr/>
        </p:nvSpPr>
        <p:spPr>
          <a:xfrm>
            <a:off x="2209800" y="1295400"/>
            <a:ext cx="745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The Millikan Library Shaking Event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5EEA15-5B4B-4D48-A80F-A5DB89007D39}"/>
              </a:ext>
            </a:extLst>
          </p:cNvPr>
          <p:cNvSpPr txBox="1"/>
          <p:nvPr/>
        </p:nvSpPr>
        <p:spPr>
          <a:xfrm>
            <a:off x="609600" y="5181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Shaken sinusoidally with the natural frequency of the building ~1.2 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Building is shaken from the top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2E15FB-D310-4B66-B27F-F9A4F268E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757" y="1800606"/>
            <a:ext cx="3701143" cy="2902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31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989F27E-7903-41A9-8B82-8CB2B8DED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1222" y="0"/>
            <a:ext cx="7239000" cy="1143000"/>
          </a:xfrm>
          <a:ln w="57150"/>
        </p:spPr>
        <p:txBody>
          <a:bodyPr/>
          <a:lstStyle/>
          <a:p>
            <a:r>
              <a:rPr lang="en-US" altLang="en-US" sz="5000" b="1" dirty="0">
                <a:latin typeface="Baskerville Old Face" panose="02020602080505020303" pitchFamily="18" charset="0"/>
              </a:rPr>
              <a:t>Creation of the Heatmap</a:t>
            </a: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2FCD3C-D35E-4DD2-BCE4-31DEDE5D5A40}"/>
              </a:ext>
            </a:extLst>
          </p:cNvPr>
          <p:cNvSpPr txBox="1"/>
          <p:nvPr/>
        </p:nvSpPr>
        <p:spPr>
          <a:xfrm>
            <a:off x="533400" y="1373583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Millikan shaking event ASD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8CF01-CB0E-491E-995D-AE7A6920B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905000"/>
            <a:ext cx="8915400" cy="472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E67D31-E797-4D65-805D-6E4492F59A32}"/>
              </a:ext>
            </a:extLst>
          </p:cNvPr>
          <p:cNvSpPr/>
          <p:nvPr/>
        </p:nvSpPr>
        <p:spPr bwMode="auto">
          <a:xfrm>
            <a:off x="5410200" y="2209800"/>
            <a:ext cx="609600" cy="2438400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23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989F27E-7903-41A9-8B82-8CB2B8DED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1222" y="0"/>
            <a:ext cx="7239000" cy="1143000"/>
          </a:xfrm>
        </p:spPr>
        <p:txBody>
          <a:bodyPr/>
          <a:lstStyle/>
          <a:p>
            <a:r>
              <a:rPr lang="en-US" altLang="en-US" sz="5000" b="1" dirty="0">
                <a:latin typeface="Baskerville Old Face" panose="02020602080505020303" pitchFamily="18" charset="0"/>
              </a:rPr>
              <a:t>Creation of the Heatmap</a:t>
            </a: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2FCD3C-D35E-4DD2-BCE4-31DEDE5D5A40}"/>
              </a:ext>
            </a:extLst>
          </p:cNvPr>
          <p:cNvSpPr txBox="1"/>
          <p:nvPr/>
        </p:nvSpPr>
        <p:spPr>
          <a:xfrm>
            <a:off x="571500" y="1293166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Millikan shaking event source localization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C83B21-B919-484C-AB8B-E6F38296EE7D}"/>
              </a:ext>
            </a:extLst>
          </p:cNvPr>
          <p:cNvSpPr/>
          <p:nvPr/>
        </p:nvSpPr>
        <p:spPr bwMode="auto">
          <a:xfrm>
            <a:off x="2743200" y="4648201"/>
            <a:ext cx="838200" cy="6858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AB8D16-950C-4E27-9D1B-E2777043D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754831"/>
            <a:ext cx="6629400" cy="50559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F109A2-066B-4520-8995-2836E7C6E22E}"/>
              </a:ext>
            </a:extLst>
          </p:cNvPr>
          <p:cNvSpPr/>
          <p:nvPr/>
        </p:nvSpPr>
        <p:spPr bwMode="auto">
          <a:xfrm>
            <a:off x="2971800" y="4648201"/>
            <a:ext cx="685800" cy="762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82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989F27E-7903-41A9-8B82-8CB2B8DED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1222" y="0"/>
            <a:ext cx="7239000" cy="1143000"/>
          </a:xfrm>
        </p:spPr>
        <p:txBody>
          <a:bodyPr/>
          <a:lstStyle/>
          <a:p>
            <a:r>
              <a:rPr lang="en-US" altLang="en-US" sz="5000" b="1" dirty="0">
                <a:latin typeface="Baskerville Old Face" panose="02020602080505020303" pitchFamily="18" charset="0"/>
              </a:rPr>
              <a:t>Creation of the Heatmap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8B74F-A945-4B35-85A0-4C352AF3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B70D23A4-2422-49C1-AD81-C4FE258BF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8B49A04-6DD0-4DBA-BC82-5D31171ED7B1}" type="slidenum">
              <a:rPr lang="en-US" altLang="en-US" sz="1400">
                <a:latin typeface="Helvetica" panose="020B0604020202020204" pitchFamily="34" charset="0"/>
              </a:rPr>
              <a:pPr/>
              <a:t>14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2FCD3C-D35E-4DD2-BCE4-31DEDE5D5A40}"/>
              </a:ext>
            </a:extLst>
          </p:cNvPr>
          <p:cNvSpPr txBox="1"/>
          <p:nvPr/>
        </p:nvSpPr>
        <p:spPr>
          <a:xfrm>
            <a:off x="488852" y="1371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Millikan shaking event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22CB50-3928-4921-8FD0-B5CCD6BE5F17}"/>
              </a:ext>
            </a:extLst>
          </p:cNvPr>
          <p:cNvSpPr txBox="1"/>
          <p:nvPr/>
        </p:nvSpPr>
        <p:spPr>
          <a:xfrm>
            <a:off x="800100" y="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Millikan shaking :  40 minute simulation</a:t>
            </a:r>
          </a:p>
          <a:p>
            <a:r>
              <a:rPr lang="en-IN" sz="1600" dirty="0"/>
              <a:t>Start time : 5:20:00 UTC End Time : 6:00:00 UTC</a:t>
            </a:r>
          </a:p>
          <a:p>
            <a:r>
              <a:rPr lang="en-IN" sz="1600" dirty="0"/>
              <a:t>Date : 12-07-2020   </a:t>
            </a:r>
          </a:p>
        </p:txBody>
      </p:sp>
      <p:pic>
        <p:nvPicPr>
          <p:cNvPr id="3" name="heatmap">
            <a:hlinkClick r:id="" action="ppaction://media"/>
            <a:extLst>
              <a:ext uri="{FF2B5EF4-FFF2-40B4-BE49-F238E27FC236}">
                <a16:creationId xmlns:a16="http://schemas.microsoft.com/office/drawing/2014/main" id="{47734EDD-4AA2-4D9A-8C1F-23045656B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57200" y="-381000"/>
            <a:ext cx="10591800" cy="807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EDD67D-41F3-4F53-8BA7-8F133EDEF67D}"/>
              </a:ext>
            </a:extLst>
          </p:cNvPr>
          <p:cNvSpPr txBox="1"/>
          <p:nvPr/>
        </p:nvSpPr>
        <p:spPr>
          <a:xfrm>
            <a:off x="1462008" y="138381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Millikan shaking :  40 minute simulation</a:t>
            </a:r>
          </a:p>
          <a:p>
            <a:r>
              <a:rPr lang="en-IN" sz="1600" dirty="0"/>
              <a:t>Start time : 5:20:00 UTC End Time : 6:00:00 UTC</a:t>
            </a:r>
          </a:p>
          <a:p>
            <a:r>
              <a:rPr lang="en-IN" sz="1600" dirty="0"/>
              <a:t>Date : 12-07-2020   </a:t>
            </a:r>
          </a:p>
          <a:p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82412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989F27E-7903-41A9-8B82-8CB2B8DED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1222" y="0"/>
            <a:ext cx="7239000" cy="1143000"/>
          </a:xfrm>
        </p:spPr>
        <p:txBody>
          <a:bodyPr/>
          <a:lstStyle/>
          <a:p>
            <a:r>
              <a:rPr lang="en-US" altLang="en-US" sz="5000" b="1" dirty="0">
                <a:latin typeface="Baskerville Old Face" panose="02020602080505020303" pitchFamily="18" charset="0"/>
              </a:rPr>
              <a:t>Conclusions 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8B74F-A945-4B35-85A0-4C352AF3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B70D23A4-2422-49C1-AD81-C4FE258BF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8B49A04-6DD0-4DBA-BC82-5D31171ED7B1}" type="slidenum">
              <a:rPr lang="en-US" altLang="en-US" sz="1400">
                <a:latin typeface="Helvetica" panose="020B0604020202020204" pitchFamily="34" charset="0"/>
              </a:rPr>
              <a:pPr/>
              <a:t>15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2FCD3C-D35E-4DD2-BCE4-31DEDE5D5A40}"/>
              </a:ext>
            </a:extLst>
          </p:cNvPr>
          <p:cNvSpPr txBox="1"/>
          <p:nvPr/>
        </p:nvSpPr>
        <p:spPr>
          <a:xfrm>
            <a:off x="571500" y="1442621"/>
            <a:ext cx="8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Successes of the method : 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Determination of source direction and velocity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Multiple source localization possible over a given length of time. 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Source frequency resolution achieved : 0.01 Hz (specific to </a:t>
            </a:r>
            <a:r>
              <a:rPr lang="en-IN" dirty="0" err="1"/>
              <a:t>Milikan</a:t>
            </a:r>
            <a:r>
              <a:rPr lang="en-IN" dirty="0"/>
              <a:t> shaking)</a:t>
            </a:r>
          </a:p>
          <a:p>
            <a:pPr marL="457200" indent="-457200">
              <a:buFont typeface="+mj-lt"/>
              <a:buAutoNum type="arabicPeriod"/>
            </a:pPr>
            <a:endParaRPr lang="en-IN" dirty="0"/>
          </a:p>
          <a:p>
            <a:r>
              <a:rPr lang="en-IN" dirty="0"/>
              <a:t>Shortcomings of the method : </a:t>
            </a:r>
          </a:p>
          <a:p>
            <a:pPr marL="457200" indent="-457200">
              <a:buAutoNum type="arabicPeriod"/>
            </a:pPr>
            <a:r>
              <a:rPr lang="en-IN" dirty="0"/>
              <a:t>Due to only 3 seismometers being available which is the least number needed to determine the location, the accuracy of source detection is lesser than any seismic array.</a:t>
            </a:r>
          </a:p>
          <a:p>
            <a:pPr marL="457200" indent="-457200">
              <a:buAutoNum type="arabicPeriod"/>
            </a:pPr>
            <a:r>
              <a:rPr lang="en-IN" dirty="0"/>
              <a:t>The short baseline limits the area in which we can perform the source localization. </a:t>
            </a:r>
          </a:p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307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E1050EB-9157-4EAA-9918-41435D2D0A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Future Work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70174980-8C40-4FD2-9BFE-6C5CDE562A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Baskerville Old Face" panose="02020602080505020303" pitchFamily="18" charset="0"/>
              </a:rPr>
              <a:t>Using time delays to determine the source distance with a known error cap.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Baskerville Old Face" panose="02020602080505020303" pitchFamily="18" charset="0"/>
              </a:rPr>
              <a:t>Using actual waveforms instead of plane wave approximations.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Baskerville Old Face" panose="02020602080505020303" pitchFamily="18" charset="0"/>
              </a:rPr>
              <a:t>Correlation analysis of different channels of the seismometer to determine the exact set of waves being received at the seismometer.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Baskerville Old Face" panose="02020602080505020303" pitchFamily="18" charset="0"/>
              </a:rPr>
              <a:t>Significant improvement can be made by using the 4km LIGO baselines and the various seismometers (&gt;3) present at the LIGO sites.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E3E92-AF0A-41D8-9D11-215C4E33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73B7D412-40B0-4A7E-8442-16D8FFA19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3D34033-BCC4-46B0-A212-884B48E4238E}" type="slidenum">
              <a:rPr lang="en-US" altLang="en-US" sz="1400">
                <a:latin typeface="Helvetica" panose="020B0604020202020204" pitchFamily="34" charset="0"/>
              </a:rPr>
              <a:pPr/>
              <a:t>16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DA5354-4806-4768-9056-DA296CF8EB19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3AF65B3-986E-42B2-9DE1-5D781966E7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Acknowledgements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A0653A35-31D6-4972-AA69-CC13759094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Baskerville Old Face" panose="02020602080505020303" pitchFamily="18" charset="0"/>
              </a:rPr>
              <a:t>I would like to thank all the following individuals for their immense contribution to the project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Baskerville Old Face" panose="02020602080505020303" pitchFamily="18" charset="0"/>
              </a:rPr>
              <a:t>All of my mentors : Koji Arai, Rana Adhikari, </a:t>
            </a:r>
            <a:r>
              <a:rPr lang="en-US" altLang="en-US" dirty="0" err="1">
                <a:latin typeface="Baskerville Old Face" panose="02020602080505020303" pitchFamily="18" charset="0"/>
              </a:rPr>
              <a:t>Tega</a:t>
            </a:r>
            <a:r>
              <a:rPr lang="en-US" altLang="en-US" dirty="0">
                <a:latin typeface="Baskerville Old Face" panose="02020602080505020303" pitchFamily="18" charset="0"/>
              </a:rPr>
              <a:t> Edo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Baskerville Old Face" panose="02020602080505020303" pitchFamily="18" charset="0"/>
              </a:rPr>
              <a:t>My SURF team mates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en-US" altLang="en-US" dirty="0">
                <a:latin typeface="Baskerville Old Face" panose="02020602080505020303" pitchFamily="18" charset="0"/>
              </a:rPr>
              <a:t>Thank you for hearing me out patiently!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5BA76-FE6B-4756-9F21-152868AB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D7BB2B16-B00E-4D1B-8FBC-9C928FF77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A2773FD-588A-4160-8305-BCD5A41B1D2C}" type="slidenum">
              <a:rPr lang="en-US" altLang="en-US" sz="1400">
                <a:latin typeface="Helvetica" panose="020B0604020202020204" pitchFamily="34" charset="0"/>
              </a:rPr>
              <a:pPr/>
              <a:t>17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BDA93C-996E-4395-8B02-E06D9DA086D6}"/>
              </a:ext>
            </a:extLst>
          </p:cNvPr>
          <p:cNvSpPr txBox="1"/>
          <p:nvPr/>
        </p:nvSpPr>
        <p:spPr>
          <a:xfrm>
            <a:off x="457200" y="617220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+mj-lt"/>
              </a:rPr>
              <a:t>LIGO-T1900364-v5</a:t>
            </a:r>
          </a:p>
          <a:p>
            <a:endParaRPr lang="en-US" sz="1200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989F27E-7903-41A9-8B82-8CB2B8DED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1222" y="0"/>
            <a:ext cx="7239000" cy="1143000"/>
          </a:xfrm>
        </p:spPr>
        <p:txBody>
          <a:bodyPr/>
          <a:lstStyle/>
          <a:p>
            <a:r>
              <a:rPr lang="en-US" altLang="en-US" sz="5000" b="1" dirty="0">
                <a:latin typeface="Baskerville Old Face" panose="02020602080505020303" pitchFamily="18" charset="0"/>
              </a:rPr>
              <a:t>Data Analysis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8B74F-A945-4B35-85A0-4C352AF3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B70D23A4-2422-49C1-AD81-C4FE258BF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8B49A04-6DD0-4DBA-BC82-5D31171ED7B1}" type="slidenum">
              <a:rPr lang="en-US" altLang="en-US" sz="1400">
                <a:latin typeface="Helvetica" panose="020B0604020202020204" pitchFamily="34" charset="0"/>
              </a:rPr>
              <a:pPr/>
              <a:t>18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2FCD3C-D35E-4DD2-BCE4-31DEDE5D5A40}"/>
              </a:ext>
            </a:extLst>
          </p:cNvPr>
          <p:cNvSpPr txBox="1"/>
          <p:nvPr/>
        </p:nvSpPr>
        <p:spPr>
          <a:xfrm>
            <a:off x="571500" y="16002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Sanity Checks :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 err="1"/>
              <a:t>Decalibration</a:t>
            </a:r>
            <a:r>
              <a:rPr lang="en-IN" sz="2000" dirty="0"/>
              <a:t> of the seismometers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Presence of a DC offset 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000" dirty="0"/>
              <a:t>How precise is the Welch function in calculating the Power?</a:t>
            </a:r>
          </a:p>
          <a:p>
            <a:r>
              <a:rPr lang="en-IN" sz="2000" dirty="0"/>
              <a:t> </a:t>
            </a:r>
          </a:p>
          <a:p>
            <a:endParaRPr lang="en-IN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4BFA2-5801-4C3B-A251-9035AAAC0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971800"/>
            <a:ext cx="7086600" cy="32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2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8541E-0153-4F4D-9A1B-36C2BEA91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>
                <a:latin typeface="Baskerville Old Face" panose="02020602080505020303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2E24A-1F9E-4762-A158-27CE3282B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743" y="2159000"/>
            <a:ext cx="7772400" cy="4114800"/>
          </a:xfrm>
        </p:spPr>
        <p:txBody>
          <a:bodyPr/>
          <a:lstStyle/>
          <a:p>
            <a:pPr lvl="1"/>
            <a:r>
              <a:rPr lang="en-US" sz="2800" dirty="0">
                <a:solidFill>
                  <a:schemeClr val="tx2"/>
                </a:solidFill>
              </a:rPr>
              <a:t>Motivation &amp; Objectives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Experimental Setup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Source Localization &amp; Heatmap making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Conclusions 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Future Work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Acknowledgements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08FFF-D89A-4554-8E2B-A7A5994F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9AED8-D44B-40BE-8339-7FB8FD61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6C9BE-75E1-4627-A485-4F9A270962C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457E8-8E93-48B1-B621-EE13D3E9AEF2}"/>
              </a:ext>
            </a:extLst>
          </p:cNvPr>
          <p:cNvSpPr txBox="1"/>
          <p:nvPr/>
        </p:nvSpPr>
        <p:spPr>
          <a:xfrm>
            <a:off x="457200" y="6172200"/>
            <a:ext cx="2819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652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2B58605-8489-4E6F-8821-7669CBAE2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altLang="en-US" b="1" dirty="0">
                <a:latin typeface="Baskerville Old Face" panose="02020602080505020303" pitchFamily="18" charset="0"/>
              </a:rPr>
              <a:t>Motivation and Objectives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8AAA1B7-F472-42E6-BE13-BE9E0CCA8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6578" y="1600200"/>
            <a:ext cx="4943622" cy="43434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0B8B8C-008D-448F-BAF9-797CAE3B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173" name="Slide Number Placeholder 4">
            <a:extLst>
              <a:ext uri="{FF2B5EF4-FFF2-40B4-BE49-F238E27FC236}">
                <a16:creationId xmlns:a16="http://schemas.microsoft.com/office/drawing/2014/main" id="{CFAF356D-3BBD-43F1-AEF9-EB765A17B2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DBD52B3-5858-4025-860E-2B57C5FD6A99}" type="slidenum">
              <a:rPr lang="en-US" altLang="en-US" sz="1400">
                <a:latin typeface="Helvetica" panose="020B0604020202020204" pitchFamily="34" charset="0"/>
              </a:rPr>
              <a:pPr/>
              <a:t>3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FC7E0E-20D1-4369-AB60-3B61B5463056}"/>
              </a:ext>
            </a:extLst>
          </p:cNvPr>
          <p:cNvSpPr txBox="1"/>
          <p:nvPr/>
        </p:nvSpPr>
        <p:spPr>
          <a:xfrm>
            <a:off x="5867400" y="1724085"/>
            <a:ext cx="297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What is seismic noise?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Effect of seismic noise on instrument sensitivity for ground based detectors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Noise of the compensation apparatus used to reduce the seismic noise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2B58605-8489-4E6F-8821-7669CBAE2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altLang="en-US" b="1" dirty="0">
                <a:latin typeface="Baskerville Old Face" panose="02020602080505020303" pitchFamily="18" charset="0"/>
              </a:rPr>
              <a:t>Motivation and Objectives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0B8B8C-008D-448F-BAF9-797CAE3B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7173" name="Slide Number Placeholder 4">
            <a:extLst>
              <a:ext uri="{FF2B5EF4-FFF2-40B4-BE49-F238E27FC236}">
                <a16:creationId xmlns:a16="http://schemas.microsoft.com/office/drawing/2014/main" id="{CFAF356D-3BBD-43F1-AEF9-EB765A17B2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DBD52B3-5858-4025-860E-2B57C5FD6A99}" type="slidenum">
              <a:rPr lang="en-US" altLang="en-US" sz="1400">
                <a:latin typeface="Helvetica" panose="020B0604020202020204" pitchFamily="34" charset="0"/>
              </a:rPr>
              <a:pPr/>
              <a:t>4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73066D-0C22-4685-A89A-EB31E0658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2719"/>
          <a:stretch/>
        </p:blipFill>
        <p:spPr>
          <a:xfrm>
            <a:off x="2174044" y="1518523"/>
            <a:ext cx="4795911" cy="243494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AA86D4-FCB9-489B-B1BD-8F1DEFFEECFA}"/>
              </a:ext>
            </a:extLst>
          </p:cNvPr>
          <p:cNvSpPr txBox="1"/>
          <p:nvPr/>
        </p:nvSpPr>
        <p:spPr>
          <a:xfrm>
            <a:off x="533400" y="426964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Coupling of seismic noise in the gravitational wave data output</a:t>
            </a:r>
          </a:p>
          <a:p>
            <a:endParaRPr lang="en-I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Why is a heatmap necessary?</a:t>
            </a:r>
          </a:p>
          <a:p>
            <a:endParaRPr lang="en-I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FF0000"/>
                </a:solidFill>
              </a:rPr>
              <a:t>H</a:t>
            </a:r>
            <a:r>
              <a:rPr lang="en-IN" dirty="0">
                <a:solidFill>
                  <a:srgbClr val="EE7612"/>
                </a:solidFill>
              </a:rPr>
              <a:t>eat</a:t>
            </a:r>
            <a:r>
              <a:rPr lang="en-IN" dirty="0">
                <a:solidFill>
                  <a:srgbClr val="FFC000"/>
                </a:solidFill>
              </a:rPr>
              <a:t>map</a:t>
            </a:r>
            <a:r>
              <a:rPr lang="en-IN" dirty="0"/>
              <a:t> creation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99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882212AA-1FD4-45C1-B669-AEE8C7377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-13194"/>
            <a:ext cx="7239000" cy="1143000"/>
          </a:xfrm>
        </p:spPr>
        <p:txBody>
          <a:bodyPr/>
          <a:lstStyle/>
          <a:p>
            <a:r>
              <a:rPr lang="en-US" altLang="en-US" sz="5000" b="1" dirty="0">
                <a:latin typeface="Baskerville Old Face" panose="02020602080505020303" pitchFamily="18" charset="0"/>
              </a:rPr>
              <a:t>Experimental Setup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E394D-3384-4FD6-9C41-FE9249023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A0166E8F-8A9D-453D-BCF5-48B66383D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92332BF-A7A6-4DA3-A34A-25AA7B28EB33}" type="slidenum">
              <a:rPr lang="en-US" altLang="en-US" sz="1400">
                <a:latin typeface="Helvetica" panose="020B0604020202020204" pitchFamily="34" charset="0"/>
              </a:rPr>
              <a:pPr/>
              <a:t>5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E85C12-AC32-48C7-AEB3-8760AE6D06EE}"/>
              </a:ext>
            </a:extLst>
          </p:cNvPr>
          <p:cNvSpPr txBox="1"/>
          <p:nvPr/>
        </p:nvSpPr>
        <p:spPr>
          <a:xfrm>
            <a:off x="5638800" y="2057400"/>
            <a:ext cx="327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3 seismometers of 3(X,Y,Z) channels being used.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The Y arm is aligned with the east-west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The X arm is aligned with the north-south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Array baseline of 40m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E76E64-9B79-40F4-AC90-8CF6CA4F1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62" y="1892826"/>
            <a:ext cx="5356184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F3D9FB-AE37-4D22-9760-9A16929821C3}"/>
              </a:ext>
            </a:extLst>
          </p:cNvPr>
          <p:cNvSpPr txBox="1"/>
          <p:nvPr/>
        </p:nvSpPr>
        <p:spPr>
          <a:xfrm>
            <a:off x="794824" y="5334000"/>
            <a:ext cx="2297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chemeClr val="tx2"/>
                </a:solidFill>
                <a:latin typeface="+mj-lt"/>
              </a:rPr>
              <a:t>Millikan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02788-1349-4650-A8F3-B89022BDFA22}"/>
              </a:ext>
            </a:extLst>
          </p:cNvPr>
          <p:cNvSpPr txBox="1"/>
          <p:nvPr/>
        </p:nvSpPr>
        <p:spPr>
          <a:xfrm>
            <a:off x="3341709" y="2057400"/>
            <a:ext cx="2297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chemeClr val="tx2"/>
                </a:solidFill>
                <a:latin typeface="+mj-lt"/>
              </a:rPr>
              <a:t>40m Lab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E1A076-8EE1-4EC3-B851-657F9D430C04}"/>
              </a:ext>
            </a:extLst>
          </p:cNvPr>
          <p:cNvCxnSpPr/>
          <p:nvPr/>
        </p:nvCxnSpPr>
        <p:spPr bwMode="auto">
          <a:xfrm flipV="1">
            <a:off x="945466" y="2457510"/>
            <a:ext cx="0" cy="685800"/>
          </a:xfrm>
          <a:prstGeom prst="straightConnector1">
            <a:avLst/>
          </a:prstGeom>
          <a:ln>
            <a:solidFill>
              <a:schemeClr val="tx2"/>
            </a:solidFill>
            <a:headEnd type="none" w="sm" len="sm"/>
            <a:tailEnd type="triangle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B67F1DB-AC69-42C2-8C65-18CEEC76301A}"/>
              </a:ext>
            </a:extLst>
          </p:cNvPr>
          <p:cNvSpPr txBox="1"/>
          <p:nvPr/>
        </p:nvSpPr>
        <p:spPr>
          <a:xfrm>
            <a:off x="794824" y="2118956"/>
            <a:ext cx="301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tx2"/>
                </a:solidFill>
                <a:latin typeface="+mj-lt"/>
              </a:rPr>
              <a:t>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692AEC-9098-4F9D-8757-E9F8D68EF471}"/>
              </a:ext>
            </a:extLst>
          </p:cNvPr>
          <p:cNvSpPr txBox="1"/>
          <p:nvPr/>
        </p:nvSpPr>
        <p:spPr>
          <a:xfrm>
            <a:off x="3771906" y="3048160"/>
            <a:ext cx="5333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tx2"/>
                </a:solidFill>
                <a:latin typeface="+mj-lt"/>
              </a:rPr>
              <a:t>EX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2804CB-BA93-4080-A111-EB9DD7498037}"/>
              </a:ext>
            </a:extLst>
          </p:cNvPr>
          <p:cNvSpPr txBox="1"/>
          <p:nvPr/>
        </p:nvSpPr>
        <p:spPr>
          <a:xfrm>
            <a:off x="4305302" y="2512007"/>
            <a:ext cx="5333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tx2"/>
                </a:solidFill>
                <a:latin typeface="+mj-lt"/>
              </a:rPr>
              <a:t>EY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F942B3-58BC-48C9-A3A1-188265A04A25}"/>
              </a:ext>
            </a:extLst>
          </p:cNvPr>
          <p:cNvSpPr txBox="1"/>
          <p:nvPr/>
        </p:nvSpPr>
        <p:spPr>
          <a:xfrm>
            <a:off x="3458358" y="2453071"/>
            <a:ext cx="5333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dirty="0">
                <a:solidFill>
                  <a:schemeClr val="tx2"/>
                </a:solidFill>
                <a:latin typeface="+mj-lt"/>
              </a:rPr>
              <a:t>BS</a:t>
            </a:r>
          </a:p>
        </p:txBody>
      </p:sp>
    </p:spTree>
    <p:extLst>
      <p:ext uri="{BB962C8B-B14F-4D97-AF65-F5344CB8AC3E}">
        <p14:creationId xmlns:p14="http://schemas.microsoft.com/office/powerpoint/2010/main" val="320922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989F27E-7903-41A9-8B82-8CB2B8DED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1222" y="0"/>
            <a:ext cx="7239000" cy="1143000"/>
          </a:xfrm>
        </p:spPr>
        <p:txBody>
          <a:bodyPr/>
          <a:lstStyle/>
          <a:p>
            <a:r>
              <a:rPr lang="en-US" altLang="en-US" sz="5000" b="1" dirty="0">
                <a:latin typeface="Baskerville Old Face" panose="02020602080505020303" pitchFamily="18" charset="0"/>
              </a:rPr>
              <a:t>Source localization</a:t>
            </a:r>
            <a:r>
              <a:rPr lang="en-US" alt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8B74F-A945-4B35-85A0-4C352AF3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1132" y="4590625"/>
            <a:ext cx="7589636" cy="3733055"/>
          </a:xfrm>
        </p:spPr>
        <p:txBody>
          <a:bodyPr/>
          <a:lstStyle/>
          <a:p>
            <a:pPr>
              <a:defRPr/>
            </a:pPr>
            <a:r>
              <a:rPr lang="en-IN" dirty="0" err="1"/>
              <a:t>Rost</a:t>
            </a:r>
            <a:r>
              <a:rPr lang="en-IN" dirty="0"/>
              <a:t>, S., and Thomas, C., Array seismology: Methods and applications, </a:t>
            </a:r>
            <a:r>
              <a:rPr lang="en-IN" i="1" dirty="0"/>
              <a:t>Rev. </a:t>
            </a:r>
            <a:r>
              <a:rPr lang="en-IN" i="1" dirty="0" err="1"/>
              <a:t>Geophys</a:t>
            </a:r>
            <a:r>
              <a:rPr lang="en-IN" i="1" dirty="0"/>
              <a:t>.</a:t>
            </a:r>
          </a:p>
          <a:p>
            <a:pPr>
              <a:defRPr/>
            </a:pPr>
            <a:r>
              <a:rPr lang="en-IN" dirty="0"/>
              <a:t>,40 ( 3), 1008, doi:</a:t>
            </a:r>
            <a:r>
              <a:rPr lang="en-IN" dirty="0">
                <a:hlinkClick r:id="rId3" tooltip="Link to external resource: 10.1029/2000RG000100"/>
              </a:rPr>
              <a:t>10.1029/2000RG000100</a:t>
            </a:r>
            <a:r>
              <a:rPr lang="en-IN" dirty="0"/>
              <a:t> 2002. </a:t>
            </a:r>
            <a:endParaRPr lang="en-US" dirty="0"/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B70D23A4-2422-49C1-AD81-C4FE258BF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8B49A04-6DD0-4DBA-BC82-5D31171ED7B1}" type="slidenum">
              <a:rPr lang="en-US" altLang="en-US" sz="1400">
                <a:latin typeface="Helvetica" panose="020B0604020202020204" pitchFamily="34" charset="0"/>
              </a:rPr>
              <a:pPr/>
              <a:t>6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2FCD3C-D35E-4DD2-BCE4-31DEDE5D5A40}"/>
              </a:ext>
            </a:extLst>
          </p:cNvPr>
          <p:cNvSpPr txBox="1"/>
          <p:nvPr/>
        </p:nvSpPr>
        <p:spPr>
          <a:xfrm>
            <a:off x="425450" y="1233642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Frequency- Wave number analysis </a:t>
            </a:r>
          </a:p>
          <a:p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8CA4AA-7E55-4407-9937-6CF9FDFF9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03" y="1600200"/>
            <a:ext cx="5593565" cy="435781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4AC51D2A-ABE9-4FFC-94AB-17213719E5B0}"/>
              </a:ext>
            </a:extLst>
          </p:cNvPr>
          <p:cNvSpPr/>
          <p:nvPr/>
        </p:nvSpPr>
        <p:spPr bwMode="auto">
          <a:xfrm>
            <a:off x="3733321" y="2557766"/>
            <a:ext cx="381000" cy="334171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89DE46-E784-49CC-9E77-8D295BBBD275}"/>
              </a:ext>
            </a:extLst>
          </p:cNvPr>
          <p:cNvSpPr txBox="1"/>
          <p:nvPr/>
        </p:nvSpPr>
        <p:spPr>
          <a:xfrm>
            <a:off x="3678892" y="223648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i="1" dirty="0">
                <a:solidFill>
                  <a:schemeClr val="tx2"/>
                </a:solidFill>
              </a:rPr>
              <a:t>Source 1</a:t>
            </a:r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815E25EE-ECB1-44F5-B1D4-455192241FDF}"/>
              </a:ext>
            </a:extLst>
          </p:cNvPr>
          <p:cNvSpPr/>
          <p:nvPr/>
        </p:nvSpPr>
        <p:spPr bwMode="auto">
          <a:xfrm>
            <a:off x="2893307" y="4343367"/>
            <a:ext cx="190500" cy="209012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CE7D238F-0102-47A9-9087-6594C6DB95C1}"/>
              </a:ext>
            </a:extLst>
          </p:cNvPr>
          <p:cNvSpPr/>
          <p:nvPr/>
        </p:nvSpPr>
        <p:spPr bwMode="auto">
          <a:xfrm>
            <a:off x="3401884" y="3917417"/>
            <a:ext cx="190500" cy="209012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7" name="Flowchart: Magnetic Disk 16">
            <a:extLst>
              <a:ext uri="{FF2B5EF4-FFF2-40B4-BE49-F238E27FC236}">
                <a16:creationId xmlns:a16="http://schemas.microsoft.com/office/drawing/2014/main" id="{11770AEC-48BC-4D01-A308-01BDACD1F5BA}"/>
              </a:ext>
            </a:extLst>
          </p:cNvPr>
          <p:cNvSpPr/>
          <p:nvPr/>
        </p:nvSpPr>
        <p:spPr bwMode="auto">
          <a:xfrm>
            <a:off x="2871536" y="3899995"/>
            <a:ext cx="190500" cy="209012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216040-1CEA-45A9-A02E-12CE6FAF9264}"/>
              </a:ext>
            </a:extLst>
          </p:cNvPr>
          <p:cNvSpPr txBox="1"/>
          <p:nvPr/>
        </p:nvSpPr>
        <p:spPr>
          <a:xfrm>
            <a:off x="2552468" y="3640237"/>
            <a:ext cx="45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i="1" dirty="0">
                <a:solidFill>
                  <a:schemeClr val="tx2"/>
                </a:solidFill>
              </a:rPr>
              <a:t>BS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0DE84E-7764-4330-ABAB-BA1FE3083437}"/>
              </a:ext>
            </a:extLst>
          </p:cNvPr>
          <p:cNvSpPr txBox="1"/>
          <p:nvPr/>
        </p:nvSpPr>
        <p:spPr>
          <a:xfrm>
            <a:off x="3544306" y="3657659"/>
            <a:ext cx="45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i="1" dirty="0">
                <a:solidFill>
                  <a:schemeClr val="tx2"/>
                </a:solidFill>
              </a:rPr>
              <a:t>EY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46AAD6-493E-4188-8424-7EC308EDC6BA}"/>
              </a:ext>
            </a:extLst>
          </p:cNvPr>
          <p:cNvSpPr txBox="1"/>
          <p:nvPr/>
        </p:nvSpPr>
        <p:spPr>
          <a:xfrm>
            <a:off x="3083475" y="4351438"/>
            <a:ext cx="59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i="1" dirty="0">
                <a:solidFill>
                  <a:schemeClr val="tx2"/>
                </a:solidFill>
              </a:rPr>
              <a:t>EX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373878C-CD83-4D9B-8C48-2BD745065E05}"/>
              </a:ext>
            </a:extLst>
          </p:cNvPr>
          <p:cNvCxnSpPr>
            <a:stCxn id="9" idx="2"/>
            <a:endCxn id="20" idx="3"/>
          </p:cNvCxnSpPr>
          <p:nvPr/>
        </p:nvCxnSpPr>
        <p:spPr bwMode="auto">
          <a:xfrm flipH="1">
            <a:off x="3005463" y="2891936"/>
            <a:ext cx="800623" cy="9329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42E90F9-249F-4D3F-93DD-1D3A89AB412A}"/>
              </a:ext>
            </a:extLst>
          </p:cNvPr>
          <p:cNvCxnSpPr>
            <a:stCxn id="9" idx="2"/>
            <a:endCxn id="16" idx="1"/>
          </p:cNvCxnSpPr>
          <p:nvPr/>
        </p:nvCxnSpPr>
        <p:spPr bwMode="auto">
          <a:xfrm flipH="1">
            <a:off x="3497134" y="2891936"/>
            <a:ext cx="308952" cy="10254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E9802D2-058D-4870-8DA6-D41B66C0983D}"/>
              </a:ext>
            </a:extLst>
          </p:cNvPr>
          <p:cNvCxnSpPr>
            <a:stCxn id="9" idx="2"/>
            <a:endCxn id="12" idx="1"/>
          </p:cNvCxnSpPr>
          <p:nvPr/>
        </p:nvCxnSpPr>
        <p:spPr bwMode="auto">
          <a:xfrm flipH="1">
            <a:off x="2988557" y="2891936"/>
            <a:ext cx="817529" cy="14514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DDCAF52-D434-4B39-8038-A101B17F9191}"/>
              </a:ext>
            </a:extLst>
          </p:cNvPr>
          <p:cNvSpPr txBox="1"/>
          <p:nvPr/>
        </p:nvSpPr>
        <p:spPr>
          <a:xfrm>
            <a:off x="5904729" y="2095419"/>
            <a:ext cx="333507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700" dirty="0">
                <a:solidFill>
                  <a:schemeClr val="tx2"/>
                </a:solidFill>
              </a:rPr>
              <a:t>Plane wave approximation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700" dirty="0">
                <a:solidFill>
                  <a:schemeClr val="tx2"/>
                </a:solidFill>
              </a:rPr>
              <a:t>Inability to determine </a:t>
            </a:r>
            <a:r>
              <a:rPr lang="en-IN" sz="2700">
                <a:solidFill>
                  <a:schemeClr val="tx2"/>
                </a:solidFill>
              </a:rPr>
              <a:t>the distance of </a:t>
            </a:r>
            <a:r>
              <a:rPr lang="en-IN" sz="2700" dirty="0">
                <a:solidFill>
                  <a:schemeClr val="tx2"/>
                </a:solidFill>
              </a:rPr>
              <a:t>the source determination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700" dirty="0">
                <a:solidFill>
                  <a:schemeClr val="tx2"/>
                </a:solidFill>
              </a:rPr>
              <a:t>Different time delays at each seismometer</a:t>
            </a:r>
          </a:p>
          <a:p>
            <a:endParaRPr lang="en-IN" sz="2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3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989F27E-7903-41A9-8B82-8CB2B8DED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1222" y="0"/>
            <a:ext cx="7239000" cy="1143000"/>
          </a:xfrm>
        </p:spPr>
        <p:txBody>
          <a:bodyPr/>
          <a:lstStyle/>
          <a:p>
            <a:r>
              <a:rPr lang="en-US" altLang="en-US" sz="5000" b="1" dirty="0">
                <a:latin typeface="Baskerville Old Face" panose="02020602080505020303" pitchFamily="18" charset="0"/>
              </a:rPr>
              <a:t>Source localization</a:t>
            </a:r>
            <a:r>
              <a:rPr lang="en-US" alt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8B74F-A945-4B35-85A0-4C352AF3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dirty="0" err="1"/>
              <a:t>Rost</a:t>
            </a:r>
            <a:r>
              <a:rPr lang="en-IN" dirty="0"/>
              <a:t>, S., and Thomas, C., Array seismology: Methods and applications, </a:t>
            </a:r>
            <a:r>
              <a:rPr lang="en-IN" i="1" dirty="0"/>
              <a:t>Rev. </a:t>
            </a:r>
            <a:r>
              <a:rPr lang="en-IN" i="1" dirty="0" err="1"/>
              <a:t>Geophys</a:t>
            </a:r>
            <a:r>
              <a:rPr lang="en-IN" i="1" dirty="0"/>
              <a:t>.</a:t>
            </a:r>
          </a:p>
          <a:p>
            <a:pPr>
              <a:defRPr/>
            </a:pPr>
            <a:r>
              <a:rPr lang="en-IN" dirty="0"/>
              <a:t>,40 ( 3), 1008, doi:</a:t>
            </a:r>
            <a:r>
              <a:rPr lang="en-IN" dirty="0">
                <a:hlinkClick r:id="rId3" tooltip="Link to external resource: 10.1029/2000RG000100"/>
              </a:rPr>
              <a:t>10.1029/2000RG000100</a:t>
            </a:r>
            <a:r>
              <a:rPr lang="en-IN" dirty="0"/>
              <a:t> 2002.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B70D23A4-2422-49C1-AD81-C4FE258BF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8B49A04-6DD0-4DBA-BC82-5D31171ED7B1}" type="slidenum">
              <a:rPr lang="en-US" altLang="en-US" sz="1400">
                <a:latin typeface="Helvetica" panose="020B0604020202020204" pitchFamily="34" charset="0"/>
              </a:rPr>
              <a:pPr/>
              <a:t>7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2FCD3C-D35E-4DD2-BCE4-31DEDE5D5A40}"/>
              </a:ext>
            </a:extLst>
          </p:cNvPr>
          <p:cNvSpPr txBox="1"/>
          <p:nvPr/>
        </p:nvSpPr>
        <p:spPr>
          <a:xfrm>
            <a:off x="571500" y="1295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Frequency- Wave number analysis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CF948-7522-4C9E-8C6D-037881BA1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710898"/>
            <a:ext cx="5429250" cy="4381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978923-41D5-4D8B-BE41-EB4FC6B28F5E}"/>
              </a:ext>
            </a:extLst>
          </p:cNvPr>
          <p:cNvSpPr txBox="1"/>
          <p:nvPr/>
        </p:nvSpPr>
        <p:spPr>
          <a:xfrm>
            <a:off x="6019800" y="19050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Alignment/Stacking of the signals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686D16-08BA-482D-8A8D-0AB14F19F986}"/>
              </a:ext>
            </a:extLst>
          </p:cNvPr>
          <p:cNvSpPr txBox="1"/>
          <p:nvPr/>
        </p:nvSpPr>
        <p:spPr>
          <a:xfrm>
            <a:off x="6019800" y="2735997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Calculation of the RMS of the stacked signal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Frequency domain transfer for faster calculation</a:t>
            </a:r>
          </a:p>
        </p:txBody>
      </p:sp>
    </p:spTree>
    <p:extLst>
      <p:ext uri="{BB962C8B-B14F-4D97-AF65-F5344CB8AC3E}">
        <p14:creationId xmlns:p14="http://schemas.microsoft.com/office/powerpoint/2010/main" val="222356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989F27E-7903-41A9-8B82-8CB2B8DED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1222" y="0"/>
            <a:ext cx="7239000" cy="1143000"/>
          </a:xfrm>
        </p:spPr>
        <p:txBody>
          <a:bodyPr/>
          <a:lstStyle/>
          <a:p>
            <a:r>
              <a:rPr lang="en-US" altLang="en-US" sz="5000" b="1" dirty="0">
                <a:latin typeface="Baskerville Old Face" panose="02020602080505020303" pitchFamily="18" charset="0"/>
              </a:rPr>
              <a:t>Source localization</a:t>
            </a:r>
            <a:r>
              <a:rPr lang="en-US" alt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8B74F-A945-4B35-85A0-4C352AF3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dirty="0" err="1"/>
              <a:t>Rost</a:t>
            </a:r>
            <a:r>
              <a:rPr lang="en-IN" dirty="0"/>
              <a:t>, S., and Thomas, C., Array seismology: Methods and applications, </a:t>
            </a:r>
            <a:r>
              <a:rPr lang="en-IN" i="1" dirty="0"/>
              <a:t>Rev. </a:t>
            </a:r>
            <a:r>
              <a:rPr lang="en-IN" i="1" dirty="0" err="1"/>
              <a:t>Geophys</a:t>
            </a:r>
            <a:r>
              <a:rPr lang="en-IN" i="1" dirty="0"/>
              <a:t>.</a:t>
            </a:r>
          </a:p>
          <a:p>
            <a:pPr>
              <a:defRPr/>
            </a:pPr>
            <a:r>
              <a:rPr lang="en-IN" dirty="0"/>
              <a:t>,40 ( 3), 1008, doi:</a:t>
            </a:r>
            <a:r>
              <a:rPr lang="en-IN" dirty="0">
                <a:hlinkClick r:id="rId3" tooltip="Link to external resource: 10.1029/2000RG000100"/>
              </a:rPr>
              <a:t>10.1029/2000RG000100</a:t>
            </a:r>
            <a:r>
              <a:rPr lang="en-IN" dirty="0"/>
              <a:t> 2002.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B70D23A4-2422-49C1-AD81-C4FE258BF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8B49A04-6DD0-4DBA-BC82-5D31171ED7B1}" type="slidenum">
              <a:rPr lang="en-US" altLang="en-US" sz="1400">
                <a:latin typeface="Helvetica" panose="020B0604020202020204" pitchFamily="34" charset="0"/>
              </a:rPr>
              <a:pPr/>
              <a:t>8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2FCD3C-D35E-4DD2-BCE4-31DEDE5D5A40}"/>
              </a:ext>
            </a:extLst>
          </p:cNvPr>
          <p:cNvSpPr txBox="1"/>
          <p:nvPr/>
        </p:nvSpPr>
        <p:spPr>
          <a:xfrm>
            <a:off x="571500" y="1295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Frequency- Wave number analysis</a:t>
            </a:r>
          </a:p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A475A-A52A-4E55-A716-67619E7356FE}"/>
              </a:ext>
            </a:extLst>
          </p:cNvPr>
          <p:cNvSpPr txBox="1"/>
          <p:nvPr/>
        </p:nvSpPr>
        <p:spPr>
          <a:xfrm>
            <a:off x="571500" y="1981200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Under plane wave approximation :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where,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and source direction is, </a:t>
            </a:r>
          </a:p>
          <a:p>
            <a:r>
              <a:rPr lang="en-IN" dirty="0"/>
              <a:t> 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84EA67-F2F9-4F48-92D5-51C80747A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594401"/>
            <a:ext cx="230505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4A27B8-CFF0-4765-9083-D986D9B7B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4001003"/>
            <a:ext cx="2209800" cy="390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49215F-F738-4E23-8FC9-0F93D643F1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50" y="5188530"/>
            <a:ext cx="19621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3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989F27E-7903-41A9-8B82-8CB2B8DED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1222" y="0"/>
            <a:ext cx="7239000" cy="1143000"/>
          </a:xfrm>
        </p:spPr>
        <p:txBody>
          <a:bodyPr/>
          <a:lstStyle/>
          <a:p>
            <a:r>
              <a:rPr lang="en-US" altLang="en-US" sz="5000" b="1" dirty="0">
                <a:latin typeface="Baskerville Old Face" panose="02020602080505020303" pitchFamily="18" charset="0"/>
              </a:rPr>
              <a:t>Source localization</a:t>
            </a:r>
            <a:r>
              <a:rPr lang="en-US" alt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8B74F-A945-4B35-85A0-4C352AF3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3419" y="5936377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LIGO Laboratory</a:t>
            </a: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B70D23A4-2422-49C1-AD81-C4FE258BF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8B49A04-6DD0-4DBA-BC82-5D31171ED7B1}" type="slidenum">
              <a:rPr lang="en-US" altLang="en-US" sz="1400">
                <a:latin typeface="Helvetica" panose="020B0604020202020204" pitchFamily="34" charset="0"/>
              </a:rPr>
              <a:pPr/>
              <a:t>9</a:t>
            </a:fld>
            <a:endParaRPr lang="en-US" altLang="en-US" sz="1400" dirty="0">
              <a:latin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8CA4AA-7E55-4407-9937-6CF9FDFF9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6" y="1500729"/>
            <a:ext cx="5593565" cy="474767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4AC51D2A-ABE9-4FFC-94AB-17213719E5B0}"/>
              </a:ext>
            </a:extLst>
          </p:cNvPr>
          <p:cNvSpPr/>
          <p:nvPr/>
        </p:nvSpPr>
        <p:spPr bwMode="auto">
          <a:xfrm>
            <a:off x="3734297" y="2626743"/>
            <a:ext cx="381000" cy="334171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89DE46-E784-49CC-9E77-8D295BBBD275}"/>
              </a:ext>
            </a:extLst>
          </p:cNvPr>
          <p:cNvSpPr txBox="1"/>
          <p:nvPr/>
        </p:nvSpPr>
        <p:spPr>
          <a:xfrm>
            <a:off x="3998277" y="210958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i="1" dirty="0">
                <a:solidFill>
                  <a:schemeClr val="tx2"/>
                </a:solidFill>
              </a:rPr>
              <a:t>Source (</a:t>
            </a:r>
            <a:r>
              <a:rPr lang="en-IN" sz="1800" i="1" dirty="0" err="1">
                <a:solidFill>
                  <a:schemeClr val="tx2"/>
                </a:solidFill>
              </a:rPr>
              <a:t>Vx,Vy</a:t>
            </a:r>
            <a:r>
              <a:rPr lang="en-IN" sz="1800" i="1" dirty="0">
                <a:solidFill>
                  <a:schemeClr val="tx2"/>
                </a:solidFill>
              </a:rPr>
              <a:t>))</a:t>
            </a:r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815E25EE-ECB1-44F5-B1D4-455192241FDF}"/>
              </a:ext>
            </a:extLst>
          </p:cNvPr>
          <p:cNvSpPr/>
          <p:nvPr/>
        </p:nvSpPr>
        <p:spPr bwMode="auto">
          <a:xfrm>
            <a:off x="2894283" y="4412344"/>
            <a:ext cx="190500" cy="209012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CE7D238F-0102-47A9-9087-6594C6DB95C1}"/>
              </a:ext>
            </a:extLst>
          </p:cNvPr>
          <p:cNvSpPr/>
          <p:nvPr/>
        </p:nvSpPr>
        <p:spPr bwMode="auto">
          <a:xfrm>
            <a:off x="3402860" y="3986394"/>
            <a:ext cx="190500" cy="209012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7" name="Flowchart: Magnetic Disk 16">
            <a:extLst>
              <a:ext uri="{FF2B5EF4-FFF2-40B4-BE49-F238E27FC236}">
                <a16:creationId xmlns:a16="http://schemas.microsoft.com/office/drawing/2014/main" id="{11770AEC-48BC-4D01-A308-01BDACD1F5BA}"/>
              </a:ext>
            </a:extLst>
          </p:cNvPr>
          <p:cNvSpPr/>
          <p:nvPr/>
        </p:nvSpPr>
        <p:spPr bwMode="auto">
          <a:xfrm>
            <a:off x="2872512" y="3968972"/>
            <a:ext cx="190500" cy="209012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216040-1CEA-45A9-A02E-12CE6FAF9264}"/>
              </a:ext>
            </a:extLst>
          </p:cNvPr>
          <p:cNvSpPr txBox="1"/>
          <p:nvPr/>
        </p:nvSpPr>
        <p:spPr>
          <a:xfrm>
            <a:off x="2553444" y="3709214"/>
            <a:ext cx="45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i="1" dirty="0">
                <a:solidFill>
                  <a:schemeClr val="tx2"/>
                </a:solidFill>
              </a:rPr>
              <a:t>BS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0DE84E-7764-4330-ABAB-BA1FE3083437}"/>
              </a:ext>
            </a:extLst>
          </p:cNvPr>
          <p:cNvSpPr txBox="1"/>
          <p:nvPr/>
        </p:nvSpPr>
        <p:spPr>
          <a:xfrm>
            <a:off x="3545282" y="3726636"/>
            <a:ext cx="45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i="1" dirty="0">
                <a:solidFill>
                  <a:schemeClr val="tx2"/>
                </a:solidFill>
              </a:rPr>
              <a:t>EY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46AAD6-493E-4188-8424-7EC308EDC6BA}"/>
              </a:ext>
            </a:extLst>
          </p:cNvPr>
          <p:cNvSpPr txBox="1"/>
          <p:nvPr/>
        </p:nvSpPr>
        <p:spPr>
          <a:xfrm>
            <a:off x="3084451" y="4420415"/>
            <a:ext cx="59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i="1" dirty="0">
                <a:solidFill>
                  <a:schemeClr val="tx2"/>
                </a:solidFill>
              </a:rPr>
              <a:t>EX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373878C-CD83-4D9B-8C48-2BD745065E05}"/>
              </a:ext>
            </a:extLst>
          </p:cNvPr>
          <p:cNvCxnSpPr>
            <a:stCxn id="9" idx="2"/>
            <a:endCxn id="20" idx="3"/>
          </p:cNvCxnSpPr>
          <p:nvPr/>
        </p:nvCxnSpPr>
        <p:spPr bwMode="auto">
          <a:xfrm flipH="1">
            <a:off x="3006439" y="2960913"/>
            <a:ext cx="800623" cy="9329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42E90F9-249F-4D3F-93DD-1D3A89AB412A}"/>
              </a:ext>
            </a:extLst>
          </p:cNvPr>
          <p:cNvCxnSpPr>
            <a:stCxn id="9" idx="2"/>
            <a:endCxn id="16" idx="1"/>
          </p:cNvCxnSpPr>
          <p:nvPr/>
        </p:nvCxnSpPr>
        <p:spPr bwMode="auto">
          <a:xfrm flipH="1">
            <a:off x="3498110" y="2960913"/>
            <a:ext cx="308952" cy="10254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E9802D2-058D-4870-8DA6-D41B66C0983D}"/>
              </a:ext>
            </a:extLst>
          </p:cNvPr>
          <p:cNvCxnSpPr>
            <a:stCxn id="9" idx="2"/>
            <a:endCxn id="12" idx="1"/>
          </p:cNvCxnSpPr>
          <p:nvPr/>
        </p:nvCxnSpPr>
        <p:spPr bwMode="auto">
          <a:xfrm flipH="1">
            <a:off x="2989533" y="2960913"/>
            <a:ext cx="817529" cy="14514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DDCAF52-D434-4B39-8038-A101B17F9191}"/>
              </a:ext>
            </a:extLst>
          </p:cNvPr>
          <p:cNvSpPr txBox="1"/>
          <p:nvPr/>
        </p:nvSpPr>
        <p:spPr>
          <a:xfrm>
            <a:off x="6073637" y="1671331"/>
            <a:ext cx="25163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sz="1800" dirty="0">
                <a:solidFill>
                  <a:schemeClr val="tx2"/>
                </a:solidFill>
              </a:rPr>
              <a:t>Choosing an estimate velocity vector of the source [</a:t>
            </a:r>
            <a:r>
              <a:rPr lang="en-IN" sz="1800" dirty="0" err="1">
                <a:solidFill>
                  <a:schemeClr val="tx2"/>
                </a:solidFill>
              </a:rPr>
              <a:t>Vx,Vy</a:t>
            </a:r>
            <a:r>
              <a:rPr lang="en-IN" sz="1800" dirty="0">
                <a:solidFill>
                  <a:schemeClr val="tx2"/>
                </a:solidFill>
              </a:rPr>
              <a:t>]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800" dirty="0">
                <a:solidFill>
                  <a:schemeClr val="tx2"/>
                </a:solidFill>
              </a:rPr>
              <a:t>Calculating the time delay array such that the signals are stacked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800" dirty="0">
                <a:solidFill>
                  <a:schemeClr val="tx2"/>
                </a:solidFill>
              </a:rPr>
              <a:t>The velocity combination where the signals are stacked will provide the power available at every velocity guess.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800" dirty="0">
                <a:solidFill>
                  <a:schemeClr val="tx2"/>
                </a:solidFill>
              </a:rPr>
              <a:t>Source direction determination using Vx and </a:t>
            </a:r>
            <a:r>
              <a:rPr lang="en-IN" sz="1800" dirty="0" err="1">
                <a:solidFill>
                  <a:schemeClr val="tx2"/>
                </a:solidFill>
              </a:rPr>
              <a:t>Vy</a:t>
            </a:r>
            <a:endParaRPr lang="en-IN" sz="1800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D70986-C2A5-4D13-822F-5A804097B3D7}"/>
              </a:ext>
            </a:extLst>
          </p:cNvPr>
          <p:cNvCxnSpPr>
            <a:stCxn id="17" idx="3"/>
            <a:endCxn id="12" idx="1"/>
          </p:cNvCxnSpPr>
          <p:nvPr/>
        </p:nvCxnSpPr>
        <p:spPr bwMode="auto">
          <a:xfrm>
            <a:off x="2967762" y="4177984"/>
            <a:ext cx="21771" cy="234360"/>
          </a:xfrm>
          <a:prstGeom prst="line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F3F53A-56B3-45F2-814B-5D8E07966ABE}"/>
              </a:ext>
            </a:extLst>
          </p:cNvPr>
          <p:cNvCxnSpPr/>
          <p:nvPr/>
        </p:nvCxnSpPr>
        <p:spPr bwMode="auto">
          <a:xfrm>
            <a:off x="2743200" y="4095968"/>
            <a:ext cx="0" cy="31637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41CA861-9CDD-49EC-A214-685E575C1D0C}"/>
              </a:ext>
            </a:extLst>
          </p:cNvPr>
          <p:cNvSpPr txBox="1"/>
          <p:nvPr/>
        </p:nvSpPr>
        <p:spPr>
          <a:xfrm>
            <a:off x="1937225" y="4078546"/>
            <a:ext cx="8142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dirty="0">
                <a:solidFill>
                  <a:schemeClr val="tx2"/>
                </a:solidFill>
              </a:rPr>
              <a:t>40m/Vs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4C7971-A4AB-4C28-A800-083C8DD887DB}"/>
              </a:ext>
            </a:extLst>
          </p:cNvPr>
          <p:cNvSpPr txBox="1"/>
          <p:nvPr/>
        </p:nvSpPr>
        <p:spPr>
          <a:xfrm>
            <a:off x="3877037" y="4089179"/>
            <a:ext cx="31447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dirty="0">
                <a:solidFill>
                  <a:schemeClr val="tx2"/>
                </a:solidFill>
              </a:rPr>
              <a:t>Velocity in x direction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EA07E8-E77A-46AF-9C5F-EE6C1D977AB5}"/>
              </a:ext>
            </a:extLst>
          </p:cNvPr>
          <p:cNvSpPr txBox="1"/>
          <p:nvPr/>
        </p:nvSpPr>
        <p:spPr>
          <a:xfrm rot="16200000">
            <a:off x="1054311" y="1940352"/>
            <a:ext cx="31447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dirty="0">
                <a:solidFill>
                  <a:schemeClr val="tx2"/>
                </a:solidFill>
              </a:rPr>
              <a:t>Velocity in y direction</a:t>
            </a:r>
          </a:p>
        </p:txBody>
      </p:sp>
    </p:spTree>
    <p:extLst>
      <p:ext uri="{BB962C8B-B14F-4D97-AF65-F5344CB8AC3E}">
        <p14:creationId xmlns:p14="http://schemas.microsoft.com/office/powerpoint/2010/main" val="179891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6983</TotalTime>
  <Words>782</Words>
  <Application>Microsoft Office PowerPoint</Application>
  <PresentationFormat>On-screen Show (4:3)</PresentationFormat>
  <Paragraphs>168</Paragraphs>
  <Slides>18</Slides>
  <Notes>12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Baskerville Old Face</vt:lpstr>
      <vt:lpstr>Helvetica</vt:lpstr>
      <vt:lpstr>Monotype Sorts</vt:lpstr>
      <vt:lpstr>Times New Roman</vt:lpstr>
      <vt:lpstr>Default Design</vt:lpstr>
      <vt:lpstr>Photo Editor Photo</vt:lpstr>
      <vt:lpstr>Seismic Radiometer</vt:lpstr>
      <vt:lpstr>Outline</vt:lpstr>
      <vt:lpstr>Motivation and Objectives</vt:lpstr>
      <vt:lpstr>Motivation and Objectives</vt:lpstr>
      <vt:lpstr>Experimental Setup</vt:lpstr>
      <vt:lpstr>Source localization </vt:lpstr>
      <vt:lpstr>Source localization </vt:lpstr>
      <vt:lpstr>Source localization </vt:lpstr>
      <vt:lpstr>Source localization </vt:lpstr>
      <vt:lpstr>Data Acquisition </vt:lpstr>
      <vt:lpstr>Creation of the Heatmap</vt:lpstr>
      <vt:lpstr>Creation of the Heatmap</vt:lpstr>
      <vt:lpstr>Creation of the Heatmap</vt:lpstr>
      <vt:lpstr>Creation of the Heatmap</vt:lpstr>
      <vt:lpstr>Conclusions </vt:lpstr>
      <vt:lpstr>Future Work</vt:lpstr>
      <vt:lpstr>Acknowledgements</vt:lpstr>
      <vt:lpstr>Data Analysis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H. Sanders</dc:creator>
  <cp:lastModifiedBy>Sanika Khadkikar</cp:lastModifiedBy>
  <cp:revision>171</cp:revision>
  <cp:lastPrinted>1999-10-01T21:59:04Z</cp:lastPrinted>
  <dcterms:created xsi:type="dcterms:W3CDTF">2002-09-05T00:08:29Z</dcterms:created>
  <dcterms:modified xsi:type="dcterms:W3CDTF">2020-08-20T12:05:38Z</dcterms:modified>
</cp:coreProperties>
</file>