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77" r:id="rId4"/>
    <p:sldId id="258" r:id="rId5"/>
    <p:sldId id="274" r:id="rId6"/>
    <p:sldId id="281" r:id="rId7"/>
    <p:sldId id="280" r:id="rId8"/>
    <p:sldId id="278" r:id="rId9"/>
    <p:sldId id="259" r:id="rId10"/>
    <p:sldId id="268" r:id="rId11"/>
    <p:sldId id="265" r:id="rId12"/>
    <p:sldId id="283" r:id="rId13"/>
    <p:sldId id="260" r:id="rId14"/>
    <p:sldId id="269" r:id="rId15"/>
    <p:sldId id="266" r:id="rId16"/>
    <p:sldId id="282" r:id="rId17"/>
    <p:sldId id="261" r:id="rId18"/>
    <p:sldId id="273" r:id="rId19"/>
    <p:sldId id="279" r:id="rId20"/>
    <p:sldId id="276" r:id="rId21"/>
    <p:sldId id="272" r:id="rId22"/>
    <p:sldId id="270" r:id="rId23"/>
    <p:sldId id="271" r:id="rId24"/>
    <p:sldId id="28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5973C3-3C32-1A4B-A583-055D3340D491}" v="167" dt="2020-08-18T23:38:45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7"/>
  </p:normalViewPr>
  <p:slideViewPr>
    <p:cSldViewPr snapToGrid="0" snapToObjects="1">
      <p:cViewPr varScale="1">
        <p:scale>
          <a:sx n="90" d="100"/>
          <a:sy n="90" d="100"/>
        </p:scale>
        <p:origin x="2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53AA2F-63EB-40B9-B798-BAFDAD41C71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3_2" csCatId="accent3" phldr="1"/>
      <dgm:spPr/>
      <dgm:t>
        <a:bodyPr/>
        <a:lstStyle/>
        <a:p>
          <a:endParaRPr lang="en-US"/>
        </a:p>
      </dgm:t>
    </dgm:pt>
    <dgm:pt modelId="{E925E3D2-1F12-45DC-9387-90310C75D9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latin typeface="Helvetica" pitchFamily="2" charset="0"/>
            </a:rPr>
            <a:t>Building on linear temperature control with PID to develop nonlinear control using a neural network</a:t>
          </a:r>
          <a:endParaRPr lang="en-US" dirty="0">
            <a:latin typeface="Helvetica" pitchFamily="2" charset="0"/>
          </a:endParaRPr>
        </a:p>
      </dgm:t>
    </dgm:pt>
    <dgm:pt modelId="{F559EDFA-0710-4FF7-A090-BACFCC5C7516}" type="parTrans" cxnId="{66956EE5-27A0-4511-B23E-FAFF447C77A5}">
      <dgm:prSet/>
      <dgm:spPr/>
      <dgm:t>
        <a:bodyPr/>
        <a:lstStyle/>
        <a:p>
          <a:endParaRPr lang="en-US"/>
        </a:p>
      </dgm:t>
    </dgm:pt>
    <dgm:pt modelId="{2435E250-2894-42F5-A010-49BDCAB28FBB}" type="sibTrans" cxnId="{66956EE5-27A0-4511-B23E-FAFF447C77A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DDDDC0C-E977-4059-9598-A3B4D8A685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latin typeface="Helvetica" pitchFamily="2" charset="0"/>
            </a:rPr>
            <a:t>Real systems are nonlinear, so this will be better suited to adapt to nonlinearities such as radiative losses</a:t>
          </a:r>
          <a:endParaRPr lang="en-US" dirty="0">
            <a:latin typeface="Helvetica" pitchFamily="2" charset="0"/>
          </a:endParaRPr>
        </a:p>
      </dgm:t>
    </dgm:pt>
    <dgm:pt modelId="{FEF6A16F-FE36-4860-8154-32E02DD0FD58}" type="parTrans" cxnId="{EDE27470-E638-4284-9808-8B6D28BB01F6}">
      <dgm:prSet/>
      <dgm:spPr/>
      <dgm:t>
        <a:bodyPr/>
        <a:lstStyle/>
        <a:p>
          <a:endParaRPr lang="en-US"/>
        </a:p>
      </dgm:t>
    </dgm:pt>
    <dgm:pt modelId="{D1A41643-7DA5-421D-9A92-A080E64EA375}" type="sibTrans" cxnId="{EDE27470-E638-4284-9808-8B6D28BB01F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39CD4B3-4558-4A17-91BD-22B37935CB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latin typeface="Helvetica" pitchFamily="2" charset="0"/>
            </a:rPr>
            <a:t>Ability to deal with slow time variations and unpredictable parameters</a:t>
          </a:r>
          <a:endParaRPr lang="en-US" dirty="0">
            <a:latin typeface="Helvetica" pitchFamily="2" charset="0"/>
          </a:endParaRPr>
        </a:p>
      </dgm:t>
    </dgm:pt>
    <dgm:pt modelId="{C977530C-E515-41AD-92F6-695CC11A7974}" type="parTrans" cxnId="{32E942AD-FB1E-431B-BB9F-7A2FC737ABB7}">
      <dgm:prSet/>
      <dgm:spPr/>
      <dgm:t>
        <a:bodyPr/>
        <a:lstStyle/>
        <a:p>
          <a:endParaRPr lang="en-US"/>
        </a:p>
      </dgm:t>
    </dgm:pt>
    <dgm:pt modelId="{DCB65503-01BE-4411-80C7-E8253E9C323E}" type="sibTrans" cxnId="{32E942AD-FB1E-431B-BB9F-7A2FC737ABB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AA41EA5-8C3B-42D9-A064-77C030AFCB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latin typeface="Helvetica" pitchFamily="2" charset="0"/>
            </a:rPr>
            <a:t>Decrease overshoot and undershoot</a:t>
          </a:r>
          <a:endParaRPr lang="en-US" dirty="0">
            <a:latin typeface="Helvetica" pitchFamily="2" charset="0"/>
          </a:endParaRPr>
        </a:p>
      </dgm:t>
    </dgm:pt>
    <dgm:pt modelId="{96931F1F-1B1D-4D6B-A518-E5CB909EDF28}" type="parTrans" cxnId="{668B6DAD-4EF6-4AEC-96DA-F8B5D5051C9A}">
      <dgm:prSet/>
      <dgm:spPr/>
      <dgm:t>
        <a:bodyPr/>
        <a:lstStyle/>
        <a:p>
          <a:endParaRPr lang="en-US"/>
        </a:p>
      </dgm:t>
    </dgm:pt>
    <dgm:pt modelId="{910D6CB7-9217-42A2-B957-1EC03A60C183}" type="sibTrans" cxnId="{668B6DAD-4EF6-4AEC-96DA-F8B5D5051C9A}">
      <dgm:prSet/>
      <dgm:spPr/>
      <dgm:t>
        <a:bodyPr/>
        <a:lstStyle/>
        <a:p>
          <a:endParaRPr lang="en-US"/>
        </a:p>
      </dgm:t>
    </dgm:pt>
    <dgm:pt modelId="{C17301A5-6F89-4FDE-99F6-E9215229553E}" type="pres">
      <dgm:prSet presAssocID="{2953AA2F-63EB-40B9-B798-BAFDAD41C71F}" presName="root" presStyleCnt="0">
        <dgm:presLayoutVars>
          <dgm:dir/>
          <dgm:resizeHandles val="exact"/>
        </dgm:presLayoutVars>
      </dgm:prSet>
      <dgm:spPr/>
    </dgm:pt>
    <dgm:pt modelId="{B841BDA1-5759-4985-9F4D-B819DD66AAE1}" type="pres">
      <dgm:prSet presAssocID="{2953AA2F-63EB-40B9-B798-BAFDAD41C71F}" presName="container" presStyleCnt="0">
        <dgm:presLayoutVars>
          <dgm:dir/>
          <dgm:resizeHandles val="exact"/>
        </dgm:presLayoutVars>
      </dgm:prSet>
      <dgm:spPr/>
    </dgm:pt>
    <dgm:pt modelId="{A32B4A2F-DF8D-488F-AD8E-8A02B210672C}" type="pres">
      <dgm:prSet presAssocID="{E925E3D2-1F12-45DC-9387-90310C75D983}" presName="compNode" presStyleCnt="0"/>
      <dgm:spPr/>
    </dgm:pt>
    <dgm:pt modelId="{CC0B7933-2210-4E98-8965-6DEE15D295F9}" type="pres">
      <dgm:prSet presAssocID="{E925E3D2-1F12-45DC-9387-90310C75D983}" presName="iconBgRect" presStyleLbl="bgShp" presStyleIdx="0" presStyleCnt="4"/>
      <dgm:spPr>
        <a:solidFill>
          <a:schemeClr val="accent6"/>
        </a:solidFill>
      </dgm:spPr>
    </dgm:pt>
    <dgm:pt modelId="{37619A10-4136-4174-9F9C-47E7816DA2A0}" type="pres">
      <dgm:prSet presAssocID="{E925E3D2-1F12-45DC-9387-90310C75D98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07BFF75C-37B7-431A-B0F7-B13937A10D08}" type="pres">
      <dgm:prSet presAssocID="{E925E3D2-1F12-45DC-9387-90310C75D983}" presName="spaceRect" presStyleCnt="0"/>
      <dgm:spPr/>
    </dgm:pt>
    <dgm:pt modelId="{27DB7FFB-AACC-45E7-A6F3-AD5DA937353D}" type="pres">
      <dgm:prSet presAssocID="{E925E3D2-1F12-45DC-9387-90310C75D983}" presName="textRect" presStyleLbl="revTx" presStyleIdx="0" presStyleCnt="4">
        <dgm:presLayoutVars>
          <dgm:chMax val="1"/>
          <dgm:chPref val="1"/>
        </dgm:presLayoutVars>
      </dgm:prSet>
      <dgm:spPr/>
    </dgm:pt>
    <dgm:pt modelId="{DAC2CA1F-1F87-41A1-9F38-0238A42A00B6}" type="pres">
      <dgm:prSet presAssocID="{2435E250-2894-42F5-A010-49BDCAB28FBB}" presName="sibTrans" presStyleLbl="sibTrans2D1" presStyleIdx="0" presStyleCnt="0"/>
      <dgm:spPr/>
    </dgm:pt>
    <dgm:pt modelId="{A10A9959-E448-4301-9CBA-04E4F7DE1289}" type="pres">
      <dgm:prSet presAssocID="{EDDDDC0C-E977-4059-9598-A3B4D8A685E2}" presName="compNode" presStyleCnt="0"/>
      <dgm:spPr/>
    </dgm:pt>
    <dgm:pt modelId="{4466C0B0-FC27-46D8-B852-976A3EBC3A48}" type="pres">
      <dgm:prSet presAssocID="{EDDDDC0C-E977-4059-9598-A3B4D8A685E2}" presName="iconBgRect" presStyleLbl="bgShp" presStyleIdx="1" presStyleCnt="4"/>
      <dgm:spPr>
        <a:solidFill>
          <a:schemeClr val="accent5"/>
        </a:solidFill>
      </dgm:spPr>
    </dgm:pt>
    <dgm:pt modelId="{E33AA8FC-E0F9-4890-93A2-485F277E9131}" type="pres">
      <dgm:prSet presAssocID="{EDDDDC0C-E977-4059-9598-A3B4D8A685E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66BB0689-A72D-4458-BAA1-215F6E6BD6EA}" type="pres">
      <dgm:prSet presAssocID="{EDDDDC0C-E977-4059-9598-A3B4D8A685E2}" presName="spaceRect" presStyleCnt="0"/>
      <dgm:spPr/>
    </dgm:pt>
    <dgm:pt modelId="{525C0D6E-26D6-487C-B383-CFC938C6F66A}" type="pres">
      <dgm:prSet presAssocID="{EDDDDC0C-E977-4059-9598-A3B4D8A685E2}" presName="textRect" presStyleLbl="revTx" presStyleIdx="1" presStyleCnt="4">
        <dgm:presLayoutVars>
          <dgm:chMax val="1"/>
          <dgm:chPref val="1"/>
        </dgm:presLayoutVars>
      </dgm:prSet>
      <dgm:spPr/>
    </dgm:pt>
    <dgm:pt modelId="{334CD296-162B-43F0-B324-EF52398C4FC4}" type="pres">
      <dgm:prSet presAssocID="{D1A41643-7DA5-421D-9A92-A080E64EA375}" presName="sibTrans" presStyleLbl="sibTrans2D1" presStyleIdx="0" presStyleCnt="0"/>
      <dgm:spPr/>
    </dgm:pt>
    <dgm:pt modelId="{56454BB7-3804-4D44-B034-B6BFBAAD2A10}" type="pres">
      <dgm:prSet presAssocID="{139CD4B3-4558-4A17-91BD-22B37935CBCB}" presName="compNode" presStyleCnt="0"/>
      <dgm:spPr/>
    </dgm:pt>
    <dgm:pt modelId="{D88A8E81-CF75-46CF-B6CE-8FA8834A1420}" type="pres">
      <dgm:prSet presAssocID="{139CD4B3-4558-4A17-91BD-22B37935CBCB}" presName="iconBgRect" presStyleLbl="bgShp" presStyleIdx="2" presStyleCnt="4"/>
      <dgm:spPr>
        <a:solidFill>
          <a:schemeClr val="accent2"/>
        </a:solidFill>
      </dgm:spPr>
    </dgm:pt>
    <dgm:pt modelId="{7D74AD86-F45E-4530-A1BF-C78F1FD2120C}" type="pres">
      <dgm:prSet presAssocID="{139CD4B3-4558-4A17-91BD-22B37935CBC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5BDBCF-8EA3-44C9-BA83-64026373CB14}" type="pres">
      <dgm:prSet presAssocID="{139CD4B3-4558-4A17-91BD-22B37935CBCB}" presName="spaceRect" presStyleCnt="0"/>
      <dgm:spPr/>
    </dgm:pt>
    <dgm:pt modelId="{2BE86382-7BFD-4FBC-A955-1AFA90742359}" type="pres">
      <dgm:prSet presAssocID="{139CD4B3-4558-4A17-91BD-22B37935CBCB}" presName="textRect" presStyleLbl="revTx" presStyleIdx="2" presStyleCnt="4">
        <dgm:presLayoutVars>
          <dgm:chMax val="1"/>
          <dgm:chPref val="1"/>
        </dgm:presLayoutVars>
      </dgm:prSet>
      <dgm:spPr/>
    </dgm:pt>
    <dgm:pt modelId="{D0D91AE6-79A3-41C0-ACA5-F87B240DEE32}" type="pres">
      <dgm:prSet presAssocID="{DCB65503-01BE-4411-80C7-E8253E9C323E}" presName="sibTrans" presStyleLbl="sibTrans2D1" presStyleIdx="0" presStyleCnt="0"/>
      <dgm:spPr/>
    </dgm:pt>
    <dgm:pt modelId="{F81B201E-09D7-4D62-825D-67E852CE71E7}" type="pres">
      <dgm:prSet presAssocID="{6AA41EA5-8C3B-42D9-A064-77C030AFCBAC}" presName="compNode" presStyleCnt="0"/>
      <dgm:spPr/>
    </dgm:pt>
    <dgm:pt modelId="{A2F98DC3-63BC-4E2F-A086-C7E132A02CF5}" type="pres">
      <dgm:prSet presAssocID="{6AA41EA5-8C3B-42D9-A064-77C030AFCBAC}" presName="iconBgRect" presStyleLbl="bgShp" presStyleIdx="3" presStyleCnt="4"/>
      <dgm:spPr/>
    </dgm:pt>
    <dgm:pt modelId="{245C5C13-AADD-4494-9E7A-839A39E56C0F}" type="pres">
      <dgm:prSet presAssocID="{6AA41EA5-8C3B-42D9-A064-77C030AFCBA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1C848303-C7BE-4E46-AA1C-91E2D8A06194}" type="pres">
      <dgm:prSet presAssocID="{6AA41EA5-8C3B-42D9-A064-77C030AFCBAC}" presName="spaceRect" presStyleCnt="0"/>
      <dgm:spPr/>
    </dgm:pt>
    <dgm:pt modelId="{26E5B27A-E8BB-454B-8DC4-204739ECFB0F}" type="pres">
      <dgm:prSet presAssocID="{6AA41EA5-8C3B-42D9-A064-77C030AFCBA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72D0B0A-E18C-724C-B7F2-D38354C30134}" type="presOf" srcId="{D1A41643-7DA5-421D-9A92-A080E64EA375}" destId="{334CD296-162B-43F0-B324-EF52398C4FC4}" srcOrd="0" destOrd="0" presId="urn:microsoft.com/office/officeart/2018/2/layout/IconCircleList"/>
    <dgm:cxn modelId="{E2396A10-62E5-7B4A-AF73-8D83F9FAEE01}" type="presOf" srcId="{EDDDDC0C-E977-4059-9598-A3B4D8A685E2}" destId="{525C0D6E-26D6-487C-B383-CFC938C6F66A}" srcOrd="0" destOrd="0" presId="urn:microsoft.com/office/officeart/2018/2/layout/IconCircleList"/>
    <dgm:cxn modelId="{54B9606F-E423-D347-9F03-F8FC08B1658A}" type="presOf" srcId="{2953AA2F-63EB-40B9-B798-BAFDAD41C71F}" destId="{C17301A5-6F89-4FDE-99F6-E9215229553E}" srcOrd="0" destOrd="0" presId="urn:microsoft.com/office/officeart/2018/2/layout/IconCircleList"/>
    <dgm:cxn modelId="{EDE27470-E638-4284-9808-8B6D28BB01F6}" srcId="{2953AA2F-63EB-40B9-B798-BAFDAD41C71F}" destId="{EDDDDC0C-E977-4059-9598-A3B4D8A685E2}" srcOrd="1" destOrd="0" parTransId="{FEF6A16F-FE36-4860-8154-32E02DD0FD58}" sibTransId="{D1A41643-7DA5-421D-9A92-A080E64EA375}"/>
    <dgm:cxn modelId="{78E37D74-5979-0740-B231-9C34B3766650}" type="presOf" srcId="{2435E250-2894-42F5-A010-49BDCAB28FBB}" destId="{DAC2CA1F-1F87-41A1-9F38-0238A42A00B6}" srcOrd="0" destOrd="0" presId="urn:microsoft.com/office/officeart/2018/2/layout/IconCircleList"/>
    <dgm:cxn modelId="{32E942AD-FB1E-431B-BB9F-7A2FC737ABB7}" srcId="{2953AA2F-63EB-40B9-B798-BAFDAD41C71F}" destId="{139CD4B3-4558-4A17-91BD-22B37935CBCB}" srcOrd="2" destOrd="0" parTransId="{C977530C-E515-41AD-92F6-695CC11A7974}" sibTransId="{DCB65503-01BE-4411-80C7-E8253E9C323E}"/>
    <dgm:cxn modelId="{668B6DAD-4EF6-4AEC-96DA-F8B5D5051C9A}" srcId="{2953AA2F-63EB-40B9-B798-BAFDAD41C71F}" destId="{6AA41EA5-8C3B-42D9-A064-77C030AFCBAC}" srcOrd="3" destOrd="0" parTransId="{96931F1F-1B1D-4D6B-A518-E5CB909EDF28}" sibTransId="{910D6CB7-9217-42A2-B957-1EC03A60C183}"/>
    <dgm:cxn modelId="{ACA596B5-DEDB-0A49-AF7B-320864E2D0CC}" type="presOf" srcId="{139CD4B3-4558-4A17-91BD-22B37935CBCB}" destId="{2BE86382-7BFD-4FBC-A955-1AFA90742359}" srcOrd="0" destOrd="0" presId="urn:microsoft.com/office/officeart/2018/2/layout/IconCircleList"/>
    <dgm:cxn modelId="{9BDF71C4-0E72-4842-981E-22E825C6BE48}" type="presOf" srcId="{6AA41EA5-8C3B-42D9-A064-77C030AFCBAC}" destId="{26E5B27A-E8BB-454B-8DC4-204739ECFB0F}" srcOrd="0" destOrd="0" presId="urn:microsoft.com/office/officeart/2018/2/layout/IconCircleList"/>
    <dgm:cxn modelId="{966761E1-238D-ED40-9D15-886E07BF3B59}" type="presOf" srcId="{E925E3D2-1F12-45DC-9387-90310C75D983}" destId="{27DB7FFB-AACC-45E7-A6F3-AD5DA937353D}" srcOrd="0" destOrd="0" presId="urn:microsoft.com/office/officeart/2018/2/layout/IconCircleList"/>
    <dgm:cxn modelId="{66956EE5-27A0-4511-B23E-FAFF447C77A5}" srcId="{2953AA2F-63EB-40B9-B798-BAFDAD41C71F}" destId="{E925E3D2-1F12-45DC-9387-90310C75D983}" srcOrd="0" destOrd="0" parTransId="{F559EDFA-0710-4FF7-A090-BACFCC5C7516}" sibTransId="{2435E250-2894-42F5-A010-49BDCAB28FBB}"/>
    <dgm:cxn modelId="{F0C714F8-5FC0-A340-B66E-9C5B0C8AE850}" type="presOf" srcId="{DCB65503-01BE-4411-80C7-E8253E9C323E}" destId="{D0D91AE6-79A3-41C0-ACA5-F87B240DEE32}" srcOrd="0" destOrd="0" presId="urn:microsoft.com/office/officeart/2018/2/layout/IconCircleList"/>
    <dgm:cxn modelId="{86681E70-6740-C147-AF0D-C4F8AF815D40}" type="presParOf" srcId="{C17301A5-6F89-4FDE-99F6-E9215229553E}" destId="{B841BDA1-5759-4985-9F4D-B819DD66AAE1}" srcOrd="0" destOrd="0" presId="urn:microsoft.com/office/officeart/2018/2/layout/IconCircleList"/>
    <dgm:cxn modelId="{31614717-2698-C846-B05D-2DA9CBAC9D30}" type="presParOf" srcId="{B841BDA1-5759-4985-9F4D-B819DD66AAE1}" destId="{A32B4A2F-DF8D-488F-AD8E-8A02B210672C}" srcOrd="0" destOrd="0" presId="urn:microsoft.com/office/officeart/2018/2/layout/IconCircleList"/>
    <dgm:cxn modelId="{0D472CEE-DC9E-AD43-8682-E728ED451582}" type="presParOf" srcId="{A32B4A2F-DF8D-488F-AD8E-8A02B210672C}" destId="{CC0B7933-2210-4E98-8965-6DEE15D295F9}" srcOrd="0" destOrd="0" presId="urn:microsoft.com/office/officeart/2018/2/layout/IconCircleList"/>
    <dgm:cxn modelId="{D8CAFC30-FB64-9A48-BEFF-10EF8D7DAE75}" type="presParOf" srcId="{A32B4A2F-DF8D-488F-AD8E-8A02B210672C}" destId="{37619A10-4136-4174-9F9C-47E7816DA2A0}" srcOrd="1" destOrd="0" presId="urn:microsoft.com/office/officeart/2018/2/layout/IconCircleList"/>
    <dgm:cxn modelId="{FA147D1B-4F6A-E548-BD33-A9E79BA43750}" type="presParOf" srcId="{A32B4A2F-DF8D-488F-AD8E-8A02B210672C}" destId="{07BFF75C-37B7-431A-B0F7-B13937A10D08}" srcOrd="2" destOrd="0" presId="urn:microsoft.com/office/officeart/2018/2/layout/IconCircleList"/>
    <dgm:cxn modelId="{5B0E46F3-1DB9-7E48-9A5A-136356CE39E7}" type="presParOf" srcId="{A32B4A2F-DF8D-488F-AD8E-8A02B210672C}" destId="{27DB7FFB-AACC-45E7-A6F3-AD5DA937353D}" srcOrd="3" destOrd="0" presId="urn:microsoft.com/office/officeart/2018/2/layout/IconCircleList"/>
    <dgm:cxn modelId="{0DFA8B46-3044-2746-AB5A-9B8B2938CFCA}" type="presParOf" srcId="{B841BDA1-5759-4985-9F4D-B819DD66AAE1}" destId="{DAC2CA1F-1F87-41A1-9F38-0238A42A00B6}" srcOrd="1" destOrd="0" presId="urn:microsoft.com/office/officeart/2018/2/layout/IconCircleList"/>
    <dgm:cxn modelId="{DFEF5069-6B10-8142-AD52-85C899289B5F}" type="presParOf" srcId="{B841BDA1-5759-4985-9F4D-B819DD66AAE1}" destId="{A10A9959-E448-4301-9CBA-04E4F7DE1289}" srcOrd="2" destOrd="0" presId="urn:microsoft.com/office/officeart/2018/2/layout/IconCircleList"/>
    <dgm:cxn modelId="{0C5173AF-6498-AF46-9975-AEB243212727}" type="presParOf" srcId="{A10A9959-E448-4301-9CBA-04E4F7DE1289}" destId="{4466C0B0-FC27-46D8-B852-976A3EBC3A48}" srcOrd="0" destOrd="0" presId="urn:microsoft.com/office/officeart/2018/2/layout/IconCircleList"/>
    <dgm:cxn modelId="{552B70D8-3848-6647-B8D7-56928EFCEA7E}" type="presParOf" srcId="{A10A9959-E448-4301-9CBA-04E4F7DE1289}" destId="{E33AA8FC-E0F9-4890-93A2-485F277E9131}" srcOrd="1" destOrd="0" presId="urn:microsoft.com/office/officeart/2018/2/layout/IconCircleList"/>
    <dgm:cxn modelId="{C797E2BE-C387-4B4C-A8A1-AAFDE365B006}" type="presParOf" srcId="{A10A9959-E448-4301-9CBA-04E4F7DE1289}" destId="{66BB0689-A72D-4458-BAA1-215F6E6BD6EA}" srcOrd="2" destOrd="0" presId="urn:microsoft.com/office/officeart/2018/2/layout/IconCircleList"/>
    <dgm:cxn modelId="{12A37651-6502-1B45-ADE2-E797473B4E4D}" type="presParOf" srcId="{A10A9959-E448-4301-9CBA-04E4F7DE1289}" destId="{525C0D6E-26D6-487C-B383-CFC938C6F66A}" srcOrd="3" destOrd="0" presId="urn:microsoft.com/office/officeart/2018/2/layout/IconCircleList"/>
    <dgm:cxn modelId="{B03C6FBD-C35C-3C45-9984-E18562870486}" type="presParOf" srcId="{B841BDA1-5759-4985-9F4D-B819DD66AAE1}" destId="{334CD296-162B-43F0-B324-EF52398C4FC4}" srcOrd="3" destOrd="0" presId="urn:microsoft.com/office/officeart/2018/2/layout/IconCircleList"/>
    <dgm:cxn modelId="{E8CDE602-0C1F-8F4D-BD3D-E77B3CB8BA81}" type="presParOf" srcId="{B841BDA1-5759-4985-9F4D-B819DD66AAE1}" destId="{56454BB7-3804-4D44-B034-B6BFBAAD2A10}" srcOrd="4" destOrd="0" presId="urn:microsoft.com/office/officeart/2018/2/layout/IconCircleList"/>
    <dgm:cxn modelId="{746CCABF-F1C5-6E48-BC56-B411EAE1B464}" type="presParOf" srcId="{56454BB7-3804-4D44-B034-B6BFBAAD2A10}" destId="{D88A8E81-CF75-46CF-B6CE-8FA8834A1420}" srcOrd="0" destOrd="0" presId="urn:microsoft.com/office/officeart/2018/2/layout/IconCircleList"/>
    <dgm:cxn modelId="{78749085-BA01-0E44-9250-1CD18CCC5A47}" type="presParOf" srcId="{56454BB7-3804-4D44-B034-B6BFBAAD2A10}" destId="{7D74AD86-F45E-4530-A1BF-C78F1FD2120C}" srcOrd="1" destOrd="0" presId="urn:microsoft.com/office/officeart/2018/2/layout/IconCircleList"/>
    <dgm:cxn modelId="{88A2DED7-0D3E-D243-BDBD-A66FAB9CB45D}" type="presParOf" srcId="{56454BB7-3804-4D44-B034-B6BFBAAD2A10}" destId="{F25BDBCF-8EA3-44C9-BA83-64026373CB14}" srcOrd="2" destOrd="0" presId="urn:microsoft.com/office/officeart/2018/2/layout/IconCircleList"/>
    <dgm:cxn modelId="{043969B6-71AF-DD42-AA04-67E4122C379A}" type="presParOf" srcId="{56454BB7-3804-4D44-B034-B6BFBAAD2A10}" destId="{2BE86382-7BFD-4FBC-A955-1AFA90742359}" srcOrd="3" destOrd="0" presId="urn:microsoft.com/office/officeart/2018/2/layout/IconCircleList"/>
    <dgm:cxn modelId="{808A1E2D-C255-0642-96C4-0E89AEEF26AA}" type="presParOf" srcId="{B841BDA1-5759-4985-9F4D-B819DD66AAE1}" destId="{D0D91AE6-79A3-41C0-ACA5-F87B240DEE32}" srcOrd="5" destOrd="0" presId="urn:microsoft.com/office/officeart/2018/2/layout/IconCircleList"/>
    <dgm:cxn modelId="{CD86F051-95AA-F24D-849E-475AF896A93B}" type="presParOf" srcId="{B841BDA1-5759-4985-9F4D-B819DD66AAE1}" destId="{F81B201E-09D7-4D62-825D-67E852CE71E7}" srcOrd="6" destOrd="0" presId="urn:microsoft.com/office/officeart/2018/2/layout/IconCircleList"/>
    <dgm:cxn modelId="{F38B09CB-0A4F-9A40-B14A-6E7E2A83A41C}" type="presParOf" srcId="{F81B201E-09D7-4D62-825D-67E852CE71E7}" destId="{A2F98DC3-63BC-4E2F-A086-C7E132A02CF5}" srcOrd="0" destOrd="0" presId="urn:microsoft.com/office/officeart/2018/2/layout/IconCircleList"/>
    <dgm:cxn modelId="{B4111B87-BADD-164E-B3AE-1705B1F45F4C}" type="presParOf" srcId="{F81B201E-09D7-4D62-825D-67E852CE71E7}" destId="{245C5C13-AADD-4494-9E7A-839A39E56C0F}" srcOrd="1" destOrd="0" presId="urn:microsoft.com/office/officeart/2018/2/layout/IconCircleList"/>
    <dgm:cxn modelId="{C61AB6BC-0B57-624C-A483-3487F9B55D75}" type="presParOf" srcId="{F81B201E-09D7-4D62-825D-67E852CE71E7}" destId="{1C848303-C7BE-4E46-AA1C-91E2D8A06194}" srcOrd="2" destOrd="0" presId="urn:microsoft.com/office/officeart/2018/2/layout/IconCircleList"/>
    <dgm:cxn modelId="{63FC750D-C8DC-AB4D-86C6-D454C28125B6}" type="presParOf" srcId="{F81B201E-09D7-4D62-825D-67E852CE71E7}" destId="{26E5B27A-E8BB-454B-8DC4-204739ECFB0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FF9F2-810C-41CB-B63B-BE5783AB7ECE}" type="doc">
      <dgm:prSet loTypeId="urn:microsoft.com/office/officeart/2005/8/layout/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30E2B2A-1D24-4DCC-B757-12CBC665A66C}">
      <dgm:prSet/>
      <dgm:spPr/>
      <dgm:t>
        <a:bodyPr/>
        <a:lstStyle/>
        <a:p>
          <a:r>
            <a:rPr lang="en-US" b="0" i="0" dirty="0">
              <a:latin typeface="Helvetica" pitchFamily="2" charset="0"/>
            </a:rPr>
            <a:t>“actor” selects best action based on the current state </a:t>
          </a:r>
          <a:endParaRPr lang="en-US" dirty="0">
            <a:latin typeface="Helvetica" pitchFamily="2" charset="0"/>
          </a:endParaRPr>
        </a:p>
      </dgm:t>
    </dgm:pt>
    <dgm:pt modelId="{AF129100-9893-4A29-A8D5-C72FBD50DA0B}" type="parTrans" cxnId="{A89BE754-09AE-42FB-8310-2C23104A2675}">
      <dgm:prSet/>
      <dgm:spPr/>
      <dgm:t>
        <a:bodyPr/>
        <a:lstStyle/>
        <a:p>
          <a:endParaRPr lang="en-US"/>
        </a:p>
      </dgm:t>
    </dgm:pt>
    <dgm:pt modelId="{CAD1BB83-29AA-4608-9D0C-2BFD44EF585C}" type="sibTrans" cxnId="{A89BE754-09AE-42FB-8310-2C23104A2675}">
      <dgm:prSet/>
      <dgm:spPr/>
      <dgm:t>
        <a:bodyPr/>
        <a:lstStyle/>
        <a:p>
          <a:endParaRPr lang="en-US"/>
        </a:p>
      </dgm:t>
    </dgm:pt>
    <dgm:pt modelId="{125F0E7A-18CB-4E98-98CB-A226E479073D}">
      <dgm:prSet/>
      <dgm:spPr/>
      <dgm:t>
        <a:bodyPr/>
        <a:lstStyle/>
        <a:p>
          <a:r>
            <a:rPr lang="en-US" b="0" i="0" dirty="0">
              <a:latin typeface="Helvetica" pitchFamily="2" charset="0"/>
            </a:rPr>
            <a:t>“critic” estimates the value function of the action</a:t>
          </a:r>
          <a:endParaRPr lang="en-US" dirty="0">
            <a:latin typeface="Helvetica" pitchFamily="2" charset="0"/>
          </a:endParaRPr>
        </a:p>
      </dgm:t>
    </dgm:pt>
    <dgm:pt modelId="{44F40EB5-F042-4301-95DB-1589B8786401}" type="parTrans" cxnId="{C31FCC62-3B67-400E-A7A3-57BB9DD6CD51}">
      <dgm:prSet/>
      <dgm:spPr/>
      <dgm:t>
        <a:bodyPr/>
        <a:lstStyle/>
        <a:p>
          <a:endParaRPr lang="en-US"/>
        </a:p>
      </dgm:t>
    </dgm:pt>
    <dgm:pt modelId="{48DAA3D6-4BBD-4E20-99D1-9F596EAD8386}" type="sibTrans" cxnId="{C31FCC62-3B67-400E-A7A3-57BB9DD6CD51}">
      <dgm:prSet/>
      <dgm:spPr/>
      <dgm:t>
        <a:bodyPr/>
        <a:lstStyle/>
        <a:p>
          <a:endParaRPr lang="en-US"/>
        </a:p>
      </dgm:t>
    </dgm:pt>
    <dgm:pt modelId="{54C7A089-77B2-6E47-909C-D7C65532225D}" type="pres">
      <dgm:prSet presAssocID="{87FFF9F2-810C-41CB-B63B-BE5783AB7ECE}" presName="Name0" presStyleCnt="0">
        <dgm:presLayoutVars>
          <dgm:dir/>
          <dgm:animLvl val="lvl"/>
          <dgm:resizeHandles val="exact"/>
        </dgm:presLayoutVars>
      </dgm:prSet>
      <dgm:spPr/>
    </dgm:pt>
    <dgm:pt modelId="{7083B90A-49A2-9646-A197-40515C93CA93}" type="pres">
      <dgm:prSet presAssocID="{125F0E7A-18CB-4E98-98CB-A226E479073D}" presName="boxAndChildren" presStyleCnt="0"/>
      <dgm:spPr/>
    </dgm:pt>
    <dgm:pt modelId="{2502FFF2-B586-6741-B893-23C4DABE7599}" type="pres">
      <dgm:prSet presAssocID="{125F0E7A-18CB-4E98-98CB-A226E479073D}" presName="parentTextBox" presStyleLbl="node1" presStyleIdx="0" presStyleCnt="2"/>
      <dgm:spPr/>
    </dgm:pt>
    <dgm:pt modelId="{1E2A8105-EC0F-B64B-AAEE-7B8C1518A252}" type="pres">
      <dgm:prSet presAssocID="{CAD1BB83-29AA-4608-9D0C-2BFD44EF585C}" presName="sp" presStyleCnt="0"/>
      <dgm:spPr/>
    </dgm:pt>
    <dgm:pt modelId="{AC359F91-87F0-1A4D-A469-BA5EE48F6DBC}" type="pres">
      <dgm:prSet presAssocID="{A30E2B2A-1D24-4DCC-B757-12CBC665A66C}" presName="arrowAndChildren" presStyleCnt="0"/>
      <dgm:spPr/>
    </dgm:pt>
    <dgm:pt modelId="{16270A99-812C-264D-89B7-B455FE50A32D}" type="pres">
      <dgm:prSet presAssocID="{A30E2B2A-1D24-4DCC-B757-12CBC665A66C}" presName="parentTextArrow" presStyleLbl="node1" presStyleIdx="1" presStyleCnt="2"/>
      <dgm:spPr/>
    </dgm:pt>
  </dgm:ptLst>
  <dgm:cxnLst>
    <dgm:cxn modelId="{C59B7D03-399D-B44A-BC19-9EE4605D5AC0}" type="presOf" srcId="{A30E2B2A-1D24-4DCC-B757-12CBC665A66C}" destId="{16270A99-812C-264D-89B7-B455FE50A32D}" srcOrd="0" destOrd="0" presId="urn:microsoft.com/office/officeart/2005/8/layout/process4"/>
    <dgm:cxn modelId="{A89BE754-09AE-42FB-8310-2C23104A2675}" srcId="{87FFF9F2-810C-41CB-B63B-BE5783AB7ECE}" destId="{A30E2B2A-1D24-4DCC-B757-12CBC665A66C}" srcOrd="0" destOrd="0" parTransId="{AF129100-9893-4A29-A8D5-C72FBD50DA0B}" sibTransId="{CAD1BB83-29AA-4608-9D0C-2BFD44EF585C}"/>
    <dgm:cxn modelId="{C31FCC62-3B67-400E-A7A3-57BB9DD6CD51}" srcId="{87FFF9F2-810C-41CB-B63B-BE5783AB7ECE}" destId="{125F0E7A-18CB-4E98-98CB-A226E479073D}" srcOrd="1" destOrd="0" parTransId="{44F40EB5-F042-4301-95DB-1589B8786401}" sibTransId="{48DAA3D6-4BBD-4E20-99D1-9F596EAD8386}"/>
    <dgm:cxn modelId="{BAB6B66D-509D-2C43-A098-791289E93738}" type="presOf" srcId="{87FFF9F2-810C-41CB-B63B-BE5783AB7ECE}" destId="{54C7A089-77B2-6E47-909C-D7C65532225D}" srcOrd="0" destOrd="0" presId="urn:microsoft.com/office/officeart/2005/8/layout/process4"/>
    <dgm:cxn modelId="{D92F2182-31EA-454A-A347-9DD4C213F808}" type="presOf" srcId="{125F0E7A-18CB-4E98-98CB-A226E479073D}" destId="{2502FFF2-B586-6741-B893-23C4DABE7599}" srcOrd="0" destOrd="0" presId="urn:microsoft.com/office/officeart/2005/8/layout/process4"/>
    <dgm:cxn modelId="{D66AB13D-A809-3B44-B999-F749216C3E7E}" type="presParOf" srcId="{54C7A089-77B2-6E47-909C-D7C65532225D}" destId="{7083B90A-49A2-9646-A197-40515C93CA93}" srcOrd="0" destOrd="0" presId="urn:microsoft.com/office/officeart/2005/8/layout/process4"/>
    <dgm:cxn modelId="{D8D45B6C-8F54-5946-8B45-8B18BED4B224}" type="presParOf" srcId="{7083B90A-49A2-9646-A197-40515C93CA93}" destId="{2502FFF2-B586-6741-B893-23C4DABE7599}" srcOrd="0" destOrd="0" presId="urn:microsoft.com/office/officeart/2005/8/layout/process4"/>
    <dgm:cxn modelId="{C9BE6E54-29B9-414E-85D3-AB38492EAE9D}" type="presParOf" srcId="{54C7A089-77B2-6E47-909C-D7C65532225D}" destId="{1E2A8105-EC0F-B64B-AAEE-7B8C1518A252}" srcOrd="1" destOrd="0" presId="urn:microsoft.com/office/officeart/2005/8/layout/process4"/>
    <dgm:cxn modelId="{5294AF2C-6155-D543-A79A-D49EDB222800}" type="presParOf" srcId="{54C7A089-77B2-6E47-909C-D7C65532225D}" destId="{AC359F91-87F0-1A4D-A469-BA5EE48F6DBC}" srcOrd="2" destOrd="0" presId="urn:microsoft.com/office/officeart/2005/8/layout/process4"/>
    <dgm:cxn modelId="{B4D2E2C0-39E5-8048-94E5-2851887C49E7}" type="presParOf" srcId="{AC359F91-87F0-1A4D-A469-BA5EE48F6DBC}" destId="{16270A99-812C-264D-89B7-B455FE50A32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B7933-2210-4E98-8965-6DEE15D295F9}">
      <dsp:nvSpPr>
        <dsp:cNvPr id="0" name=""/>
        <dsp:cNvSpPr/>
      </dsp:nvSpPr>
      <dsp:spPr>
        <a:xfrm>
          <a:off x="212335" y="470390"/>
          <a:ext cx="1335915" cy="1335915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19A10-4136-4174-9F9C-47E7816DA2A0}">
      <dsp:nvSpPr>
        <dsp:cNvPr id="0" name=""/>
        <dsp:cNvSpPr/>
      </dsp:nvSpPr>
      <dsp:spPr>
        <a:xfrm>
          <a:off x="492877" y="7509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B7FFB-AACC-45E7-A6F3-AD5DA937353D}">
      <dsp:nvSpPr>
        <dsp:cNvPr id="0" name=""/>
        <dsp:cNvSpPr/>
      </dsp:nvSpPr>
      <dsp:spPr>
        <a:xfrm>
          <a:off x="1834517" y="4703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latin typeface="Helvetica" pitchFamily="2" charset="0"/>
            </a:rPr>
            <a:t>Building on linear temperature control with PID to develop nonlinear control using a neural network</a:t>
          </a:r>
          <a:endParaRPr lang="en-US" sz="2100" kern="1200" dirty="0">
            <a:latin typeface="Helvetica" pitchFamily="2" charset="0"/>
          </a:endParaRPr>
        </a:p>
      </dsp:txBody>
      <dsp:txXfrm>
        <a:off x="1834517" y="470390"/>
        <a:ext cx="3148942" cy="1335915"/>
      </dsp:txXfrm>
    </dsp:sp>
    <dsp:sp modelId="{4466C0B0-FC27-46D8-B852-976A3EBC3A48}">
      <dsp:nvSpPr>
        <dsp:cNvPr id="0" name=""/>
        <dsp:cNvSpPr/>
      </dsp:nvSpPr>
      <dsp:spPr>
        <a:xfrm>
          <a:off x="5532139" y="470390"/>
          <a:ext cx="1335915" cy="1335915"/>
        </a:xfrm>
        <a:prstGeom prst="ellipse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3AA8FC-E0F9-4890-93A2-485F277E9131}">
      <dsp:nvSpPr>
        <dsp:cNvPr id="0" name=""/>
        <dsp:cNvSpPr/>
      </dsp:nvSpPr>
      <dsp:spPr>
        <a:xfrm>
          <a:off x="5812681" y="7509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C0D6E-26D6-487C-B383-CFC938C6F66A}">
      <dsp:nvSpPr>
        <dsp:cNvPr id="0" name=""/>
        <dsp:cNvSpPr/>
      </dsp:nvSpPr>
      <dsp:spPr>
        <a:xfrm>
          <a:off x="7154322" y="4703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latin typeface="Helvetica" pitchFamily="2" charset="0"/>
            </a:rPr>
            <a:t>Real systems are nonlinear, so this will be better suited to adapt to nonlinearities such as radiative losses</a:t>
          </a:r>
          <a:endParaRPr lang="en-US" sz="2100" kern="1200" dirty="0">
            <a:latin typeface="Helvetica" pitchFamily="2" charset="0"/>
          </a:endParaRPr>
        </a:p>
      </dsp:txBody>
      <dsp:txXfrm>
        <a:off x="7154322" y="470390"/>
        <a:ext cx="3148942" cy="1335915"/>
      </dsp:txXfrm>
    </dsp:sp>
    <dsp:sp modelId="{D88A8E81-CF75-46CF-B6CE-8FA8834A1420}">
      <dsp:nvSpPr>
        <dsp:cNvPr id="0" name=""/>
        <dsp:cNvSpPr/>
      </dsp:nvSpPr>
      <dsp:spPr>
        <a:xfrm>
          <a:off x="212335" y="2546238"/>
          <a:ext cx="1335915" cy="1335915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4AD86-F45E-4530-A1BF-C78F1FD2120C}">
      <dsp:nvSpPr>
        <dsp:cNvPr id="0" name=""/>
        <dsp:cNvSpPr/>
      </dsp:nvSpPr>
      <dsp:spPr>
        <a:xfrm>
          <a:off x="492877" y="2826780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86382-7BFD-4FBC-A955-1AFA90742359}">
      <dsp:nvSpPr>
        <dsp:cNvPr id="0" name=""/>
        <dsp:cNvSpPr/>
      </dsp:nvSpPr>
      <dsp:spPr>
        <a:xfrm>
          <a:off x="1834517" y="254623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latin typeface="Helvetica" pitchFamily="2" charset="0"/>
            </a:rPr>
            <a:t>Ability to deal with slow time variations and unpredictable parameters</a:t>
          </a:r>
          <a:endParaRPr lang="en-US" sz="2100" kern="1200" dirty="0">
            <a:latin typeface="Helvetica" pitchFamily="2" charset="0"/>
          </a:endParaRPr>
        </a:p>
      </dsp:txBody>
      <dsp:txXfrm>
        <a:off x="1834517" y="2546238"/>
        <a:ext cx="3148942" cy="1335915"/>
      </dsp:txXfrm>
    </dsp:sp>
    <dsp:sp modelId="{A2F98DC3-63BC-4E2F-A086-C7E132A02CF5}">
      <dsp:nvSpPr>
        <dsp:cNvPr id="0" name=""/>
        <dsp:cNvSpPr/>
      </dsp:nvSpPr>
      <dsp:spPr>
        <a:xfrm>
          <a:off x="5532139" y="2546238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C5C13-AADD-4494-9E7A-839A39E56C0F}">
      <dsp:nvSpPr>
        <dsp:cNvPr id="0" name=""/>
        <dsp:cNvSpPr/>
      </dsp:nvSpPr>
      <dsp:spPr>
        <a:xfrm>
          <a:off x="5812681" y="2826780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5B27A-E8BB-454B-8DC4-204739ECFB0F}">
      <dsp:nvSpPr>
        <dsp:cNvPr id="0" name=""/>
        <dsp:cNvSpPr/>
      </dsp:nvSpPr>
      <dsp:spPr>
        <a:xfrm>
          <a:off x="7154322" y="254623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latin typeface="Helvetica" pitchFamily="2" charset="0"/>
            </a:rPr>
            <a:t>Decrease overshoot and undershoot</a:t>
          </a:r>
          <a:endParaRPr lang="en-US" sz="2100" kern="1200" dirty="0">
            <a:latin typeface="Helvetica" pitchFamily="2" charset="0"/>
          </a:endParaRPr>
        </a:p>
      </dsp:txBody>
      <dsp:txXfrm>
        <a:off x="7154322" y="2546238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2FFF2-B586-6741-B893-23C4DABE7599}">
      <dsp:nvSpPr>
        <dsp:cNvPr id="0" name=""/>
        <dsp:cNvSpPr/>
      </dsp:nvSpPr>
      <dsp:spPr>
        <a:xfrm>
          <a:off x="0" y="967721"/>
          <a:ext cx="10515600" cy="6349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Helvetica" pitchFamily="2" charset="0"/>
            </a:rPr>
            <a:t>“critic” estimates the value function of the action</a:t>
          </a:r>
          <a:endParaRPr lang="en-US" sz="2400" kern="1200" dirty="0">
            <a:latin typeface="Helvetica" pitchFamily="2" charset="0"/>
          </a:endParaRPr>
        </a:p>
      </dsp:txBody>
      <dsp:txXfrm>
        <a:off x="0" y="967721"/>
        <a:ext cx="10515600" cy="634929"/>
      </dsp:txXfrm>
    </dsp:sp>
    <dsp:sp modelId="{16270A99-812C-264D-89B7-B455FE50A32D}">
      <dsp:nvSpPr>
        <dsp:cNvPr id="0" name=""/>
        <dsp:cNvSpPr/>
      </dsp:nvSpPr>
      <dsp:spPr>
        <a:xfrm rot="10800000">
          <a:off x="0" y="723"/>
          <a:ext cx="10515600" cy="976522"/>
        </a:xfrm>
        <a:prstGeom prst="upArrowCallou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Helvetica" pitchFamily="2" charset="0"/>
            </a:rPr>
            <a:t>“actor” selects best action based on the current state </a:t>
          </a:r>
          <a:endParaRPr lang="en-US" sz="2400" kern="1200" dirty="0">
            <a:latin typeface="Helvetica" pitchFamily="2" charset="0"/>
          </a:endParaRPr>
        </a:p>
      </dsp:txBody>
      <dsp:txXfrm rot="10800000">
        <a:off x="0" y="723"/>
        <a:ext cx="10515600" cy="634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84B71-FBBB-9642-9BFB-11A1BB4728B8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21E12-3774-2F4F-932D-DEA3D2DC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6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21E12-3774-2F4F-932D-DEA3D2DC28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7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LABEL THE AXES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21E12-3774-2F4F-932D-DEA3D2DC28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9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21E12-3774-2F4F-932D-DEA3D2DC28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8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21E12-3774-2F4F-932D-DEA3D2DC28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26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21E12-3774-2F4F-932D-DEA3D2DC28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7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Helvetica" pitchFamily="2" charset="0"/>
                <a:cs typeface="Futura Medium" panose="020B0602020204020303" pitchFamily="34" charset="-79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C353-DD21-BF42-B9FC-86C55AE9DFBC}" type="datetime1">
              <a:rPr lang="en-GB" smtClean="0"/>
              <a:t>19/08/2020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5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2C5A-2DE7-F145-9072-1A09F62C1CA9}" type="datetime1">
              <a:rPr lang="en-GB" smtClean="0"/>
              <a:t>19/08/2020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9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FD05-0586-8F49-A143-9487BE06781C}" type="datetime1">
              <a:rPr lang="en-GB" smtClean="0"/>
              <a:t>19/08/2020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5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3CE0-9A4F-FC4A-B568-CF0ACD481A09}" type="datetime1">
              <a:rPr lang="en-GB" smtClean="0"/>
              <a:t>19/08/2020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5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46C8-BD9B-6446-B50F-83B2B90EC1D4}" type="datetime1">
              <a:rPr lang="en-GB" smtClean="0"/>
              <a:t>19/08/2020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2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AD5C-EB08-BB41-ADD9-AA1EAB354A1A}" type="datetime1">
              <a:rPr lang="en-GB" smtClean="0"/>
              <a:t>19/08/2020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573A-8691-F142-94B3-5CFA8CF74809}" type="datetime1">
              <a:rPr lang="en-GB" smtClean="0"/>
              <a:t>19/08/2020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6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4851-6D6E-604E-8498-A96658402F9D}" type="datetime1">
              <a:rPr lang="en-GB" smtClean="0"/>
              <a:t>19/08/2020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3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955D-2616-3A4B-938E-F5409FEC75D4}" type="datetime1">
              <a:rPr lang="en-GB" smtClean="0"/>
              <a:t>19/08/2020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6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B808-0E6A-6946-92E3-215CFD5B43D5}" type="datetime1">
              <a:rPr lang="en-GB" smtClean="0"/>
              <a:t>19/08/2020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3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C965-1E03-6B4A-AD6B-60A7325BC70B}" type="datetime1">
              <a:rPr lang="en-GB" smtClean="0"/>
              <a:t>19/08/2020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8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2159149F-09E7-6E4D-B7A2-7949398F5A6E}" type="datetime1">
              <a:rPr lang="en-GB" smtClean="0"/>
              <a:t>19/08/2020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LIGO-T2000291–vX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1C264C9C-F682-7843-B6B6-F78B84E40A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9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7883-95C0-5B42-80DE-F84AF5BB5C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Helvetica" pitchFamily="2" charset="0"/>
              </a:rPr>
              <a:t>Neural Network Control for Seismometer Temperature Stabilization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E6DCF-8C33-B748-AE87-AEEBA85D11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Ella </a:t>
            </a:r>
            <a:r>
              <a:rPr lang="en-US" dirty="0" err="1">
                <a:latin typeface="Helvetica" pitchFamily="2" charset="0"/>
              </a:rPr>
              <a:t>Buehner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Gattis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Supervised by Rana Adhikari, Koji Arai, </a:t>
            </a:r>
            <a:r>
              <a:rPr lang="en-US" dirty="0" err="1">
                <a:latin typeface="Helvetica" pitchFamily="2" charset="0"/>
              </a:rPr>
              <a:t>Tega</a:t>
            </a:r>
            <a:r>
              <a:rPr lang="en-US" dirty="0">
                <a:latin typeface="Helvetica" pitchFamily="2" charset="0"/>
              </a:rPr>
              <a:t> Edo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65BD-03D2-5C4E-BB42-0E838D28F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2F4AB-8114-1145-9FD6-859F8A2E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339133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2447-5DD4-BB46-A3F5-0E1EBB05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Neural Network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6A7FF-9173-DC44-8B58-78C54B9F7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Labelled set of input (random noise) and output (filtered signal)</a:t>
            </a:r>
          </a:p>
          <a:p>
            <a:r>
              <a:rPr lang="en-US" dirty="0"/>
              <a:t>As network goes through more training iterations, the weights and biases are adjusted to achieve the desired output</a:t>
            </a:r>
          </a:p>
          <a:p>
            <a:r>
              <a:rPr lang="en-US" dirty="0"/>
              <a:t>Input shape matters! </a:t>
            </a:r>
          </a:p>
          <a:p>
            <a:pPr marL="0" indent="0">
              <a:buNone/>
            </a:pPr>
            <a:r>
              <a:rPr lang="en-US" dirty="0"/>
              <a:t>	(1, data shape, 1)</a:t>
            </a:r>
          </a:p>
          <a:p>
            <a:r>
              <a:rPr lang="en-GB" dirty="0"/>
              <a:t>(batch size, number of steps, channels)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78E37-7C73-9342-92AB-37846EA1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C3817-540F-D54E-BF98-677A97FB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145916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9660D-70DE-064A-A23D-4253AD151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 Structure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B7A48C-01D4-AF4E-A8FB-1F8D221A0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network adapts to broader pattern across data set</a:t>
            </a:r>
          </a:p>
          <a:p>
            <a:r>
              <a:rPr lang="en-US" dirty="0"/>
              <a:t>Convolution layer searches for features across a particular “window”, acts like a filter</a:t>
            </a:r>
          </a:p>
          <a:p>
            <a:r>
              <a:rPr lang="en-US" dirty="0"/>
              <a:t>Takes element-wise product of filter and input</a:t>
            </a:r>
          </a:p>
          <a:p>
            <a:r>
              <a:rPr lang="en-US" dirty="0"/>
              <a:t>Also need a convolutional neural network for optimum temperature control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D3F914-0B00-F94C-82CA-3BCB818E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82ED8-3921-C243-B740-255BE32DD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70402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9660D-70DE-064A-A23D-4253AD151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 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D3F914-0B00-F94C-82CA-3BCB818E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FCA57E-AC4B-B747-9A82-AE2B109DA795}"/>
              </a:ext>
            </a:extLst>
          </p:cNvPr>
          <p:cNvSpPr/>
          <p:nvPr/>
        </p:nvSpPr>
        <p:spPr>
          <a:xfrm>
            <a:off x="3679373" y="2741868"/>
            <a:ext cx="475013" cy="47501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852885-8258-194E-A757-521A89FB1891}"/>
              </a:ext>
            </a:extLst>
          </p:cNvPr>
          <p:cNvSpPr/>
          <p:nvPr/>
        </p:nvSpPr>
        <p:spPr>
          <a:xfrm>
            <a:off x="4154386" y="2741868"/>
            <a:ext cx="475013" cy="47501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88741F-65A9-2148-A770-B57E13650046}"/>
              </a:ext>
            </a:extLst>
          </p:cNvPr>
          <p:cNvSpPr/>
          <p:nvPr/>
        </p:nvSpPr>
        <p:spPr>
          <a:xfrm>
            <a:off x="4629399" y="2741867"/>
            <a:ext cx="475013" cy="475013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B94C5D-FD99-A64B-A5E5-B33253F26F71}"/>
              </a:ext>
            </a:extLst>
          </p:cNvPr>
          <p:cNvSpPr/>
          <p:nvPr/>
        </p:nvSpPr>
        <p:spPr>
          <a:xfrm>
            <a:off x="5104412" y="2741866"/>
            <a:ext cx="475013" cy="475013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98AE79-B9CF-424A-A57F-070E9A3C5EA2}"/>
              </a:ext>
            </a:extLst>
          </p:cNvPr>
          <p:cNvSpPr/>
          <p:nvPr/>
        </p:nvSpPr>
        <p:spPr>
          <a:xfrm>
            <a:off x="5579425" y="2741865"/>
            <a:ext cx="475013" cy="475013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469BE7-1DA9-7A44-8A62-61CD7C9B51E9}"/>
              </a:ext>
            </a:extLst>
          </p:cNvPr>
          <p:cNvSpPr/>
          <p:nvPr/>
        </p:nvSpPr>
        <p:spPr>
          <a:xfrm>
            <a:off x="6054438" y="2741864"/>
            <a:ext cx="475013" cy="47501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724F43-58AA-F44A-BD40-25F412078951}"/>
              </a:ext>
            </a:extLst>
          </p:cNvPr>
          <p:cNvSpPr/>
          <p:nvPr/>
        </p:nvSpPr>
        <p:spPr>
          <a:xfrm>
            <a:off x="6529451" y="2741863"/>
            <a:ext cx="475013" cy="47501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BA411-8A3E-1C47-8151-65B32787DB85}"/>
              </a:ext>
            </a:extLst>
          </p:cNvPr>
          <p:cNvSpPr/>
          <p:nvPr/>
        </p:nvSpPr>
        <p:spPr>
          <a:xfrm>
            <a:off x="7004464" y="2741862"/>
            <a:ext cx="475013" cy="47501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808964-923F-CC45-AC63-CD43ED7EB78A}"/>
              </a:ext>
            </a:extLst>
          </p:cNvPr>
          <p:cNvSpPr/>
          <p:nvPr/>
        </p:nvSpPr>
        <p:spPr>
          <a:xfrm>
            <a:off x="7479477" y="2741861"/>
            <a:ext cx="475013" cy="47501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973AB8-8830-AB42-BA91-79738D2A323C}"/>
              </a:ext>
            </a:extLst>
          </p:cNvPr>
          <p:cNvSpPr/>
          <p:nvPr/>
        </p:nvSpPr>
        <p:spPr>
          <a:xfrm>
            <a:off x="4629399" y="4071021"/>
            <a:ext cx="475013" cy="475013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265603-6D16-9847-ADB3-C89D795725BD}"/>
              </a:ext>
            </a:extLst>
          </p:cNvPr>
          <p:cNvSpPr/>
          <p:nvPr/>
        </p:nvSpPr>
        <p:spPr>
          <a:xfrm>
            <a:off x="5104412" y="4071020"/>
            <a:ext cx="475013" cy="475013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AB84CE-F161-B644-83DD-8D605BAD280A}"/>
              </a:ext>
            </a:extLst>
          </p:cNvPr>
          <p:cNvSpPr/>
          <p:nvPr/>
        </p:nvSpPr>
        <p:spPr>
          <a:xfrm>
            <a:off x="5579425" y="4071019"/>
            <a:ext cx="475013" cy="475013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76CFD6-FDC4-7F4A-84F0-BE160565C59A}"/>
              </a:ext>
            </a:extLst>
          </p:cNvPr>
          <p:cNvSpPr/>
          <p:nvPr/>
        </p:nvSpPr>
        <p:spPr>
          <a:xfrm>
            <a:off x="3679373" y="5021053"/>
            <a:ext cx="475013" cy="47501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84074-89EE-374A-95AF-A7280E7A872C}"/>
              </a:ext>
            </a:extLst>
          </p:cNvPr>
          <p:cNvSpPr/>
          <p:nvPr/>
        </p:nvSpPr>
        <p:spPr>
          <a:xfrm>
            <a:off x="4154386" y="5021053"/>
            <a:ext cx="475013" cy="47501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093ECA-F8FD-6247-9FC8-0A7107D75826}"/>
              </a:ext>
            </a:extLst>
          </p:cNvPr>
          <p:cNvSpPr/>
          <p:nvPr/>
        </p:nvSpPr>
        <p:spPr>
          <a:xfrm>
            <a:off x="6054438" y="5021049"/>
            <a:ext cx="475013" cy="47501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A08454-1890-AD4D-B95C-0C30928D0D75}"/>
              </a:ext>
            </a:extLst>
          </p:cNvPr>
          <p:cNvSpPr/>
          <p:nvPr/>
        </p:nvSpPr>
        <p:spPr>
          <a:xfrm>
            <a:off x="6529451" y="5021048"/>
            <a:ext cx="475013" cy="47501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C84AB9-1CA1-104A-8A0F-349F94D48987}"/>
              </a:ext>
            </a:extLst>
          </p:cNvPr>
          <p:cNvSpPr/>
          <p:nvPr/>
        </p:nvSpPr>
        <p:spPr>
          <a:xfrm>
            <a:off x="7004464" y="5021047"/>
            <a:ext cx="475013" cy="47501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DB82D-0C55-A941-B729-237A2F76EC81}"/>
              </a:ext>
            </a:extLst>
          </p:cNvPr>
          <p:cNvSpPr/>
          <p:nvPr/>
        </p:nvSpPr>
        <p:spPr>
          <a:xfrm>
            <a:off x="7479477" y="5021046"/>
            <a:ext cx="475013" cy="47501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DC4EC8-2BBE-A146-B830-4D78C9FF47FC}"/>
              </a:ext>
            </a:extLst>
          </p:cNvPr>
          <p:cNvSpPr/>
          <p:nvPr/>
        </p:nvSpPr>
        <p:spPr>
          <a:xfrm>
            <a:off x="4629399" y="5021045"/>
            <a:ext cx="475013" cy="47501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0535BA-8C44-8C46-92D6-736FB9A53EA1}"/>
              </a:ext>
            </a:extLst>
          </p:cNvPr>
          <p:cNvSpPr/>
          <p:nvPr/>
        </p:nvSpPr>
        <p:spPr>
          <a:xfrm>
            <a:off x="5579424" y="5021044"/>
            <a:ext cx="475013" cy="47501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42FADD-FDF1-6244-BFB0-7B18B2372C76}"/>
              </a:ext>
            </a:extLst>
          </p:cNvPr>
          <p:cNvSpPr/>
          <p:nvPr/>
        </p:nvSpPr>
        <p:spPr>
          <a:xfrm>
            <a:off x="5104410" y="5021044"/>
            <a:ext cx="475013" cy="475013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590E25-ECF1-254E-A27B-38459C0E95A9}"/>
              </a:ext>
            </a:extLst>
          </p:cNvPr>
          <p:cNvSpPr txBox="1"/>
          <p:nvPr/>
        </p:nvSpPr>
        <p:spPr>
          <a:xfrm>
            <a:off x="2408713" y="2741861"/>
            <a:ext cx="64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104972-2A18-7A47-9ECE-53EE6251C6FF}"/>
              </a:ext>
            </a:extLst>
          </p:cNvPr>
          <p:cNvSpPr txBox="1"/>
          <p:nvPr/>
        </p:nvSpPr>
        <p:spPr>
          <a:xfrm>
            <a:off x="2408712" y="5126725"/>
            <a:ext cx="79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CD13FD-0D63-9944-BAB1-44E2ECAC1DA7}"/>
              </a:ext>
            </a:extLst>
          </p:cNvPr>
          <p:cNvSpPr txBox="1"/>
          <p:nvPr/>
        </p:nvSpPr>
        <p:spPr>
          <a:xfrm>
            <a:off x="2408712" y="3994403"/>
            <a:ext cx="1100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extracted features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E5AFE92B-0DF9-D948-9BDF-33D3EE1E5FE2}"/>
              </a:ext>
            </a:extLst>
          </p:cNvPr>
          <p:cNvSpPr/>
          <p:nvPr/>
        </p:nvSpPr>
        <p:spPr>
          <a:xfrm rot="16200000">
            <a:off x="5253624" y="1853417"/>
            <a:ext cx="176588" cy="1425038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EEFE87-66DD-E34D-B137-386CA711E3B0}"/>
              </a:ext>
            </a:extLst>
          </p:cNvPr>
          <p:cNvSpPr txBox="1"/>
          <p:nvPr/>
        </p:nvSpPr>
        <p:spPr>
          <a:xfrm>
            <a:off x="4587832" y="2078616"/>
            <a:ext cx="150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window size 3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5AB6697A-E5ED-9041-81CC-23481F41EAC2}"/>
              </a:ext>
            </a:extLst>
          </p:cNvPr>
          <p:cNvSpPr/>
          <p:nvPr/>
        </p:nvSpPr>
        <p:spPr>
          <a:xfrm rot="5400000">
            <a:off x="5253622" y="2680286"/>
            <a:ext cx="176588" cy="1425038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D96BAEB-A244-C843-BEDB-A08A258B4915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5341919" y="3478131"/>
            <a:ext cx="0" cy="5928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F2F0A86-434B-604E-9045-4C83DB4AC965}"/>
              </a:ext>
            </a:extLst>
          </p:cNvPr>
          <p:cNvCxnSpPr>
            <a:cxnSpLocks/>
          </p:cNvCxnSpPr>
          <p:nvPr/>
        </p:nvCxnSpPr>
        <p:spPr>
          <a:xfrm>
            <a:off x="5310242" y="4621732"/>
            <a:ext cx="3" cy="323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17B2110-A85C-9543-8B54-E19FDAC739F8}"/>
              </a:ext>
            </a:extLst>
          </p:cNvPr>
          <p:cNvSpPr txBox="1"/>
          <p:nvPr/>
        </p:nvSpPr>
        <p:spPr>
          <a:xfrm>
            <a:off x="5506190" y="4598870"/>
            <a:ext cx="218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dot prod w/ weights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E810B7B-4E3C-6149-963C-A563EB6E0540}"/>
              </a:ext>
            </a:extLst>
          </p:cNvPr>
          <p:cNvCxnSpPr>
            <a:cxnSpLocks/>
          </p:cNvCxnSpPr>
          <p:nvPr/>
        </p:nvCxnSpPr>
        <p:spPr>
          <a:xfrm>
            <a:off x="3688277" y="3639936"/>
            <a:ext cx="42662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FE63F34-8119-0F48-94D6-D637F0452DD3}"/>
              </a:ext>
            </a:extLst>
          </p:cNvPr>
          <p:cNvSpPr txBox="1"/>
          <p:nvPr/>
        </p:nvSpPr>
        <p:spPr>
          <a:xfrm>
            <a:off x="7079676" y="3682542"/>
            <a:ext cx="64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81EF97-5D46-1144-A935-7650109AE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422587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CDC6-7054-A447-9E00-9DE3981CC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neural network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B6B253-6902-0442-896B-3313CB04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13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2E4F1D-CCB1-6347-8B1D-AEC0CFB7D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136" y="1555652"/>
            <a:ext cx="3014664" cy="4935734"/>
          </a:xfrm>
        </p:spPr>
        <p:txBody>
          <a:bodyPr/>
          <a:lstStyle/>
          <a:p>
            <a:r>
              <a:rPr lang="en-US" dirty="0"/>
              <a:t>loss is defined here by mean squared error</a:t>
            </a:r>
          </a:p>
          <a:p>
            <a:r>
              <a:rPr lang="en-US" dirty="0"/>
              <a:t>able to achieve very high accuracy after around 220 training epochs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51AFC-AC18-1C45-80CD-D3732F899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7" y="1296804"/>
            <a:ext cx="7500940" cy="5059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2AFEA-A45B-814A-B939-823C45BA4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243435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014B3-0A3C-884E-AFC9-A5CE5390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094" y="831850"/>
            <a:ext cx="4199906" cy="25971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Target and real network output almost completely overlap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36DFB-E7E4-B546-8510-1ADB6686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31ED1A-0171-C245-BDAB-7D75A9158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36" y="0"/>
            <a:ext cx="7719558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6B3091-44A9-9F43-A10C-C78F3A3E8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1844586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F535B-509D-9249-A458-776B59A0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C4E92-E3EA-AC47-B2F5-40AE69F3AEAF}"/>
              </a:ext>
            </a:extLst>
          </p:cNvPr>
          <p:cNvSpPr txBox="1"/>
          <p:nvPr/>
        </p:nvSpPr>
        <p:spPr>
          <a:xfrm>
            <a:off x="3123210" y="118753"/>
            <a:ext cx="5818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PSD of neural network output and target output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209BB-3D68-944F-AD55-4091D360A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878" y="1072860"/>
            <a:ext cx="6195571" cy="577147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B6827-30F4-AD4F-99B6-0EE59F5C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3741994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8D163-9FFC-AE4E-9F93-EF272D073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vs Reinforcement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766D2-B54B-9944-8B5E-A14D18B3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BCCF93A-92A9-1544-A433-44502F55544B}"/>
              </a:ext>
            </a:extLst>
          </p:cNvPr>
          <p:cNvSpPr/>
          <p:nvPr/>
        </p:nvSpPr>
        <p:spPr>
          <a:xfrm>
            <a:off x="1776351" y="2533554"/>
            <a:ext cx="1679369" cy="54440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input training 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B4F54F-74C7-0C45-B767-83112ABE921D}"/>
              </a:ext>
            </a:extLst>
          </p:cNvPr>
          <p:cNvSpPr/>
          <p:nvPr/>
        </p:nvSpPr>
        <p:spPr>
          <a:xfrm>
            <a:off x="1529441" y="3419169"/>
            <a:ext cx="2173184" cy="771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neural network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3B9AAD3-0811-FA42-917E-788A3672E554}"/>
              </a:ext>
            </a:extLst>
          </p:cNvPr>
          <p:cNvSpPr/>
          <p:nvPr/>
        </p:nvSpPr>
        <p:spPr>
          <a:xfrm>
            <a:off x="1776350" y="4532279"/>
            <a:ext cx="1679369" cy="5444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output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E8AEBE5-CB74-D54B-A132-C3F9C29CF39E}"/>
              </a:ext>
            </a:extLst>
          </p:cNvPr>
          <p:cNvSpPr/>
          <p:nvPr/>
        </p:nvSpPr>
        <p:spPr>
          <a:xfrm>
            <a:off x="1776349" y="5429127"/>
            <a:ext cx="1679369" cy="54440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ideal output training data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20E2DF-F405-974E-A617-9D73C6B19C54}"/>
              </a:ext>
            </a:extLst>
          </p:cNvPr>
          <p:cNvCxnSpPr>
            <a:stCxn id="5" idx="2"/>
          </p:cNvCxnSpPr>
          <p:nvPr/>
        </p:nvCxnSpPr>
        <p:spPr>
          <a:xfrm flipH="1">
            <a:off x="2616035" y="3077955"/>
            <a:ext cx="1" cy="3299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08A27C-6162-004B-A029-2DEEFC8329DD}"/>
              </a:ext>
            </a:extLst>
          </p:cNvPr>
          <p:cNvCxnSpPr/>
          <p:nvPr/>
        </p:nvCxnSpPr>
        <p:spPr>
          <a:xfrm flipH="1">
            <a:off x="2616032" y="4191065"/>
            <a:ext cx="1" cy="3299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9D01988-06F3-7E48-8474-702030E6095F}"/>
              </a:ext>
            </a:extLst>
          </p:cNvPr>
          <p:cNvSpPr txBox="1"/>
          <p:nvPr/>
        </p:nvSpPr>
        <p:spPr>
          <a:xfrm>
            <a:off x="3809500" y="5068238"/>
            <a:ext cx="121126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Helvetica" pitchFamily="2" charset="0"/>
              </a:rPr>
              <a:t>difference</a:t>
            </a: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9EF0C394-8CEE-6E45-AD3F-B2709724B112}"/>
              </a:ext>
            </a:extLst>
          </p:cNvPr>
          <p:cNvCxnSpPr>
            <a:cxnSpLocks/>
            <a:stCxn id="16" idx="0"/>
            <a:endCxn id="6" idx="3"/>
          </p:cNvCxnSpPr>
          <p:nvPr/>
        </p:nvCxnSpPr>
        <p:spPr>
          <a:xfrm rot="16200000" flipV="1">
            <a:off x="3427320" y="4080423"/>
            <a:ext cx="1263121" cy="712510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0759FEB-C5C9-4945-9823-DC29203D2163}"/>
              </a:ext>
            </a:extLst>
          </p:cNvPr>
          <p:cNvSpPr txBox="1"/>
          <p:nvPr/>
        </p:nvSpPr>
        <p:spPr>
          <a:xfrm>
            <a:off x="4308259" y="3948700"/>
            <a:ext cx="121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adjust weights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3B004-B258-CA48-B1F5-B623CA65FC2C}"/>
              </a:ext>
            </a:extLst>
          </p:cNvPr>
          <p:cNvSpPr/>
          <p:nvPr/>
        </p:nvSpPr>
        <p:spPr>
          <a:xfrm>
            <a:off x="7402781" y="2647273"/>
            <a:ext cx="2173184" cy="771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agent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13EF6C64-0438-244C-A5B0-B918090A3E19}"/>
              </a:ext>
            </a:extLst>
          </p:cNvPr>
          <p:cNvCxnSpPr>
            <a:stCxn id="20" idx="3"/>
            <a:endCxn id="21" idx="3"/>
          </p:cNvCxnSpPr>
          <p:nvPr/>
        </p:nvCxnSpPr>
        <p:spPr>
          <a:xfrm>
            <a:off x="9575965" y="3033221"/>
            <a:ext cx="12700" cy="1624592"/>
          </a:xfrm>
          <a:prstGeom prst="bentConnector3">
            <a:avLst>
              <a:gd name="adj1" fmla="val 301558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04E10FA7-6AA0-E149-B3C4-168567DEDBAC}"/>
              </a:ext>
            </a:extLst>
          </p:cNvPr>
          <p:cNvCxnSpPr>
            <a:stCxn id="7" idx="3"/>
            <a:endCxn id="8" idx="3"/>
          </p:cNvCxnSpPr>
          <p:nvPr/>
        </p:nvCxnSpPr>
        <p:spPr>
          <a:xfrm flipH="1">
            <a:off x="3455718" y="4804480"/>
            <a:ext cx="1" cy="896848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3B68EBC-7486-C440-8005-F8592C7FC677}"/>
              </a:ext>
            </a:extLst>
          </p:cNvPr>
          <p:cNvSpPr txBox="1"/>
          <p:nvPr/>
        </p:nvSpPr>
        <p:spPr>
          <a:xfrm>
            <a:off x="10022426" y="3660851"/>
            <a:ext cx="804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action</a:t>
            </a: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AF09B523-4018-FA49-A6C0-F0D1813F9339}"/>
              </a:ext>
            </a:extLst>
          </p:cNvPr>
          <p:cNvCxnSpPr>
            <a:stCxn id="21" idx="1"/>
            <a:endCxn id="20" idx="1"/>
          </p:cNvCxnSpPr>
          <p:nvPr/>
        </p:nvCxnSpPr>
        <p:spPr>
          <a:xfrm rot="10800000">
            <a:off x="7402781" y="3033221"/>
            <a:ext cx="12700" cy="1624592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83A0A965-6EC6-2F45-A6BC-3BB35B49B2A1}"/>
              </a:ext>
            </a:extLst>
          </p:cNvPr>
          <p:cNvCxnSpPr/>
          <p:nvPr/>
        </p:nvCxnSpPr>
        <p:spPr>
          <a:xfrm rot="10800000">
            <a:off x="7397481" y="2805754"/>
            <a:ext cx="36000" cy="2052000"/>
          </a:xfrm>
          <a:prstGeom prst="bentConnector3">
            <a:avLst>
              <a:gd name="adj1" fmla="val 130519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1DC53CB-1708-B448-8E1B-026940F62A1E}"/>
              </a:ext>
            </a:extLst>
          </p:cNvPr>
          <p:cNvSpPr/>
          <p:nvPr/>
        </p:nvSpPr>
        <p:spPr>
          <a:xfrm>
            <a:off x="7402781" y="4271865"/>
            <a:ext cx="2173184" cy="771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environment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2F739C-2D78-CE40-A6CF-EF4F99D2893E}"/>
              </a:ext>
            </a:extLst>
          </p:cNvPr>
          <p:cNvSpPr txBox="1"/>
          <p:nvPr/>
        </p:nvSpPr>
        <p:spPr>
          <a:xfrm>
            <a:off x="7297420" y="3660851"/>
            <a:ext cx="804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state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D4A929-BE31-424B-8556-705609D5A559}"/>
              </a:ext>
            </a:extLst>
          </p:cNvPr>
          <p:cNvSpPr txBox="1"/>
          <p:nvPr/>
        </p:nvSpPr>
        <p:spPr>
          <a:xfrm>
            <a:off x="5953289" y="3660851"/>
            <a:ext cx="101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reward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EE8B4F-53DD-8544-829E-F29D849E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3049464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9590B-1B1C-F540-8B6E-C065533D7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Temperature control neural network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C8F73-D7BF-2341-9DD5-D9C9339BF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Also use convolutional neural network</a:t>
            </a:r>
          </a:p>
          <a:p>
            <a:r>
              <a:rPr lang="en-US" dirty="0"/>
              <a:t>Control: interacts directly with environment- need to use reinforcement learning</a:t>
            </a:r>
          </a:p>
          <a:p>
            <a:r>
              <a:rPr lang="en-US" dirty="0"/>
              <a:t>Whereas supervised learning uses a labelled data set of input and desired output to train, reinforcement learning generates its own labels – the “reward” </a:t>
            </a:r>
          </a:p>
          <a:p>
            <a:r>
              <a:rPr lang="en-US" dirty="0"/>
              <a:t>Need continuous action space (output will be continuous – power supplied to heater)</a:t>
            </a:r>
          </a:p>
          <a:p>
            <a:r>
              <a:rPr lang="en-US" dirty="0"/>
              <a:t>Actor critic most suitable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3114C-C26B-1049-A7D1-8D9242A7B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8EC9F-44A1-1749-B3A5-6D830296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2494609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37344-BA7A-3348-BF5E-310AC21A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/>
              <a:t>Reinforcement learning: </a:t>
            </a:r>
            <a:r>
              <a:rPr lang="en-US" dirty="0" err="1"/>
              <a:t>OpenAI</a:t>
            </a:r>
            <a:r>
              <a:rPr lang="en-US" dirty="0"/>
              <a:t> gym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27E82-C26D-1F41-BE7D-801B10E4A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5917407" cy="4351338"/>
          </a:xfrm>
        </p:spPr>
        <p:txBody>
          <a:bodyPr/>
          <a:lstStyle/>
          <a:p>
            <a:r>
              <a:rPr lang="en-US" dirty="0"/>
              <a:t>Several different environments available to train networks with game-like scenarios</a:t>
            </a:r>
          </a:p>
          <a:p>
            <a:r>
              <a:rPr lang="en-US" dirty="0"/>
              <a:t>In our case want to train network for temperature stabilization</a:t>
            </a:r>
          </a:p>
          <a:p>
            <a:r>
              <a:rPr lang="en-US" dirty="0"/>
              <a:t>Built custom environment for this based on pendulum example (both are stabilization problems)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81EF0-C932-D041-9DD1-FC158520B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Cartpole - Introduction to Reinforcement Learning (DQN - Deep Q ...">
            <a:extLst>
              <a:ext uri="{FF2B5EF4-FFF2-40B4-BE49-F238E27FC236}">
                <a16:creationId xmlns:a16="http://schemas.microsoft.com/office/drawing/2014/main" id="{0AA07CE7-9345-F144-BF11-D3A821E50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07" y="1758157"/>
            <a:ext cx="4598193" cy="459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EFDBD7-9203-CE45-9A0E-4E8DEE6E8A76}"/>
              </a:ext>
            </a:extLst>
          </p:cNvPr>
          <p:cNvSpPr txBox="1"/>
          <p:nvPr/>
        </p:nvSpPr>
        <p:spPr>
          <a:xfrm>
            <a:off x="6886575" y="5700713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stabilizing an inverted pendulum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EA0FE-C9F9-4540-ACB9-AC826A805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1545057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918E2-4721-C443-B689-F536112C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Actor Critic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BD0C5-F692-1944-AAC2-A52F6CFF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C264C9C-F682-7843-B6B6-F78B84E40ABE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D072FD3-01DA-4206-94A1-246E28F43F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172209"/>
              </p:ext>
            </p:extLst>
          </p:nvPr>
        </p:nvGraphicFramePr>
        <p:xfrm>
          <a:off x="838200" y="1825626"/>
          <a:ext cx="10515600" cy="1603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623B7F-B69D-F34A-8C7F-FA67AE314BB0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>
          <a:xfrm>
            <a:off x="2494540" y="4870356"/>
            <a:ext cx="5912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B53B0BF-5135-114E-9B01-43F4DC9D1DD1}"/>
              </a:ext>
            </a:extLst>
          </p:cNvPr>
          <p:cNvSpPr txBox="1"/>
          <p:nvPr/>
        </p:nvSpPr>
        <p:spPr>
          <a:xfrm>
            <a:off x="3085764" y="4670301"/>
            <a:ext cx="871538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" pitchFamily="2" charset="0"/>
              </a:rPr>
              <a:t>actor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12C9FB-1B2A-1A46-835C-F1BBF3E262F3}"/>
              </a:ext>
            </a:extLst>
          </p:cNvPr>
          <p:cNvSpPr txBox="1"/>
          <p:nvPr/>
        </p:nvSpPr>
        <p:spPr>
          <a:xfrm>
            <a:off x="937875" y="4670301"/>
            <a:ext cx="155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observation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EFA8E3-0F19-7448-911B-FBCC634FAE46}"/>
              </a:ext>
            </a:extLst>
          </p:cNvPr>
          <p:cNvCxnSpPr>
            <a:cxnSpLocks/>
          </p:cNvCxnSpPr>
          <p:nvPr/>
        </p:nvCxnSpPr>
        <p:spPr>
          <a:xfrm>
            <a:off x="3957302" y="4854967"/>
            <a:ext cx="7715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AD897A5-A83B-9A47-B425-D3A2B316DF7F}"/>
              </a:ext>
            </a:extLst>
          </p:cNvPr>
          <p:cNvSpPr txBox="1"/>
          <p:nvPr/>
        </p:nvSpPr>
        <p:spPr>
          <a:xfrm>
            <a:off x="4693606" y="4670301"/>
            <a:ext cx="87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action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5A73779-3C48-2245-BF6B-7F7C9775C369}"/>
              </a:ext>
            </a:extLst>
          </p:cNvPr>
          <p:cNvCxnSpPr>
            <a:cxnSpLocks/>
          </p:cNvCxnSpPr>
          <p:nvPr/>
        </p:nvCxnSpPr>
        <p:spPr>
          <a:xfrm>
            <a:off x="7453715" y="4690756"/>
            <a:ext cx="7715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2498DF7-B6DF-7944-95B2-CC66BDF59CE1}"/>
              </a:ext>
            </a:extLst>
          </p:cNvPr>
          <p:cNvSpPr txBox="1"/>
          <p:nvPr/>
        </p:nvSpPr>
        <p:spPr>
          <a:xfrm>
            <a:off x="8247974" y="4670301"/>
            <a:ext cx="871538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" pitchFamily="2" charset="0"/>
              </a:rPr>
              <a:t>critic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A98894-A373-3A48-BAC8-CF2CDE1B8E7D}"/>
              </a:ext>
            </a:extLst>
          </p:cNvPr>
          <p:cNvSpPr txBox="1"/>
          <p:nvPr/>
        </p:nvSpPr>
        <p:spPr>
          <a:xfrm>
            <a:off x="6034668" y="4485635"/>
            <a:ext cx="155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observation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10416E9-A4DA-0346-9BBC-D83CE2D979CE}"/>
              </a:ext>
            </a:extLst>
          </p:cNvPr>
          <p:cNvCxnSpPr>
            <a:cxnSpLocks/>
          </p:cNvCxnSpPr>
          <p:nvPr/>
        </p:nvCxnSpPr>
        <p:spPr>
          <a:xfrm>
            <a:off x="9119512" y="4840570"/>
            <a:ext cx="7715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79881FE-84E9-D148-A54D-1CF7DAFCB0D9}"/>
              </a:ext>
            </a:extLst>
          </p:cNvPr>
          <p:cNvSpPr txBox="1"/>
          <p:nvPr/>
        </p:nvSpPr>
        <p:spPr>
          <a:xfrm>
            <a:off x="6377231" y="4820292"/>
            <a:ext cx="87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action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9BB3362-8C22-264A-A95C-C7094887F92C}"/>
              </a:ext>
            </a:extLst>
          </p:cNvPr>
          <p:cNvCxnSpPr>
            <a:cxnSpLocks/>
          </p:cNvCxnSpPr>
          <p:nvPr/>
        </p:nvCxnSpPr>
        <p:spPr>
          <a:xfrm>
            <a:off x="7453715" y="5020347"/>
            <a:ext cx="7715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0DCD91D-F092-2248-85E4-073575D03F3D}"/>
              </a:ext>
            </a:extLst>
          </p:cNvPr>
          <p:cNvSpPr txBox="1"/>
          <p:nvPr/>
        </p:nvSpPr>
        <p:spPr>
          <a:xfrm>
            <a:off x="9891038" y="4655904"/>
            <a:ext cx="146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Q-value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73B8A9-56EF-5242-8F32-48575C23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61208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A0713-0451-0F47-84E6-F47B78A5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r>
              <a:rPr lang="en-US" sz="5200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81F49-669C-3545-B6A7-985E629A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C264C9C-F682-7843-B6B6-F78B84E40ABE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7370170-082E-4892-B2E1-E03F98FE91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11575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3CF109-88E8-D942-88DB-8C2BCEEB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2357758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918E2-4721-C443-B689-F536112C8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 Critic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AA57A-D6B5-2849-A796-E424AFFF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0688"/>
            <a:ext cx="4048124" cy="4486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take a single step, for which a reward and the next state are obtained</a:t>
            </a:r>
          </a:p>
          <a:p>
            <a:r>
              <a:rPr lang="en-US" dirty="0"/>
              <a:t>as more steps are taken both the actor and the critic improve at their respective roles</a:t>
            </a:r>
          </a:p>
          <a:p>
            <a:r>
              <a:rPr lang="en-US" dirty="0"/>
              <a:t>actor is policy-based, critic is value-based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BD0C5-F692-1944-AAC2-A52F6CFF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DE1E276-0ECF-164B-8D6C-05EA0DC8A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23591" r="8836"/>
          <a:stretch/>
        </p:blipFill>
        <p:spPr bwMode="auto">
          <a:xfrm>
            <a:off x="4886325" y="1685926"/>
            <a:ext cx="6467476" cy="43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718A7-CE64-3344-810C-B48E4C78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1333093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92474-2E91-6540-8A02-9E6DF035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 Critic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EF2F7-A662-B146-8C9E-07E5F824A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policy maps states to actions</a:t>
            </a:r>
          </a:p>
          <a:p>
            <a:r>
              <a:rPr lang="en-US" dirty="0"/>
              <a:t>the value function finds expected reward for a state - judges which actions were good or not</a:t>
            </a:r>
          </a:p>
          <a:p>
            <a:r>
              <a:rPr lang="en-US" dirty="0"/>
              <a:t>attempt to merge concepts of policy-based (better in continuous action spaces) and value-based algorithms</a:t>
            </a:r>
          </a:p>
          <a:p>
            <a:r>
              <a:rPr lang="en-US" dirty="0"/>
              <a:t>idea is for the  overall network to outperform the actor and critic separately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E344E-796D-B44E-AD21-7ADBE027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13FA3-1731-4E42-9EF1-17B9E3B7F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47427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2F70F-03FC-254F-900F-2C45133D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AA7C8-02BE-E842-A220-AA7792488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Neural network for nonlinear control will reach temperature set point more quickly, with less over/under-shoot</a:t>
            </a:r>
          </a:p>
          <a:p>
            <a:r>
              <a:rPr lang="en-US" dirty="0"/>
              <a:t>Built a simple convolutional neural network to fit frequency response of filter</a:t>
            </a:r>
          </a:p>
          <a:p>
            <a:r>
              <a:rPr lang="en-US" dirty="0"/>
              <a:t>Aiming to train a convolutional neural network for control</a:t>
            </a:r>
          </a:p>
          <a:p>
            <a:r>
              <a:rPr lang="en-US" dirty="0"/>
              <a:t>Built gym environment for temp control – no ambient temperature fluctuation</a:t>
            </a:r>
          </a:p>
          <a:p>
            <a:r>
              <a:rPr lang="en-US" dirty="0"/>
              <a:t>Control with DQN converged on set point very slowly</a:t>
            </a:r>
          </a:p>
          <a:p>
            <a:r>
              <a:rPr lang="en-US" dirty="0"/>
              <a:t>Setting up Actor Critic as training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3C5EA-1267-3F42-98CA-519769BD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F5061-BEDC-2C4A-80B4-E864CBD9D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2784560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DF51-EF4F-6643-A620-24F43218C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96FE2-87F7-E441-91F1-07D5B7CAC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actor critic network up and running in the gym environment</a:t>
            </a:r>
          </a:p>
          <a:p>
            <a:r>
              <a:rPr lang="en-US" dirty="0"/>
              <a:t>Increase the complexity of both the environment and the network</a:t>
            </a:r>
          </a:p>
          <a:p>
            <a:r>
              <a:rPr lang="en-US" dirty="0"/>
              <a:t>Add ambient temperature fluctuation to training</a:t>
            </a:r>
          </a:p>
          <a:p>
            <a:r>
              <a:rPr lang="en-US" dirty="0"/>
              <a:t>Fine tune the network, e.g. adjust hyperparameters for best performance</a:t>
            </a:r>
          </a:p>
          <a:p>
            <a:r>
              <a:rPr lang="en-US" dirty="0"/>
              <a:t>Run network control in simulation to evaluate efficacy</a:t>
            </a:r>
          </a:p>
          <a:p>
            <a:r>
              <a:rPr lang="en-US" dirty="0"/>
              <a:t>Apply neural network controller to other scenarios in LIGO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F9F0E-AC03-A04B-AFB1-12175840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97A55-595F-1D42-A482-7FCE805B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2402920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C3F60-5323-7248-8604-B3077158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B03A8-4F90-C649-B4CC-3DCA01E71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 to Rana, Koji and </a:t>
            </a:r>
            <a:r>
              <a:rPr lang="en-US" dirty="0" err="1"/>
              <a:t>Tega</a:t>
            </a:r>
            <a:r>
              <a:rPr lang="en-US" dirty="0"/>
              <a:t> for your supervision &amp; all your help throughout</a:t>
            </a:r>
          </a:p>
          <a:p>
            <a:r>
              <a:rPr lang="en-US" dirty="0"/>
              <a:t>Thank you also to </a:t>
            </a:r>
            <a:r>
              <a:rPr lang="en-US" dirty="0" err="1"/>
              <a:t>Sanika</a:t>
            </a:r>
            <a:r>
              <a:rPr lang="en-US" dirty="0"/>
              <a:t> and </a:t>
            </a:r>
            <a:r>
              <a:rPr lang="en-US" dirty="0" err="1"/>
              <a:t>Rushabha</a:t>
            </a:r>
            <a:r>
              <a:rPr lang="en-US" dirty="0"/>
              <a:t>, it’s been really fun working with you guys!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87B5D-DA27-C34C-82B2-F2CC5DB5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EE6E8-A57F-7540-9613-0101EF86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231671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FD40-3090-D64C-A110-37D5DB7C6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1DD92-0E68-7B42-B4C2-B7AD0CF72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overall performance of controller</a:t>
            </a:r>
          </a:p>
          <a:p>
            <a:r>
              <a:rPr lang="en-US" dirty="0"/>
              <a:t>Nonlinear control has better disturbance rejection, faster set point convergence</a:t>
            </a:r>
          </a:p>
          <a:p>
            <a:r>
              <a:rPr lang="en-US" dirty="0"/>
              <a:t>Training a neural network controller for temperature stabilization will then be applicable across many other stabilization problems in LIGO</a:t>
            </a:r>
          </a:p>
          <a:p>
            <a:r>
              <a:rPr lang="en-US" dirty="0"/>
              <a:t>Mirrors, pendulum stabilization,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Sets premise for nonlinear controllers throughout LIGO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384C5-64B6-0C43-9041-A487A339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B16A6-CA53-1D4C-82F4-8ACFCAE4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195210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E8DE-85D3-5448-B9E2-C302B748A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24CB-D78C-224A-B144-7D6B6FD8F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feedback system to keep temperature constant within seismometer enclosure</a:t>
            </a:r>
          </a:p>
          <a:p>
            <a:r>
              <a:rPr lang="en-US" dirty="0"/>
              <a:t>Non-linear control for</a:t>
            </a:r>
          </a:p>
          <a:p>
            <a:pPr marL="0" indent="0">
              <a:buNone/>
            </a:pPr>
            <a:r>
              <a:rPr lang="en-US" dirty="0"/>
              <a:t>  better accuracy</a:t>
            </a:r>
          </a:p>
          <a:p>
            <a:r>
              <a:rPr lang="en-US" dirty="0"/>
              <a:t>Neural Network control</a:t>
            </a:r>
          </a:p>
          <a:p>
            <a:pPr marL="0" indent="0">
              <a:buNone/>
            </a:pPr>
            <a:r>
              <a:rPr lang="en-US" dirty="0"/>
              <a:t>  has ability for self-learning </a:t>
            </a:r>
          </a:p>
          <a:p>
            <a:pPr marL="0" indent="0">
              <a:buNone/>
            </a:pPr>
            <a:r>
              <a:rPr lang="en-US" dirty="0"/>
              <a:t>  and may also reduce</a:t>
            </a:r>
          </a:p>
          <a:p>
            <a:pPr marL="0" indent="0">
              <a:buNone/>
            </a:pPr>
            <a:r>
              <a:rPr lang="en-US" dirty="0"/>
              <a:t>  control energy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4F8B94C-C579-4A4B-8743-A950D8CD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10D1A2B-E1C0-C34E-B065-1243862321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61"/>
          <a:stretch/>
        </p:blipFill>
        <p:spPr>
          <a:xfrm>
            <a:off x="4411622" y="2395009"/>
            <a:ext cx="8805862" cy="3961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A17BA6-0D4E-AC49-A420-2357D9B4C98B}"/>
              </a:ext>
            </a:extLst>
          </p:cNvPr>
          <p:cNvSpPr txBox="1"/>
          <p:nvPr/>
        </p:nvSpPr>
        <p:spPr>
          <a:xfrm>
            <a:off x="5047014" y="3970722"/>
            <a:ext cx="145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seismometer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5F69-82EA-E544-B617-BB0E392E9C34}"/>
              </a:ext>
            </a:extLst>
          </p:cNvPr>
          <p:cNvSpPr txBox="1"/>
          <p:nvPr/>
        </p:nvSpPr>
        <p:spPr>
          <a:xfrm>
            <a:off x="9516836" y="3064945"/>
            <a:ext cx="177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foam insulation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AC2E31-F705-4D4E-8662-8A1E046C2BF4}"/>
              </a:ext>
            </a:extLst>
          </p:cNvPr>
          <p:cNvSpPr txBox="1"/>
          <p:nvPr/>
        </p:nvSpPr>
        <p:spPr>
          <a:xfrm>
            <a:off x="9516836" y="3384548"/>
            <a:ext cx="251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stainless steel enclosure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38895-13F2-5C4F-BF70-6049FF91860A}"/>
              </a:ext>
            </a:extLst>
          </p:cNvPr>
          <p:cNvSpPr txBox="1"/>
          <p:nvPr/>
        </p:nvSpPr>
        <p:spPr>
          <a:xfrm>
            <a:off x="10266836" y="4743419"/>
            <a:ext cx="1769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resistive heating mesh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8FBC7-09FB-FA46-8C8C-82C95415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322200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854CC-4193-1445-9271-84B19020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/>
              <a:t>How a Neural Network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B0010-957D-6D4A-958F-CAA9A570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Autofit/>
          </a:bodyPr>
          <a:lstStyle/>
          <a:p>
            <a:r>
              <a:rPr lang="en-US" sz="2600" dirty="0"/>
              <a:t>Many individual neurons connected in dense network</a:t>
            </a:r>
          </a:p>
          <a:p>
            <a:r>
              <a:rPr lang="en-US" sz="2600" dirty="0"/>
              <a:t>Each neuron receives inputs multiplied by a weight</a:t>
            </a:r>
          </a:p>
          <a:p>
            <a:r>
              <a:rPr lang="en-US" sz="2600" dirty="0"/>
              <a:t>Layers are made of rows of neurons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5885CF-865F-3B4C-8E51-86DFD063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409"/>
          <a:stretch/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E9D5E-B93B-5849-8F09-9B242101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C264C9C-F682-7843-B6B6-F78B84E40AB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744BB-90D7-164C-8261-65D63F3B9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257456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854CC-4193-1445-9271-84B19020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/>
              <a:t>How a Neural Network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B0010-957D-6D4A-958F-CAA9A570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Autofit/>
          </a:bodyPr>
          <a:lstStyle/>
          <a:p>
            <a:r>
              <a:rPr lang="en-US" sz="2600" dirty="0"/>
              <a:t>Neuron outputs sum of values received multiplied by their respective weights</a:t>
            </a:r>
          </a:p>
          <a:p>
            <a:r>
              <a:rPr lang="en-US" sz="2600" dirty="0"/>
              <a:t>Connections initially have randomly assigned weights and biases, which are adjusted in process of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E9D5E-B93B-5849-8F09-9B242101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C264C9C-F682-7843-B6B6-F78B84E40AB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2D74B45-86BF-1340-AD93-2034D9DAA37B}"/>
                  </a:ext>
                </a:extLst>
              </p:cNvPr>
              <p:cNvSpPr/>
              <p:nvPr/>
            </p:nvSpPr>
            <p:spPr>
              <a:xfrm>
                <a:off x="7664085" y="2750681"/>
                <a:ext cx="1413163" cy="1413163"/>
              </a:xfrm>
              <a:prstGeom prst="ellipse">
                <a:avLst/>
              </a:prstGeom>
              <a:solidFill>
                <a:schemeClr val="accent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GB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2D74B45-86BF-1340-AD93-2034D9DAA3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85" y="2750681"/>
                <a:ext cx="1413163" cy="1413163"/>
              </a:xfrm>
              <a:prstGeom prst="ellipse">
                <a:avLst/>
              </a:prstGeom>
              <a:blipFill>
                <a:blip r:embed="rId2"/>
                <a:stretch>
                  <a:fillRect l="-37391" t="-38596" b="-7017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0B961D-5522-354B-AA5A-A5EAC6A23C5B}"/>
              </a:ext>
            </a:extLst>
          </p:cNvPr>
          <p:cNvCxnSpPr>
            <a:stCxn id="5" idx="6"/>
          </p:cNvCxnSpPr>
          <p:nvPr/>
        </p:nvCxnSpPr>
        <p:spPr>
          <a:xfrm>
            <a:off x="9077248" y="3457263"/>
            <a:ext cx="7722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2C9134C-3A25-6C40-AEB1-8847DCD20FD3}"/>
                  </a:ext>
                </a:extLst>
              </p:cNvPr>
              <p:cNvSpPr/>
              <p:nvPr/>
            </p:nvSpPr>
            <p:spPr>
              <a:xfrm>
                <a:off x="5829175" y="1853888"/>
                <a:ext cx="807522" cy="80752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2C9134C-3A25-6C40-AEB1-8847DCD20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175" y="1853888"/>
                <a:ext cx="807522" cy="80752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C58241C-D83C-8A48-AE0E-536816A366D7}"/>
                  </a:ext>
                </a:extLst>
              </p:cNvPr>
              <p:cNvSpPr/>
              <p:nvPr/>
            </p:nvSpPr>
            <p:spPr>
              <a:xfrm>
                <a:off x="5848344" y="3053501"/>
                <a:ext cx="807522" cy="80752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C58241C-D83C-8A48-AE0E-536816A36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344" y="3053501"/>
                <a:ext cx="807522" cy="80752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0B7F947-ACF2-BD49-94F1-4D455663CA48}"/>
                  </a:ext>
                </a:extLst>
              </p:cNvPr>
              <p:cNvSpPr/>
              <p:nvPr/>
            </p:nvSpPr>
            <p:spPr>
              <a:xfrm>
                <a:off x="5852925" y="4253114"/>
                <a:ext cx="807522" cy="80752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0B7F947-ACF2-BD49-94F1-4D455663CA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925" y="4253114"/>
                <a:ext cx="807522" cy="80752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4D5A32-2458-BB41-8C85-8E76A391CBFB}"/>
              </a:ext>
            </a:extLst>
          </p:cNvPr>
          <p:cNvCxnSpPr>
            <a:stCxn id="12" idx="6"/>
            <a:endCxn id="5" idx="2"/>
          </p:cNvCxnSpPr>
          <p:nvPr/>
        </p:nvCxnSpPr>
        <p:spPr>
          <a:xfrm>
            <a:off x="6655866" y="3457262"/>
            <a:ext cx="100821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4CE404-6735-CD4F-87E2-B97B5DEE08BC}"/>
              </a:ext>
            </a:extLst>
          </p:cNvPr>
          <p:cNvCxnSpPr>
            <a:stCxn id="13" idx="6"/>
            <a:endCxn id="5" idx="3"/>
          </p:cNvCxnSpPr>
          <p:nvPr/>
        </p:nvCxnSpPr>
        <p:spPr>
          <a:xfrm flipV="1">
            <a:off x="6660447" y="3956891"/>
            <a:ext cx="1210591" cy="6999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ADB2C5D-39EB-644B-93B2-6DBED7922904}"/>
              </a:ext>
            </a:extLst>
          </p:cNvPr>
          <p:cNvCxnSpPr>
            <a:stCxn id="9" idx="6"/>
            <a:endCxn id="5" idx="1"/>
          </p:cNvCxnSpPr>
          <p:nvPr/>
        </p:nvCxnSpPr>
        <p:spPr>
          <a:xfrm>
            <a:off x="6636697" y="2257649"/>
            <a:ext cx="1234341" cy="6999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A8DE7E1-34A8-8941-B84D-7FF4D6BEF0E5}"/>
                  </a:ext>
                </a:extLst>
              </p:cNvPr>
              <p:cNvSpPr/>
              <p:nvPr/>
            </p:nvSpPr>
            <p:spPr>
              <a:xfrm>
                <a:off x="9849449" y="3050004"/>
                <a:ext cx="807522" cy="807522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A8DE7E1-34A8-8941-B84D-7FF4D6BEF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449" y="3050004"/>
                <a:ext cx="807522" cy="80752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2FF162-2ED0-F342-AD1B-4906A26E8717}"/>
                  </a:ext>
                </a:extLst>
              </p:cNvPr>
              <p:cNvSpPr txBox="1"/>
              <p:nvPr/>
            </p:nvSpPr>
            <p:spPr>
              <a:xfrm>
                <a:off x="7111515" y="2103592"/>
                <a:ext cx="308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2FF162-2ED0-F342-AD1B-4906A26E8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515" y="2103592"/>
                <a:ext cx="308454" cy="369332"/>
              </a:xfrm>
              <a:prstGeom prst="rect">
                <a:avLst/>
              </a:prstGeom>
              <a:blipFill>
                <a:blip r:embed="rId7"/>
                <a:stretch>
                  <a:fillRect r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111A963-D991-9A43-B488-6C98F24AA70D}"/>
                  </a:ext>
                </a:extLst>
              </p:cNvPr>
              <p:cNvSpPr txBox="1"/>
              <p:nvPr/>
            </p:nvSpPr>
            <p:spPr>
              <a:xfrm>
                <a:off x="7099640" y="3050004"/>
                <a:ext cx="308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111A963-D991-9A43-B488-6C98F24AA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640" y="3050004"/>
                <a:ext cx="308454" cy="369332"/>
              </a:xfrm>
              <a:prstGeom prst="rect">
                <a:avLst/>
              </a:prstGeom>
              <a:blipFill>
                <a:blip r:embed="rId8"/>
                <a:stretch>
                  <a:fillRect r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8E756F-5426-B944-A847-CEB89D7A1E08}"/>
                  </a:ext>
                </a:extLst>
              </p:cNvPr>
              <p:cNvSpPr txBox="1"/>
              <p:nvPr/>
            </p:nvSpPr>
            <p:spPr>
              <a:xfrm>
                <a:off x="7109079" y="3823097"/>
                <a:ext cx="308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48E756F-5426-B944-A847-CEB89D7A1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079" y="3823097"/>
                <a:ext cx="308454" cy="369332"/>
              </a:xfrm>
              <a:prstGeom prst="rect">
                <a:avLst/>
              </a:prstGeom>
              <a:blipFill>
                <a:blip r:embed="rId9"/>
                <a:stretch>
                  <a:fillRect r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CDBFE-8161-FC41-86EB-0D95F7C5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407073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854CC-4193-1445-9271-84B19020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/>
              <a:t>How a Neural Network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B0010-957D-6D4A-958F-CAA9A570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Autofit/>
          </a:bodyPr>
          <a:lstStyle/>
          <a:p>
            <a:r>
              <a:rPr lang="en-US" sz="2600" dirty="0"/>
              <a:t>Network iterates over training set, adjusting weights until desired output is received for a particular input</a:t>
            </a:r>
          </a:p>
          <a:p>
            <a:r>
              <a:rPr lang="en-US" sz="2600" dirty="0"/>
              <a:t>Maps inputs to outputs</a:t>
            </a:r>
          </a:p>
          <a:p>
            <a:r>
              <a:rPr lang="en-US" sz="2600" dirty="0"/>
              <a:t>Train by supervised learning or reinforcement learning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5885CF-865F-3B4C-8E51-86DFD063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409"/>
          <a:stretch/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E9D5E-B93B-5849-8F09-9B242101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C264C9C-F682-7843-B6B6-F78B84E40AB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C68D59-245C-6441-809E-A066BBF4BD57}"/>
              </a:ext>
            </a:extLst>
          </p:cNvPr>
          <p:cNvSpPr>
            <a:spLocks noChangeAspect="1"/>
          </p:cNvSpPr>
          <p:nvPr/>
        </p:nvSpPr>
        <p:spPr>
          <a:xfrm>
            <a:off x="8085610" y="3471409"/>
            <a:ext cx="1088715" cy="108871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3D145-E2B5-1C4A-80EE-8C3E77B8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41679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8D163-9FFC-AE4E-9F93-EF272D073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766D2-B54B-9944-8B5E-A14D18B3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8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BCCF93A-92A9-1544-A433-44502F55544B}"/>
              </a:ext>
            </a:extLst>
          </p:cNvPr>
          <p:cNvSpPr/>
          <p:nvPr/>
        </p:nvSpPr>
        <p:spPr>
          <a:xfrm>
            <a:off x="1776351" y="2533554"/>
            <a:ext cx="1679369" cy="54440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input training 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B4F54F-74C7-0C45-B767-83112ABE921D}"/>
              </a:ext>
            </a:extLst>
          </p:cNvPr>
          <p:cNvSpPr/>
          <p:nvPr/>
        </p:nvSpPr>
        <p:spPr>
          <a:xfrm>
            <a:off x="1529441" y="3419169"/>
            <a:ext cx="2173184" cy="771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neural network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3B9AAD3-0811-FA42-917E-788A3672E554}"/>
              </a:ext>
            </a:extLst>
          </p:cNvPr>
          <p:cNvSpPr/>
          <p:nvPr/>
        </p:nvSpPr>
        <p:spPr>
          <a:xfrm>
            <a:off x="1776350" y="4532279"/>
            <a:ext cx="1679369" cy="5444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output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E8AEBE5-CB74-D54B-A132-C3F9C29CF39E}"/>
              </a:ext>
            </a:extLst>
          </p:cNvPr>
          <p:cNvSpPr/>
          <p:nvPr/>
        </p:nvSpPr>
        <p:spPr>
          <a:xfrm>
            <a:off x="1776349" y="5429127"/>
            <a:ext cx="1679369" cy="54440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ideal output training data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20E2DF-F405-974E-A617-9D73C6B19C54}"/>
              </a:ext>
            </a:extLst>
          </p:cNvPr>
          <p:cNvCxnSpPr>
            <a:stCxn id="5" idx="2"/>
          </p:cNvCxnSpPr>
          <p:nvPr/>
        </p:nvCxnSpPr>
        <p:spPr>
          <a:xfrm flipH="1">
            <a:off x="2616035" y="3077955"/>
            <a:ext cx="1" cy="3299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08A27C-6162-004B-A029-2DEEFC8329DD}"/>
              </a:ext>
            </a:extLst>
          </p:cNvPr>
          <p:cNvCxnSpPr/>
          <p:nvPr/>
        </p:nvCxnSpPr>
        <p:spPr>
          <a:xfrm flipH="1">
            <a:off x="2616032" y="4191065"/>
            <a:ext cx="1" cy="3299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9D01988-06F3-7E48-8474-702030E6095F}"/>
              </a:ext>
            </a:extLst>
          </p:cNvPr>
          <p:cNvSpPr txBox="1"/>
          <p:nvPr/>
        </p:nvSpPr>
        <p:spPr>
          <a:xfrm>
            <a:off x="3809500" y="5068238"/>
            <a:ext cx="121126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Helvetica" pitchFamily="2" charset="0"/>
              </a:rPr>
              <a:t>difference</a:t>
            </a: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9EF0C394-8CEE-6E45-AD3F-B2709724B112}"/>
              </a:ext>
            </a:extLst>
          </p:cNvPr>
          <p:cNvCxnSpPr>
            <a:cxnSpLocks/>
            <a:stCxn id="16" idx="0"/>
            <a:endCxn id="6" idx="3"/>
          </p:cNvCxnSpPr>
          <p:nvPr/>
        </p:nvCxnSpPr>
        <p:spPr>
          <a:xfrm rot="16200000" flipV="1">
            <a:off x="3427320" y="4080423"/>
            <a:ext cx="1263121" cy="712510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0759FEB-C5C9-4945-9823-DC29203D2163}"/>
              </a:ext>
            </a:extLst>
          </p:cNvPr>
          <p:cNvSpPr txBox="1"/>
          <p:nvPr/>
        </p:nvSpPr>
        <p:spPr>
          <a:xfrm>
            <a:off x="4308259" y="3948700"/>
            <a:ext cx="121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adjust weights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04E10FA7-6AA0-E149-B3C4-168567DEDBAC}"/>
              </a:ext>
            </a:extLst>
          </p:cNvPr>
          <p:cNvCxnSpPr>
            <a:stCxn id="7" idx="3"/>
            <a:endCxn id="8" idx="3"/>
          </p:cNvCxnSpPr>
          <p:nvPr/>
        </p:nvCxnSpPr>
        <p:spPr>
          <a:xfrm flipH="1">
            <a:off x="3455718" y="4804480"/>
            <a:ext cx="1" cy="896848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FD738F-C6F9-F94E-9CFC-261514F1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237405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F79D-6655-B04C-A222-27F3BD080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Neural Network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D3A5-E35D-7649-92A1-684EBEE62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619750" cy="44862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better understand the concept, first built a simple Convolutional Neural Network to imitate the output of a digital filter</a:t>
            </a:r>
          </a:p>
          <a:p>
            <a:r>
              <a:rPr lang="en-US" dirty="0"/>
              <a:t>Supervised learning</a:t>
            </a:r>
          </a:p>
          <a:p>
            <a:r>
              <a:rPr lang="en-US" dirty="0" err="1"/>
              <a:t>Tensorflow</a:t>
            </a:r>
            <a:r>
              <a:rPr lang="en-US" dirty="0"/>
              <a:t>, </a:t>
            </a:r>
            <a:r>
              <a:rPr lang="en-US" dirty="0" err="1"/>
              <a:t>Keras</a:t>
            </a:r>
            <a:endParaRPr lang="en-US" dirty="0"/>
          </a:p>
          <a:p>
            <a:r>
              <a:rPr lang="en-US" dirty="0"/>
              <a:t>Digital filter applied to random noise using second order sections </a:t>
            </a:r>
          </a:p>
          <a:p>
            <a:r>
              <a:rPr lang="en-US" dirty="0"/>
              <a:t>Grey noisy signal is input of network</a:t>
            </a:r>
          </a:p>
          <a:p>
            <a:r>
              <a:rPr lang="en-US" dirty="0"/>
              <a:t>Blue smoothed signal is the target output of network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6C9D2-8D92-6847-9696-FC20E1BC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4C9C-F682-7843-B6B6-F78B84E40ABE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0BE7B-0F99-3B40-AD55-A6BEB15C7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"/>
          <a:stretch/>
        </p:blipFill>
        <p:spPr>
          <a:xfrm>
            <a:off x="6396037" y="1638300"/>
            <a:ext cx="5263548" cy="35814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A9753-6C5E-8D47-BE0B-DB2F1C65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LIGO-T2000291–vX</a:t>
            </a:r>
          </a:p>
        </p:txBody>
      </p:sp>
    </p:spTree>
    <p:extLst>
      <p:ext uri="{BB962C8B-B14F-4D97-AF65-F5344CB8AC3E}">
        <p14:creationId xmlns:p14="http://schemas.microsoft.com/office/powerpoint/2010/main" val="3735355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1013</Words>
  <Application>Microsoft Macintosh PowerPoint</Application>
  <PresentationFormat>Widescreen</PresentationFormat>
  <Paragraphs>196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Helvetica</vt:lpstr>
      <vt:lpstr>Tw Cen MT</vt:lpstr>
      <vt:lpstr>Office Theme</vt:lpstr>
      <vt:lpstr>Neural Network Control for Seismometer Temperature Stabilization</vt:lpstr>
      <vt:lpstr>Introduction</vt:lpstr>
      <vt:lpstr>Motivation</vt:lpstr>
      <vt:lpstr>Objectives</vt:lpstr>
      <vt:lpstr>How a Neural Network Works</vt:lpstr>
      <vt:lpstr>How a Neural Network Works</vt:lpstr>
      <vt:lpstr>How a Neural Network Works</vt:lpstr>
      <vt:lpstr>Supervised Learning</vt:lpstr>
      <vt:lpstr>Initial Neural Network</vt:lpstr>
      <vt:lpstr>Initial Neural Network</vt:lpstr>
      <vt:lpstr>Convolutional Network Structure</vt:lpstr>
      <vt:lpstr>Convolutional Network Structure</vt:lpstr>
      <vt:lpstr>Simple neural network</vt:lpstr>
      <vt:lpstr>Target and real network output almost completely overlap </vt:lpstr>
      <vt:lpstr>PowerPoint Presentation</vt:lpstr>
      <vt:lpstr>Supervised Learning vs Reinforcement Learning</vt:lpstr>
      <vt:lpstr>Temperature control neural network</vt:lpstr>
      <vt:lpstr>Reinforcement learning: OpenAI gym</vt:lpstr>
      <vt:lpstr>Actor Critic Network</vt:lpstr>
      <vt:lpstr>Actor Critic Network</vt:lpstr>
      <vt:lpstr>Actor Critic Network</vt:lpstr>
      <vt:lpstr>Summary</vt:lpstr>
      <vt:lpstr>Going forward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 Control for Seismometer Temperature Stabilization</dc:title>
  <dc:creator>Buehner Gattis, Ella</dc:creator>
  <cp:lastModifiedBy>Buehner Gattis, Ella</cp:lastModifiedBy>
  <cp:revision>18</cp:revision>
  <dcterms:created xsi:type="dcterms:W3CDTF">2020-08-17T23:34:12Z</dcterms:created>
  <dcterms:modified xsi:type="dcterms:W3CDTF">2020-08-20T03:53:51Z</dcterms:modified>
</cp:coreProperties>
</file>